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87" r:id="rId6"/>
    <p:sldId id="291" r:id="rId7"/>
    <p:sldId id="292" r:id="rId8"/>
    <p:sldId id="293" r:id="rId9"/>
    <p:sldId id="295" r:id="rId10"/>
    <p:sldId id="294" r:id="rId11"/>
    <p:sldId id="296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aaldershawi@kfu.edu.s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34000" y="4648200"/>
            <a:ext cx="4235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الآداب</a:t>
            </a: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الدراسات الإسلامية</a:t>
            </a:r>
            <a:endParaRPr lang="en-US" sz="24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52400" y="2590800"/>
            <a:ext cx="54038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>
              <a:lnSpc>
                <a:spcPct val="80000"/>
              </a:lnSpc>
            </a:pPr>
            <a:r>
              <a:rPr lang="ar-EG" sz="3700" b="1" dirty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الأخلاق الإسلامية وآداب المهنة- سلم 317</a:t>
            </a:r>
            <a:r>
              <a:rPr lang="ar-EG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endParaRPr lang="en-US" sz="3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د. عبد الله </a:t>
            </a:r>
            <a:r>
              <a:rPr lang="ar-SA" sz="32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الديرشوي</a:t>
            </a:r>
            <a:endParaRPr lang="en-US" sz="32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8420100" cy="1752601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تعريف عام بمقرر 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الأخلاق الإسلامية وآداب المهنة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يتكون المقرر من شقين:</a:t>
            </a:r>
          </a:p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أولهما: في الأخلاق عامة.</a:t>
            </a:r>
          </a:p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والآخر: في أخلاق المهنة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حاصة</a:t>
            </a: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endParaRPr lang="en-US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209800" y="632460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عناصر المحاضرة: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مقدمة عامة عن أهمية مقرر الأخلاق الإسلامية وآداب المهنة.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أهداف المقرر.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مفردات المقرر وخطته التدريسية.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مراجع المقرر ومصادره.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مقدمة عامة في أهمية مقرر الأخلاق الإسلامية وآداب المهنة</a:t>
            </a:r>
            <a:r>
              <a:rPr lang="ar-SA" sz="3600" dirty="0" smtClean="0">
                <a:solidFill>
                  <a:srgbClr val="376092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9144000" cy="4449763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002060"/>
                </a:solidFill>
                <a:cs typeface="Arial" pitchFamily="34" charset="0"/>
              </a:rPr>
              <a:t>أ - </a:t>
            </a: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أهمية الأخلاق مقرراً دراسياً.</a:t>
            </a:r>
            <a:endParaRPr lang="ar-SA" sz="18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ب - أهمية المهنة وضرورتها في الحياة.</a:t>
            </a:r>
            <a:endParaRPr lang="ar-SA" sz="18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ج - أهمية الآداب ومدى اهتمام الإسلام بها.</a:t>
            </a:r>
            <a:endParaRPr lang="ar-SA" sz="20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أهداف المقرر:</a:t>
            </a:r>
            <a:endParaRPr lang="ar-SA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يتوقع في نهاية تدريس هذا المقرر أن يكون الطالب قادراً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على:</a:t>
            </a:r>
            <a:endParaRPr lang="ar-SA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1- تعريف الخُلق, وذكر أقسامه, وأسسه وخصائصه في الإسلام.</a:t>
            </a:r>
          </a:p>
          <a:p>
            <a:pPr rtl="1" eaLnBrk="1" hangingPunct="1"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2- تحديد وسائل التربية الأخلاقية في الإسلام.</a:t>
            </a:r>
          </a:p>
          <a:p>
            <a:pPr rtl="1" eaLnBrk="1" hangingPunct="1"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3- تبيين مصادر الإلزام الخلقي والمسؤولية الأخلاقية والجزاء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الخلقي.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4- توضيح أهمية المهنة وضرورتها في الحياة.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5- تبيين أخلاق المهنة في الإسلام.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chemeClr val="tx1"/>
                </a:solidFill>
              </a:rPr>
              <a:t>خطة تدريس المقرر: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514350" indent="-514350" rtl="1"/>
            <a:r>
              <a:rPr lang="ar-SA" sz="3000" b="1" dirty="0" smtClean="0">
                <a:solidFill>
                  <a:srgbClr val="002060"/>
                </a:solidFill>
              </a:rPr>
              <a:t>سيتم توزيع المنهج على أربع عشرة محاضرة هي: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تعريف الخلق وطبيعته وأقسامه ومكانته.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أسس الأخلاق في الإسلام.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خصائص الأخلاق الإسلامية.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وسائل اكتساب الأخلاق.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الإلزام والمسؤولية والجزاء عن السلوك الأخلاقي.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نماذج من أخلاق النبي الكريم صلى الله عليه وسلم.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نماذج من أخلاق النبي الكريم صلى الله عليه وسلم.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914400" y="914400"/>
            <a:ext cx="8153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8. تعريف أخلاق المهنة ومدى الحاجة إلى دراستها.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9. الأخلاق الجامعة للمهنة وخلق الطهارة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10. خلق الاستقامة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11. خلق التعاون المهني.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12. خلق الأمانة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13. خلق المحبة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14. نماذج من مواثيق الشرف أو المهنة.</a:t>
            </a:r>
            <a:endParaRPr lang="ar-SA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مراجع </a:t>
            </a:r>
            <a:r>
              <a:rPr lang="ar-SA" b="1" dirty="0" err="1" smtClean="0">
                <a:solidFill>
                  <a:schemeClr val="tx1"/>
                </a:solidFill>
                <a:cs typeface="Arial" pitchFamily="34" charset="0"/>
              </a:rPr>
              <a:t>المقرر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754563"/>
          </a:xfrm>
        </p:spPr>
        <p:txBody>
          <a:bodyPr/>
          <a:lstStyle/>
          <a:p>
            <a:pPr rtl="1"/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-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المرجع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الرئيس للمقرر </a:t>
            </a:r>
            <a:r>
              <a:rPr lang="ar-SA" sz="3600" b="1" dirty="0" err="1" smtClean="0">
                <a:solidFill>
                  <a:srgbClr val="002060"/>
                </a:solidFill>
                <a:cs typeface="Arial" pitchFamily="34" charset="0"/>
              </a:rPr>
              <a:t>هو:</a:t>
            </a:r>
            <a:endParaRPr lang="ar-SA" sz="3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/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كتاب الأخلاق الإسلامية وآداب المهنة </a:t>
            </a: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تأليف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لأستاذ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الدكتور عبد الله الديرشوي </a:t>
            </a: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2800" b="1" dirty="0" smtClean="0">
                <a:cs typeface="Arial" pitchFamily="34" charset="0"/>
              </a:rPr>
              <a:t>جامعة الملك </a:t>
            </a:r>
            <a:r>
              <a:rPr lang="ar-SA" sz="2800" b="1" dirty="0" err="1" smtClean="0">
                <a:cs typeface="Arial" pitchFamily="34" charset="0"/>
              </a:rPr>
              <a:t>فيصل </a:t>
            </a:r>
            <a:r>
              <a:rPr lang="ar-SA" sz="2800" b="1" dirty="0" smtClean="0">
                <a:cs typeface="Arial" pitchFamily="34" charset="0"/>
              </a:rPr>
              <a:t>– كلية الآداب.</a:t>
            </a:r>
          </a:p>
          <a:p>
            <a:pPr rtl="1"/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والكتاب من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مطبوعات </a:t>
            </a:r>
            <a:r>
              <a:rPr lang="ar-SA" sz="3600" b="1" dirty="0" smtClean="0">
                <a:solidFill>
                  <a:schemeClr val="accent2"/>
                </a:solidFill>
                <a:cs typeface="Arial" pitchFamily="34" charset="0"/>
              </a:rPr>
              <a:t>دار </a:t>
            </a:r>
            <a:r>
              <a:rPr lang="ar-SA" sz="3600" b="1" dirty="0" err="1" smtClean="0">
                <a:solidFill>
                  <a:schemeClr val="accent2"/>
                </a:solidFill>
                <a:cs typeface="Arial" pitchFamily="34" charset="0"/>
              </a:rPr>
              <a:t>المهندس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- الرياض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هاتف </a:t>
            </a:r>
            <a:r>
              <a:rPr lang="ar-SA" sz="3600" b="1" dirty="0" err="1" smtClean="0">
                <a:solidFill>
                  <a:srgbClr val="002060"/>
                </a:solidFill>
                <a:cs typeface="Arial" pitchFamily="34" charset="0"/>
              </a:rPr>
              <a:t>0114833338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=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جوال 0532857848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ويتوفر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في الأحساء لدى مكتبة </a:t>
            </a:r>
            <a:r>
              <a:rPr lang="ar-SA" sz="3600" b="1" dirty="0" smtClean="0">
                <a:solidFill>
                  <a:schemeClr val="accent2"/>
                </a:solidFill>
                <a:cs typeface="Arial" pitchFamily="34" charset="0"/>
              </a:rPr>
              <a:t>ابن </a:t>
            </a:r>
            <a:r>
              <a:rPr lang="ar-SA" sz="3600" b="1" dirty="0" err="1" smtClean="0">
                <a:solidFill>
                  <a:schemeClr val="accent2"/>
                </a:solidFill>
                <a:cs typeface="Arial" pitchFamily="34" charset="0"/>
              </a:rPr>
              <a:t>الجوزي</a:t>
            </a:r>
            <a:r>
              <a:rPr lang="ar-SA" sz="3600" b="1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وفي </a:t>
            </a:r>
            <a:r>
              <a:rPr lang="ar-SA" sz="3600" b="1" dirty="0" err="1" smtClean="0">
                <a:solidFill>
                  <a:srgbClr val="002060"/>
                </a:solidFill>
                <a:cs typeface="Arial" pitchFamily="34" charset="0"/>
              </a:rPr>
              <a:t>الدمام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 بمكتبة </a:t>
            </a:r>
            <a:r>
              <a:rPr lang="ar-SA" sz="3600" b="1" dirty="0" smtClean="0">
                <a:solidFill>
                  <a:schemeClr val="accent2"/>
                </a:solidFill>
                <a:cs typeface="Arial" pitchFamily="34" charset="0"/>
              </a:rPr>
              <a:t>المتنبي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 وفي جدة لدى مكتبة </a:t>
            </a:r>
            <a:r>
              <a:rPr lang="ar-SA" sz="3600" b="1" dirty="0" smtClean="0">
                <a:solidFill>
                  <a:schemeClr val="accent2"/>
                </a:solidFill>
                <a:cs typeface="Arial" pitchFamily="34" charset="0"/>
              </a:rPr>
              <a:t>ابن سينا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endParaRPr lang="ar-SA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/>
            <a:endParaRPr lang="ar-SA" sz="30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المراجع والمصادر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المساعدة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الأخلاق الإسلامية وأسسها للشيخ عبد الرحمن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حبنكة.</a:t>
            </a:r>
            <a:endParaRPr lang="ar-SA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المهنة وأخلاقها للدكتور سعد الدين مسعد هلالي.</a:t>
            </a:r>
          </a:p>
          <a:p>
            <a:pPr rtl="1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أخلاقيات المهنة في الحضارة الإسلامية للدكتور موفق سالم نوري.</a:t>
            </a:r>
          </a:p>
          <a:p>
            <a:pPr rtl="1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التربية المهنية بين الفكر التربوي الإسلامي والفكر التربوي الحديث للدكتور خالد أبو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شعيرة.</a:t>
            </a: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C00000"/>
                </a:solidFill>
              </a:rPr>
              <a:t>توزيع </a:t>
            </a:r>
            <a:r>
              <a:rPr lang="ar-SA" b="1" dirty="0" err="1" smtClean="0">
                <a:solidFill>
                  <a:srgbClr val="C00000"/>
                </a:solidFill>
              </a:rPr>
              <a:t>الدرجات: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fontAlgn="t" latinLnBrk="0" hangingPunct="1"/>
            <a:r>
              <a:rPr lang="ar-SA" sz="2800" b="1" dirty="0" smtClean="0"/>
              <a:t>النشاط </a:t>
            </a:r>
          </a:p>
          <a:p>
            <a:pPr rtl="1" eaLnBrk="1" fontAlgn="t" hangingPunct="1"/>
            <a:r>
              <a:rPr lang="ar-SA" sz="2800" b="1" dirty="0" smtClean="0"/>
              <a:t>المشاركة في منتديات الحوار على </a:t>
            </a:r>
            <a:r>
              <a:rPr lang="ar-SA" sz="2800" b="1" dirty="0" err="1" smtClean="0"/>
              <a:t>البلاك</a:t>
            </a:r>
            <a:r>
              <a:rPr lang="ar-SA" sz="2800" b="1" dirty="0" smtClean="0"/>
              <a:t> </a:t>
            </a:r>
            <a:r>
              <a:rPr lang="ar-SA" sz="2800" b="1" dirty="0" smtClean="0"/>
              <a:t>بورد             </a:t>
            </a:r>
            <a:r>
              <a:rPr lang="ar-SA" sz="2800" b="1" dirty="0" smtClean="0"/>
              <a:t>10 </a:t>
            </a:r>
            <a:r>
              <a:rPr lang="ar-SA" sz="2800" b="1" dirty="0" smtClean="0"/>
              <a:t>درجات </a:t>
            </a:r>
            <a:endParaRPr lang="ar-SA" sz="2800" b="1" dirty="0" smtClean="0"/>
          </a:p>
          <a:p>
            <a:pPr rtl="1" eaLnBrk="1" fontAlgn="t" latinLnBrk="0" hangingPunct="1"/>
            <a:r>
              <a:rPr lang="ar-SA" sz="2800" b="1" dirty="0" smtClean="0"/>
              <a:t>حضور المحاضرات المسجلة والمحاضرات </a:t>
            </a:r>
            <a:r>
              <a:rPr lang="ar-SA" sz="2800" b="1" dirty="0" smtClean="0"/>
              <a:t>المباشرة      </a:t>
            </a:r>
            <a:r>
              <a:rPr lang="ar-SA" sz="2800" b="1" dirty="0" smtClean="0"/>
              <a:t>10 درجات </a:t>
            </a:r>
          </a:p>
          <a:p>
            <a:pPr rtl="1" eaLnBrk="1" fontAlgn="t" hangingPunct="1"/>
            <a:r>
              <a:rPr lang="ar-SA" sz="2800" b="1" dirty="0" smtClean="0"/>
              <a:t>الواجبات </a:t>
            </a:r>
            <a:r>
              <a:rPr lang="ar-SA" sz="2800" b="1" dirty="0" smtClean="0"/>
              <a:t>المنزلية                                              10 </a:t>
            </a:r>
            <a:r>
              <a:rPr lang="ar-SA" sz="2800" b="1" dirty="0" smtClean="0"/>
              <a:t>درجات </a:t>
            </a:r>
          </a:p>
          <a:p>
            <a:pPr rtl="1" eaLnBrk="1" fontAlgn="t" latinLnBrk="0" hangingPunct="1"/>
            <a:r>
              <a:rPr lang="ar-SA" sz="2800" b="1" dirty="0" smtClean="0"/>
              <a:t>الاختبار </a:t>
            </a:r>
            <a:r>
              <a:rPr lang="ar-SA" sz="2800" b="1" dirty="0" smtClean="0"/>
              <a:t>النهائي                                                 </a:t>
            </a:r>
            <a:r>
              <a:rPr lang="ar-SA" sz="2800" b="1" dirty="0" smtClean="0"/>
              <a:t>70 درجة</a:t>
            </a:r>
          </a:p>
          <a:p>
            <a:pPr rtl="1" eaLnBrk="1" fontAlgn="t" hangingPunct="1"/>
            <a:r>
              <a:rPr lang="ar-SA" sz="2800" b="1" dirty="0" smtClean="0"/>
              <a:t>المجموع </a:t>
            </a:r>
            <a:r>
              <a:rPr lang="ar-SA" sz="2800" b="1" dirty="0" smtClean="0"/>
              <a:t>النهائي                                              </a:t>
            </a:r>
            <a:r>
              <a:rPr lang="ar-SA" sz="2800" b="1" dirty="0" smtClean="0"/>
              <a:t>100 </a:t>
            </a:r>
            <a:r>
              <a:rPr lang="ar-SA" sz="2800" b="1" dirty="0" smtClean="0"/>
              <a:t>درجة</a:t>
            </a:r>
            <a:endParaRPr lang="ar-SA" sz="2800" b="1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C00000"/>
                </a:solidFill>
              </a:rPr>
              <a:t>الساعات المكتبية </a:t>
            </a:r>
            <a:r>
              <a:rPr lang="ar-SA" b="1" dirty="0" err="1" smtClean="0">
                <a:solidFill>
                  <a:srgbClr val="C00000"/>
                </a:solidFill>
              </a:rPr>
              <a:t>الجوالة: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754563"/>
          </a:xfrm>
        </p:spPr>
        <p:txBody>
          <a:bodyPr/>
          <a:lstStyle/>
          <a:p>
            <a:pPr rtl="1"/>
            <a:r>
              <a:rPr lang="ar-SA" sz="4000" b="1" dirty="0" smtClean="0">
                <a:solidFill>
                  <a:srgbClr val="0070C0"/>
                </a:solidFill>
              </a:rPr>
              <a:t>  </a:t>
            </a:r>
            <a:r>
              <a:rPr lang="ar-SA" b="1" dirty="0" smtClean="0">
                <a:solidFill>
                  <a:srgbClr val="0070C0"/>
                </a:solidFill>
              </a:rPr>
              <a:t>الساعات </a:t>
            </a:r>
            <a:r>
              <a:rPr lang="ar-SA" b="1" dirty="0" err="1" smtClean="0">
                <a:solidFill>
                  <a:srgbClr val="0070C0"/>
                </a:solidFill>
              </a:rPr>
              <a:t>المكتبية:</a:t>
            </a:r>
            <a:endParaRPr lang="ar-SA" b="1" dirty="0" smtClean="0">
              <a:solidFill>
                <a:srgbClr val="0070C0"/>
              </a:solidFill>
            </a:endParaRPr>
          </a:p>
          <a:p>
            <a:r>
              <a:rPr lang="ar-SA" sz="4000" b="1" dirty="0" smtClean="0">
                <a:solidFill>
                  <a:srgbClr val="FF0000"/>
                </a:solidFill>
              </a:rPr>
              <a:t>الثلاثاء: </a:t>
            </a:r>
            <a:r>
              <a:rPr lang="ar-SA" sz="4000" b="1" dirty="0" err="1" smtClean="0">
                <a:solidFill>
                  <a:srgbClr val="FF0000"/>
                </a:solidFill>
              </a:rPr>
              <a:t>8,30 </a:t>
            </a:r>
            <a:r>
              <a:rPr lang="ar-SA" sz="4000" b="1" dirty="0" smtClean="0">
                <a:solidFill>
                  <a:srgbClr val="FF0000"/>
                </a:solidFill>
              </a:rPr>
              <a:t>– 10 مساءً</a:t>
            </a:r>
          </a:p>
          <a:p>
            <a:pPr rtl="1"/>
            <a:r>
              <a:rPr lang="ar-SA" sz="4000" b="1" dirty="0" smtClean="0">
                <a:solidFill>
                  <a:srgbClr val="FF0000"/>
                </a:solidFill>
              </a:rPr>
              <a:t>الأربعاء</a:t>
            </a:r>
            <a:r>
              <a:rPr lang="ar-SA" sz="4000" b="1" dirty="0" smtClean="0">
                <a:solidFill>
                  <a:srgbClr val="FF0000"/>
                </a:solidFill>
              </a:rPr>
              <a:t>: </a:t>
            </a:r>
            <a:r>
              <a:rPr lang="ar-SA" sz="4000" b="1" dirty="0" err="1" smtClean="0">
                <a:solidFill>
                  <a:srgbClr val="FF0000"/>
                </a:solidFill>
              </a:rPr>
              <a:t>8,30 </a:t>
            </a:r>
            <a:r>
              <a:rPr lang="ar-SA" sz="4000" b="1" dirty="0" smtClean="0">
                <a:solidFill>
                  <a:srgbClr val="FF0000"/>
                </a:solidFill>
              </a:rPr>
              <a:t>– 10 </a:t>
            </a:r>
            <a:r>
              <a:rPr lang="ar-SA" sz="4000" b="1" dirty="0" smtClean="0">
                <a:solidFill>
                  <a:srgbClr val="FF0000"/>
                </a:solidFill>
              </a:rPr>
              <a:t>مساءً</a:t>
            </a:r>
            <a:endParaRPr lang="ar-SA" dirty="0" smtClean="0">
              <a:solidFill>
                <a:srgbClr val="0070C0"/>
              </a:solidFill>
            </a:endParaRPr>
          </a:p>
          <a:p>
            <a:pPr rtl="1"/>
            <a:r>
              <a:rPr lang="ar-SA" b="1" dirty="0" smtClean="0">
                <a:solidFill>
                  <a:srgbClr val="0070C0"/>
                </a:solidFill>
              </a:rPr>
              <a:t>رقم جوال </a:t>
            </a:r>
            <a:r>
              <a:rPr lang="ar-SA" b="1" dirty="0" smtClean="0">
                <a:solidFill>
                  <a:srgbClr val="0070C0"/>
                </a:solidFill>
              </a:rPr>
              <a:t>المقرر:  </a:t>
            </a:r>
            <a:r>
              <a:rPr lang="ar-SA" b="1" dirty="0" err="1" smtClean="0"/>
              <a:t>0547755703 </a:t>
            </a:r>
            <a:r>
              <a:rPr lang="ar-SA" b="1" dirty="0" smtClean="0"/>
              <a:t>- 0507100018</a:t>
            </a:r>
            <a:r>
              <a:rPr lang="ar-SA" sz="4000" dirty="0" smtClean="0"/>
              <a:t> </a:t>
            </a:r>
            <a:endParaRPr lang="ar-SA" sz="4000" dirty="0" smtClean="0"/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سيكون </a:t>
            </a:r>
            <a:r>
              <a:rPr lang="ar-SA" b="1" dirty="0" smtClean="0">
                <a:solidFill>
                  <a:srgbClr val="FF0000"/>
                </a:solidFill>
              </a:rPr>
              <a:t>الجوال مفتوح في الأوقات المحددة </a:t>
            </a:r>
            <a:r>
              <a:rPr lang="ar-SA" b="1" dirty="0" err="1" smtClean="0">
                <a:solidFill>
                  <a:srgbClr val="FF0000"/>
                </a:solidFill>
              </a:rPr>
              <a:t>بعاليه</a:t>
            </a:r>
            <a:r>
              <a:rPr lang="ar-SA" b="1" dirty="0" smtClean="0">
                <a:solidFill>
                  <a:srgbClr val="FF0000"/>
                </a:solidFill>
              </a:rPr>
              <a:t> فقط.</a:t>
            </a:r>
            <a:endParaRPr lang="ar-SA" sz="4800" b="1" dirty="0" smtClean="0"/>
          </a:p>
          <a:p>
            <a:pPr rtl="1"/>
            <a:r>
              <a:rPr lang="ar-SA" sz="2800" b="1" dirty="0" smtClean="0">
                <a:solidFill>
                  <a:srgbClr val="0070C0"/>
                </a:solidFill>
              </a:rPr>
              <a:t>البريد </a:t>
            </a:r>
            <a:r>
              <a:rPr lang="ar-SA" sz="2800" b="1" dirty="0" err="1" smtClean="0">
                <a:solidFill>
                  <a:srgbClr val="0070C0"/>
                </a:solidFill>
              </a:rPr>
              <a:t>الإلكتروني</a:t>
            </a:r>
            <a:r>
              <a:rPr lang="ar-SA" sz="2800" b="1" dirty="0" err="1" smtClean="0">
                <a:solidFill>
                  <a:srgbClr val="0070C0"/>
                </a:solidFill>
              </a:rPr>
              <a:t>:</a:t>
            </a:r>
            <a:r>
              <a:rPr lang="ar-SA" sz="2800" b="1" dirty="0" smtClean="0">
                <a:solidFill>
                  <a:srgbClr val="0070C0"/>
                </a:solidFill>
              </a:rPr>
              <a:t> </a:t>
            </a:r>
          </a:p>
          <a:p>
            <a:pPr rtl="1"/>
            <a:r>
              <a:rPr lang="en-US" sz="2800" b="1" dirty="0" smtClean="0">
                <a:solidFill>
                  <a:srgbClr val="0070C0"/>
                </a:solidFill>
                <a:hlinkClick r:id="rId2"/>
              </a:rPr>
              <a:t>aaldershawi@kfu.edu.sa</a:t>
            </a:r>
            <a:r>
              <a:rPr lang="en-US" sz="2800" b="1" dirty="0" smtClean="0">
                <a:solidFill>
                  <a:srgbClr val="0070C0"/>
                </a:solidFill>
              </a:rPr>
              <a:t> – aabdullah1110@hotmail.com</a:t>
            </a:r>
            <a:endParaRPr lang="ar-SA" sz="20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1781</TotalTime>
  <Words>451</Words>
  <Application>Microsoft Office PowerPoint</Application>
  <PresentationFormat>A4 Paper (210x297 mm)‎</PresentationFormat>
  <Paragraphs>92</Paragraphs>
  <Slides>12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تعريف عام بمقرر  الأخلاق الإسلامية وآداب المهنة</vt:lpstr>
      <vt:lpstr>عناصر المحاضرة:</vt:lpstr>
      <vt:lpstr>مقدمة عامة في أهمية مقرر الأخلاق الإسلامية وآداب المهنة:</vt:lpstr>
      <vt:lpstr>أهداف المقرر:</vt:lpstr>
      <vt:lpstr>خطة تدريس المقرر:</vt:lpstr>
      <vt:lpstr>الشريحة 7</vt:lpstr>
      <vt:lpstr>مراجع المقرر :</vt:lpstr>
      <vt:lpstr>المراجع والمصادر المساعدة:</vt:lpstr>
      <vt:lpstr>توزيع الدرجات:</vt:lpstr>
      <vt:lpstr>الساعات المكتبية الجوالة:</vt:lpstr>
      <vt:lpstr>الشريحة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aldershawi</cp:lastModifiedBy>
  <cp:revision>120</cp:revision>
  <dcterms:created xsi:type="dcterms:W3CDTF">2009-10-14T19:14:34Z</dcterms:created>
  <dcterms:modified xsi:type="dcterms:W3CDTF">2013-09-14T17:12:10Z</dcterms:modified>
</cp:coreProperties>
</file>