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296" r:id="rId6"/>
    <p:sldId id="288" r:id="rId7"/>
    <p:sldId id="289" r:id="rId8"/>
    <p:sldId id="297" r:id="rId9"/>
    <p:sldId id="291" r:id="rId10"/>
    <p:sldId id="298" r:id="rId11"/>
    <p:sldId id="299" r:id="rId12"/>
    <p:sldId id="300" r:id="rId13"/>
    <p:sldId id="301" r:id="rId14"/>
    <p:sldId id="302"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5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22098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800" b="1" dirty="0" smtClean="0">
                <a:solidFill>
                  <a:srgbClr val="FF0000"/>
                </a:solidFill>
                <a:latin typeface="AYM Wadiy S_U normal."/>
                <a:cs typeface="Times New Roman" pitchFamily="18" charset="0"/>
              </a:rPr>
              <a:t>الأخلاق الإسلامية وآداب المهنة- سلم 317</a:t>
            </a:r>
            <a:r>
              <a:rPr lang="ar-EG" sz="2800" b="1" dirty="0">
                <a:solidFill>
                  <a:srgbClr val="FF0000"/>
                </a:solidFill>
                <a:latin typeface="Calibri" pitchFamily="34" charset="0"/>
                <a:cs typeface="Times New Roman" pitchFamily="18" charset="0"/>
              </a:rPr>
              <a:t/>
            </a:r>
            <a:br>
              <a:rPr lang="ar-EG" sz="2800" b="1" dirty="0">
                <a:solidFill>
                  <a:srgbClr val="FF0000"/>
                </a:solidFill>
                <a:latin typeface="Calibri" pitchFamily="34" charset="0"/>
                <a:cs typeface="Times New Roman" pitchFamily="18" charset="0"/>
              </a:rPr>
            </a:br>
            <a:endParaRPr lang="en-US" sz="2800" b="1" dirty="0">
              <a:solidFill>
                <a:srgbClr val="FF0000"/>
              </a:solidFill>
              <a:latin typeface="Calibri" pitchFamily="34" charset="0"/>
            </a:endParaRPr>
          </a:p>
          <a:p>
            <a:pPr lvl="1" algn="ctr">
              <a:lnSpc>
                <a:spcPct val="80000"/>
              </a:lnSpc>
            </a:pPr>
            <a:r>
              <a:rPr lang="ar-SA" sz="2800" b="1" dirty="0">
                <a:solidFill>
                  <a:srgbClr val="FF0000"/>
                </a:solidFill>
                <a:latin typeface="Calibri" pitchFamily="34" charset="0"/>
                <a:cs typeface="Times New Roman" pitchFamily="18" charset="0"/>
              </a:rPr>
              <a:t>د. </a:t>
            </a:r>
            <a:r>
              <a:rPr lang="ar-SA" sz="2800" b="1" dirty="0" smtClean="0">
                <a:solidFill>
                  <a:srgbClr val="FF0000"/>
                </a:solidFill>
                <a:latin typeface="Calibri" pitchFamily="34" charset="0"/>
                <a:cs typeface="Times New Roman" pitchFamily="18" charset="0"/>
              </a:rPr>
              <a:t>عبد الله </a:t>
            </a:r>
            <a:r>
              <a:rPr lang="ar-SA" sz="2800" b="1" dirty="0" err="1" smtClean="0">
                <a:solidFill>
                  <a:srgbClr val="FF0000"/>
                </a:solidFill>
                <a:latin typeface="Calibri" pitchFamily="34" charset="0"/>
                <a:cs typeface="Times New Roman" pitchFamily="18" charset="0"/>
              </a:rPr>
              <a:t>الديرشوي</a:t>
            </a:r>
            <a:endParaRPr lang="en-US" sz="28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الأولى</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400" b="1" dirty="0" smtClean="0">
                <a:solidFill>
                  <a:schemeClr val="tx1"/>
                </a:solidFill>
              </a:rPr>
              <a:t>تعريف الخُلُق, وطبيعته, ومكانته في الإسلام</a:t>
            </a:r>
            <a:endParaRPr lang="en-US" sz="34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أولاً- تعريف الخُلُق:</a:t>
            </a:r>
            <a:endParaRPr lang="en-US" dirty="0"/>
          </a:p>
        </p:txBody>
      </p:sp>
      <p:sp>
        <p:nvSpPr>
          <p:cNvPr id="7171" name="Text Placeholder 5"/>
          <p:cNvSpPr>
            <a:spLocks noGrp="1"/>
          </p:cNvSpPr>
          <p:nvPr>
            <p:ph idx="1"/>
          </p:nvPr>
        </p:nvSpPr>
        <p:spPr>
          <a:xfrm>
            <a:off x="381000" y="1417637"/>
            <a:ext cx="8915400" cy="4525963"/>
          </a:xfrm>
        </p:spPr>
        <p:txBody>
          <a:bodyPr/>
          <a:lstStyle/>
          <a:p>
            <a:pPr rtl="1"/>
            <a:r>
              <a:rPr lang="ar-SA" sz="2600" b="1" u="sng" dirty="0" smtClean="0"/>
              <a:t>الخُلُق لغة</a:t>
            </a:r>
            <a:r>
              <a:rPr lang="ar-SA" sz="2600" dirty="0" smtClean="0"/>
              <a:t>: </a:t>
            </a:r>
            <a:r>
              <a:rPr lang="ar-SA" sz="2600" b="1" dirty="0" smtClean="0"/>
              <a:t>بضم الخاء واللام, الطبع والسجية. أي ما جُبِل عليه الإنسان من الطَّبع. وجمعه أخلاقٌ. وهو - أي الخُلُق – يمثل صورة الإنسان الباطنة، التي هي نفسه التي بين جنبيه وأوصافها ومعانيها المختصَّة بها. كما أن الخَلْق يمثل صورته الظاهرة وأوصافها ومعانيها.</a:t>
            </a:r>
            <a:endParaRPr lang="en-US" sz="2600" b="1" dirty="0" smtClean="0"/>
          </a:p>
          <a:p>
            <a:pPr rtl="1"/>
            <a:r>
              <a:rPr lang="ar-SA" sz="2600" b="1" u="sng" dirty="0" smtClean="0"/>
              <a:t>واصطلاحاً</a:t>
            </a:r>
            <a:r>
              <a:rPr lang="ar-SA" sz="2600" b="1" dirty="0" smtClean="0"/>
              <a:t>: حالٌ للنفس راسخةٌ تصدر عنها الأفعال من خيرٍ أو شرٍ من غير حاجةٍ إلى فِكرٍ </a:t>
            </a:r>
            <a:r>
              <a:rPr lang="ar-SA" sz="2600" b="1" dirty="0" err="1" smtClean="0"/>
              <a:t>و</a:t>
            </a:r>
            <a:r>
              <a:rPr lang="ar-SA" sz="2600" b="1" dirty="0" smtClean="0"/>
              <a:t> رَوِيَّةٍ. وبهذا المعنى ورد قول الله سبحانه في مدح نبيه محمد صلى الله عليه وسلم: {وإنك لعلى خُلُقٍ عظيم}.</a:t>
            </a:r>
            <a:endParaRPr lang="en-US" sz="2600" b="1" dirty="0" smtClean="0"/>
          </a:p>
          <a:p>
            <a:pPr rtl="1"/>
            <a:r>
              <a:rPr lang="ar-EG" sz="2600" b="1" u="sng" dirty="0" smtClean="0"/>
              <a:t>وقد يطلق الخُلُق </a:t>
            </a:r>
            <a:r>
              <a:rPr lang="ar-EG" sz="2600" b="1" dirty="0" smtClean="0"/>
              <a:t>على نفس المبادئ والقواعد المنظمة للسلوك الإنساني على نحو يحقق الغاية من وجوده في هذا العالم على الوجه الأكمل. </a:t>
            </a:r>
            <a:r>
              <a:rPr lang="ar-SA" sz="2600" b="1" dirty="0" smtClean="0"/>
              <a:t>وبهذا المعنى ورد قول الرسول صلى الله عليه وسلم: (إنما بعثت لأتمم صالح الأخلاق).</a:t>
            </a:r>
            <a:r>
              <a:rPr lang="en-GB" sz="2600" b="1" dirty="0" smtClean="0">
                <a:cs typeface="Arial" pitchFamily="34" charset="0"/>
              </a:rPr>
              <a:t> </a:t>
            </a:r>
            <a:endParaRPr lang="ar-EG" sz="26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r>
              <a:rPr lang="ar-EG" b="1" dirty="0" smtClean="0"/>
              <a:t>شرح التعريف وتوضيحه:</a:t>
            </a:r>
            <a:endParaRPr lang="en-US" dirty="0"/>
          </a:p>
        </p:txBody>
      </p:sp>
      <p:sp>
        <p:nvSpPr>
          <p:cNvPr id="8195" name="Content Placeholder 2"/>
          <p:cNvSpPr>
            <a:spLocks noGrp="1"/>
          </p:cNvSpPr>
          <p:nvPr>
            <p:ph idx="1"/>
          </p:nvPr>
        </p:nvSpPr>
        <p:spPr>
          <a:xfrm>
            <a:off x="228600" y="1493837"/>
            <a:ext cx="9144000" cy="4678363"/>
          </a:xfrm>
        </p:spPr>
        <p:txBody>
          <a:bodyPr/>
          <a:lstStyle/>
          <a:p>
            <a:pPr rtl="1"/>
            <a:r>
              <a:rPr lang="ar-EG" sz="2600" b="1" dirty="0" smtClean="0"/>
              <a:t>التعريف الأخير </a:t>
            </a:r>
            <a:r>
              <a:rPr lang="ar-SA" sz="2600" b="1" dirty="0" smtClean="0"/>
              <a:t>–أعني المبادئ والقواعد المنظمة للسلوك- </a:t>
            </a:r>
            <a:r>
              <a:rPr lang="ar-EG" sz="2600" b="1" dirty="0" smtClean="0"/>
              <a:t>واضح لا لبس فيه,</a:t>
            </a:r>
            <a:r>
              <a:rPr lang="ar-SA" sz="2600" b="1" dirty="0" smtClean="0"/>
              <a:t> ف</a:t>
            </a:r>
            <a:r>
              <a:rPr lang="ar-EG" sz="2600" b="1" dirty="0" smtClean="0"/>
              <a:t>الصدق والسخاء والرحمة والعدل وحب الخير للناس </a:t>
            </a:r>
            <a:r>
              <a:rPr lang="ar-SA" sz="2600" b="1" dirty="0" smtClean="0"/>
              <a:t>جميعهم </a:t>
            </a:r>
            <a:r>
              <a:rPr lang="ar-EG" sz="2600" b="1" dirty="0" smtClean="0"/>
              <a:t>أخلاق حميدة, وفضائل مسلَّمة, يسعى عقلاء الناس للتحلي بها, وتربية أ</a:t>
            </a:r>
            <a:r>
              <a:rPr lang="ar-SA" sz="2600" b="1" dirty="0" err="1" smtClean="0"/>
              <a:t>ولاد</a:t>
            </a:r>
            <a:r>
              <a:rPr lang="ar-EG" sz="2600" b="1" dirty="0" smtClean="0"/>
              <a:t>هم عليها.</a:t>
            </a:r>
            <a:endParaRPr lang="en-US" sz="2600" b="1" dirty="0" smtClean="0"/>
          </a:p>
          <a:p>
            <a:pPr rtl="1"/>
            <a:r>
              <a:rPr lang="ar-EG" sz="2600" b="1" dirty="0" smtClean="0"/>
              <a:t>وأما التعريف الأول فهو الذي يكتنفه بعض الغموض, ويحتاج إلى </a:t>
            </a:r>
            <a:r>
              <a:rPr lang="ar-SA" sz="2600" b="1" dirty="0" smtClean="0"/>
              <a:t>شيء من ال</a:t>
            </a:r>
            <a:r>
              <a:rPr lang="ar-EG" sz="2600" b="1" dirty="0" smtClean="0"/>
              <a:t>توضيح, فنقول:</a:t>
            </a:r>
            <a:endParaRPr lang="en-US" sz="2600" b="1" dirty="0" smtClean="0"/>
          </a:p>
          <a:p>
            <a:pPr rtl="1"/>
            <a:r>
              <a:rPr lang="ar-EG" sz="2600" b="1" dirty="0" smtClean="0"/>
              <a:t>يُقصد </a:t>
            </a:r>
            <a:r>
              <a:rPr lang="ar-EG" sz="2600" b="1" dirty="0" err="1" smtClean="0"/>
              <a:t>بـ</a:t>
            </a:r>
            <a:r>
              <a:rPr lang="ar-EG" sz="2600" b="1" dirty="0" smtClean="0"/>
              <a:t> (الحال) : الهيئة والصفة ل</a:t>
            </a:r>
            <a:r>
              <a:rPr lang="ar-SA" sz="2600" b="1" dirty="0" smtClean="0"/>
              <a:t>ل</a:t>
            </a:r>
            <a:r>
              <a:rPr lang="ar-EG" sz="2600" b="1" dirty="0" smtClean="0"/>
              <a:t>نفس الإنسانية.</a:t>
            </a:r>
            <a:endParaRPr lang="en-US" sz="2600" b="1" dirty="0" smtClean="0"/>
          </a:p>
          <a:p>
            <a:pPr rtl="1"/>
            <a:r>
              <a:rPr lang="ar-EG" sz="2600" b="1" dirty="0" smtClean="0"/>
              <a:t>و (راسخة) : أي ثابتة بعمق. وهو ما يعني أن الأفعال تتكرر من صاحبها على نسق واحد حتى تصبح عادة مستقرة لديه. ومن ثمَّ كان مَنْ ينفق المال مرة أو مرتين أو ثلاث مرات على المحتاجين لا يوصف بخلق السخاء والجود, بل لابد من تكرره منه بحيث يصبح عادة له.</a:t>
            </a:r>
            <a:r>
              <a:rPr lang="ar-SA" sz="2600" b="1" dirty="0" smtClean="0"/>
              <a:t> </a:t>
            </a:r>
            <a:endParaRPr lang="ar-SA" sz="26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990600" y="609600"/>
            <a:ext cx="8077200" cy="5262979"/>
          </a:xfrm>
          <a:prstGeom prst="rect">
            <a:avLst/>
          </a:prstGeom>
        </p:spPr>
        <p:txBody>
          <a:bodyPr wrap="square">
            <a:spAutoFit/>
          </a:bodyPr>
          <a:lstStyle/>
          <a:p>
            <a:r>
              <a:rPr lang="ar-EG" sz="2800" b="1" dirty="0" smtClean="0"/>
              <a:t>و (</a:t>
            </a:r>
            <a:r>
              <a:rPr lang="ar-SA" sz="2800" b="1" dirty="0" smtClean="0"/>
              <a:t>من غير حاجةٍ إلى فِكرٍ </a:t>
            </a:r>
            <a:r>
              <a:rPr lang="ar-SA" sz="2800" b="1" dirty="0" err="1" smtClean="0"/>
              <a:t>و</a:t>
            </a:r>
            <a:r>
              <a:rPr lang="ar-SA" sz="2800" b="1" dirty="0" smtClean="0"/>
              <a:t> رَوِيَّةٍ) </a:t>
            </a:r>
            <a:r>
              <a:rPr lang="ar-EG" sz="2800" b="1" dirty="0" smtClean="0"/>
              <a:t>: أي من غير تكلف أو مجاهدة نفس , بل بسهولة ويسر وبطريقة تلقائية.  </a:t>
            </a:r>
            <a:endParaRPr lang="en-US" sz="2800" b="1" dirty="0" smtClean="0"/>
          </a:p>
          <a:p>
            <a:r>
              <a:rPr lang="ar-EG" sz="2800" b="1" dirty="0" smtClean="0"/>
              <a:t>يقول الإمام الغزالي رحمه الله: "الخَلْق والخُلُق عبارتان مستعملتان معاً, يقال: فلانٌ حسنُ الخُلُق والخَلْق. أي: حسن الباطن والظاهر. فيراد بالخَلْق الصورة الظاهرة, ويراد بالخُلُق الصورة </a:t>
            </a:r>
            <a:r>
              <a:rPr lang="ar-EG" sz="2800" b="1" dirty="0" err="1" smtClean="0"/>
              <a:t>الباطنة</a:t>
            </a:r>
            <a:r>
              <a:rPr lang="ar-EG" sz="2800" b="1" dirty="0" smtClean="0"/>
              <a:t>. وذلك لأن الإنسان مركبٌ من جسدٍ مدرك بالبصر, ومن روحٍ ونفسٍ مدركٍ بالبصيرة. ولكل واحد منهما هيئةٌ وصورةٌ: إما قبيحةٌ, وإما جميلةٌ. فالنفس المدركة بالبصيرة أعظم قدراً من الجسد المدرك بالبصر, ولذلك عظم الله أمره بإضافته إليه, إذ قال تعالى: {إني خالقٌ بشراً من طين, فإذا سويته ونفخت فيه من روحي فقعوا له ساجدين} فنبه على أن الجسد منسوب إلى الطين, والروح إلى رب العالمين, والمراد بالروح والنفس في هذا المقام واحد”</a:t>
            </a:r>
            <a:r>
              <a:rPr lang="ar-SA" sz="2800" b="1" baseline="30000" dirty="0" smtClean="0"/>
              <a:t>.</a:t>
            </a:r>
            <a:r>
              <a:rPr lang="ar-EG" sz="2800" b="1" dirty="0" smtClean="0"/>
              <a:t>  </a:t>
            </a:r>
            <a:endParaRPr lang="en-US" sz="28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a:r>
              <a:rPr lang="ar-SA" b="1" dirty="0" smtClean="0"/>
              <a:t>ثانياً- موضوع علم الأخلاق:</a:t>
            </a:r>
            <a:r>
              <a:rPr lang="ar-SA" dirty="0" smtClean="0"/>
              <a:t> </a:t>
            </a:r>
            <a:endParaRPr lang="en-US" dirty="0"/>
          </a:p>
        </p:txBody>
      </p:sp>
      <p:sp>
        <p:nvSpPr>
          <p:cNvPr id="9219" name="Content Placeholder 2"/>
          <p:cNvSpPr>
            <a:spLocks noGrp="1"/>
          </p:cNvSpPr>
          <p:nvPr>
            <p:ph idx="4294967295"/>
          </p:nvPr>
        </p:nvSpPr>
        <p:spPr>
          <a:xfrm>
            <a:off x="228600" y="1417637"/>
            <a:ext cx="9144000" cy="4678363"/>
          </a:xfrm>
        </p:spPr>
        <p:txBody>
          <a:bodyPr/>
          <a:lstStyle/>
          <a:p>
            <a:pPr algn="just" rtl="1" eaLnBrk="1" hangingPunct="1">
              <a:buNone/>
            </a:pPr>
            <a:r>
              <a:rPr lang="ar-SA" sz="2800" b="1" dirty="0" smtClean="0"/>
              <a:t>يبحث علم الأخلاق في الأحكام </a:t>
            </a:r>
            <a:r>
              <a:rPr lang="ar-SA" sz="2800" b="1" dirty="0" err="1" smtClean="0"/>
              <a:t>القيمية</a:t>
            </a:r>
            <a:r>
              <a:rPr lang="ar-SA" sz="2800" b="1" dirty="0" smtClean="0"/>
              <a:t> المتعلقة بالأعمال التي توصف بالخير أو الشر, أو توصف بالحسن أو القبح, وهذا ما يميز الأخلاق عن الغرائز والدوافع؛ لأن الغرائز والدوافع هي الحاجات التي فطر الله الإنسان عليها كحاجته للأكل والشرب والنكاح والنوم... وهي أشياء لا تستوجب لصاحبها مدحاً ولا ذماً, ولا ثواباً ولا عقاباً, فإن مُدح الإنسان أو ذُم على شيء من ذلك, كان المقصود ليس نفس الفعل, وإنما طريقة صاحبه في تلبية تلك الحاجة, أو إشباع تلك الرغبة. فمن يأكل لا يمدح ولا يذم على فعله ذاك, وإنما يمدح إن أكل مما يليه وبهدوءٍ, ومضغ الطعام جيداً, وبدأ باسم الله, وانتهى بحمد الله, فهذا يحمد على فعله هذا, بخلاف من أكل بشراهة, وأدخل اللقمة على اللقمة, وجالت يده في القصعة ... فإنه يذم على فعله ذاك.</a:t>
            </a:r>
            <a:endParaRPr lang="en-US" sz="2800" b="1" dirty="0" smtClean="0"/>
          </a:p>
          <a:p>
            <a:pPr eaLnBrk="1" hangingPunct="1">
              <a:buFont typeface="Arial" pitchFamily="34" charset="0"/>
              <a:buNone/>
            </a:pPr>
            <a:endParaRPr lang="en-US" sz="2600"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ثالثاً- أقسام الخلق:</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602163"/>
          </a:xfrm>
        </p:spPr>
        <p:txBody>
          <a:bodyPr/>
          <a:lstStyle/>
          <a:p>
            <a:pPr algn="just" rtl="1"/>
            <a:r>
              <a:rPr lang="ar-SA" sz="2400" b="1" dirty="0" smtClean="0"/>
              <a:t>يمكن تقسيم الخلق إلى قسمين اثنين باعتبارين مختلفين:</a:t>
            </a:r>
            <a:endParaRPr lang="en-US" sz="2400" b="1" dirty="0" smtClean="0"/>
          </a:p>
          <a:p>
            <a:pPr algn="just" rtl="1"/>
            <a:r>
              <a:rPr lang="ar-SA" sz="2400" b="1" dirty="0" smtClean="0">
                <a:solidFill>
                  <a:srgbClr val="FF0000"/>
                </a:solidFill>
              </a:rPr>
              <a:t>أولهما</a:t>
            </a:r>
            <a:r>
              <a:rPr lang="ar-SA" sz="2400" b="1" dirty="0" smtClean="0"/>
              <a:t> باعتبار الفطرة والاكتساب: وبهذا الاعتبار ينقسم الخلق إلى:</a:t>
            </a:r>
            <a:endParaRPr lang="en-US" sz="2400" b="1" dirty="0" smtClean="0"/>
          </a:p>
          <a:p>
            <a:pPr algn="just" rtl="1"/>
            <a:r>
              <a:rPr lang="ar-SA" sz="2400" b="1" u="sng" dirty="0" smtClean="0"/>
              <a:t>أخلاق فطرية</a:t>
            </a:r>
            <a:r>
              <a:rPr lang="ar-SA" sz="2400" b="1" dirty="0" smtClean="0"/>
              <a:t>: جُبِلَ الإنسانُ عليها أي هي هبة ومنحة من الله تعالى, وليس للإنسان أي دور في اكتسابها. مثال ذلك قول النبي صلى الله عليه وآله وسلم لأشج عبد القيس المنذر بن عائذ وكان وافد عبد القيس وقائدهم ورئيسهم - وعبد القيس قبيلة- ( إن فيك خَلَّتين يحبهما الله: الحلم, والأناة ) فقال: أشيءٌ جُبِلتُ عليه, أم شيءٌ حدث لي؟ فقال الرسول صلى الله عليه وآله وسلم: (بل شيء جبلت عليه). فقال: الحمد لله الذي جبلني على ما يحبه الله ورسوله". قال النووي: </a:t>
            </a:r>
            <a:r>
              <a:rPr lang="ar-SA" sz="2400" b="1" dirty="0" err="1" smtClean="0"/>
              <a:t>الأشج</a:t>
            </a:r>
            <a:r>
              <a:rPr lang="ar-SA" sz="2400" b="1" dirty="0" smtClean="0"/>
              <a:t> اسمه المنذر بن </a:t>
            </a:r>
            <a:r>
              <a:rPr lang="ar-SA" sz="2400" b="1" dirty="0" err="1" smtClean="0"/>
              <a:t>عائذ..</a:t>
            </a:r>
            <a:r>
              <a:rPr lang="ar-SA" sz="2400" b="1" dirty="0" smtClean="0"/>
              <a:t> وأما </a:t>
            </a:r>
            <a:r>
              <a:rPr lang="ar-SA" sz="2400" b="1" u="sng" dirty="0" smtClean="0"/>
              <a:t>الحلم</a:t>
            </a:r>
            <a:r>
              <a:rPr lang="ar-SA" sz="2400" b="1" dirty="0" smtClean="0"/>
              <a:t> فهو </a:t>
            </a:r>
            <a:r>
              <a:rPr lang="ar-SA" sz="2400" b="1" dirty="0" err="1" smtClean="0"/>
              <a:t>العقل.</a:t>
            </a:r>
            <a:r>
              <a:rPr lang="ar-SA" sz="2400" b="1" dirty="0" smtClean="0"/>
              <a:t> </a:t>
            </a:r>
            <a:r>
              <a:rPr lang="ar-SA" sz="2400" b="1" u="sng" dirty="0" smtClean="0"/>
              <a:t>وأما الأناة</a:t>
            </a:r>
            <a:r>
              <a:rPr lang="ar-SA" sz="2400" b="1" dirty="0" smtClean="0"/>
              <a:t> فهي التثبت وترك العجلة. وسبب قول النبي  صلى الله عليه وسلم ذلك له ما جاء في حديث الوفد أنهم لما وصلوا إلى المدينة بادروا إلى النبي  صلى الله عليه وسلم  وأقام </a:t>
            </a:r>
            <a:r>
              <a:rPr lang="ar-SA" sz="2400" b="1" dirty="0" err="1" smtClean="0"/>
              <a:t>الأشج</a:t>
            </a:r>
            <a:r>
              <a:rPr lang="ar-SA" sz="2400" b="1" dirty="0" smtClean="0"/>
              <a:t> عند رحالهم فجمعها وعقل ناقته ولبس أحسن ثيابه ثم أقبل إلى النبي صلى الله عليه وسلم فقربه النبي صلى الله عليه وسلم وأجلسه إلى جانبه.</a:t>
            </a:r>
            <a:endParaRPr lang="en-US" sz="2400" b="1" dirty="0" smtClean="0"/>
          </a:p>
          <a:p>
            <a:pPr eaLnBrk="1" hangingPunct="1">
              <a:buFont typeface="Arial" pitchFamily="34" charset="0"/>
              <a:buNone/>
            </a:pP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81000" y="609601"/>
            <a:ext cx="9067800" cy="3293209"/>
          </a:xfrm>
          <a:prstGeom prst="rect">
            <a:avLst/>
          </a:prstGeom>
        </p:spPr>
        <p:txBody>
          <a:bodyPr wrap="square">
            <a:spAutoFit/>
          </a:bodyPr>
          <a:lstStyle/>
          <a:p>
            <a:pPr lvl="0" algn="just"/>
            <a:r>
              <a:rPr lang="ar-SA" sz="2600" b="1" u="sng" dirty="0" smtClean="0"/>
              <a:t>أخلاق مكتسبة</a:t>
            </a:r>
            <a:r>
              <a:rPr lang="ar-SA" sz="2600" b="1" dirty="0" smtClean="0"/>
              <a:t>: يسعى الإنسان في تحصيلها بالتدريب والممارسة العملية, ومن خلال مجاهدته لنفسه. ومنه قول النبي صلى الله عليه وآله وسلم كما في الصحيح: ( العلم بالتعلم</a:t>
            </a:r>
            <a:r>
              <a:rPr lang="ar-SA" sz="2600" b="1" dirty="0" err="1" smtClean="0"/>
              <a:t>).</a:t>
            </a:r>
            <a:r>
              <a:rPr lang="ar-SA" sz="2600" b="1" dirty="0" smtClean="0"/>
              <a:t> </a:t>
            </a:r>
            <a:endParaRPr lang="en-US" sz="2600" b="1" dirty="0" smtClean="0"/>
          </a:p>
          <a:p>
            <a:pPr algn="just"/>
            <a:endParaRPr lang="ar-SA" sz="2600" b="1" dirty="0" smtClean="0"/>
          </a:p>
          <a:p>
            <a:pPr algn="just"/>
            <a:r>
              <a:rPr lang="ar-SA" sz="2600" b="1" dirty="0" smtClean="0">
                <a:solidFill>
                  <a:srgbClr val="FF0000"/>
                </a:solidFill>
              </a:rPr>
              <a:t>ثانيهما</a:t>
            </a:r>
            <a:r>
              <a:rPr lang="ar-SA" sz="2600" b="1" dirty="0" smtClean="0"/>
              <a:t> باعتبار القبول وعدمه شرعاً: وبهذا الاعتبار ينقسم الخلق إلى: </a:t>
            </a:r>
            <a:endParaRPr lang="en-US" sz="2600" b="1" dirty="0" smtClean="0"/>
          </a:p>
          <a:p>
            <a:pPr algn="just"/>
            <a:r>
              <a:rPr lang="ar-EG" sz="2600" b="1" dirty="0" smtClean="0"/>
              <a:t>1 - خلق حسن: وهو الأدب والفضيلة وتنتج عنه أقوال وأفعال جميلة عقلا وشرعا. </a:t>
            </a:r>
            <a:endParaRPr lang="en-US" sz="2600" b="1" dirty="0" smtClean="0"/>
          </a:p>
          <a:p>
            <a:pPr algn="just"/>
            <a:r>
              <a:rPr lang="ar-EG" sz="2600" b="1" dirty="0" smtClean="0"/>
              <a:t>2 - خلق سيئ: وهو سوء الأدب والرذيلة وتنتج عنه أقوال وأفعال قبيحة عقلا </a:t>
            </a:r>
            <a:r>
              <a:rPr lang="ar-EG" sz="2600" b="1" dirty="0" err="1" smtClean="0"/>
              <a:t>وشرعا.</a:t>
            </a:r>
            <a:r>
              <a:rPr lang="ar-EG" sz="2600" b="1" dirty="0" smtClean="0"/>
              <a:t> </a:t>
            </a:r>
            <a:endParaRPr lang="en-US" sz="26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رابعاً: مكانة الأخلاق في الإسلام</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sz="2800" b="1" dirty="0" smtClean="0"/>
              <a:t>يقسم كثير من الباحثين المعاصرين ما جاء </a:t>
            </a:r>
            <a:r>
              <a:rPr lang="ar-SA" sz="2800" b="1" dirty="0" err="1" smtClean="0"/>
              <a:t>به</a:t>
            </a:r>
            <a:r>
              <a:rPr lang="ar-SA" sz="2800" b="1" dirty="0" smtClean="0"/>
              <a:t> الإسلام من تشريعات وأحكام إلى شعب أربعة هي: عقائد, وعبادات, ومعاملات, وأخلاق. وربما قسمها بعضهم إلى ثلاث شعب فدمجوا بين العبادات والمعاملات, فقالوا: عقيدة, وشريعة, وأخلاق. وهذا التقسيم إنما يصح بالنظر إلى الجهة الغالبة في تلك القضايا والمسائل التي تناولتها نصوص </a:t>
            </a:r>
            <a:r>
              <a:rPr lang="ar-SA" sz="2800" b="1" dirty="0" err="1" smtClean="0"/>
              <a:t>الشرع</a:t>
            </a:r>
            <a:r>
              <a:rPr lang="ar-SA" sz="2800" b="1" dirty="0" smtClean="0"/>
              <a:t>, وإلا فعند التأمل وإنعام النظر نجد أن هذه الشعب الثلاث أو الأربع لا تنفك عن بعضها, وأنها متداخلة متعاضدة كالبنيان يشد بعضها بعضاً. فالأخلاق التي يرد ذكرها في آخر الشعب لا تنفك عن العقيدة والعبادات والمعاملات, وهي في نفس درجاتها ومستوياتها من الأهمية والطلب. بل إنها تمثل جوهر رسالة الإسلام ولب شريعتها، بكل ما  تحمله كلمة الأخلاق من عمق وشمول.</a:t>
            </a:r>
          </a:p>
          <a:p>
            <a:pPr algn="just" rtl="1" eaLnBrk="1" hangingPunct="1">
              <a:buNone/>
            </a:pPr>
            <a:r>
              <a:rPr lang="ar-SA" sz="2800" b="1" dirty="0" smtClean="0"/>
              <a:t> وبيان ذلك من وجوه :</a:t>
            </a:r>
            <a:endParaRPr lang="en-US" sz="2800" b="1" dirty="0" smtClean="0"/>
          </a:p>
          <a:p>
            <a:pPr algn="just" rtl="1"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fld id="{1C5F4CB1-6DF5-4D1F-BC0A-62D268CFF987}" type="slidenum">
              <a:rPr lang="ar-SA" smtClean="0"/>
              <a:pPr/>
              <a:t>10</a:t>
            </a:fld>
            <a:endParaRPr lang="en-US"/>
          </a:p>
        </p:txBody>
      </p:sp>
      <p:sp>
        <p:nvSpPr>
          <p:cNvPr id="3" name="مستطيل 2"/>
          <p:cNvSpPr/>
          <p:nvPr/>
        </p:nvSpPr>
        <p:spPr>
          <a:xfrm>
            <a:off x="609600" y="609600"/>
            <a:ext cx="8610600" cy="5293757"/>
          </a:xfrm>
          <a:prstGeom prst="rect">
            <a:avLst/>
          </a:prstGeom>
        </p:spPr>
        <p:txBody>
          <a:bodyPr wrap="square">
            <a:spAutoFit/>
          </a:bodyPr>
          <a:lstStyle/>
          <a:p>
            <a:pPr lvl="0">
              <a:buFont typeface="Arial" pitchFamily="34" charset="0"/>
              <a:buChar char="•"/>
            </a:pPr>
            <a:r>
              <a:rPr lang="ar-SA" sz="2600" b="1" dirty="0" smtClean="0"/>
              <a:t>حث الإسلام على الفضائل وحذر من الرذائل في نصوص لا تحصى من القرآن والسنة, ووصل فيها إلى أعلى درجات الإلزام، ورتب عليها أعظم مراتب الجزاء، ثواباً وعقاباً، في الدنيا والآخرة</a:t>
            </a:r>
            <a:r>
              <a:rPr lang="en-US" sz="2600" b="1" dirty="0" smtClean="0"/>
              <a:t>.</a:t>
            </a:r>
            <a:r>
              <a:rPr lang="ar-SA" sz="2600" b="1" dirty="0" smtClean="0"/>
              <a:t> فالصدق يهدي إلى البر, والبر يهدي إلى الجنة, والكذب يهدي إلى الفجور, والفجور يهدي إلى النار. وامرأة دخلت النار في هرة حبستها لا هي أطعمتها, ولا هي دعتها تأكل من خشاش الأرض. وبغي دخلت الجنة في كلب سقته. والمرء يبلغ بحسن خلقه درجة الصائم لا يفطر, والقائم لا يفتر. ...</a:t>
            </a:r>
            <a:endParaRPr lang="en-US" sz="2600" b="1" dirty="0" smtClean="0"/>
          </a:p>
          <a:p>
            <a:pPr lvl="0">
              <a:buFont typeface="Arial" pitchFamily="34" charset="0"/>
              <a:buChar char="•"/>
            </a:pPr>
            <a:r>
              <a:rPr lang="ar-SA" sz="2600" b="1" dirty="0" smtClean="0"/>
              <a:t>بلغ من عناية الإسلام بالأخلاق أن الله سبحانه حين أثنى على نبيه محمد صلى الله عليه وسلم في القرآن الكريم اختار الثناء عليه من جهة أخلاقه ليُعلمنا أنه لا أبلغ ولا أرفع من هذه الصفة. فقال تعالى:{وإنك لعلى خلق عظيم}. </a:t>
            </a:r>
            <a:endParaRPr lang="en-US" sz="2600" b="1" dirty="0" smtClean="0"/>
          </a:p>
          <a:p>
            <a:pPr lvl="0">
              <a:buFont typeface="Arial" pitchFamily="34" charset="0"/>
              <a:buChar char="•"/>
            </a:pPr>
            <a:r>
              <a:rPr lang="ar-SA" sz="2600" b="1" dirty="0" smtClean="0"/>
              <a:t>جعل الرسول صلى الله عليه وسلم الغاية والهدف من رسالته إتمام البناء الأخلاقي الذي بدأه من سبقه من الأنبياء والمرسلين, فقال فيما يرويه أبو هريرة رضي الله عنه: (إنما بعثت لأتمم صالح الأخلاق). </a:t>
            </a:r>
            <a:endParaRPr lang="en-US" sz="2600"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533400" y="457200"/>
            <a:ext cx="8991600" cy="5632311"/>
          </a:xfrm>
          <a:prstGeom prst="rect">
            <a:avLst/>
          </a:prstGeom>
        </p:spPr>
        <p:txBody>
          <a:bodyPr wrap="square">
            <a:spAutoFit/>
          </a:bodyPr>
          <a:lstStyle/>
          <a:p>
            <a:pPr lvl="0" algn="just">
              <a:buFont typeface="Arial" pitchFamily="34" charset="0"/>
              <a:buChar char="•"/>
            </a:pPr>
            <a:r>
              <a:rPr lang="ar-SA" sz="2400" b="1" dirty="0" smtClean="0"/>
              <a:t>في باب العقائد نجد أن الإسلام يضفي على التوحيد صبغة خُلُقية، فيعتبره من باب "العدل" وهو فضيلة خلقية، كما يعتبر الشرك من باب "الظلم" وهو رذيلة خلقية, فيقول سبحانه: {إن الشرك لظلم عظيم} وذاك لأنه وضعٌ للعبادة في غير موضعها، وتوجه بها إلى من لا يستحقها. بل اعتبر القرآن الكريم الكفر بكل أنواعه ظلما، فقال تعالى: {والكافرون هم الظالمون}.</a:t>
            </a:r>
            <a:endParaRPr lang="en-US" sz="2400" b="1" dirty="0" smtClean="0"/>
          </a:p>
          <a:p>
            <a:pPr lvl="0" algn="just">
              <a:buFont typeface="Arial" pitchFamily="34" charset="0"/>
              <a:buChar char="•"/>
            </a:pPr>
            <a:r>
              <a:rPr lang="ar-SA" sz="2400" b="1" dirty="0" smtClean="0"/>
              <a:t>والعبادات الإسلامية الكبرى ذات أهداف أخلاقية جلية منصوص عليها في كتاب الله: </a:t>
            </a:r>
            <a:endParaRPr lang="en-US" sz="2400" b="1" dirty="0" smtClean="0"/>
          </a:p>
          <a:p>
            <a:pPr lvl="0" algn="just">
              <a:buFont typeface="Arial" pitchFamily="34" charset="0"/>
              <a:buChar char="•"/>
            </a:pPr>
            <a:r>
              <a:rPr lang="ar-SA" sz="2400" b="1" dirty="0" smtClean="0"/>
              <a:t>فالصلاة وهي العبادة الأهم في حياة المسلم، لها وظيفة سامية في تكوين الوازع الذاتي، وتربية الضمير الديني على الابتعاد عن الرذائل. قال تعالى: {وأقم الصلاة، إن الصلاة تنهى عن الفحشاء والمنكر} وهي كذلك تعين المسلم على مواجهة متاعب الحياة. قال تعالى: {يا أيها الذين آمنوا استعينوا بالصبر والصلاة}. </a:t>
            </a:r>
            <a:endParaRPr lang="en-US" sz="2400" b="1" dirty="0" smtClean="0"/>
          </a:p>
          <a:p>
            <a:pPr lvl="0" algn="just">
              <a:buFont typeface="Arial" pitchFamily="34" charset="0"/>
              <a:buChar char="•"/>
            </a:pPr>
            <a:r>
              <a:rPr lang="ar-SA" sz="2400" b="1" dirty="0" smtClean="0"/>
              <a:t>والزكاة وهي العبادة التي تلي الصلاة في الأهمية, وسيلة لتطهير وتزكية النفس, وهما من الأهمية بمكان في عالم الأخلاق. قال تعالى:{خذ من أموالهم صدقة تطهرهم وتزكيهم بها}.</a:t>
            </a:r>
            <a:endParaRPr lang="en-US" sz="2400" b="1" dirty="0" smtClean="0"/>
          </a:p>
          <a:p>
            <a:pPr lvl="0" algn="just">
              <a:buFont typeface="Arial" pitchFamily="34" charset="0"/>
              <a:buChar char="•"/>
            </a:pPr>
            <a:r>
              <a:rPr lang="ar-SA" sz="2400" b="1" dirty="0" smtClean="0"/>
              <a:t>والصيام إنما يقصد </a:t>
            </a:r>
            <a:r>
              <a:rPr lang="ar-SA" sz="2400" b="1" dirty="0" err="1" smtClean="0"/>
              <a:t>به</a:t>
            </a:r>
            <a:r>
              <a:rPr lang="ar-SA" sz="2400" b="1" dirty="0" smtClean="0"/>
              <a:t> تدريب النفس على الكف عن شهواتها، وإدخال صاحبها في سلك المتقين, وهي جماع الأخلاق الإسلامية. قال تعالى: {يا أيها الذين آمنوا كتب عليكم الصيام كما كتب على الذين من قبلكم لعلكم تتقون}</a:t>
            </a:r>
            <a:endParaRPr lang="ar-SA"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304800" y="380999"/>
            <a:ext cx="9220200" cy="5632311"/>
          </a:xfrm>
          <a:prstGeom prst="rect">
            <a:avLst/>
          </a:prstGeom>
        </p:spPr>
        <p:txBody>
          <a:bodyPr wrap="square">
            <a:spAutoFit/>
          </a:bodyPr>
          <a:lstStyle/>
          <a:p>
            <a:pPr lvl="0" algn="just">
              <a:buFont typeface="Arial" pitchFamily="34" charset="0"/>
              <a:buChar char="•"/>
            </a:pPr>
            <a:r>
              <a:rPr lang="ar-SA" sz="2400" b="1" dirty="0" smtClean="0"/>
              <a:t>والحج تدريب للمسلم على التطهر والتجرد والترفع عن زخارف الحياة, وضبط الجوارح. قال تعالى: {الحج أشهر معلومات، فمن فرض فيهن الحج فلا رفث ولا فسوق ولا جدال في الحج}.</a:t>
            </a:r>
            <a:endParaRPr lang="ar-SA" sz="2400" dirty="0" smtClean="0"/>
          </a:p>
          <a:p>
            <a:pPr lvl="0">
              <a:buFont typeface="Arial" pitchFamily="34" charset="0"/>
              <a:buChar char="•"/>
            </a:pPr>
            <a:r>
              <a:rPr lang="ar-SA" sz="2400" b="1" dirty="0" smtClean="0"/>
              <a:t>وفي مجال المال والاقتصاد كان للأخلاق حضورها سواءٌ في ميدان الإنتاج أم التداول أم التوزيع أم الاستهلاك. </a:t>
            </a:r>
            <a:endParaRPr lang="en-US" sz="2400" b="1" dirty="0" smtClean="0"/>
          </a:p>
          <a:p>
            <a:pPr lvl="0">
              <a:buFont typeface="Arial" pitchFamily="34" charset="0"/>
              <a:buChar char="•"/>
            </a:pPr>
            <a:r>
              <a:rPr lang="ar-SA" sz="2400" b="1" dirty="0" smtClean="0"/>
              <a:t>ففي مجال الإنتاج يجب أن تكون السلعة المنتجة نافعة مفيدة, وأما ما كان ضاراً بالناس أو مؤذياً لهم فلا يجوز إنتاجه مهما كان سيجلب لصاحبه من أرباحٍ ماديةٍ. قال تعالى: {يسألونك عن الخمر والميسر، قل فيهما إثم كبير ومنافع للناس وإثمهما أكبر من نفعهما}. </a:t>
            </a:r>
            <a:endParaRPr lang="en-US" sz="2400" b="1" dirty="0" smtClean="0"/>
          </a:p>
          <a:p>
            <a:pPr lvl="0">
              <a:buFont typeface="Arial" pitchFamily="34" charset="0"/>
              <a:buChar char="•"/>
            </a:pPr>
            <a:r>
              <a:rPr lang="ar-SA" sz="2400" b="1" dirty="0" smtClean="0"/>
              <a:t>وفي مجال التبادل يحرم الإسلام الاحتكار والغش وكتمان العيب, وإنفاق السلعة بالحلف الكاذب, واستغلال حاجة الآخرين أو استغلال بساطتهم أو طيشهم لخداعهم ففي الحديث الصحيح: "لا يحتكر إلا خاطئ" أي آثم. وفيه أيضاً: "من غش فليس منا". وفيه: "الحلف الكاذب منفقة للسلعة ممحقة للبركة. والتملك، لا يجوز للمسلم أن يتملك ثروة من طريق خبيث، ولا يحل له أن يأخذ ما ليس له بحق لا بالعدوان ولا بالحيلة</a:t>
            </a:r>
            <a:r>
              <a:rPr lang="en-US" sz="2400" b="1" dirty="0" smtClean="0"/>
              <a:t>.</a:t>
            </a:r>
            <a:r>
              <a:rPr lang="ar-SA" sz="2400" b="1" dirty="0" smtClean="0"/>
              <a:t>كما لا يحل للمسلم الملك بطريق خبيث، لا يحل له تنمية ملكه بطريق خبيث كذلك</a:t>
            </a:r>
            <a:r>
              <a:rPr lang="en-US" sz="2400" b="1" dirty="0" smtClean="0"/>
              <a:t>.</a:t>
            </a:r>
            <a:r>
              <a:rPr lang="ar-SA" sz="2400" b="1" dirty="0" smtClean="0"/>
              <a:t>لهذا حرم الله الربا والميسر، وأكل أموال الناس بالباطل، والظلم بكل صوره، والضرر والضرار بكل ألوانه. </a:t>
            </a:r>
            <a:endParaRPr lang="en-US" sz="24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457200" y="533399"/>
            <a:ext cx="8915400" cy="4893647"/>
          </a:xfrm>
          <a:prstGeom prst="rect">
            <a:avLst/>
          </a:prstGeom>
        </p:spPr>
        <p:txBody>
          <a:bodyPr wrap="square">
            <a:spAutoFit/>
          </a:bodyPr>
          <a:lstStyle/>
          <a:p>
            <a:pPr lvl="0">
              <a:buFont typeface="Arial" pitchFamily="34" charset="0"/>
              <a:buChar char="•"/>
            </a:pPr>
            <a:r>
              <a:rPr lang="ar-SA" sz="2400" b="1" dirty="0" smtClean="0"/>
              <a:t>وفى مجال التوزيع أمر بالعدل بين الأولاد في العطية من الوالدين, كما وضع نظاماً دقيقاً في توزيع الميراث, والصدقات المفروضة, والغنائم والفيء والخراج والجزية وعطايا بيت المال. فقال صلى الله عليه وسلم: (اتقوا الله واعدلوا بين أولادكم) </a:t>
            </a:r>
            <a:endParaRPr lang="en-US" sz="2400" b="1" dirty="0" smtClean="0"/>
          </a:p>
          <a:p>
            <a:pPr lvl="0">
              <a:buFont typeface="Arial" pitchFamily="34" charset="0"/>
              <a:buChar char="•"/>
            </a:pPr>
            <a:r>
              <a:rPr lang="ar-SA" sz="2400" b="1" dirty="0" smtClean="0"/>
              <a:t>وفي مجال الاستهلاك والإنفاق أمر الإسلام بالاعتدال والتوسط, والابتعاد عن الترف, والتبذير والإسراف والتقتير. قال تعالى: {ولا تجعل يدك مغلولة إلى عنقك ولا تبسطها كل البسط فتقعد ملوماً محسوراً}. وقال أيضاً: {وكلوا واشربوا ولا تسرفوا، إنه لا يحب المسرفين}. ومن هذا الباب تحريمه لاستعمال أواني الذهب والفضة مطلقاً، وكذا تحريمه لبس الذهب والحرير على الرجال.</a:t>
            </a:r>
            <a:endParaRPr lang="en-US" sz="2400" b="1" dirty="0" smtClean="0"/>
          </a:p>
          <a:p>
            <a:pPr lvl="0">
              <a:buFont typeface="Arial" pitchFamily="34" charset="0"/>
              <a:buChar char="•"/>
            </a:pPr>
            <a:r>
              <a:rPr lang="ar-SA" sz="2400" b="1" dirty="0" smtClean="0"/>
              <a:t>وفي مجال السياسة ربط الإسلام السياسة بالأخلاق، فرفض كل الأساليب القذرة للوصول إلى الغايات مهما كانت تلك الغايات نبيلة, ورفض مبدأ "الغاية تبرر الوسيلة" وجعله سياسته مبنية على الصدق والرحمة والعدل والإنصاف والمساواة بين الجميع في الحقوق والواجبات والعقوبات، وفرض احترام الاتفاقات، والوفاء </a:t>
            </a:r>
            <a:r>
              <a:rPr lang="en-US" sz="2400" b="1" dirty="0" smtClean="0"/>
              <a:t>f</a:t>
            </a:r>
            <a:r>
              <a:rPr lang="ar-SA" sz="2400" b="1" dirty="0" smtClean="0"/>
              <a:t>العهود. قال تعالى: {وإما تخافن من قوم خيانة فانبذ إليهم على سواء} وقال جل شأنه: {وبعهد الله </a:t>
            </a:r>
            <a:r>
              <a:rPr lang="ar-SA" sz="2400" b="1" dirty="0" err="1" smtClean="0"/>
              <a:t>أوفوا ..}.</a:t>
            </a:r>
            <a:endParaRPr lang="en-US" sz="24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381000" y="609600"/>
            <a:ext cx="9067800" cy="4893647"/>
          </a:xfrm>
          <a:prstGeom prst="rect">
            <a:avLst/>
          </a:prstGeom>
        </p:spPr>
        <p:txBody>
          <a:bodyPr wrap="square">
            <a:spAutoFit/>
          </a:bodyPr>
          <a:lstStyle/>
          <a:p>
            <a:pPr lvl="0">
              <a:buFont typeface="Arial" pitchFamily="34" charset="0"/>
              <a:buChar char="•"/>
            </a:pPr>
            <a:r>
              <a:rPr lang="ar-SA" sz="2400" b="1" dirty="0" smtClean="0"/>
              <a:t>وفي مجال الحرب لم تنفصل سياسة الإسلام عن الأخلاق, بل بقيت كما في السلم مبنية على العدل والرحمة والصدق والوفاء. قال تعالى: {وقاتلوا في سبيل الله الذين يقاتلونكم ولا تعتدوا إن الله لا يحب المعتدين} , وقال جل في علاه: {ولا يجرمنكم شنآن قوم أن صدوكم عن المسجد الحرام، أن تعتدوا، وتعاونوا على البر والتقوى ولا تعاونوا على الإثم والعدوان، واتقوا الله إن الله شديد العقاب}. وجعل الغاية من الحرب إعلاء كلمة الله, والانتصار للحق والخير. قال تعالى: {الذين آمنوا يقاتلون في سبيل الله والذين كفروا يقاتلون في سبيل الطاغوت، فقاتلوا أولياء الشيطان</a:t>
            </a:r>
            <a:r>
              <a:rPr lang="ar-SA" sz="2400" b="1" dirty="0" err="1" smtClean="0"/>
              <a:t>}.</a:t>
            </a:r>
            <a:r>
              <a:rPr lang="ar-SA" sz="2400" b="1" dirty="0" smtClean="0"/>
              <a:t> وفي السنة أن النبي صلى الله عليه وسلم كان يوصي أصحابه إذا توجهوا للقتال بقوله</a:t>
            </a:r>
            <a:r>
              <a:rPr lang="en-US" sz="2400" b="1" dirty="0" smtClean="0"/>
              <a:t>: "</a:t>
            </a:r>
            <a:r>
              <a:rPr lang="ar-SA" sz="2400" b="1" dirty="0" smtClean="0"/>
              <a:t>اغزوا باسم الله، وفي سبيل الله، وقاتلوا من كفر بالله، اغزوا ولا تغلوا، ولا تغدروا، ولا تمثلوا، ولا تقتلوا وليداً) وكذلك كان الخلفاء الراشدون </a:t>
            </a:r>
            <a:r>
              <a:rPr lang="ar-SA" sz="2400" b="1" dirty="0" err="1" smtClean="0"/>
              <a:t>المهديون</a:t>
            </a:r>
            <a:r>
              <a:rPr lang="ar-SA" sz="2400" b="1" dirty="0" smtClean="0"/>
              <a:t> من بعده يوصون قوادهم: "ألا يقتلوا شيخا، ولا صبيا، ولا امرأة، وألا يقطعوا شجرا، ولا يهدموا بناءً".</a:t>
            </a:r>
            <a:endParaRPr lang="en-US" sz="2400" b="1" dirty="0" smtClean="0"/>
          </a:p>
          <a:p>
            <a:pPr>
              <a:buFont typeface="Arial" pitchFamily="34" charset="0"/>
              <a:buChar char="•"/>
            </a:pPr>
            <a:r>
              <a:rPr lang="ar-SA" sz="2400" b="1" dirty="0" smtClean="0"/>
              <a:t>وهكذا فما من مجال من مجالات الحياة يعيشها المسلم بمعزل عن القيم الأخلاقية والضوابط السلوكية, وما هذا الذي ذكرناه إلا غيض من فيض.</a:t>
            </a:r>
            <a:endParaRPr lang="en-US" sz="24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1379</TotalTime>
  <Words>2033</Words>
  <Application>Microsoft Office PowerPoint</Application>
  <PresentationFormat>A4 Paper (210x297 mm)‎</PresentationFormat>
  <Paragraphs>66</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الأولى</vt:lpstr>
      <vt:lpstr>أولاً- تعريف الخُلُق:</vt:lpstr>
      <vt:lpstr>شرح التعريف وتوضيحه:</vt:lpstr>
      <vt:lpstr>الشريحة 5</vt:lpstr>
      <vt:lpstr>ثانياً- موضوع علم الأخلاق: </vt:lpstr>
      <vt:lpstr>ثالثاً- أقسام الخلق:</vt:lpstr>
      <vt:lpstr>الشريحة 8</vt:lpstr>
      <vt:lpstr>رابعاً: مكانة الأخلاق في الإسلام</vt:lpstr>
      <vt:lpstr>الشريحة 10</vt:lpstr>
      <vt:lpstr>الشريحة 11</vt:lpstr>
      <vt:lpstr>الشريحة 12</vt:lpstr>
      <vt:lpstr>الشريحة 13</vt:lpstr>
      <vt:lpstr>الشريحة 14</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95</cp:revision>
  <dcterms:created xsi:type="dcterms:W3CDTF">2009-10-14T19:14:34Z</dcterms:created>
  <dcterms:modified xsi:type="dcterms:W3CDTF">2013-09-14T15:24:11Z</dcterms:modified>
</cp:coreProperties>
</file>