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97" r:id="rId5"/>
    <p:sldId id="313" r:id="rId6"/>
    <p:sldId id="302" r:id="rId7"/>
    <p:sldId id="299" r:id="rId8"/>
    <p:sldId id="300" r:id="rId9"/>
    <p:sldId id="301" r:id="rId10"/>
    <p:sldId id="303" r:id="rId11"/>
    <p:sldId id="304" r:id="rId12"/>
    <p:sldId id="305" r:id="rId13"/>
    <p:sldId id="292" r:id="rId14"/>
    <p:sldId id="306" r:id="rId15"/>
    <p:sldId id="307" r:id="rId16"/>
    <p:sldId id="309" r:id="rId17"/>
    <p:sldId id="310" r:id="rId18"/>
    <p:sldId id="295" r:id="rId19"/>
    <p:sldId id="311" r:id="rId20"/>
    <p:sldId id="312"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2819400"/>
          </a:xfrm>
          <a:prstGeom prst="rect">
            <a:avLst/>
          </a:prstGeom>
          <a:noFill/>
          <a:ln w="9525">
            <a:noFill/>
            <a:miter lim="800000"/>
            <a:headEnd/>
            <a:tailEnd/>
          </a:ln>
        </p:spPr>
        <p:txBody>
          <a:bodyPr anchor="ctr"/>
          <a:lstStyle/>
          <a:p>
            <a:pPr lvl="1" algn="ctr">
              <a:lnSpc>
                <a:spcPct val="15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3200" b="1" dirty="0" smtClean="0">
                <a:solidFill>
                  <a:srgbClr val="FF0000"/>
                </a:solidFill>
                <a:latin typeface="AYM Wadiy S_U normal."/>
                <a:cs typeface="Times New Roman" pitchFamily="18" charset="0"/>
              </a:rPr>
              <a:t>الأخلاق الإسلامية وآداب المهنة </a:t>
            </a:r>
          </a:p>
          <a:p>
            <a:pPr lvl="1" algn="ctr">
              <a:lnSpc>
                <a:spcPct val="80000"/>
              </a:lnSpc>
            </a:pPr>
            <a:r>
              <a:rPr lang="ar-SA" sz="3200" b="1" dirty="0" smtClean="0">
                <a:solidFill>
                  <a:srgbClr val="FF0000"/>
                </a:solidFill>
                <a:latin typeface="AYM Wadiy S_U normal."/>
                <a:cs typeface="Times New Roman" pitchFamily="18" charset="0"/>
              </a:rPr>
              <a:t>سلم 317</a:t>
            </a:r>
            <a:endParaRPr lang="ar-SA" sz="3200" b="1" dirty="0" smtClean="0">
              <a:solidFill>
                <a:srgbClr val="FF0000"/>
              </a:solidFill>
              <a:latin typeface="Calibri" pitchFamily="34" charset="0"/>
              <a:cs typeface="Times New Roman" pitchFamily="18" charset="0"/>
            </a:endParaRPr>
          </a:p>
          <a:p>
            <a:pPr lvl="1" algn="ctr">
              <a:lnSpc>
                <a:spcPct val="80000"/>
              </a:lnSpc>
            </a:pPr>
            <a:endParaRPr lang="en-US" sz="3200" b="1" dirty="0" smtClean="0">
              <a:solidFill>
                <a:srgbClr val="FF0000"/>
              </a:solidFill>
              <a:latin typeface="Calibri" pitchFamily="34" charset="0"/>
            </a:endParaRPr>
          </a:p>
          <a:p>
            <a:pPr lvl="1" algn="ctr">
              <a:lnSpc>
                <a:spcPct val="80000"/>
              </a:lnSpc>
            </a:pPr>
            <a:r>
              <a:rPr lang="ar-SA" sz="3200" b="1" dirty="0" err="1" smtClean="0">
                <a:solidFill>
                  <a:srgbClr val="FF0000"/>
                </a:solidFill>
                <a:latin typeface="Calibri" pitchFamily="34" charset="0"/>
                <a:cs typeface="Times New Roman" pitchFamily="18" charset="0"/>
              </a:rPr>
              <a:t>د.</a:t>
            </a:r>
            <a:r>
              <a:rPr lang="ar-SA" sz="3200" b="1" dirty="0" smtClean="0">
                <a:solidFill>
                  <a:srgbClr val="FF0000"/>
                </a:solidFill>
                <a:latin typeface="Calibri" pitchFamily="34" charset="0"/>
                <a:cs typeface="Times New Roman" pitchFamily="18" charset="0"/>
              </a:rPr>
              <a:t> عبد الله الديرشوي</a:t>
            </a:r>
            <a:endParaRPr lang="en-US" sz="32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828800"/>
          </a:xfrm>
        </p:spPr>
        <p:txBody>
          <a:bodyPr/>
          <a:lstStyle/>
          <a:p>
            <a:pPr rtl="1"/>
            <a:r>
              <a:rPr lang="ar-SA" sz="3200" b="1" dirty="0" smtClean="0"/>
              <a:t>المحاضرة الخامسة</a:t>
            </a:r>
            <a:r>
              <a:rPr lang="en-US" sz="3200" dirty="0" smtClean="0"/>
              <a:t/>
            </a:r>
            <a:br>
              <a:rPr lang="en-US" sz="3200" dirty="0" smtClean="0"/>
            </a:br>
            <a:r>
              <a:rPr lang="ar-SA" sz="3200" b="1" dirty="0" smtClean="0"/>
              <a:t>المسؤولية عن السلوك الأخلاقي</a:t>
            </a:r>
            <a:endParaRPr lang="en-US" sz="3200" dirty="0" smtClean="0">
              <a:solidFill>
                <a:srgbClr val="376092"/>
              </a:solidFill>
              <a:cs typeface="Arial" pitchFamily="34" charset="0"/>
            </a:endParaRPr>
          </a:p>
        </p:txBody>
      </p:sp>
      <p:sp>
        <p:nvSpPr>
          <p:cNvPr id="6147" name="Subtitle 5"/>
          <p:cNvSpPr>
            <a:spLocks noGrp="1"/>
          </p:cNvSpPr>
          <p:nvPr>
            <p:ph type="subTitle" idx="1"/>
          </p:nvPr>
        </p:nvSpPr>
        <p:spPr>
          <a:xfrm>
            <a:off x="1028700" y="3657600"/>
            <a:ext cx="7429500" cy="2438400"/>
          </a:xfrm>
        </p:spPr>
        <p:txBody>
          <a:bodyPr/>
          <a:lstStyle/>
          <a:p>
            <a:pPr algn="r" rtl="1"/>
            <a:r>
              <a:rPr lang="ar-SA" sz="2800" b="1" dirty="0" smtClean="0">
                <a:solidFill>
                  <a:schemeClr val="tx1"/>
                </a:solidFill>
              </a:rPr>
              <a:t>يرتبط كلٌ </a:t>
            </a:r>
            <a:r>
              <a:rPr lang="ar-SA" sz="2800" b="1" dirty="0" smtClean="0">
                <a:solidFill>
                  <a:schemeClr val="tx1"/>
                </a:solidFill>
              </a:rPr>
              <a:t>من </a:t>
            </a:r>
            <a:r>
              <a:rPr lang="ar-SA" sz="2800" b="1" dirty="0" smtClean="0">
                <a:solidFill>
                  <a:schemeClr val="tx1"/>
                </a:solidFill>
              </a:rPr>
              <a:t>الإلزام والمسؤولية والجزاء </a:t>
            </a:r>
            <a:r>
              <a:rPr lang="ar-SA" sz="2800" b="1" dirty="0" err="1" smtClean="0">
                <a:solidFill>
                  <a:schemeClr val="tx1"/>
                </a:solidFill>
              </a:rPr>
              <a:t>ببعضها</a:t>
            </a:r>
            <a:r>
              <a:rPr lang="ar-SA" sz="2800" b="1" dirty="0" smtClean="0">
                <a:solidFill>
                  <a:schemeClr val="tx1"/>
                </a:solidFill>
              </a:rPr>
              <a:t> </a:t>
            </a:r>
            <a:r>
              <a:rPr lang="ar-SA" sz="2800" b="1" dirty="0" smtClean="0">
                <a:solidFill>
                  <a:schemeClr val="tx1"/>
                </a:solidFill>
              </a:rPr>
              <a:t>ارتباط العلة </a:t>
            </a:r>
            <a:r>
              <a:rPr lang="ar-SA" sz="2800" b="1" dirty="0" err="1" smtClean="0">
                <a:solidFill>
                  <a:schemeClr val="tx1"/>
                </a:solidFill>
              </a:rPr>
              <a:t>بالمعلول.</a:t>
            </a:r>
            <a:r>
              <a:rPr lang="ar-SA" sz="2800" b="1" dirty="0" smtClean="0">
                <a:solidFill>
                  <a:schemeClr val="tx1"/>
                </a:solidFill>
              </a:rPr>
              <a:t> </a:t>
            </a:r>
            <a:r>
              <a:rPr lang="ar-SA" sz="2800" b="1" dirty="0" smtClean="0">
                <a:solidFill>
                  <a:schemeClr val="tx1"/>
                </a:solidFill>
              </a:rPr>
              <a:t>بمعنى </a:t>
            </a:r>
            <a:r>
              <a:rPr lang="ar-SA" sz="2800" b="1" dirty="0" smtClean="0">
                <a:solidFill>
                  <a:schemeClr val="tx1"/>
                </a:solidFill>
              </a:rPr>
              <a:t>أن الإلزام يكون </a:t>
            </a:r>
            <a:r>
              <a:rPr lang="ar-SA" sz="2800" b="1" dirty="0" smtClean="0">
                <a:solidFill>
                  <a:schemeClr val="tx1"/>
                </a:solidFill>
              </a:rPr>
              <a:t>أولاً, فتتبعه </a:t>
            </a:r>
            <a:r>
              <a:rPr lang="ar-SA" sz="2800" b="1" dirty="0" smtClean="0">
                <a:solidFill>
                  <a:schemeClr val="tx1"/>
                </a:solidFill>
              </a:rPr>
              <a:t>المسؤولية, </a:t>
            </a:r>
            <a:r>
              <a:rPr lang="ar-SA" sz="2800" b="1" dirty="0" smtClean="0">
                <a:solidFill>
                  <a:schemeClr val="tx1"/>
                </a:solidFill>
              </a:rPr>
              <a:t>وتحمل الالتزام ثم </a:t>
            </a:r>
            <a:r>
              <a:rPr lang="ar-SA" sz="2800" b="1" dirty="0" smtClean="0">
                <a:solidFill>
                  <a:schemeClr val="tx1"/>
                </a:solidFill>
              </a:rPr>
              <a:t>يتبعهما </a:t>
            </a:r>
            <a:r>
              <a:rPr lang="ar-SA" sz="2800" b="1" dirty="0" smtClean="0">
                <a:solidFill>
                  <a:schemeClr val="tx1"/>
                </a:solidFill>
              </a:rPr>
              <a:t>الجزاء.</a:t>
            </a:r>
            <a:endParaRPr lang="en-US" sz="2800" b="1" dirty="0" smtClean="0">
              <a:solidFill>
                <a:schemeClr val="tx1"/>
              </a:solidFill>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أولاً – </a:t>
            </a:r>
            <a:r>
              <a:rPr lang="ar-SA" b="1" dirty="0" smtClean="0"/>
              <a:t>الإلزام </a:t>
            </a:r>
            <a:r>
              <a:rPr lang="ar-SA" b="1" dirty="0" err="1" smtClean="0"/>
              <a:t>الخلقي:</a:t>
            </a:r>
            <a:r>
              <a:rPr lang="ar-SA" b="1" dirty="0" smtClean="0"/>
              <a:t> </a:t>
            </a:r>
            <a:endParaRPr lang="en-US" dirty="0"/>
          </a:p>
        </p:txBody>
      </p:sp>
      <p:sp>
        <p:nvSpPr>
          <p:cNvPr id="7171" name="Text Placeholder 5"/>
          <p:cNvSpPr>
            <a:spLocks noGrp="1"/>
          </p:cNvSpPr>
          <p:nvPr>
            <p:ph idx="1"/>
          </p:nvPr>
        </p:nvSpPr>
        <p:spPr>
          <a:xfrm>
            <a:off x="304800" y="1371600"/>
            <a:ext cx="9105900" cy="4754563"/>
          </a:xfrm>
        </p:spPr>
        <p:txBody>
          <a:bodyPr/>
          <a:lstStyle/>
          <a:p>
            <a:pPr lvl="0" algn="just" rtl="1"/>
            <a:r>
              <a:rPr lang="ar-SA" b="1" u="sng" dirty="0" smtClean="0"/>
              <a:t>تعريف </a:t>
            </a:r>
            <a:r>
              <a:rPr lang="ar-SA" b="1" u="sng" dirty="0" smtClean="0"/>
              <a:t>الإلزام الخُلُقي: </a:t>
            </a:r>
          </a:p>
          <a:p>
            <a:pPr lvl="0" algn="just" rtl="1"/>
            <a:r>
              <a:rPr lang="ar-SA" b="1" dirty="0" smtClean="0"/>
              <a:t>الإلزام بصورة عامة هو الفرض والإيجاب.</a:t>
            </a:r>
          </a:p>
          <a:p>
            <a:pPr lvl="0" algn="just" rtl="1"/>
            <a:r>
              <a:rPr lang="ar-SA" b="1" dirty="0" smtClean="0"/>
              <a:t>وفي </a:t>
            </a:r>
            <a:r>
              <a:rPr lang="ar-SA" b="1" dirty="0" smtClean="0"/>
              <a:t>باب الأخلاق </a:t>
            </a:r>
            <a:r>
              <a:rPr lang="ar-SA" b="1" dirty="0" smtClean="0"/>
              <a:t>يمكن تعريفه بأنه</a:t>
            </a:r>
            <a:r>
              <a:rPr lang="ar-SA" b="1" dirty="0" smtClean="0"/>
              <a:t>: تكليفٌ بتشريع خُلُقي. </a:t>
            </a:r>
            <a:endParaRPr lang="en-US" b="1" dirty="0" smtClean="0"/>
          </a:p>
          <a:p>
            <a:pPr algn="just" rtl="1"/>
            <a:r>
              <a:rPr lang="ar-SA" sz="2800" b="1" dirty="0" smtClean="0"/>
              <a:t>أو بعبارة </a:t>
            </a:r>
            <a:r>
              <a:rPr lang="ar-SA" sz="2800" b="1" dirty="0" smtClean="0"/>
              <a:t>أخرى: أمرٌ </a:t>
            </a:r>
            <a:r>
              <a:rPr lang="ar-SA" sz="2800" b="1" dirty="0" smtClean="0"/>
              <a:t>صادرٌ من </a:t>
            </a:r>
            <a:r>
              <a:rPr lang="ar-SA" sz="2800" b="1" dirty="0" err="1" smtClean="0"/>
              <a:t>الشرع</a:t>
            </a:r>
            <a:r>
              <a:rPr lang="ar-SA" sz="2800" b="1" dirty="0" smtClean="0"/>
              <a:t> </a:t>
            </a:r>
            <a:r>
              <a:rPr lang="ar-SA" sz="2800" b="1" dirty="0" smtClean="0"/>
              <a:t>للمكلفين </a:t>
            </a:r>
            <a:r>
              <a:rPr lang="ar-SA" sz="2800" b="1" dirty="0" smtClean="0"/>
              <a:t>بامتثال خُلُقٍ محمودٍ, أو اجتنابِ خُلُقٍ مذموم. </a:t>
            </a:r>
            <a:endParaRPr lang="en-US" sz="2800" b="1" dirty="0" smtClean="0"/>
          </a:p>
          <a:p>
            <a:pPr algn="just" rtl="1"/>
            <a:r>
              <a:rPr lang="ar-SA" b="1" dirty="0" smtClean="0"/>
              <a:t>والمقصود بالمكلف هو الشخص: البالغ العاقل.</a:t>
            </a:r>
          </a:p>
          <a:p>
            <a:pPr algn="just" rtl="1"/>
            <a:r>
              <a:rPr lang="ar-SA" b="1" dirty="0" smtClean="0"/>
              <a:t>أي أنه أمرٌ صادر من الله </a:t>
            </a:r>
            <a:r>
              <a:rPr lang="ar-SA" b="1" dirty="0" smtClean="0"/>
              <a:t>أو </a:t>
            </a:r>
            <a:r>
              <a:rPr lang="ar-SA" b="1" dirty="0" smtClean="0"/>
              <a:t>من </a:t>
            </a:r>
            <a:r>
              <a:rPr lang="ar-SA" b="1" dirty="0" smtClean="0"/>
              <a:t>الرسول للبالغ </a:t>
            </a:r>
            <a:r>
              <a:rPr lang="ar-SA" b="1" dirty="0" smtClean="0"/>
              <a:t>العاقل, يحمله على خُلُقٍ محمود </a:t>
            </a:r>
            <a:r>
              <a:rPr lang="ar-SA" b="1" dirty="0" smtClean="0"/>
              <a:t>كالصدق والعدل, </a:t>
            </a:r>
            <a:r>
              <a:rPr lang="ar-SA" b="1" dirty="0" smtClean="0"/>
              <a:t>أو يحملُه على الابتعاد عن خُلُقٍ </a:t>
            </a:r>
            <a:r>
              <a:rPr lang="ar-SA" b="1" dirty="0" smtClean="0"/>
              <a:t>مذمومٍ كالكذب والرياء.</a:t>
            </a:r>
            <a:endParaRPr lang="en-US"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417638"/>
          </a:xfrm>
        </p:spPr>
        <p:txBody>
          <a:bodyPr/>
          <a:lstStyle/>
          <a:p>
            <a:r>
              <a:rPr lang="ar-EG" b="1" dirty="0" smtClean="0"/>
              <a:t>مصادر الإلزام الخلقي:</a:t>
            </a:r>
            <a:endParaRPr lang="ar-SA" dirty="0"/>
          </a:p>
        </p:txBody>
      </p:sp>
      <p:sp>
        <p:nvSpPr>
          <p:cNvPr id="3" name="عنصر نائب للمحتوى 2"/>
          <p:cNvSpPr>
            <a:spLocks noGrp="1"/>
          </p:cNvSpPr>
          <p:nvPr>
            <p:ph idx="1"/>
          </p:nvPr>
        </p:nvSpPr>
        <p:spPr>
          <a:xfrm>
            <a:off x="457200" y="1371600"/>
            <a:ext cx="8991600" cy="4754563"/>
          </a:xfrm>
        </p:spPr>
        <p:txBody>
          <a:bodyPr/>
          <a:lstStyle/>
          <a:p>
            <a:pPr algn="just" rtl="1"/>
            <a:r>
              <a:rPr lang="ar-SA" b="1" dirty="0" smtClean="0"/>
              <a:t>إ</a:t>
            </a:r>
            <a:r>
              <a:rPr lang="ar-SA" b="1" dirty="0" smtClean="0"/>
              <a:t>ن </a:t>
            </a:r>
            <a:r>
              <a:rPr lang="ar-SA" b="1" dirty="0" smtClean="0"/>
              <a:t>مصدر الإلزام الخلقي – كغيره من الأحكام الشرعية - إنما هو الله سبحانه, قال تعالى: </a:t>
            </a:r>
            <a:r>
              <a:rPr lang="ar-EG" b="1" dirty="0" smtClean="0"/>
              <a:t>{</a:t>
            </a:r>
            <a:r>
              <a:rPr lang="ar-SA" b="1" dirty="0" smtClean="0"/>
              <a:t>إنْ الحُكْمُ إلَّا لِله} </a:t>
            </a:r>
            <a:r>
              <a:rPr lang="ar-SA" sz="2800" b="1" dirty="0" smtClean="0"/>
              <a:t>{يوسف 40}, </a:t>
            </a:r>
            <a:r>
              <a:rPr lang="ar-SA" b="1" dirty="0" smtClean="0"/>
              <a:t>وقال جل في علاه: {ألَا لهُ الخَلْقُ والأَمْرُ} </a:t>
            </a:r>
            <a:r>
              <a:rPr lang="ar-SA" sz="2800" b="1" dirty="0" smtClean="0"/>
              <a:t>{الأعراف 54}</a:t>
            </a:r>
            <a:r>
              <a:rPr lang="ar-EG" b="1" dirty="0" smtClean="0"/>
              <a:t>.</a:t>
            </a:r>
            <a:r>
              <a:rPr lang="ar-SA" b="1" dirty="0" smtClean="0"/>
              <a:t> فالتشريع حقٌ لله وحده. </a:t>
            </a:r>
          </a:p>
          <a:p>
            <a:pPr algn="just" rtl="1"/>
            <a:r>
              <a:rPr lang="ar-SA" b="1" dirty="0" smtClean="0"/>
              <a:t>ثم إن الله تعالى أمرنا </a:t>
            </a:r>
            <a:r>
              <a:rPr lang="ar-SA" b="1" dirty="0" err="1" smtClean="0"/>
              <a:t>باتباع</a:t>
            </a:r>
            <a:r>
              <a:rPr lang="ar-SA" b="1" dirty="0" smtClean="0"/>
              <a:t> نبيه محمد صلى الله عليه وسلم</a:t>
            </a:r>
            <a:r>
              <a:rPr lang="ar-EG" b="1" dirty="0" smtClean="0"/>
              <a:t>،</a:t>
            </a:r>
            <a:r>
              <a:rPr lang="ar-SA" b="1" dirty="0" smtClean="0"/>
              <a:t> فقال تعالى: </a:t>
            </a:r>
            <a:r>
              <a:rPr lang="ar-EG" b="1" dirty="0" smtClean="0"/>
              <a:t>{</a:t>
            </a:r>
            <a:r>
              <a:rPr lang="ar-SA" b="1" dirty="0" smtClean="0"/>
              <a:t>وَمَا آَتَاكُمُ الرَّسُولُ فَخُذُوهُ, وَمَا نَهَاكُمْ عَنْهُ فَانْتَهُوا} </a:t>
            </a:r>
            <a:r>
              <a:rPr lang="ar-SA" sz="2800" b="1" dirty="0" smtClean="0"/>
              <a:t>{الحشر:7}, </a:t>
            </a:r>
            <a:r>
              <a:rPr lang="ar-SA" b="1" dirty="0" smtClean="0"/>
              <a:t>وقال أيضاً: </a:t>
            </a:r>
            <a:r>
              <a:rPr lang="ar-EG" b="1" dirty="0" smtClean="0"/>
              <a:t>{</a:t>
            </a:r>
            <a:r>
              <a:rPr lang="ar-SA" b="1" dirty="0" smtClean="0"/>
              <a:t>قُلْ أَطِيعُوا اللهَ وَالرَّسُولَ فَإِنْ تَوَلَّوْا فَإِنَّ اللهَ لَا يُحِبُّ الكَافِرِينَ} </a:t>
            </a:r>
            <a:r>
              <a:rPr lang="ar-SA" sz="2800" b="1" dirty="0" smtClean="0"/>
              <a:t>{آل عمران 32}. </a:t>
            </a:r>
            <a:r>
              <a:rPr lang="ar-SA" b="1" dirty="0" err="1" smtClean="0"/>
              <a:t>فاتباعنا</a:t>
            </a:r>
            <a:r>
              <a:rPr lang="ar-SA" b="1" dirty="0" smtClean="0"/>
              <a:t> لنبينا محمد عليه الصلاة والسلام إنما هو استجابةٌ وامتثالٌ لأمر الله </a:t>
            </a:r>
            <a:r>
              <a:rPr lang="ar-SA" b="1" dirty="0" err="1" smtClean="0"/>
              <a:t>سبحانه</a:t>
            </a:r>
            <a:r>
              <a:rPr lang="ar-SA" b="1" dirty="0" err="1" smtClean="0"/>
              <a:t>.</a:t>
            </a:r>
            <a:r>
              <a:rPr lang="ar-SA" sz="2800" b="1" dirty="0" err="1" smtClean="0"/>
              <a:t>.</a:t>
            </a:r>
            <a:r>
              <a:rPr lang="ar-SA" sz="2800" b="1" dirty="0" smtClean="0"/>
              <a:t> </a:t>
            </a:r>
            <a:endParaRPr lang="ar-EG" b="1" dirty="0" smtClean="0">
              <a:cs typeface="Arial" pitchFamily="34" charset="0"/>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العوامل التي تعين على تحقيق </a:t>
            </a:r>
            <a:r>
              <a:rPr lang="ar-SA" b="1" dirty="0" err="1" smtClean="0"/>
              <a:t>الالتزام:</a:t>
            </a:r>
            <a:endParaRPr lang="ar-SA" b="1" dirty="0"/>
          </a:p>
        </p:txBody>
      </p:sp>
      <p:sp>
        <p:nvSpPr>
          <p:cNvPr id="3" name="عنصر نائب للمحتوى 2"/>
          <p:cNvSpPr>
            <a:spLocks noGrp="1"/>
          </p:cNvSpPr>
          <p:nvPr>
            <p:ph idx="1"/>
          </p:nvPr>
        </p:nvSpPr>
        <p:spPr/>
        <p:txBody>
          <a:bodyPr/>
          <a:lstStyle/>
          <a:p>
            <a:pPr algn="just" rtl="1"/>
            <a:r>
              <a:rPr lang="ar-SA" b="1" dirty="0" smtClean="0"/>
              <a:t>ذكرنا أن مصدر </a:t>
            </a:r>
            <a:r>
              <a:rPr lang="ar-SA" b="1" dirty="0" smtClean="0"/>
              <a:t>الإلزام هو </a:t>
            </a:r>
            <a:r>
              <a:rPr lang="ar-SA" b="1" dirty="0" err="1" smtClean="0"/>
              <a:t>الشرع</a:t>
            </a:r>
            <a:r>
              <a:rPr lang="ar-SA" b="1" dirty="0" smtClean="0"/>
              <a:t>, </a:t>
            </a:r>
            <a:r>
              <a:rPr lang="ar-SA" b="1" dirty="0" smtClean="0"/>
              <a:t>غير أن </a:t>
            </a:r>
            <a:r>
              <a:rPr lang="ar-SA" b="1" dirty="0" smtClean="0"/>
              <a:t>هناك أموراً تعين على تحقيق الالتزام في حياة الناس, وهي متفرعة عن </a:t>
            </a:r>
            <a:r>
              <a:rPr lang="ar-SA" b="1" dirty="0" err="1" smtClean="0"/>
              <a:t>الشرع</a:t>
            </a:r>
            <a:r>
              <a:rPr lang="ar-SA" b="1" dirty="0" smtClean="0"/>
              <a:t>, ومنضبطة </a:t>
            </a:r>
            <a:r>
              <a:rPr lang="ar-SA" b="1" dirty="0" err="1" smtClean="0"/>
              <a:t>به</a:t>
            </a:r>
            <a:r>
              <a:rPr lang="ar-SA" b="1" dirty="0" smtClean="0"/>
              <a:t>, وتتمثل في عوامل </a:t>
            </a:r>
            <a:r>
              <a:rPr lang="ar-SA" b="1" dirty="0" err="1" smtClean="0"/>
              <a:t>داخلية </a:t>
            </a:r>
            <a:r>
              <a:rPr lang="ar-SA" b="1" dirty="0" smtClean="0"/>
              <a:t>(وهي: الإيمان </a:t>
            </a:r>
            <a:r>
              <a:rPr lang="ar-SA" b="1" dirty="0" smtClean="0"/>
              <a:t>والعقل والفطرة والضمير </a:t>
            </a:r>
            <a:r>
              <a:rPr lang="ar-SA" b="1" dirty="0" smtClean="0"/>
              <a:t>الخلقي), </a:t>
            </a:r>
            <a:r>
              <a:rPr lang="ar-SA" b="1" dirty="0" smtClean="0"/>
              <a:t>وعوامل </a:t>
            </a:r>
            <a:r>
              <a:rPr lang="ar-SA" b="1" dirty="0" err="1" smtClean="0"/>
              <a:t>خارجية: </a:t>
            </a:r>
            <a:r>
              <a:rPr lang="ar-SA" b="1" dirty="0" smtClean="0"/>
              <a:t>(وهي المجتمع </a:t>
            </a:r>
            <a:r>
              <a:rPr lang="ar-SA" b="1" dirty="0" smtClean="0"/>
              <a:t>والسلطة </a:t>
            </a:r>
            <a:r>
              <a:rPr lang="ar-SA" b="1" dirty="0" smtClean="0"/>
              <a:t>الحاكمة</a:t>
            </a:r>
            <a:r>
              <a:rPr lang="ar-SA" b="1" dirty="0" err="1" smtClean="0"/>
              <a:t>).</a:t>
            </a:r>
            <a:r>
              <a:rPr lang="ar-SA" b="1" dirty="0" smtClean="0"/>
              <a:t> </a:t>
            </a:r>
            <a:endParaRPr lang="ar-SA" b="1" dirty="0" smtClean="0"/>
          </a:p>
          <a:p>
            <a:pPr algn="just" rtl="1"/>
            <a:r>
              <a:rPr lang="ar-SA" b="1" dirty="0" smtClean="0"/>
              <a:t>وفيما يلي بيان موجز بكل واحدة منها:</a:t>
            </a:r>
            <a:endParaRPr lang="en-US" b="1" dirty="0" smtClean="0"/>
          </a:p>
          <a:p>
            <a:pPr algn="just"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-العوامل الداخلية للإلزام:</a:t>
            </a:r>
            <a:endParaRPr lang="ar-SA" sz="3600" b="1"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b="1" u="sng" dirty="0" smtClean="0"/>
              <a:t>أولاً- الإيمان </a:t>
            </a:r>
            <a:r>
              <a:rPr lang="ar-SA" b="1" u="sng" dirty="0" smtClean="0"/>
              <a:t>بالله وباليوم </a:t>
            </a:r>
            <a:r>
              <a:rPr lang="ar-SA" b="1" u="sng" dirty="0" err="1" smtClean="0"/>
              <a:t>الآخر:</a:t>
            </a:r>
            <a:r>
              <a:rPr lang="ar-SA" b="1" u="sng" dirty="0" smtClean="0"/>
              <a:t> </a:t>
            </a:r>
          </a:p>
          <a:p>
            <a:pPr algn="just" rtl="1"/>
            <a:r>
              <a:rPr lang="ar-SA" b="1" dirty="0" smtClean="0"/>
              <a:t>إن </a:t>
            </a:r>
            <a:r>
              <a:rPr lang="ar-SA" b="1" dirty="0" smtClean="0"/>
              <a:t>كثيراً من الممارسات الخلقية الحميدة لا تقوم إلا على أساس الإيمان بالله واليوم الآخر</a:t>
            </a:r>
            <a:r>
              <a:rPr lang="ar-EG" b="1" dirty="0" smtClean="0"/>
              <a:t>،</a:t>
            </a:r>
            <a:r>
              <a:rPr lang="ar-SA" b="1" dirty="0" smtClean="0"/>
              <a:t> والطمع بالثواب والرضا من الله تبارك وتعالى, وليس من البشر, وذلك كما في مقابلة الإساءة بالإحسان</a:t>
            </a:r>
            <a:r>
              <a:rPr lang="ar-EG" b="1" dirty="0" smtClean="0"/>
              <a:t>،</a:t>
            </a:r>
            <a:r>
              <a:rPr lang="ar-SA" b="1" dirty="0" smtClean="0"/>
              <a:t> والصبر على الظلم مع القدرة على الرد</a:t>
            </a:r>
            <a:r>
              <a:rPr lang="ar-EG" b="1" dirty="0" smtClean="0"/>
              <a:t>،</a:t>
            </a:r>
            <a:r>
              <a:rPr lang="ar-SA" b="1" dirty="0" smtClean="0"/>
              <a:t> والإنفاق على الأيتام والمحتاجين من غير انتظار الجزاء منهم</a:t>
            </a:r>
            <a:r>
              <a:rPr lang="ar-EG" b="1" dirty="0" smtClean="0"/>
              <a:t>،</a:t>
            </a:r>
            <a:r>
              <a:rPr lang="ar-SA" b="1" dirty="0" smtClean="0"/>
              <a:t> والتضحية بالمال مع شدة الحاجة إليه</a:t>
            </a:r>
            <a:r>
              <a:rPr lang="ar-EG" b="1" dirty="0" err="1" smtClean="0"/>
              <a:t>،</a:t>
            </a:r>
            <a:r>
              <a:rPr lang="ar-SA" b="1" dirty="0" smtClean="0"/>
              <a:t> </a:t>
            </a:r>
            <a:r>
              <a:rPr lang="ar-SA" b="1" dirty="0" smtClean="0"/>
              <a:t>كما قال </a:t>
            </a:r>
            <a:r>
              <a:rPr lang="ar-SA" b="1" dirty="0" smtClean="0"/>
              <a:t>الله تعالى: {وَيُطْعِمُونَ الطَّعَامَ عَلَى حُبِّهِ مِسْكِيناً وَيَتِيماً وَأَسِيراً, إِنَّمَا نُطْعِمُكُمْ لِوَجْهِ اللهِ لَا نُرِيدُ مِنْكُمْ جَزَاءً وَلَا شُكُوراً} {الإنسان:8-9</a:t>
            </a:r>
            <a:r>
              <a:rPr lang="ar-SA" b="1" dirty="0" err="1" smtClean="0"/>
              <a:t>}.</a:t>
            </a:r>
            <a:r>
              <a:rPr lang="ar-SA" b="1" dirty="0" smtClean="0"/>
              <a:t> </a:t>
            </a:r>
            <a:endParaRPr lang="en-US"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609600" y="533400"/>
            <a:ext cx="8763000" cy="4832092"/>
          </a:xfrm>
          <a:prstGeom prst="rect">
            <a:avLst/>
          </a:prstGeom>
        </p:spPr>
        <p:txBody>
          <a:bodyPr wrap="square">
            <a:spAutoFit/>
          </a:bodyPr>
          <a:lstStyle/>
          <a:p>
            <a:pPr algn="just"/>
            <a:r>
              <a:rPr lang="ar-SA" sz="2800" b="1" u="sng" dirty="0" smtClean="0"/>
              <a:t>ثانياً- العقل: </a:t>
            </a:r>
            <a:r>
              <a:rPr lang="ar-SA" sz="2800" b="1" dirty="0" smtClean="0"/>
              <a:t>وذلك أن الإنسان إذا رأى أن عاقبة فعله ستكون نافعة ومفيدة أقدم عليه</a:t>
            </a:r>
            <a:r>
              <a:rPr lang="ar-EG" sz="2800" b="1" dirty="0" smtClean="0"/>
              <a:t>،</a:t>
            </a:r>
            <a:r>
              <a:rPr lang="ar-SA" sz="2800" b="1" dirty="0" smtClean="0"/>
              <a:t> وإذا رأى أنها ستكون ضارة أو أليمة أحجم عنه, أي أن العقل كثيراً ما يكون وراء الإقدام على التصرفات الأخلاقية الحميدة, والإحجام عن التصرفات المشينة, فالعقل يقود صاحبه إلى الخلق الحميد, وتعطيله يقوده إلى العكس. وفي هذا جاء إخبار الله عن أهل النار بقوله: [وَقَالُوا لَوْ كُنَّا نَسْمَعُ أَوْ نَعْقِلُ مَا كُنَّا فِي أَصْحَابِ السَّعِيرِ] {الملك:10}. </a:t>
            </a:r>
          </a:p>
          <a:p>
            <a:pPr algn="just"/>
            <a:r>
              <a:rPr lang="ar-SA" sz="2800" b="1" dirty="0" smtClean="0"/>
              <a:t>يقول ابن القيم رحمه الله: " أما العقل فقد وضع الله سبحانه في العقول والفطر استحسان الصدق والعدل والإحسان والبر والعفة والشجاعة ومكارم الأخلاق وأداء الأمانات وصلة الأرحام ونصيحة الخلق والوفاء بالعهد وحفظ الجوار ونصر المظلوم والإعانة على نوائب الحق وقرى الضيف وحمل الكل ونحو ذلك ووضع في العقول والفطر استقباح أضداد </a:t>
            </a:r>
            <a:r>
              <a:rPr lang="ar-SA" sz="2800" b="1" dirty="0" err="1" smtClean="0"/>
              <a:t>ذلك </a:t>
            </a:r>
            <a:r>
              <a:rPr lang="ar-SA" sz="2800" b="1" dirty="0" err="1" smtClean="0"/>
              <a:t>".</a:t>
            </a:r>
            <a:endParaRPr lang="en-US" sz="28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457200" y="609601"/>
            <a:ext cx="8915400" cy="4832092"/>
          </a:xfrm>
          <a:prstGeom prst="rect">
            <a:avLst/>
          </a:prstGeom>
        </p:spPr>
        <p:txBody>
          <a:bodyPr wrap="square">
            <a:spAutoFit/>
          </a:bodyPr>
          <a:lstStyle/>
          <a:p>
            <a:pPr algn="just"/>
            <a:r>
              <a:rPr lang="ar-SA" sz="2800" b="1" u="sng" dirty="0" smtClean="0"/>
              <a:t>ثالثاً- الفطرة: </a:t>
            </a:r>
            <a:r>
              <a:rPr lang="ar-SA" sz="2800" b="1" dirty="0" smtClean="0"/>
              <a:t>الإنسان بفطرته السوية السليمة يهتدي إلى الأخلاق الحميدة</a:t>
            </a:r>
            <a:r>
              <a:rPr lang="ar-EG" sz="2800" b="1" dirty="0" smtClean="0"/>
              <a:t>،</a:t>
            </a:r>
            <a:r>
              <a:rPr lang="ar-SA" sz="2800" b="1" dirty="0" smtClean="0"/>
              <a:t> ويرتاح لها قلبه وضميره, فالعفة والسخاء والحياء والصدق والشجاعة والإحسان والحلم والأناة كلها قيم أخلاقية راقية تهفو إليها الفِطَر السوية, وتسعى للتحلي بها, على العكس من أضداد تلك الصفات كالخِسَّة وصفاقة الوجه, والجبن, وبذاءة اللسان فإن الفِطَر السليمة تستقبحها وتنفر منها, والإسلام دين الفطرة, قال تعالى: [فَأَقِمْ وَجْهَكَ لِلدِّينِ حَنِيفًا فِطْرَةَ اللهِ الَّتِي فَطَرَ النَّاسَ عَلَيْهَا لَا تَبْدِيلَ لِخَلْقِ اللهِ ذَلِكَ الدِّينُ القَيِّمُ] {الرُّوم:30}, ويقول الرسول صلى الله عليه وسلم: (ما من مولود إلا يولد على الفطرة فأبواه يهودانه وينصرانه ويمجسانه كما تنتج البهيمة بهيمة جمعاء هل تحسون فيها من جدعاء) ثم يقول أبو هريرة رضي الله عنه واقرؤوا إن شئتم: { فطرة الله التي فطر الناس عليها لا تبديل لخلق الله</a:t>
            </a:r>
            <a:r>
              <a:rPr lang="ar-SA" sz="2800" b="1" dirty="0" err="1" smtClean="0"/>
              <a:t>}.</a:t>
            </a:r>
            <a:r>
              <a:rPr lang="ar-SA" sz="2800" b="1" baseline="30000" dirty="0" smtClean="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457200" y="533400"/>
            <a:ext cx="8915400" cy="5109091"/>
          </a:xfrm>
          <a:prstGeom prst="rect">
            <a:avLst/>
          </a:prstGeom>
        </p:spPr>
        <p:txBody>
          <a:bodyPr wrap="square">
            <a:spAutoFit/>
          </a:bodyPr>
          <a:lstStyle/>
          <a:p>
            <a:pPr algn="just"/>
            <a:r>
              <a:rPr lang="ar-SA" sz="2800" b="1" u="sng" dirty="0" smtClean="0"/>
              <a:t>رابع</a:t>
            </a:r>
            <a:r>
              <a:rPr lang="ar-EG" sz="2800" b="1" u="sng" dirty="0" smtClean="0"/>
              <a:t>ا</a:t>
            </a:r>
            <a:r>
              <a:rPr lang="ar-SA" sz="2800" b="1" u="sng" dirty="0" smtClean="0"/>
              <a:t>ً-</a:t>
            </a:r>
            <a:r>
              <a:rPr lang="ar-EG" sz="2800" b="1" u="sng" dirty="0" smtClean="0"/>
              <a:t> </a:t>
            </a:r>
            <a:r>
              <a:rPr lang="ar-SA" sz="2800" b="1" u="sng" dirty="0" smtClean="0"/>
              <a:t>الضمير أو الوازع الديني</a:t>
            </a:r>
            <a:r>
              <a:rPr lang="ar-EG" sz="2800" b="1" u="sng" dirty="0" smtClean="0"/>
              <a:t>:</a:t>
            </a:r>
            <a:r>
              <a:rPr lang="ar-SA" sz="2800" b="1" u="sng" dirty="0" smtClean="0"/>
              <a:t> </a:t>
            </a:r>
            <a:r>
              <a:rPr lang="ar-SA" sz="2800" b="1" dirty="0" smtClean="0"/>
              <a:t>ونعني </a:t>
            </a:r>
            <a:r>
              <a:rPr lang="ar-SA" sz="2800" b="1" dirty="0" err="1" smtClean="0"/>
              <a:t>به</a:t>
            </a:r>
            <a:r>
              <a:rPr lang="ar-SA" sz="2800" b="1" dirty="0" smtClean="0"/>
              <a:t> ذلك الشعور الخفي الذي نحس </a:t>
            </a:r>
            <a:r>
              <a:rPr lang="ar-SA" sz="2800" b="1" dirty="0" err="1" smtClean="0"/>
              <a:t>به</a:t>
            </a:r>
            <a:r>
              <a:rPr lang="ar-SA" sz="2800" b="1" dirty="0" smtClean="0"/>
              <a:t> في أعماق نفوسنا, ينادينا ويدفعنا إلى ممارسة فعل أو الكف عنه. وحين نستجيب له يغمرنا شعور عارم بالراحة واللذة. وأما إذا </a:t>
            </a:r>
            <a:r>
              <a:rPr lang="ar-SA" sz="2800" b="1" dirty="0" err="1" smtClean="0"/>
              <a:t>تجاهلناه</a:t>
            </a:r>
            <a:r>
              <a:rPr lang="ar-SA" sz="2800" b="1" dirty="0" smtClean="0"/>
              <a:t> حصل معنا العكس تماماً, فتشعرنا بالانقباض والألم النفسي (ويسمى بوخز الضمير), ونلوم أنفسنا على ذلك التقصير, ولا نريد أن يطلع عليه أحد. </a:t>
            </a:r>
          </a:p>
          <a:p>
            <a:pPr algn="just"/>
            <a:r>
              <a:rPr lang="ar-SA" sz="2800" b="1" dirty="0" smtClean="0"/>
              <a:t>وهذا الضمير إنما يتكون في الفرد في أولى سِنِي حياته ومن خلال القيم التي تغرس فيه, والثقافة التي ينشأ عليها, والتربية التي يتلقاها, والبيئة المحيطة </a:t>
            </a:r>
            <a:r>
              <a:rPr lang="ar-SA" sz="2800" b="1" dirty="0" err="1" smtClean="0"/>
              <a:t>به</a:t>
            </a:r>
            <a:r>
              <a:rPr lang="ar-SA" sz="2800" b="1" dirty="0" smtClean="0"/>
              <a:t>. ومن هنا كان دور الدين قوياً بل أساساً في نشأته وصياغته في المجتمع الإسلامي. ولعل في قول النبي عليه الصلاة والسلام : ”الْبِرُّ ما اطْمَأَنَّ إليه الْقَلْبُ وَاطْمَأَنَّتْ إليه النَّفْسُ وَالإِثْمُ ما حَاكَ في الْقَلْبِ وَتَرَدَّدَ في الصَّدْرِ“ ما يشير إلى هذا الضمير الخفي أو الوازع </a:t>
            </a:r>
            <a:r>
              <a:rPr lang="ar-SA" sz="2800" b="1" dirty="0" smtClean="0"/>
              <a:t>الديني.</a:t>
            </a:r>
            <a:endParaRPr lang="ar-EG" sz="2800" b="1" dirty="0" smtClean="0"/>
          </a:p>
          <a:p>
            <a:pPr algn="just"/>
            <a:endParaRPr lang="en-US" dirty="0">
              <a:cs typeface="Traditional Arabic"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 العوامل الخارجية:</a:t>
            </a:r>
            <a:endParaRPr lang="ar-SA" sz="3600" b="1" dirty="0"/>
          </a:p>
        </p:txBody>
      </p:sp>
      <p:sp>
        <p:nvSpPr>
          <p:cNvPr id="3" name="عنصر نائب للمحتوى 2"/>
          <p:cNvSpPr>
            <a:spLocks noGrp="1"/>
          </p:cNvSpPr>
          <p:nvPr>
            <p:ph idx="1"/>
          </p:nvPr>
        </p:nvSpPr>
        <p:spPr>
          <a:xfrm>
            <a:off x="304800" y="1371600"/>
            <a:ext cx="9220200" cy="4754563"/>
          </a:xfrm>
        </p:spPr>
        <p:txBody>
          <a:bodyPr/>
          <a:lstStyle/>
          <a:p>
            <a:pPr lvl="0" algn="just" rtl="1"/>
            <a:r>
              <a:rPr lang="ar-SA" sz="2800" b="1" u="sng" dirty="0" smtClean="0"/>
              <a:t>أولاً- المجتمع: </a:t>
            </a:r>
            <a:r>
              <a:rPr lang="ar-SA" sz="2800" b="1" dirty="0" smtClean="0"/>
              <a:t>أمر الله سبحانه </a:t>
            </a:r>
            <a:r>
              <a:rPr lang="ar-SA" sz="2800" b="1" dirty="0" smtClean="0"/>
              <a:t>المسلمين بمراقبة سلوك </a:t>
            </a:r>
            <a:r>
              <a:rPr lang="ar-SA" sz="2800" b="1" dirty="0" smtClean="0"/>
              <a:t>الأفراد </a:t>
            </a:r>
            <a:r>
              <a:rPr lang="ar-SA" sz="2800" b="1" dirty="0" smtClean="0"/>
              <a:t>في المجتمع</a:t>
            </a:r>
            <a:r>
              <a:rPr lang="ar-EG" sz="2800" b="1" dirty="0" smtClean="0"/>
              <a:t>،</a:t>
            </a:r>
            <a:r>
              <a:rPr lang="ar-SA" sz="2800" b="1" dirty="0" smtClean="0"/>
              <a:t> وأن يأخذوا على يد الشارد منهم, والمنحرف عن جادة الحق</a:t>
            </a:r>
            <a:r>
              <a:rPr lang="ar-EG" sz="2800" b="1" dirty="0" smtClean="0"/>
              <a:t>،</a:t>
            </a:r>
            <a:r>
              <a:rPr lang="ar-SA" sz="2800" b="1" dirty="0" smtClean="0"/>
              <a:t> وأن يعاقبوه </a:t>
            </a:r>
            <a:r>
              <a:rPr lang="ar-SA" sz="2800" b="1" dirty="0" smtClean="0"/>
              <a:t>إذا ارتكب من المحظورات ما يستدعي معاقبته ليكون </a:t>
            </a:r>
            <a:r>
              <a:rPr lang="ar-SA" sz="2800" b="1" dirty="0" smtClean="0"/>
              <a:t>زاجراً له ورادعاً لغيره. قال تعالى: </a:t>
            </a:r>
            <a:r>
              <a:rPr lang="ar-EG" sz="2800" b="1" dirty="0" smtClean="0"/>
              <a:t>{</a:t>
            </a:r>
            <a:r>
              <a:rPr lang="ar-SA" sz="2800" b="1" dirty="0" smtClean="0"/>
              <a:t>وَالسَّارِقُ وَالسَّارِقَةُ فَاقْطَعُوا أَيْدِيَهُمَا جَزَاءً بِمَا كَسَبَا نَكَالًا مِنَ اللهِ} {المائدة:38}, وقال تعالى: </a:t>
            </a:r>
            <a:r>
              <a:rPr lang="ar-EG" sz="2800" b="1" dirty="0" smtClean="0"/>
              <a:t>{</a:t>
            </a:r>
            <a:r>
              <a:rPr lang="ar-SA" sz="2800" b="1" dirty="0" smtClean="0"/>
              <a:t>الزَّانِيَةُ وَالزَّانِي فَاجْلِدُوا كُلَّ وَاحِدٍ مِنْهُمَا مِئَةَ جَلْدَةٍ وَلَا </a:t>
            </a:r>
            <a:r>
              <a:rPr lang="ar-SA" sz="2800" b="1" dirty="0" err="1" smtClean="0"/>
              <a:t>تَأْخُذْكُمْ</a:t>
            </a:r>
            <a:r>
              <a:rPr lang="ar-SA" sz="2800" b="1" dirty="0" smtClean="0"/>
              <a:t> </a:t>
            </a:r>
            <a:r>
              <a:rPr lang="ar-SA" sz="2800" b="1" dirty="0" err="1" smtClean="0"/>
              <a:t>بِهِمَا</a:t>
            </a:r>
            <a:r>
              <a:rPr lang="ar-SA" sz="2800" b="1" dirty="0" smtClean="0"/>
              <a:t> رَأْفَةٌ فِي دِينِ اللهِ إِنْ كُنْتُمْ تُؤْمِنُونَ بِاللهِ وَاليَوْمِ الآَخِرِ} {النور:2}, ويقول الرسول صلى الله عليه وسلم: </a:t>
            </a:r>
            <a:r>
              <a:rPr lang="ar-EG" sz="2800" b="1" dirty="0" smtClean="0"/>
              <a:t>"</a:t>
            </a:r>
            <a:r>
              <a:rPr lang="ar-SA" sz="2800" b="1" dirty="0" smtClean="0"/>
              <a:t>من رأى منكم منكراً</a:t>
            </a:r>
            <a:r>
              <a:rPr lang="ar-EG" sz="2800" b="1" dirty="0" smtClean="0"/>
              <a:t>،</a:t>
            </a:r>
            <a:r>
              <a:rPr lang="ar-SA" sz="2800" b="1" dirty="0" smtClean="0"/>
              <a:t> فليغيره بيده</a:t>
            </a:r>
            <a:r>
              <a:rPr lang="ar-EG" sz="2800" b="1" dirty="0" smtClean="0"/>
              <a:t>،</a:t>
            </a:r>
            <a:r>
              <a:rPr lang="ar-SA" sz="2800" b="1" dirty="0" smtClean="0"/>
              <a:t> فإن لم يستطع فبلسانه</a:t>
            </a:r>
            <a:r>
              <a:rPr lang="ar-EG" sz="2800" b="1" dirty="0" smtClean="0"/>
              <a:t>،</a:t>
            </a:r>
            <a:r>
              <a:rPr lang="ar-SA" sz="2800" b="1" dirty="0" smtClean="0"/>
              <a:t> فإن لم يستطع فبقلبه</a:t>
            </a:r>
            <a:r>
              <a:rPr lang="ar-EG" sz="2800" b="1" dirty="0" smtClean="0"/>
              <a:t>،</a:t>
            </a:r>
            <a:r>
              <a:rPr lang="ar-SA" sz="2800" b="1" dirty="0" smtClean="0"/>
              <a:t> وذلك أضعف </a:t>
            </a:r>
            <a:r>
              <a:rPr lang="ar-SA" sz="2800" b="1" dirty="0" smtClean="0"/>
              <a:t>الإيمان</a:t>
            </a:r>
            <a:r>
              <a:rPr lang="ar-EG" sz="2800" b="1" dirty="0" err="1" smtClean="0"/>
              <a:t>”</a:t>
            </a:r>
            <a:r>
              <a:rPr lang="ar-SA" sz="2800" b="1" dirty="0" err="1" smtClean="0"/>
              <a:t>.</a:t>
            </a:r>
            <a:endParaRPr lang="ar-SA" sz="2800" b="1" dirty="0" smtClean="0"/>
          </a:p>
          <a:p>
            <a:pPr lvl="0" algn="just" rtl="1"/>
            <a:r>
              <a:rPr lang="ar-SA" sz="2800" b="1" dirty="0" smtClean="0"/>
              <a:t>فالأمة </a:t>
            </a:r>
            <a:r>
              <a:rPr lang="ar-SA" sz="2800" b="1" dirty="0" smtClean="0"/>
              <a:t>كلها مطالبة بأن تراقب أفعال أبنائها </a:t>
            </a:r>
            <a:r>
              <a:rPr lang="ar-SA" sz="2800" b="1" dirty="0" smtClean="0"/>
              <a:t>وتصرفاتهم</a:t>
            </a:r>
            <a:r>
              <a:rPr lang="ar-SA" sz="2800" b="1" dirty="0" smtClean="0"/>
              <a:t>.</a:t>
            </a:r>
            <a:endParaRPr lang="en-US" sz="28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609600" y="838200"/>
            <a:ext cx="8763000" cy="3539430"/>
          </a:xfrm>
          <a:prstGeom prst="rect">
            <a:avLst/>
          </a:prstGeom>
        </p:spPr>
        <p:txBody>
          <a:bodyPr wrap="square">
            <a:spAutoFit/>
          </a:bodyPr>
          <a:lstStyle/>
          <a:p>
            <a:pPr algn="just"/>
            <a:r>
              <a:rPr lang="ar-SA" sz="2800" b="1" u="sng" dirty="0" smtClean="0">
                <a:cs typeface="+mj-cs"/>
              </a:rPr>
              <a:t>ثانياً</a:t>
            </a:r>
            <a:r>
              <a:rPr lang="ar-EG" sz="2800" b="1" u="sng" dirty="0" smtClean="0">
                <a:cs typeface="+mj-cs"/>
              </a:rPr>
              <a:t>: </a:t>
            </a:r>
            <a:r>
              <a:rPr lang="ar-SA" sz="2800" b="1" u="sng" dirty="0" smtClean="0">
                <a:cs typeface="+mj-cs"/>
              </a:rPr>
              <a:t>السلطة الحاكمة</a:t>
            </a:r>
            <a:r>
              <a:rPr lang="ar-EG" sz="2800" b="1" u="sng" dirty="0" smtClean="0">
                <a:cs typeface="+mj-cs"/>
              </a:rPr>
              <a:t>:</a:t>
            </a:r>
            <a:r>
              <a:rPr lang="ar-SA" sz="2800" b="1" u="sng" dirty="0" smtClean="0">
                <a:cs typeface="+mj-cs"/>
              </a:rPr>
              <a:t> </a:t>
            </a:r>
            <a:r>
              <a:rPr lang="ar-SA" sz="2800" b="1" dirty="0" smtClean="0">
                <a:cs typeface="+mj-cs"/>
              </a:rPr>
              <a:t>إن أهم واجبات السلطة الحاكمة (والمتمثلة بولي الأمر أو من ينوب عنه) هو حملُ الناس</a:t>
            </a:r>
            <a:r>
              <a:rPr lang="ar-EG" sz="2800" b="1" dirty="0" smtClean="0">
                <a:cs typeface="+mj-cs"/>
              </a:rPr>
              <a:t>ِ</a:t>
            </a:r>
            <a:r>
              <a:rPr lang="ar-SA" sz="2800" b="1" dirty="0" smtClean="0">
                <a:cs typeface="+mj-cs"/>
              </a:rPr>
              <a:t> على الالتزام بحدود </a:t>
            </a:r>
            <a:r>
              <a:rPr lang="ar-SA" sz="2800" b="1" dirty="0" err="1" smtClean="0">
                <a:cs typeface="+mj-cs"/>
              </a:rPr>
              <a:t>الشرع</a:t>
            </a:r>
            <a:r>
              <a:rPr lang="ar-SA" sz="2800" b="1" dirty="0" smtClean="0">
                <a:cs typeface="+mj-cs"/>
              </a:rPr>
              <a:t> الحنيف أمراً ونهياً</a:t>
            </a:r>
            <a:r>
              <a:rPr lang="ar-EG" sz="2800" b="1" dirty="0" smtClean="0">
                <a:cs typeface="+mj-cs"/>
              </a:rPr>
              <a:t>،</a:t>
            </a:r>
            <a:r>
              <a:rPr lang="ar-SA" sz="2800" b="1" dirty="0" smtClean="0">
                <a:cs typeface="+mj-cs"/>
              </a:rPr>
              <a:t> والتحلي بالأخلاق النبيلة</a:t>
            </a:r>
            <a:r>
              <a:rPr lang="ar-EG" sz="2800" b="1" dirty="0" smtClean="0">
                <a:cs typeface="+mj-cs"/>
              </a:rPr>
              <a:t>،</a:t>
            </a:r>
            <a:r>
              <a:rPr lang="ar-SA" sz="2800" b="1" dirty="0" smtClean="0">
                <a:cs typeface="+mj-cs"/>
              </a:rPr>
              <a:t> والابتعاد عن السلوك المنحرف. وقد لخص الإمام </a:t>
            </a:r>
            <a:r>
              <a:rPr lang="ar-SA" sz="2800" b="1" dirty="0" err="1" smtClean="0">
                <a:cs typeface="+mj-cs"/>
              </a:rPr>
              <a:t>الماوردي</a:t>
            </a:r>
            <a:r>
              <a:rPr lang="ar-SA" sz="2800" b="1" dirty="0" smtClean="0">
                <a:cs typeface="+mj-cs"/>
              </a:rPr>
              <a:t> رحمه الله مهام ولي الأمر هذه في كتابه الأحكام السلطانية في أربع كلمات فقال: هي "حراسة الدين</a:t>
            </a:r>
            <a:r>
              <a:rPr lang="ar-EG" sz="2800" b="1" dirty="0" smtClean="0">
                <a:cs typeface="+mj-cs"/>
              </a:rPr>
              <a:t>،</a:t>
            </a:r>
            <a:r>
              <a:rPr lang="ar-SA" sz="2800" b="1" dirty="0" smtClean="0">
                <a:cs typeface="+mj-cs"/>
              </a:rPr>
              <a:t> وسياسة الدنيا"</a:t>
            </a:r>
            <a:r>
              <a:rPr lang="ar-EG" sz="2800" b="1" dirty="0" smtClean="0">
                <a:cs typeface="+mj-cs"/>
              </a:rPr>
              <a:t>.</a:t>
            </a:r>
          </a:p>
          <a:p>
            <a:pPr lvl="0" algn="just"/>
            <a:r>
              <a:rPr lang="ar-SA" sz="2800" b="1" dirty="0" smtClean="0">
                <a:cs typeface="+mj-cs"/>
              </a:rPr>
              <a:t>وحراسة الدين إنما تكون بتطبيق الشريعة, وردع الخارج عليها. وأما سياسة الدنيا فتكون بمنع المنازعات, وقطع الخصومات, وتحقيق العدل بين الرعية, وإيصال الحقوق إلى </a:t>
            </a:r>
            <a:r>
              <a:rPr lang="ar-SA" sz="2800" b="1" dirty="0" smtClean="0">
                <a:cs typeface="+mj-cs"/>
              </a:rPr>
              <a:t>أصحابها.</a:t>
            </a:r>
            <a:endParaRPr lang="en-US" sz="2800" b="1" dirty="0">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r>
              <a:rPr lang="ar-SA" sz="3600" b="1" dirty="0" smtClean="0"/>
              <a:t>- خصائص الإلزام الخُلُقي:</a:t>
            </a:r>
            <a:endParaRPr lang="ar-SA" sz="3600" dirty="0"/>
          </a:p>
        </p:txBody>
      </p:sp>
      <p:sp>
        <p:nvSpPr>
          <p:cNvPr id="3" name="عنصر نائب للمحتوى 2"/>
          <p:cNvSpPr>
            <a:spLocks noGrp="1"/>
          </p:cNvSpPr>
          <p:nvPr>
            <p:ph idx="1"/>
          </p:nvPr>
        </p:nvSpPr>
        <p:spPr>
          <a:xfrm>
            <a:off x="304800" y="1371600"/>
            <a:ext cx="9220200" cy="4754563"/>
          </a:xfrm>
        </p:spPr>
        <p:txBody>
          <a:bodyPr/>
          <a:lstStyle/>
          <a:p>
            <a:pPr algn="just" rtl="1"/>
            <a:r>
              <a:rPr lang="ar-SA" sz="2800" b="1" dirty="0" smtClean="0"/>
              <a:t>يمتاز الإلزام الخلقي في الإسلام بجملة من الخصائص أهمها:</a:t>
            </a:r>
            <a:endParaRPr lang="en-US" sz="2800" b="1" dirty="0" smtClean="0"/>
          </a:p>
          <a:p>
            <a:pPr lvl="0" algn="just" rtl="1">
              <a:buFont typeface="Arial" pitchFamily="34" charset="0"/>
              <a:buChar char="•"/>
            </a:pPr>
            <a:r>
              <a:rPr lang="ar-SA" sz="2600" b="1" dirty="0" smtClean="0"/>
              <a:t>أنه </a:t>
            </a:r>
            <a:r>
              <a:rPr lang="ar-SA" sz="2600" b="1" dirty="0" smtClean="0"/>
              <a:t>إلزام </a:t>
            </a:r>
            <a:r>
              <a:rPr lang="ar-SA" sz="2600" b="1" dirty="0" smtClean="0"/>
              <a:t>بقدر الاستطاعة, </a:t>
            </a:r>
            <a:r>
              <a:rPr lang="ar-SA" sz="2600" b="1" dirty="0" smtClean="0"/>
              <a:t>فلا تكليف إلا </a:t>
            </a:r>
            <a:r>
              <a:rPr lang="ar-SA" sz="2600" b="1" dirty="0" smtClean="0"/>
              <a:t>بما يطاق, قال </a:t>
            </a:r>
            <a:r>
              <a:rPr lang="ar-SA" sz="2600" b="1" dirty="0" err="1" smtClean="0"/>
              <a:t>تعالى: </a:t>
            </a:r>
            <a:r>
              <a:rPr lang="ar-SA" sz="2600" b="1" dirty="0" smtClean="0"/>
              <a:t>[</a:t>
            </a:r>
            <a:r>
              <a:rPr lang="ar-SA" sz="2600" b="1" dirty="0" smtClean="0"/>
              <a:t>لَا يُكَلِّفُ اللهُ نَفْسًا إِلَّا وُسْعَهَا] {البقرة:286</a:t>
            </a:r>
            <a:r>
              <a:rPr lang="ar-SA" sz="2600" b="1" dirty="0" err="1" smtClean="0"/>
              <a:t>}.</a:t>
            </a:r>
            <a:endParaRPr lang="en-US" sz="2600" b="1" dirty="0" smtClean="0"/>
          </a:p>
          <a:p>
            <a:pPr lvl="0" algn="just" rtl="1">
              <a:buFont typeface="Arial" pitchFamily="34" charset="0"/>
              <a:buChar char="•"/>
            </a:pPr>
            <a:r>
              <a:rPr lang="ar-SA" sz="2600" b="1" dirty="0" smtClean="0"/>
              <a:t>أنه إلزام </a:t>
            </a:r>
            <a:r>
              <a:rPr lang="ar-SA" sz="2600" b="1" dirty="0" smtClean="0"/>
              <a:t>بما فيه يُسر </a:t>
            </a:r>
            <a:r>
              <a:rPr lang="ar-SA" sz="2600" b="1" dirty="0" smtClean="0"/>
              <a:t>على الناس, ومن ثم فلا تكليف بما </a:t>
            </a:r>
            <a:r>
              <a:rPr lang="ar-SA" sz="2600" b="1" dirty="0" smtClean="0"/>
              <a:t>فيه حرج</a:t>
            </a:r>
            <a:r>
              <a:rPr lang="ar-SA" sz="2600" b="1" dirty="0" smtClean="0"/>
              <a:t>, قال </a:t>
            </a:r>
            <a:r>
              <a:rPr lang="ar-SA" sz="2600" b="1" dirty="0" err="1" smtClean="0"/>
              <a:t>تعالى:  </a:t>
            </a:r>
            <a:r>
              <a:rPr lang="ar-SA" sz="2600" b="1" dirty="0" smtClean="0"/>
              <a:t>[وما جعل عليكم في الدين من حرج</a:t>
            </a:r>
            <a:r>
              <a:rPr lang="ar-SA" sz="2600" b="1" dirty="0" err="1" smtClean="0"/>
              <a:t>] {الحج </a:t>
            </a:r>
            <a:r>
              <a:rPr lang="ar-SA" sz="2600" b="1" dirty="0" smtClean="0"/>
              <a:t>: 78</a:t>
            </a:r>
            <a:r>
              <a:rPr lang="ar-SA" sz="2600" b="1" dirty="0" err="1" smtClean="0"/>
              <a:t>}.</a:t>
            </a:r>
            <a:endParaRPr lang="en-US" sz="2600" b="1" dirty="0" smtClean="0"/>
          </a:p>
          <a:p>
            <a:pPr algn="just" rtl="1">
              <a:buFont typeface="Arial" pitchFamily="34" charset="0"/>
              <a:buChar char="•"/>
            </a:pPr>
            <a:r>
              <a:rPr lang="ar-SA" sz="2600" b="1" dirty="0" smtClean="0"/>
              <a:t>إنه إلزام روعيت فيه الأحوال </a:t>
            </a:r>
            <a:r>
              <a:rPr lang="ar-SA" sz="2600" b="1" dirty="0" smtClean="0"/>
              <a:t>الاستثنائية, كما في إعفاء </a:t>
            </a:r>
            <a:r>
              <a:rPr lang="ar-SA" sz="2600" b="1" dirty="0" smtClean="0"/>
              <a:t>ذوي الأعذار عن </a:t>
            </a:r>
            <a:r>
              <a:rPr lang="ar-SA" sz="2600" b="1" dirty="0" smtClean="0"/>
              <a:t>الجهاد,</a:t>
            </a:r>
            <a:r>
              <a:rPr lang="ar-SA" sz="2600" dirty="0" smtClean="0"/>
              <a:t> </a:t>
            </a:r>
            <a:r>
              <a:rPr lang="ar-EG" sz="2600" b="1" dirty="0" smtClean="0"/>
              <a:t>قال تعالى:</a:t>
            </a:r>
            <a:r>
              <a:rPr lang="ar-SA" sz="2600" b="1" dirty="0" smtClean="0"/>
              <a:t> {لَيْسَ عَلَى الأَعْمَى حَرَجٌ وَلَا عَلَى الأَعْرَجِ حَرَجٌ وَلَا عَلَى المَرِيضِ حَرَجٌ] {الفتح:17}, وكما في الترخص بالتلفظ بلسانه بالكفر مع بقاء قلبه مطمئناً بالإيمان</a:t>
            </a:r>
            <a:r>
              <a:rPr lang="ar-EG" sz="2600" b="1" dirty="0" smtClean="0"/>
              <a:t>، قال تعالى:</a:t>
            </a:r>
            <a:r>
              <a:rPr lang="ar-SA" sz="2600" b="1" dirty="0" smtClean="0"/>
              <a:t> [مَنْ كَفَرَ بِاللهِ مِنْ بَعْدِ إِيمَانِهِ إِلَّا مَنْ أُكْرِهَ وَقَلْبُهُ مُطْمَئِنٌّ بِالإِيمَانِ وَلَكِنْ مَنْ شَرَحَ بِالكُفْرِ صَدْراً] {النحل:106} .</a:t>
            </a:r>
            <a:endParaRPr lang="en-US" sz="2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ثانياً: </a:t>
            </a:r>
            <a:r>
              <a:rPr lang="ar-SA" b="1" dirty="0" smtClean="0"/>
              <a:t>المسؤولية </a:t>
            </a:r>
            <a:r>
              <a:rPr lang="ar-SA" b="1" dirty="0" err="1" smtClean="0"/>
              <a:t>الخُلقية:</a:t>
            </a:r>
            <a:endParaRPr lang="ar-SA" dirty="0"/>
          </a:p>
        </p:txBody>
      </p:sp>
      <p:sp>
        <p:nvSpPr>
          <p:cNvPr id="3" name="عنصر نائب للمحتوى 2"/>
          <p:cNvSpPr>
            <a:spLocks noGrp="1"/>
          </p:cNvSpPr>
          <p:nvPr>
            <p:ph idx="1"/>
          </p:nvPr>
        </p:nvSpPr>
        <p:spPr>
          <a:xfrm>
            <a:off x="381000" y="1524000"/>
            <a:ext cx="9067800" cy="4373563"/>
          </a:xfrm>
        </p:spPr>
        <p:txBody>
          <a:bodyPr/>
          <a:lstStyle/>
          <a:p>
            <a:pPr lvl="0" rtl="1"/>
            <a:r>
              <a:rPr lang="ar-SA" b="1" dirty="0" smtClean="0"/>
              <a:t>ينتج عن الإلزام بالضرورة المسؤولية وإلا لم يكن إلزاماً بل اختيار.</a:t>
            </a:r>
          </a:p>
          <a:p>
            <a:pPr lvl="0" rtl="1"/>
            <a:r>
              <a:rPr lang="ar-SA" b="1" dirty="0" smtClean="0"/>
              <a:t>وتعرف المسؤولية </a:t>
            </a:r>
            <a:r>
              <a:rPr lang="ar-SA" b="1" dirty="0" err="1" smtClean="0"/>
              <a:t>بأنها: </a:t>
            </a:r>
            <a:r>
              <a:rPr lang="ar-SA" b="1" dirty="0" smtClean="0"/>
              <a:t>"</a:t>
            </a:r>
            <a:r>
              <a:rPr lang="ar-SA" b="1" dirty="0" smtClean="0"/>
              <a:t>التزام الشخص بما يصدر عنه قولاً أو عملاً". </a:t>
            </a:r>
          </a:p>
          <a:p>
            <a:pPr lvl="0" rtl="1"/>
            <a:r>
              <a:rPr lang="ar-SA" b="1" dirty="0" err="1" smtClean="0"/>
              <a:t>أو </a:t>
            </a:r>
            <a:r>
              <a:rPr lang="ar-SA" b="1" dirty="0" err="1" smtClean="0"/>
              <a:t>: </a:t>
            </a:r>
            <a:r>
              <a:rPr lang="ar-SA" b="1" dirty="0" smtClean="0"/>
              <a:t>"تحمل الشخص </a:t>
            </a:r>
            <a:r>
              <a:rPr lang="ar-SA" b="1" dirty="0" smtClean="0"/>
              <a:t>النتائج المترتبة على ما التزم </a:t>
            </a:r>
            <a:r>
              <a:rPr lang="ar-SA" b="1" dirty="0" err="1" smtClean="0"/>
              <a:t>به</a:t>
            </a:r>
            <a:r>
              <a:rPr lang="ar-SA" b="1" dirty="0" smtClean="0"/>
              <a:t> من قول أو عمل أو </a:t>
            </a:r>
            <a:r>
              <a:rPr lang="ar-SA" b="1" dirty="0" err="1" smtClean="0"/>
              <a:t>ترك“.</a:t>
            </a:r>
            <a:endParaRPr lang="en-US"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pPr rtl="1"/>
            <a:r>
              <a:rPr lang="ar-SA" sz="3600" b="1" dirty="0" smtClean="0"/>
              <a:t>- شروط المسؤولية:</a:t>
            </a:r>
            <a:endParaRPr lang="ar-SA" sz="3600" b="1" dirty="0"/>
          </a:p>
        </p:txBody>
      </p:sp>
      <p:sp>
        <p:nvSpPr>
          <p:cNvPr id="3" name="عنصر نائب لرقم الشريحة 2"/>
          <p:cNvSpPr>
            <a:spLocks noGrp="1"/>
          </p:cNvSpPr>
          <p:nvPr>
            <p:ph type="sldNum" sz="quarter" idx="10"/>
          </p:nvPr>
        </p:nvSpPr>
        <p:spPr/>
        <p:txBody>
          <a:bodyPr/>
          <a:lstStyle/>
          <a:p>
            <a:pPr>
              <a:defRPr/>
            </a:pPr>
            <a:fld id="{47F32DCD-742E-4DAD-9300-9CC48CFF2C0B}" type="slidenum">
              <a:rPr lang="ar-SA" smtClean="0"/>
              <a:pPr>
                <a:defRPr/>
              </a:pPr>
              <a:t>14</a:t>
            </a:fld>
            <a:endParaRPr lang="en-US"/>
          </a:p>
        </p:txBody>
      </p:sp>
      <p:sp>
        <p:nvSpPr>
          <p:cNvPr id="4" name="مستطيل 3"/>
          <p:cNvSpPr/>
          <p:nvPr/>
        </p:nvSpPr>
        <p:spPr>
          <a:xfrm>
            <a:off x="381000" y="1066800"/>
            <a:ext cx="9067800" cy="4370427"/>
          </a:xfrm>
          <a:prstGeom prst="rect">
            <a:avLst/>
          </a:prstGeom>
        </p:spPr>
        <p:txBody>
          <a:bodyPr wrap="square">
            <a:spAutoFit/>
          </a:bodyPr>
          <a:lstStyle/>
          <a:p>
            <a:pPr lvl="0" algn="just"/>
            <a:r>
              <a:rPr lang="ar-SA" sz="2600" b="1" dirty="0" smtClean="0"/>
              <a:t>يمكن إجمال شروط المسؤولية فيما </a:t>
            </a:r>
            <a:r>
              <a:rPr lang="ar-SA" sz="2600" b="1" dirty="0" smtClean="0"/>
              <a:t>يلي: </a:t>
            </a:r>
            <a:endParaRPr lang="en-US" sz="2600" b="1" dirty="0" smtClean="0"/>
          </a:p>
          <a:p>
            <a:pPr lvl="0" algn="just"/>
            <a:r>
              <a:rPr lang="ar-SA" sz="2800" b="1" dirty="0" smtClean="0"/>
              <a:t>1- البلوغُ</a:t>
            </a:r>
            <a:r>
              <a:rPr lang="ar-SA" sz="2800" b="1" dirty="0" smtClean="0"/>
              <a:t>: وإلا فلو كان صغيراً فلا تكليف ولا مسؤولية عليه, لقصور فهمه عن إدراك معاني خطاب </a:t>
            </a:r>
            <a:r>
              <a:rPr lang="ar-SA" sz="2800" b="1" dirty="0" err="1" smtClean="0"/>
              <a:t>الشرع.</a:t>
            </a:r>
            <a:endParaRPr lang="en-US" sz="2800" b="1" dirty="0" smtClean="0"/>
          </a:p>
          <a:p>
            <a:pPr lvl="0" algn="just"/>
            <a:r>
              <a:rPr lang="ar-SA" sz="2800" b="1" dirty="0" smtClean="0"/>
              <a:t>2- العَقْل</a:t>
            </a:r>
            <a:r>
              <a:rPr lang="ar-SA" sz="2800" b="1" dirty="0" smtClean="0"/>
              <a:t>: وإلا فلو كان مجنوناً فلا تكليف ولا مسؤولية، لأنَّه لا يعقِل أمر </a:t>
            </a:r>
            <a:r>
              <a:rPr lang="ar-SA" sz="2800" b="1" dirty="0" err="1" smtClean="0"/>
              <a:t>الشرع</a:t>
            </a:r>
            <a:r>
              <a:rPr lang="ar-SA" sz="2800" b="1" dirty="0" smtClean="0"/>
              <a:t> </a:t>
            </a:r>
            <a:r>
              <a:rPr lang="ar-SA" sz="2800" b="1" dirty="0" err="1" smtClean="0"/>
              <a:t>ونهيه.</a:t>
            </a:r>
            <a:r>
              <a:rPr lang="ar-SA" sz="2800" b="1" dirty="0" smtClean="0"/>
              <a:t> ودليل الاثنين قول النبي صلى الله عليه وسلم</a:t>
            </a:r>
            <a:r>
              <a:rPr lang="ar-EG" sz="2800" b="1" dirty="0" err="1" smtClean="0"/>
              <a:t>:</a:t>
            </a:r>
            <a:r>
              <a:rPr lang="ar-SA" sz="2800" b="1" dirty="0" smtClean="0"/>
              <a:t> (رفع القلم عن ثلاث: عن المجنون حتى يفيق</a:t>
            </a:r>
            <a:r>
              <a:rPr lang="ar-EG" sz="2800" b="1" dirty="0" err="1" smtClean="0"/>
              <a:t>،</a:t>
            </a:r>
            <a:r>
              <a:rPr lang="ar-SA" sz="2800" b="1" dirty="0" smtClean="0"/>
              <a:t> وعن الصبي حتى يحتلم</a:t>
            </a:r>
            <a:r>
              <a:rPr lang="ar-EG" sz="2800" b="1" dirty="0" err="1" smtClean="0"/>
              <a:t>،</a:t>
            </a:r>
            <a:r>
              <a:rPr lang="ar-SA" sz="2800" b="1" dirty="0" smtClean="0"/>
              <a:t> وعن النائم حتى يستيقظ</a:t>
            </a:r>
            <a:r>
              <a:rPr lang="ar-EG" sz="2800" b="1" dirty="0" err="1" smtClean="0"/>
              <a:t>)</a:t>
            </a:r>
            <a:r>
              <a:rPr lang="ar-SA" sz="2800" b="1" dirty="0" err="1" smtClean="0"/>
              <a:t>.</a:t>
            </a:r>
            <a:endParaRPr lang="en-US" sz="2800" b="1" dirty="0" smtClean="0"/>
          </a:p>
          <a:p>
            <a:pPr lvl="0" algn="just"/>
            <a:r>
              <a:rPr lang="ar-SA" sz="2800" b="1" dirty="0" err="1" smtClean="0"/>
              <a:t>3-</a:t>
            </a:r>
            <a:r>
              <a:rPr lang="ar-SA" sz="2800" b="1" dirty="0" smtClean="0"/>
              <a:t> </a:t>
            </a:r>
            <a:r>
              <a:rPr lang="ar-EG" sz="2800" b="1" dirty="0" smtClean="0"/>
              <a:t>الاختيار</a:t>
            </a:r>
            <a:r>
              <a:rPr lang="ar-EG" sz="2800" b="1" dirty="0" smtClean="0"/>
              <a:t>:</a:t>
            </a:r>
            <a:r>
              <a:rPr lang="ar-SA" sz="2800" b="1" dirty="0" smtClean="0"/>
              <a:t> أي أن يكون العمل نابعاً من إرادته</a:t>
            </a:r>
            <a:r>
              <a:rPr lang="ar-EG" sz="2800" b="1" dirty="0" err="1" smtClean="0"/>
              <a:t>،</a:t>
            </a:r>
            <a:r>
              <a:rPr lang="ar-SA" sz="2800" b="1" dirty="0" smtClean="0"/>
              <a:t> حراً مختاراً </a:t>
            </a:r>
            <a:r>
              <a:rPr lang="ar-SA" sz="2800" b="1" dirty="0" err="1" smtClean="0"/>
              <a:t>فيه.</a:t>
            </a:r>
            <a:r>
              <a:rPr lang="ar-SA" sz="2800" b="1" dirty="0" smtClean="0"/>
              <a:t> وفي </a:t>
            </a:r>
            <a:r>
              <a:rPr lang="ar-SA" sz="2800" b="1" dirty="0" smtClean="0"/>
              <a:t>الحديث </a:t>
            </a:r>
            <a:r>
              <a:rPr lang="ar-SA" sz="2800" b="1" dirty="0" smtClean="0"/>
              <a:t>يقول </a:t>
            </a:r>
            <a:r>
              <a:rPr lang="ar-SA" sz="2800" b="1" dirty="0" smtClean="0"/>
              <a:t>الرسول صلى الله عليه </a:t>
            </a:r>
            <a:r>
              <a:rPr lang="ar-SA" sz="2800" b="1" dirty="0" err="1" smtClean="0"/>
              <a:t>وسلم: </a:t>
            </a:r>
            <a:r>
              <a:rPr lang="ar-SA" sz="2800" b="1" dirty="0" smtClean="0"/>
              <a:t>(إنَّ اللَّهَ وَضَعَ عن أمتي الخطأ والنسيَانَ وما </a:t>
            </a:r>
            <a:r>
              <a:rPr lang="ar-SA" sz="2800" b="1" dirty="0" err="1" smtClean="0"/>
              <a:t>استُكْرِهُوا</a:t>
            </a:r>
            <a:r>
              <a:rPr lang="ar-SA" sz="2800" b="1" dirty="0" smtClean="0"/>
              <a:t> عليه</a:t>
            </a:r>
            <a:r>
              <a:rPr lang="ar-SA" sz="2800" b="1" dirty="0" err="1" smtClean="0"/>
              <a:t>)</a:t>
            </a:r>
            <a:r>
              <a:rPr lang="ar-SA" sz="2800" b="1" baseline="30000" dirty="0" err="1" smtClean="0"/>
              <a:t>.</a:t>
            </a:r>
            <a:endParaRPr lang="en-US" sz="28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381000" y="533400"/>
            <a:ext cx="9067800" cy="5334000"/>
          </a:xfrm>
          <a:prstGeom prst="rect">
            <a:avLst/>
          </a:prstGeom>
        </p:spPr>
        <p:txBody>
          <a:bodyPr wrap="square">
            <a:spAutoFit/>
          </a:bodyPr>
          <a:lstStyle/>
          <a:p>
            <a:pPr lvl="0"/>
            <a:r>
              <a:rPr lang="ar-SA" sz="2800" b="1" dirty="0" err="1" smtClean="0"/>
              <a:t>4-</a:t>
            </a:r>
            <a:r>
              <a:rPr lang="ar-SA" sz="2800" b="1" dirty="0" smtClean="0"/>
              <a:t> </a:t>
            </a:r>
            <a:r>
              <a:rPr lang="ar-EG" sz="2800" b="1" dirty="0" smtClean="0"/>
              <a:t>النية</a:t>
            </a:r>
            <a:r>
              <a:rPr lang="ar-SA" sz="2800" b="1" dirty="0" smtClean="0"/>
              <a:t>, إذ المسؤولية </a:t>
            </a:r>
            <a:r>
              <a:rPr lang="ar-SA" sz="2800" b="1" dirty="0" err="1" smtClean="0"/>
              <a:t>الحقيقية</a:t>
            </a:r>
            <a:r>
              <a:rPr lang="ar-SA" sz="2800" b="1" dirty="0" smtClean="0"/>
              <a:t> عند الله إنما هي على نية </a:t>
            </a:r>
            <a:r>
              <a:rPr lang="ar-SA" sz="2800" b="1" dirty="0" smtClean="0"/>
              <a:t>المرء </a:t>
            </a:r>
            <a:r>
              <a:rPr lang="ar-SA" sz="2800" b="1" dirty="0" smtClean="0"/>
              <a:t>دون ظاهر سلوكه</a:t>
            </a:r>
            <a:r>
              <a:rPr lang="ar-EG" sz="2800" b="1" dirty="0" err="1" smtClean="0"/>
              <a:t>.</a:t>
            </a:r>
            <a:r>
              <a:rPr lang="ar-SA" sz="2800" b="1" dirty="0" smtClean="0"/>
              <a:t> بمعنى أن العمل لو صدر من الشخص بإرادته, ولم يكن ينوي النتيجة التي ترتبت عليه, فإن الله سبحانه يحاسبه على نيته </a:t>
            </a:r>
            <a:r>
              <a:rPr lang="ar-SA" sz="2800" b="1" dirty="0" err="1" smtClean="0"/>
              <a:t>الحقيقية</a:t>
            </a:r>
            <a:r>
              <a:rPr lang="ar-SA" sz="2800" b="1" dirty="0" smtClean="0"/>
              <a:t> وليس على ظاهر </a:t>
            </a:r>
            <a:r>
              <a:rPr lang="ar-SA" sz="2800" b="1" dirty="0" err="1" smtClean="0"/>
              <a:t>عمله.</a:t>
            </a:r>
            <a:r>
              <a:rPr lang="ar-SA" sz="2800" b="1" dirty="0" smtClean="0"/>
              <a:t> </a:t>
            </a:r>
            <a:r>
              <a:rPr lang="ar-EG" sz="2800" b="1" dirty="0" smtClean="0"/>
              <a:t>قال </a:t>
            </a:r>
            <a:r>
              <a:rPr lang="ar-SA" sz="2800" b="1" dirty="0" smtClean="0"/>
              <a:t>الله تعالى في بيان هذه </a:t>
            </a:r>
            <a:r>
              <a:rPr lang="ar-SA" sz="2800" b="1" dirty="0" err="1" smtClean="0"/>
              <a:t>الحقيقة: </a:t>
            </a:r>
            <a:r>
              <a:rPr lang="ar-SA" sz="2800" b="1" dirty="0" smtClean="0"/>
              <a:t>{لَا يُؤَاخِذُكُمُ اللهُ بِاللَّغْوِ فِي أَيْمَانِكُمْ وَلَكِنْ يُؤَاخِذُكُمْ بِمَا كَسَبَتْ قُلُوبُكُمْ</a:t>
            </a:r>
            <a:r>
              <a:rPr lang="ar-SA" sz="2800" b="1" dirty="0" err="1" smtClean="0"/>
              <a:t>} </a:t>
            </a:r>
            <a:r>
              <a:rPr lang="ar-SA" sz="2800" b="1" dirty="0" smtClean="0"/>
              <a:t>(البقرة: 225</a:t>
            </a:r>
            <a:r>
              <a:rPr lang="ar-SA" sz="2800" b="1" dirty="0" err="1" smtClean="0"/>
              <a:t>).</a:t>
            </a:r>
            <a:r>
              <a:rPr lang="ar-SA" sz="2800" b="1" dirty="0" smtClean="0"/>
              <a:t> </a:t>
            </a:r>
            <a:r>
              <a:rPr lang="ar-SA" sz="2800" b="1" dirty="0" smtClean="0"/>
              <a:t>ويقول </a:t>
            </a:r>
            <a:r>
              <a:rPr lang="ar-SA" sz="2800" b="1" dirty="0" smtClean="0"/>
              <a:t>النبي صلى الله عليه </a:t>
            </a:r>
            <a:r>
              <a:rPr lang="ar-SA" sz="2800" b="1" dirty="0" err="1" smtClean="0"/>
              <a:t>وسلم </a:t>
            </a:r>
            <a:r>
              <a:rPr lang="ar-SA" sz="2800" b="1" dirty="0" smtClean="0"/>
              <a:t>(إنما الأعمال بالنيات, وإنما لكل امرئ ما نوى</a:t>
            </a:r>
            <a:r>
              <a:rPr lang="ar-SA" sz="2800" b="1" dirty="0" err="1" smtClean="0"/>
              <a:t>).</a:t>
            </a:r>
            <a:endParaRPr lang="en-US" sz="2800" b="1" dirty="0" smtClean="0"/>
          </a:p>
          <a:p>
            <a:pPr lvl="0"/>
            <a:r>
              <a:rPr lang="ar-SA" sz="2800" b="1" dirty="0" smtClean="0"/>
              <a:t>5- العلم </a:t>
            </a:r>
            <a:r>
              <a:rPr lang="ar-SA" sz="2800" b="1" dirty="0" smtClean="0"/>
              <a:t>بالعمل المطلوب منه وبحكمه الشرعي هل هو محرم أم </a:t>
            </a:r>
            <a:r>
              <a:rPr lang="ar-SA" sz="2800" b="1" dirty="0" err="1" smtClean="0"/>
              <a:t>واجب.</a:t>
            </a:r>
            <a:r>
              <a:rPr lang="ar-SA" sz="2800" b="1" dirty="0" smtClean="0"/>
              <a:t> أو إمكانية العلم بذلك, بأن تكون فرصة معرفة الحكم متاحة له بالتعلم المباشر أو </a:t>
            </a:r>
            <a:r>
              <a:rPr lang="ar-SA" sz="2800" b="1" dirty="0" err="1" smtClean="0"/>
              <a:t>السؤال.</a:t>
            </a:r>
            <a:r>
              <a:rPr lang="ar-SA" sz="2800" b="1" dirty="0" smtClean="0"/>
              <a:t> </a:t>
            </a:r>
            <a:r>
              <a:rPr lang="ar-SA" sz="2800" b="1" dirty="0" smtClean="0"/>
              <a:t>قال </a:t>
            </a:r>
            <a:r>
              <a:rPr lang="ar-SA" sz="2800" b="1" dirty="0" smtClean="0"/>
              <a:t>الله </a:t>
            </a:r>
            <a:r>
              <a:rPr lang="ar-SA" sz="2800" b="1" dirty="0" err="1" smtClean="0"/>
              <a:t>تعالى: </a:t>
            </a:r>
            <a:r>
              <a:rPr lang="ar-SA" sz="2800" b="1" dirty="0" smtClean="0"/>
              <a:t>{وَمَا كُنَّا مُعَذِّبِينَ حَتَّى نَبْعَثَ رَسُولًا</a:t>
            </a:r>
            <a:r>
              <a:rPr lang="ar-SA" sz="2800" b="1" dirty="0" err="1" smtClean="0"/>
              <a:t>} </a:t>
            </a:r>
            <a:r>
              <a:rPr lang="ar-SA" sz="2800" b="1" dirty="0" smtClean="0"/>
              <a:t>(الإسراء: 15</a:t>
            </a:r>
            <a:r>
              <a:rPr lang="ar-SA" sz="2800" b="1" dirty="0" err="1" smtClean="0"/>
              <a:t>).</a:t>
            </a:r>
            <a:endParaRPr lang="en-US" sz="2800" b="1" dirty="0" smtClean="0"/>
          </a:p>
          <a:p>
            <a:pPr lvl="0"/>
            <a:r>
              <a:rPr lang="ar-SA" sz="2800" b="1" dirty="0" smtClean="0"/>
              <a:t>6- كون </a:t>
            </a:r>
            <a:r>
              <a:rPr lang="ar-SA" sz="2800" b="1" dirty="0" smtClean="0"/>
              <a:t>العمل مما يطاق, أي أنه بمقدوره فعل الشيء أو تركه, وإلا فمتى كان العمل فوق طاقته لم يحاسبه الله عليه, وتسقط مسؤوليته عنه.</a:t>
            </a:r>
            <a:r>
              <a:rPr lang="ar-EG" sz="2800" b="1" dirty="0" smtClean="0"/>
              <a:t> قال تعالى:</a:t>
            </a:r>
            <a:r>
              <a:rPr lang="ar-SA" sz="2800" b="1" dirty="0" smtClean="0"/>
              <a:t> {لَا يُكَلِّفُ اللهُ نَفْسًا إِلَّا وُسْعَهَا</a:t>
            </a:r>
            <a:r>
              <a:rPr lang="ar-SA" sz="2800" b="1" dirty="0" err="1" smtClean="0"/>
              <a:t>} </a:t>
            </a:r>
            <a:r>
              <a:rPr lang="ar-SA" sz="2800" b="1" dirty="0" smtClean="0"/>
              <a:t>(البقرة: 286</a:t>
            </a:r>
            <a:r>
              <a:rPr lang="ar-SA" sz="2800" b="1" dirty="0" err="1" smtClean="0"/>
              <a:t>).</a:t>
            </a:r>
            <a:endParaRPr lang="en-US" sz="28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 خصائص المسؤولية:</a:t>
            </a:r>
            <a:endParaRPr lang="ar-SA" sz="3600" dirty="0"/>
          </a:p>
        </p:txBody>
      </p:sp>
      <p:sp>
        <p:nvSpPr>
          <p:cNvPr id="3" name="عنصر نائب للمحتوى 2"/>
          <p:cNvSpPr>
            <a:spLocks noGrp="1"/>
          </p:cNvSpPr>
          <p:nvPr>
            <p:ph idx="1"/>
          </p:nvPr>
        </p:nvSpPr>
        <p:spPr>
          <a:xfrm>
            <a:off x="381000" y="1447800"/>
            <a:ext cx="9067800" cy="4678363"/>
          </a:xfrm>
        </p:spPr>
        <p:txBody>
          <a:bodyPr/>
          <a:lstStyle/>
          <a:p>
            <a:pPr lvl="0" algn="just" rtl="1"/>
            <a:r>
              <a:rPr lang="ar-SA" sz="2600" b="1" dirty="0" smtClean="0"/>
              <a:t>تتسم المسؤولية في الإسلام بأنها </a:t>
            </a:r>
            <a:r>
              <a:rPr lang="ar-SA" sz="2600" b="1" dirty="0" smtClean="0"/>
              <a:t>شخصية أو فردية، </a:t>
            </a:r>
            <a:r>
              <a:rPr lang="ar-SA" sz="2600" b="1" dirty="0" smtClean="0"/>
              <a:t>بمعنى أن الإنسان يتحمل مسؤولية تصرفاته </a:t>
            </a:r>
            <a:r>
              <a:rPr lang="ar-SA" sz="2600" b="1" dirty="0" smtClean="0"/>
              <a:t>فحسب, </a:t>
            </a:r>
            <a:r>
              <a:rPr lang="ar-SA" sz="2600" b="1" dirty="0" smtClean="0"/>
              <a:t>دون تصرفات غيره, وقد أكدت هذه الحقيقة آيات كثيرة من كتاب الله منها: {مَنِ اهْتَدى فَإِنَّما يَهْتَدِي لِنَفْسِهِ وَمَنْ ضَلَّ فَإِنَّما يَضِلُّ عَلَيْها وَلا تَزِرُ وازِرَةٌ وِزْرَ أُخْرى}</a:t>
            </a:r>
            <a:r>
              <a:rPr lang="ar-EG" sz="2600" b="1" dirty="0" smtClean="0"/>
              <a:t> </a:t>
            </a:r>
            <a:r>
              <a:rPr lang="ar-SA" sz="2600" b="1" dirty="0" smtClean="0"/>
              <a:t>{</a:t>
            </a:r>
            <a:r>
              <a:rPr lang="ar-EG" sz="2600" b="1" dirty="0" smtClean="0"/>
              <a:t>الإسراء</a:t>
            </a:r>
            <a:r>
              <a:rPr lang="ar-SA" sz="2600" b="1" dirty="0" smtClean="0"/>
              <a:t> </a:t>
            </a:r>
            <a:r>
              <a:rPr lang="ar-EG" sz="2600" b="1" dirty="0" smtClean="0"/>
              <a:t>15</a:t>
            </a:r>
            <a:r>
              <a:rPr lang="ar-SA" sz="2600" b="1" dirty="0" err="1" smtClean="0"/>
              <a:t>}.</a:t>
            </a:r>
            <a:r>
              <a:rPr lang="ar-EG" sz="2600" b="1" dirty="0" smtClean="0"/>
              <a:t> </a:t>
            </a:r>
            <a:endParaRPr lang="ar-SA" sz="2600" b="1" dirty="0" smtClean="0"/>
          </a:p>
          <a:p>
            <a:pPr algn="just" rtl="1"/>
            <a:r>
              <a:rPr lang="ar-SA" sz="2600" b="1" dirty="0" smtClean="0"/>
              <a:t>غير أن </a:t>
            </a:r>
            <a:r>
              <a:rPr lang="ar-SA" sz="2600" b="1" dirty="0" smtClean="0"/>
              <a:t>هناك مسؤوليات أخرى كالمسؤولية </a:t>
            </a:r>
            <a:r>
              <a:rPr lang="ar-SA" sz="2600" b="1" dirty="0" err="1" smtClean="0"/>
              <a:t>التقصيرية</a:t>
            </a:r>
            <a:r>
              <a:rPr lang="ar-SA" sz="2600" b="1" dirty="0" smtClean="0"/>
              <a:t> (كمسؤولية الأب عن </a:t>
            </a:r>
            <a:r>
              <a:rPr lang="ar-SA" sz="2600" b="1" dirty="0" smtClean="0"/>
              <a:t>انحراف أبنائه </a:t>
            </a:r>
            <a:r>
              <a:rPr lang="ar-SA" sz="2600" b="1" dirty="0" smtClean="0"/>
              <a:t>أو الشخص عن من </a:t>
            </a:r>
            <a:r>
              <a:rPr lang="ar-SA" sz="2600" b="1" dirty="0" smtClean="0"/>
              <a:t>له ولاية </a:t>
            </a:r>
            <a:r>
              <a:rPr lang="ar-SA" sz="2600" b="1" dirty="0" smtClean="0"/>
              <a:t>عليه كما </a:t>
            </a:r>
            <a:r>
              <a:rPr lang="ar-SA" sz="2600" b="1" dirty="0" smtClean="0"/>
              <a:t>في ال</a:t>
            </a:r>
            <a:r>
              <a:rPr lang="ar-EG" sz="2600" b="1" dirty="0" smtClean="0"/>
              <a:t>حديث:</a:t>
            </a:r>
            <a:r>
              <a:rPr lang="ar-SA" sz="2600" b="1" dirty="0" smtClean="0"/>
              <a:t> </a:t>
            </a:r>
            <a:r>
              <a:rPr lang="ar-EG" sz="2600" b="1" dirty="0" err="1" smtClean="0"/>
              <a:t>"</a:t>
            </a:r>
            <a:r>
              <a:rPr lang="ar-SA" sz="2600" b="1" dirty="0" smtClean="0"/>
              <a:t>كلكم راع وكلكم </a:t>
            </a:r>
            <a:r>
              <a:rPr lang="ar-SA" sz="2600" b="1" dirty="0" err="1" smtClean="0"/>
              <a:t>مسؤول</a:t>
            </a:r>
            <a:r>
              <a:rPr lang="ar-SA" sz="2600" b="1" dirty="0" smtClean="0"/>
              <a:t> عن رعيته</a:t>
            </a:r>
            <a:r>
              <a:rPr lang="ar-EG" sz="2600" b="1" dirty="0" err="1" smtClean="0"/>
              <a:t>"</a:t>
            </a:r>
            <a:r>
              <a:rPr lang="ar-SA" sz="2600" b="1" dirty="0" err="1" smtClean="0"/>
              <a:t>)</a:t>
            </a:r>
            <a:r>
              <a:rPr lang="ar-EG" sz="2600" b="1" dirty="0" err="1" smtClean="0"/>
              <a:t>.</a:t>
            </a:r>
            <a:r>
              <a:rPr lang="ar-SA" sz="2600" b="1" dirty="0" smtClean="0"/>
              <a:t> والمسؤولية الاجتماعية أو التكافلية</a:t>
            </a:r>
            <a:r>
              <a:rPr lang="ar-EG" sz="2600" b="1" dirty="0" err="1" smtClean="0"/>
              <a:t>،</a:t>
            </a:r>
            <a:r>
              <a:rPr lang="ar-SA" sz="2600" b="1" dirty="0" smtClean="0"/>
              <a:t> وهي </a:t>
            </a:r>
            <a:r>
              <a:rPr lang="ar-SA" sz="2600" b="1" dirty="0" smtClean="0"/>
              <a:t>مسؤولية </a:t>
            </a:r>
            <a:r>
              <a:rPr lang="ar-SA" sz="2600" b="1" dirty="0" smtClean="0"/>
              <a:t>كل فرد مكلف في المجتمع عن القيام بواجب الأمر بالمعروف, والنهي عن المنكر, والأخذ على يد </a:t>
            </a:r>
            <a:r>
              <a:rPr lang="ar-SA" sz="2600" b="1" dirty="0" err="1" smtClean="0"/>
              <a:t>المنحرف.</a:t>
            </a:r>
            <a:r>
              <a:rPr lang="ar-SA" sz="2600" b="1" dirty="0" smtClean="0"/>
              <a:t> </a:t>
            </a:r>
            <a:r>
              <a:rPr lang="ar-SA" sz="2600" b="1" dirty="0" smtClean="0"/>
              <a:t>يقول عليه الصلاة </a:t>
            </a:r>
            <a:r>
              <a:rPr lang="ar-SA" sz="2600" b="1" dirty="0" err="1" smtClean="0"/>
              <a:t>والسلام: </a:t>
            </a:r>
            <a:r>
              <a:rPr lang="ar-SA" sz="2600" b="1" dirty="0" smtClean="0"/>
              <a:t>(من رَأَى مِنْكُمْ مُنْكَرًا فَلْيُغَيِّرْهُ بيده فَإِنْ لم يَسْتَطِعْ فَبِلِسَانِهِ فَإِنْ لم يَسْتَطِعْ فَبِقَلْبِهِ وَذَلِكَ أَضْعَفُ </a:t>
            </a:r>
            <a:r>
              <a:rPr lang="ar-SA" sz="2600" b="1" dirty="0" smtClean="0"/>
              <a:t>الْإِيمَانِ</a:t>
            </a:r>
            <a:r>
              <a:rPr lang="ar-SA" sz="2600" b="1" dirty="0" err="1" smtClean="0"/>
              <a:t>).</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rtl="1"/>
            <a:r>
              <a:rPr lang="ar-SA" sz="3600" b="1" dirty="0" smtClean="0"/>
              <a:t>- أنواع المسؤولية:</a:t>
            </a:r>
            <a:endParaRPr lang="ar-SA" sz="3600" dirty="0"/>
          </a:p>
        </p:txBody>
      </p:sp>
      <p:sp>
        <p:nvSpPr>
          <p:cNvPr id="3" name="عنصر نائب للمحتوى 2"/>
          <p:cNvSpPr>
            <a:spLocks noGrp="1"/>
          </p:cNvSpPr>
          <p:nvPr>
            <p:ph idx="1"/>
          </p:nvPr>
        </p:nvSpPr>
        <p:spPr/>
        <p:txBody>
          <a:bodyPr/>
          <a:lstStyle/>
          <a:p>
            <a:pPr lvl="0" rtl="1"/>
            <a:r>
              <a:rPr lang="ar-SA" b="1" dirty="0" smtClean="0"/>
              <a:t>تنقسم المسؤولية إلى ثلاثة أنواع:</a:t>
            </a:r>
          </a:p>
          <a:p>
            <a:pPr marL="514350" lvl="0" indent="-514350" algn="just" rtl="1">
              <a:buFont typeface="+mj-lt"/>
              <a:buAutoNum type="arabicPeriod"/>
            </a:pPr>
            <a:r>
              <a:rPr lang="ar-SA" sz="2800" b="1" dirty="0" smtClean="0"/>
              <a:t>المسئولية الأخلاقية المحضة: وتعني الالتزام الذاتي من الإنسان نفسه على الإتيان بشيء أو الانتهاء عن فعل شيء.</a:t>
            </a:r>
            <a:endParaRPr lang="en-US" sz="2800" b="1" dirty="0" smtClean="0"/>
          </a:p>
          <a:p>
            <a:pPr marL="514350" lvl="0" indent="-514350" algn="just" rtl="1">
              <a:buFont typeface="+mj-lt"/>
              <a:buAutoNum type="arabicPeriod"/>
            </a:pPr>
            <a:r>
              <a:rPr lang="ar-SA" sz="2800" b="1" dirty="0" smtClean="0"/>
              <a:t>المسئولية الاجتماعية: وتعني الالتزام تجاه الآخرين من أبناء المجتمع, وما يفرضه المجتمع من قواعد.</a:t>
            </a:r>
            <a:endParaRPr lang="en-US" sz="2800" b="1" dirty="0" smtClean="0"/>
          </a:p>
          <a:p>
            <a:pPr marL="514350" lvl="0" indent="-514350" algn="just" rtl="1">
              <a:buFont typeface="+mj-lt"/>
              <a:buAutoNum type="arabicPeriod"/>
            </a:pPr>
            <a:r>
              <a:rPr lang="ar-SA" sz="2800" b="1" dirty="0" smtClean="0"/>
              <a:t>المسئولية الدينية: وتعني الالتزام أمام اللّه تعالى.</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err="1" smtClean="0"/>
              <a:t>ثالثاً </a:t>
            </a:r>
            <a:r>
              <a:rPr lang="ar-SA" b="1" dirty="0" smtClean="0"/>
              <a:t>– الجزاء </a:t>
            </a:r>
            <a:r>
              <a:rPr lang="ar-SA" b="1" dirty="0" err="1" smtClean="0"/>
              <a:t>الأخلاقي:</a:t>
            </a:r>
            <a:endParaRPr lang="ar-SA" dirty="0"/>
          </a:p>
        </p:txBody>
      </p:sp>
      <p:sp>
        <p:nvSpPr>
          <p:cNvPr id="3" name="عنصر نائب للمحتوى 2"/>
          <p:cNvSpPr>
            <a:spLocks noGrp="1"/>
          </p:cNvSpPr>
          <p:nvPr>
            <p:ph idx="1"/>
          </p:nvPr>
        </p:nvSpPr>
        <p:spPr>
          <a:xfrm>
            <a:off x="228600" y="1524000"/>
            <a:ext cx="9372600" cy="4602163"/>
          </a:xfrm>
        </p:spPr>
        <p:txBody>
          <a:bodyPr/>
          <a:lstStyle/>
          <a:p>
            <a:pPr lvl="0" rtl="1">
              <a:buFontTx/>
              <a:buChar char="-"/>
            </a:pPr>
            <a:r>
              <a:rPr lang="ar-SA" sz="2800" b="1" u="sng" dirty="0" smtClean="0"/>
              <a:t>تعريفه: </a:t>
            </a:r>
            <a:r>
              <a:rPr lang="ar-SA" sz="2800" b="1" dirty="0" smtClean="0"/>
              <a:t>هو الأثر المترتب على الفعل </a:t>
            </a:r>
            <a:r>
              <a:rPr lang="ar-SA" sz="2800" b="1" dirty="0" smtClean="0"/>
              <a:t>الأخلاقي؛ </a:t>
            </a:r>
            <a:r>
              <a:rPr lang="ar-SA" sz="2800" b="1" dirty="0" smtClean="0"/>
              <a:t>سواءٌ أكان ظاهراً </a:t>
            </a:r>
            <a:r>
              <a:rPr lang="ar-SA" sz="2800" b="1" dirty="0" smtClean="0"/>
              <a:t>كالسجن, </a:t>
            </a:r>
            <a:r>
              <a:rPr lang="ar-SA" sz="2800" b="1" dirty="0" smtClean="0"/>
              <a:t>أم باطناً كتأنيب </a:t>
            </a:r>
            <a:r>
              <a:rPr lang="ar-SA" sz="2800" b="1" dirty="0" err="1" smtClean="0"/>
              <a:t>الضمير.</a:t>
            </a:r>
            <a:r>
              <a:rPr lang="ar-SA" sz="2800" b="1" dirty="0" smtClean="0"/>
              <a:t> وسواءٌ أكان في الدنيا كالعقوبات المقررة شرعاً على </a:t>
            </a:r>
            <a:r>
              <a:rPr lang="ar-SA" sz="2800" b="1" dirty="0" smtClean="0"/>
              <a:t>الجرائم</a:t>
            </a:r>
            <a:r>
              <a:rPr lang="ar-SA" sz="2800" b="1" dirty="0" smtClean="0"/>
              <a:t>, أم في الآخرة كنعيم </a:t>
            </a:r>
            <a:r>
              <a:rPr lang="ar-SA" sz="2800" b="1" dirty="0" err="1" smtClean="0"/>
              <a:t>الجنة.</a:t>
            </a:r>
            <a:r>
              <a:rPr lang="ar-SA" sz="2800" b="1" dirty="0" smtClean="0"/>
              <a:t> </a:t>
            </a:r>
            <a:endParaRPr lang="en-US" sz="2800" b="1" dirty="0" smtClean="0"/>
          </a:p>
          <a:p>
            <a:pPr lvl="0" rtl="1"/>
            <a:r>
              <a:rPr lang="ar-SA" sz="2600" b="1" u="sng" dirty="0" smtClean="0"/>
              <a:t>- أنواعه: </a:t>
            </a:r>
            <a:r>
              <a:rPr lang="ar-SA" sz="2600" b="1" dirty="0" smtClean="0"/>
              <a:t>للجزاء ثلاثة أنواع هي: </a:t>
            </a:r>
            <a:r>
              <a:rPr lang="ar-SA" sz="2600" b="1" dirty="0" smtClean="0"/>
              <a:t>الشعور النفسي, </a:t>
            </a:r>
            <a:r>
              <a:rPr lang="ar-SA" sz="2600" b="1" dirty="0" smtClean="0"/>
              <a:t>والعقوبات الشرعية, </a:t>
            </a:r>
            <a:r>
              <a:rPr lang="ar-SA" sz="2600" b="1" dirty="0" smtClean="0"/>
              <a:t>والجزاء الإلهي.</a:t>
            </a:r>
            <a:endParaRPr lang="en-US" sz="2600" b="1" dirty="0" smtClean="0"/>
          </a:p>
          <a:p>
            <a:pPr lvl="0" rtl="1"/>
            <a:r>
              <a:rPr lang="ar-SA" sz="2600" b="1" dirty="0" smtClean="0"/>
              <a:t>1- </a:t>
            </a:r>
            <a:r>
              <a:rPr lang="ar-SA" sz="2600" b="1" dirty="0" smtClean="0"/>
              <a:t>الشعور النفسي: </a:t>
            </a:r>
            <a:r>
              <a:rPr lang="ar-SA" sz="2800" b="1" dirty="0" smtClean="0"/>
              <a:t>ونعني </a:t>
            </a:r>
            <a:r>
              <a:rPr lang="ar-SA" sz="2800" b="1" dirty="0" err="1" smtClean="0"/>
              <a:t>به</a:t>
            </a:r>
            <a:r>
              <a:rPr lang="ar-SA" sz="2800" b="1" dirty="0" smtClean="0"/>
              <a:t> ما يلمسه المسلم من نفسه من الرضا عند الطاعة والألم عند </a:t>
            </a:r>
            <a:r>
              <a:rPr lang="ar-SA" sz="2800" b="1" dirty="0" err="1" smtClean="0"/>
              <a:t>المعصية </a:t>
            </a:r>
            <a:r>
              <a:rPr lang="ar-SA" sz="2800" b="1" dirty="0" smtClean="0"/>
              <a:t>-وهو ما يسمى برضا الضمير أو وخزه- وقد أخبر الرسول عليه الصلاة والسلام عن ذلك الشعور واعتبره من علامات الإيمان, </a:t>
            </a:r>
            <a:r>
              <a:rPr lang="ar-SA" sz="2800" b="1" dirty="0" err="1" smtClean="0"/>
              <a:t>فقال: </a:t>
            </a:r>
            <a:r>
              <a:rPr lang="ar-SA" sz="2800" b="1" dirty="0" smtClean="0"/>
              <a:t>(من سَرَّتْهُ حَسَنَتُهُ وَسَاءَتْهُ سَيِّئَتُهُ فذلك الْمُؤْمِنُ</a:t>
            </a:r>
            <a:r>
              <a:rPr lang="ar-SA" sz="2800" b="1" dirty="0" err="1" smtClean="0"/>
              <a:t>).</a:t>
            </a:r>
            <a:endParaRPr lang="ar-SA" sz="26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19</a:t>
            </a:fld>
            <a:endParaRPr lang="en-US"/>
          </a:p>
        </p:txBody>
      </p:sp>
      <p:sp>
        <p:nvSpPr>
          <p:cNvPr id="3" name="مستطيل 2"/>
          <p:cNvSpPr/>
          <p:nvPr/>
        </p:nvSpPr>
        <p:spPr>
          <a:xfrm>
            <a:off x="381000" y="838200"/>
            <a:ext cx="8915400" cy="3816429"/>
          </a:xfrm>
          <a:prstGeom prst="rect">
            <a:avLst/>
          </a:prstGeom>
        </p:spPr>
        <p:txBody>
          <a:bodyPr wrap="square">
            <a:spAutoFit/>
          </a:bodyPr>
          <a:lstStyle/>
          <a:p>
            <a:pPr lvl="0" algn="just"/>
            <a:r>
              <a:rPr lang="ar-SA" sz="2800" b="1" dirty="0" smtClean="0"/>
              <a:t>2- </a:t>
            </a:r>
            <a:r>
              <a:rPr lang="ar-SA" sz="2800" b="1" dirty="0" smtClean="0"/>
              <a:t>العقوبات </a:t>
            </a:r>
            <a:r>
              <a:rPr lang="ar-SA" sz="2800" b="1" dirty="0" err="1" smtClean="0"/>
              <a:t>الشرعية</a:t>
            </a:r>
            <a:r>
              <a:rPr lang="ar-SA" sz="2800" b="1" dirty="0" err="1" smtClean="0"/>
              <a:t>:</a:t>
            </a:r>
            <a:r>
              <a:rPr lang="ar-SA" sz="2800" b="1" dirty="0" smtClean="0"/>
              <a:t> </a:t>
            </a:r>
            <a:endParaRPr lang="ar-SA" sz="2800" b="1" dirty="0" smtClean="0"/>
          </a:p>
          <a:p>
            <a:pPr lvl="0" algn="just"/>
            <a:r>
              <a:rPr lang="ar-SA" sz="2800" b="1" dirty="0" smtClean="0"/>
              <a:t>ونعني به العقوبات التي أقرتها الشريعة الإسلامية لأولئك الذين يتعدون حدود </a:t>
            </a:r>
            <a:r>
              <a:rPr lang="ar-SA" sz="2800" b="1" dirty="0" err="1" smtClean="0"/>
              <a:t>اللّه.</a:t>
            </a:r>
            <a:r>
              <a:rPr lang="ar-SA" sz="2800" b="1" dirty="0" smtClean="0"/>
              <a:t> </a:t>
            </a:r>
            <a:r>
              <a:rPr lang="ar-SA" sz="2800" b="1" dirty="0" smtClean="0"/>
              <a:t>والغاية من هذا الجزاء الشرعي معاقبة المجرم وردعه, وكذا ردع الآخرين ممن يمكن أن تسول له نفسه ارتكاب مثل تلك الجرائم.</a:t>
            </a:r>
            <a:endParaRPr lang="en-US" sz="2800" b="1" dirty="0" smtClean="0"/>
          </a:p>
          <a:p>
            <a:pPr algn="just"/>
            <a:r>
              <a:rPr lang="ar-SA" sz="2800" b="1" dirty="0" smtClean="0"/>
              <a:t>وهذه العقوبات على نوعين: </a:t>
            </a:r>
          </a:p>
          <a:p>
            <a:pPr algn="just"/>
            <a:r>
              <a:rPr lang="ar-SA" sz="2800" b="1" dirty="0" smtClean="0"/>
              <a:t>حدود: وهي جزاءات حددها </a:t>
            </a:r>
            <a:r>
              <a:rPr lang="ar-SA" sz="2800" b="1" dirty="0" err="1" smtClean="0"/>
              <a:t>الشرع</a:t>
            </a:r>
            <a:r>
              <a:rPr lang="ar-SA" sz="2800" b="1" dirty="0" smtClean="0"/>
              <a:t> كحد </a:t>
            </a:r>
            <a:r>
              <a:rPr lang="ar-SA" sz="2800" b="1" dirty="0" err="1" smtClean="0"/>
              <a:t>الزنا</a:t>
            </a:r>
            <a:r>
              <a:rPr lang="ar-SA" sz="2800" b="1" dirty="0" smtClean="0"/>
              <a:t>، والسرقة، والقذف... . </a:t>
            </a:r>
          </a:p>
          <a:p>
            <a:pPr algn="just"/>
            <a:r>
              <a:rPr lang="ar-SA" sz="2800" b="1" dirty="0" err="1" smtClean="0"/>
              <a:t>وتعزيرات</a:t>
            </a:r>
            <a:r>
              <a:rPr lang="ar-SA" sz="2800" b="1" dirty="0" smtClean="0"/>
              <a:t>: أي عقوبات تأديبية يفرضها القاضي على جناية أو معصية لم يحدد </a:t>
            </a:r>
            <a:r>
              <a:rPr lang="ar-SA" sz="2800" b="1" dirty="0" err="1" smtClean="0"/>
              <a:t>الشرع</a:t>
            </a:r>
            <a:r>
              <a:rPr lang="ar-SA" sz="2800" b="1" dirty="0" smtClean="0"/>
              <a:t> فيها عقوبة.</a:t>
            </a:r>
          </a:p>
          <a:p>
            <a:pPr algn="just"/>
            <a:endParaRPr lang="en-US" b="1"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20</a:t>
            </a:fld>
            <a:endParaRPr lang="en-US"/>
          </a:p>
        </p:txBody>
      </p:sp>
      <p:sp>
        <p:nvSpPr>
          <p:cNvPr id="3" name="مستطيل 2"/>
          <p:cNvSpPr/>
          <p:nvPr/>
        </p:nvSpPr>
        <p:spPr>
          <a:xfrm>
            <a:off x="381000" y="533398"/>
            <a:ext cx="9144000" cy="4801314"/>
          </a:xfrm>
          <a:prstGeom prst="rect">
            <a:avLst/>
          </a:prstGeom>
        </p:spPr>
        <p:txBody>
          <a:bodyPr wrap="square">
            <a:spAutoFit/>
          </a:bodyPr>
          <a:lstStyle/>
          <a:p>
            <a:pPr algn="just"/>
            <a:r>
              <a:rPr lang="ar-SA" sz="2600" b="1" dirty="0" smtClean="0"/>
              <a:t>3- الجزاء الإلهي: </a:t>
            </a:r>
            <a:r>
              <a:rPr lang="ar-SA" sz="2600" b="1" dirty="0" smtClean="0"/>
              <a:t>ونعني </a:t>
            </a:r>
            <a:r>
              <a:rPr lang="ar-SA" sz="2600" b="1" dirty="0" err="1" smtClean="0"/>
              <a:t>به</a:t>
            </a:r>
            <a:r>
              <a:rPr lang="ar-SA" sz="2600" b="1" dirty="0" smtClean="0"/>
              <a:t> الجزاء الذي يكون من الله في الدنيا أو </a:t>
            </a:r>
            <a:r>
              <a:rPr lang="ar-SA" sz="2600" b="1" dirty="0" err="1" smtClean="0"/>
              <a:t>الآخرة</a:t>
            </a:r>
            <a:r>
              <a:rPr lang="ar-SA" sz="2600" b="1" dirty="0" err="1" smtClean="0"/>
              <a:t>.</a:t>
            </a:r>
            <a:r>
              <a:rPr lang="ar-SA" sz="2600" b="1" dirty="0" smtClean="0"/>
              <a:t> </a:t>
            </a:r>
            <a:endParaRPr lang="en-US" sz="2600" b="1" dirty="0" smtClean="0"/>
          </a:p>
          <a:p>
            <a:pPr algn="just"/>
            <a:r>
              <a:rPr lang="ar-SA" sz="2600" b="1" dirty="0" smtClean="0"/>
              <a:t>ففي </a:t>
            </a:r>
            <a:r>
              <a:rPr lang="ar-SA" sz="2600" b="1" dirty="0" smtClean="0"/>
              <a:t>حالة الطاعة والامتثال له في الدنيا الرضا من الله والتوفيق والحفظ وتيسير الأمور والنصر والعزة, وهناك آيات كثيرة تؤكد هذا منها: { وَمَنْ يَتَّقِ اللَّهَ يَجْعَلْ لَهُ مَخْرَجاً وَيَرْزُقْهُ مِنْ حَيْثُ لا يَحْتَسِبُ} </a:t>
            </a:r>
            <a:r>
              <a:rPr lang="ar-SA" sz="2000" b="1" dirty="0" smtClean="0"/>
              <a:t>{</a:t>
            </a:r>
            <a:r>
              <a:rPr lang="ar-EG" sz="2000" b="1" dirty="0" smtClean="0"/>
              <a:t>الطلاق </a:t>
            </a:r>
            <a:r>
              <a:rPr lang="ar-SA" sz="2000" b="1" dirty="0" smtClean="0"/>
              <a:t>2-</a:t>
            </a:r>
            <a:r>
              <a:rPr lang="ar-EG" sz="2000" b="1" dirty="0" smtClean="0"/>
              <a:t> 3</a:t>
            </a:r>
            <a:r>
              <a:rPr lang="ar-SA" sz="2000" b="1" dirty="0" smtClean="0"/>
              <a:t>}</a:t>
            </a:r>
            <a:r>
              <a:rPr lang="ar-EG" sz="2000" b="1" dirty="0" smtClean="0"/>
              <a:t>.</a:t>
            </a:r>
            <a:r>
              <a:rPr lang="ar-SA" sz="2000" b="1" dirty="0" smtClean="0"/>
              <a:t> </a:t>
            </a:r>
            <a:r>
              <a:rPr lang="ar-SA" sz="2600" b="1" dirty="0" smtClean="0"/>
              <a:t>ومنها { إن تنصروا الله ينصركم} </a:t>
            </a:r>
            <a:r>
              <a:rPr lang="ar-SA" sz="2000" b="1" dirty="0" smtClean="0"/>
              <a:t>{</a:t>
            </a:r>
            <a:r>
              <a:rPr lang="ar-EG" sz="2000" b="1" dirty="0" smtClean="0"/>
              <a:t>محمد 7</a:t>
            </a:r>
            <a:r>
              <a:rPr lang="ar-SA" sz="2000" b="1" dirty="0" smtClean="0"/>
              <a:t>}.</a:t>
            </a:r>
            <a:endParaRPr lang="en-US" sz="2600" b="1" dirty="0" smtClean="0"/>
          </a:p>
          <a:p>
            <a:pPr algn="just" fontAlgn="auto">
              <a:spcBef>
                <a:spcPts val="0"/>
              </a:spcBef>
              <a:spcAft>
                <a:spcPts val="0"/>
              </a:spcAft>
              <a:defRPr/>
            </a:pPr>
            <a:r>
              <a:rPr lang="ar-SA" sz="2600" b="1" dirty="0" smtClean="0"/>
              <a:t>وفي </a:t>
            </a:r>
            <a:r>
              <a:rPr lang="ar-SA" sz="2600" b="1" dirty="0" smtClean="0"/>
              <a:t>الآخرة له الجنة </a:t>
            </a:r>
            <a:r>
              <a:rPr lang="ar-SA" sz="2600" b="1" dirty="0" smtClean="0"/>
              <a:t>والرضا, قال </a:t>
            </a:r>
            <a:r>
              <a:rPr lang="ar-SA" sz="2600" b="1" dirty="0" err="1" smtClean="0"/>
              <a:t>تعالى: </a:t>
            </a:r>
            <a:r>
              <a:rPr lang="ar-SA" sz="2600" b="1" dirty="0" smtClean="0"/>
              <a:t>{ إن الذين آمنوا وعملوا الصالحات كانت لهم جنات الفردوس </a:t>
            </a:r>
            <a:r>
              <a:rPr lang="ar-SA" sz="2600" b="1" dirty="0" err="1" smtClean="0"/>
              <a:t>نزلاً..} </a:t>
            </a:r>
            <a:r>
              <a:rPr lang="ar-SA" sz="2600" b="1" dirty="0" smtClean="0"/>
              <a:t>{الكهف </a:t>
            </a:r>
            <a:r>
              <a:rPr lang="ar-SA" sz="2600" b="1" dirty="0" smtClean="0"/>
              <a:t>107</a:t>
            </a:r>
            <a:r>
              <a:rPr lang="ar-SA" sz="2600" b="1" dirty="0" err="1" smtClean="0"/>
              <a:t>}.</a:t>
            </a:r>
            <a:r>
              <a:rPr lang="ar-SA" sz="2600" b="1" dirty="0" smtClean="0"/>
              <a:t> </a:t>
            </a:r>
          </a:p>
          <a:p>
            <a:pPr algn="just" fontAlgn="auto">
              <a:spcBef>
                <a:spcPts val="0"/>
              </a:spcBef>
              <a:spcAft>
                <a:spcPts val="0"/>
              </a:spcAft>
              <a:defRPr/>
            </a:pPr>
            <a:r>
              <a:rPr lang="ar-SA" sz="2600" b="1" dirty="0" smtClean="0"/>
              <a:t>وفي </a:t>
            </a:r>
            <a:r>
              <a:rPr lang="ar-SA" sz="2600" b="1" dirty="0" smtClean="0"/>
              <a:t>حالة المعصية والاستمرار عليها وعدم التوبة منها له في الدنيا ضنك العيش والمصائب والسخط من الله, </a:t>
            </a:r>
            <a:r>
              <a:rPr lang="ar-SA" sz="2600" b="1" dirty="0" smtClean="0"/>
              <a:t>قال </a:t>
            </a:r>
            <a:r>
              <a:rPr lang="ar-SA" sz="2600" b="1" dirty="0" smtClean="0"/>
              <a:t>تعالى: {ومن أعرض عن ذكري فإن له معيشة ضنكا} </a:t>
            </a:r>
            <a:r>
              <a:rPr lang="ar-SA" sz="2000" b="1" dirty="0" smtClean="0"/>
              <a:t>{</a:t>
            </a:r>
            <a:r>
              <a:rPr lang="ar-EG" sz="2000" b="1" dirty="0" smtClean="0"/>
              <a:t>طه 124</a:t>
            </a:r>
            <a:r>
              <a:rPr lang="ar-SA" sz="2000" b="1" dirty="0" smtClean="0"/>
              <a:t>}</a:t>
            </a:r>
            <a:r>
              <a:rPr lang="ar-EG" sz="2000" b="1" dirty="0" smtClean="0"/>
              <a:t>.</a:t>
            </a:r>
            <a:endParaRPr lang="en-US" sz="2600" b="1" dirty="0" smtClean="0"/>
          </a:p>
          <a:p>
            <a:pPr algn="just"/>
            <a:r>
              <a:rPr lang="ar-SA" sz="2600" b="1" dirty="0" smtClean="0"/>
              <a:t>وفي الآخرة له نار </a:t>
            </a:r>
            <a:r>
              <a:rPr lang="ar-SA" sz="2600" b="1" dirty="0" smtClean="0"/>
              <a:t>جهنم والسخط من الله, قال تعالى: [إِنَّ الَّذِينَ كَفَرُوا مِنْ أَهْلِ الكِتَابِ وَالمُشْرِكِينَ فِي نَارِ جَهَنَّمَ خَالِدِينَ فِيهَا أُولَئِكَ هُمْ شَرُّ البَرِيَّةِ] {البيِّنة:6} .</a:t>
            </a:r>
            <a:endParaRPr lang="en-US" sz="2600" b="1"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1790</TotalTime>
  <Words>2138</Words>
  <Application>Microsoft Office PowerPoint</Application>
  <PresentationFormat>A4 Paper (210x297 mm)‎</PresentationFormat>
  <Paragraphs>97</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الخامسة المسؤولية عن السلوك الأخلاقي</vt:lpstr>
      <vt:lpstr>أولاً – الإلزام الخلقي: </vt:lpstr>
      <vt:lpstr>مصادر الإلزام الخلقي:</vt:lpstr>
      <vt:lpstr>العوامل التي تعين على تحقيق الالتزام:</vt:lpstr>
      <vt:lpstr>-العوامل الداخلية للإلزام:</vt:lpstr>
      <vt:lpstr>الشريحة 7</vt:lpstr>
      <vt:lpstr>الشريحة 8</vt:lpstr>
      <vt:lpstr>الشريحة 9</vt:lpstr>
      <vt:lpstr>- العوامل الخارجية:</vt:lpstr>
      <vt:lpstr>الشريحة 11</vt:lpstr>
      <vt:lpstr>- خصائص الإلزام الخُلُقي:</vt:lpstr>
      <vt:lpstr>ثانياً: المسؤولية الخُلقية:</vt:lpstr>
      <vt:lpstr>- شروط المسؤولية:</vt:lpstr>
      <vt:lpstr>الشريحة 15</vt:lpstr>
      <vt:lpstr>- خصائص المسؤولية:</vt:lpstr>
      <vt:lpstr>- أنواع المسؤولية:</vt:lpstr>
      <vt:lpstr>ثالثاً – الجزاء الأخلاقي:</vt:lpstr>
      <vt:lpstr>الشريحة 19</vt:lpstr>
      <vt:lpstr>الشريحة 20</vt:lpstr>
      <vt:lpstr>الشريحة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150</cp:revision>
  <dcterms:created xsi:type="dcterms:W3CDTF">2009-10-14T19:14:34Z</dcterms:created>
  <dcterms:modified xsi:type="dcterms:W3CDTF">2013-09-26T10:33:50Z</dcterms:modified>
</cp:coreProperties>
</file>