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8" r:id="rId2"/>
    <p:sldId id="257" r:id="rId3"/>
    <p:sldId id="267" r:id="rId4"/>
    <p:sldId id="297" r:id="rId5"/>
    <p:sldId id="298" r:id="rId6"/>
    <p:sldId id="308" r:id="rId7"/>
    <p:sldId id="293" r:id="rId8"/>
    <p:sldId id="309" r:id="rId9"/>
    <p:sldId id="313" r:id="rId10"/>
    <p:sldId id="302" r:id="rId11"/>
    <p:sldId id="310" r:id="rId12"/>
    <p:sldId id="303" r:id="rId13"/>
    <p:sldId id="311" r:id="rId14"/>
    <p:sldId id="294" r:id="rId15"/>
    <p:sldId id="31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3276600"/>
            <a:ext cx="5403850" cy="22098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r>
              <a:rPr lang="ar-SA" sz="3200" b="1" dirty="0" smtClean="0">
                <a:solidFill>
                  <a:srgbClr val="FF0000"/>
                </a:solidFill>
                <a:latin typeface="AYM Wadiy S_U normal."/>
                <a:cs typeface="Times New Roman" pitchFamily="18" charset="0"/>
              </a:rPr>
              <a:t>الأخلاق الإسلامية وآداب المهنة </a:t>
            </a:r>
          </a:p>
          <a:p>
            <a:pPr lvl="1" algn="ctr"/>
            <a:r>
              <a:rPr lang="ar-SA" sz="3200" b="1" dirty="0" smtClean="0">
                <a:solidFill>
                  <a:srgbClr val="FF0000"/>
                </a:solidFill>
                <a:latin typeface="AYM Wadiy S_U normal."/>
                <a:cs typeface="Times New Roman" pitchFamily="18" charset="0"/>
              </a:rPr>
              <a:t>سلم </a:t>
            </a:r>
            <a:r>
              <a:rPr lang="ar-SA" sz="3200" b="1" dirty="0" smtClean="0">
                <a:solidFill>
                  <a:srgbClr val="FF0000"/>
                </a:solidFill>
                <a:latin typeface="AYM Wadiy S_U normal."/>
                <a:cs typeface="Times New Roman" pitchFamily="18" charset="0"/>
              </a:rPr>
              <a:t>317</a:t>
            </a:r>
            <a:endParaRPr lang="en-US" sz="3200" b="1" dirty="0" smtClean="0">
              <a:solidFill>
                <a:srgbClr val="FF0000"/>
              </a:solidFill>
              <a:latin typeface="Calibri" pitchFamily="34" charset="0"/>
            </a:endParaRPr>
          </a:p>
          <a:p>
            <a:pPr lvl="1" algn="ctr"/>
            <a:r>
              <a:rPr lang="ar-SA" sz="3200" b="1" dirty="0" err="1" smtClean="0">
                <a:solidFill>
                  <a:srgbClr val="FF0000"/>
                </a:solidFill>
                <a:latin typeface="Calibri" pitchFamily="34" charset="0"/>
                <a:cs typeface="Times New Roman" pitchFamily="18" charset="0"/>
              </a:rPr>
              <a:t>د.</a:t>
            </a:r>
            <a:r>
              <a:rPr lang="ar-SA" sz="3200" b="1" dirty="0" smtClean="0">
                <a:solidFill>
                  <a:srgbClr val="FF0000"/>
                </a:solidFill>
                <a:latin typeface="Calibri" pitchFamily="34" charset="0"/>
                <a:cs typeface="Times New Roman" pitchFamily="18" charset="0"/>
              </a:rPr>
              <a:t> عبد الله الديرشوي</a:t>
            </a:r>
            <a:endParaRPr lang="en-US" sz="32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السادسة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p:spPr>
        <p:txBody>
          <a:bodyPr/>
          <a:lstStyle/>
          <a:p>
            <a:pPr rtl="1" eaLnBrk="1" hangingPunct="1">
              <a:defRPr/>
            </a:pPr>
            <a:r>
              <a:rPr lang="ar-SA" sz="3600" b="1" dirty="0" smtClean="0"/>
              <a:t>الرسول ذو الخلق العظيم:</a:t>
            </a:r>
            <a:endParaRPr lang="en-US" sz="3600" b="1" dirty="0"/>
          </a:p>
        </p:txBody>
      </p:sp>
      <p:sp>
        <p:nvSpPr>
          <p:cNvPr id="7171" name="Text Placeholder 5"/>
          <p:cNvSpPr>
            <a:spLocks noGrp="1"/>
          </p:cNvSpPr>
          <p:nvPr>
            <p:ph idx="1"/>
          </p:nvPr>
        </p:nvSpPr>
        <p:spPr>
          <a:xfrm>
            <a:off x="304800" y="1447800"/>
            <a:ext cx="9220200" cy="4525963"/>
          </a:xfrm>
        </p:spPr>
        <p:txBody>
          <a:bodyPr/>
          <a:lstStyle/>
          <a:p>
            <a:pPr algn="justLow" rtl="1"/>
            <a:r>
              <a:rPr lang="ar-SA" sz="2600" b="1" dirty="0" smtClean="0">
                <a:cs typeface="+mn-cs"/>
              </a:rPr>
              <a:t>قال تعالى مادحاً نبيه الكريم صلى الله عليه وسلم: {وَإِنّكَ لَعَلَىَ خُلُقٍ عَظِيمٍ} [القلم 4] وتقول أم المؤمنين عائشة رضي الله عنها في وصف أخلاق النبي عليه الصلاة والسلام:(كان خلقه القرآن). أي أن أخلاقه عليه الصلاة والسلام كانت تجسيداً عملياً لما جاء </a:t>
            </a:r>
            <a:r>
              <a:rPr lang="ar-SA" sz="2600" b="1" dirty="0" err="1" smtClean="0">
                <a:cs typeface="+mn-cs"/>
              </a:rPr>
              <a:t>به</a:t>
            </a:r>
            <a:r>
              <a:rPr lang="ar-SA" sz="2600" b="1" dirty="0" smtClean="0">
                <a:cs typeface="+mn-cs"/>
              </a:rPr>
              <a:t> القرآن الكريم من أوامر أو نواهي أو مُثُلٍ عليا, فهو الذي اختاره الله سبحانه ليكون أسوة ومثلاً أعلى للبشرية, فقال تعالى: {لقد كان لكم في رسول الله أسوةَ حسنة لمن كان يرجو الله واليوم الآخر وذكر الله كثيرا} {الأحزاب:21}.</a:t>
            </a:r>
          </a:p>
          <a:p>
            <a:pPr algn="just" rtl="1"/>
            <a:r>
              <a:rPr lang="ar-SA" sz="2600" b="1" dirty="0" smtClean="0">
                <a:cs typeface="+mn-cs"/>
              </a:rPr>
              <a:t>وهو الذي وصفه الله بأنه بالمؤمنين </a:t>
            </a:r>
            <a:r>
              <a:rPr lang="ar-SA" sz="2600" b="1" dirty="0" err="1" smtClean="0">
                <a:cs typeface="+mn-cs"/>
              </a:rPr>
              <a:t>رؤوف</a:t>
            </a:r>
            <a:r>
              <a:rPr lang="ar-SA" sz="2600" b="1" dirty="0" smtClean="0">
                <a:cs typeface="+mn-cs"/>
              </a:rPr>
              <a:t> رحيم, وهو الذي قال الله فيه: { النبي أولى بالمؤمنين من أنفسهم} {الأحزاب: 6} زكى الله لسانه فقال تعالى: [وَمَا يَنْطِقُ عَنِ الهَوَى] {النَّجم:3}, وزكى صدره, فقال: [أَلَمْ نَشْرَحْ لَكَ صَدْرَكَ] {الانشراح:1}, وزكى هديه ومنهجه فقال: [وَإِنَّكَ لَتَهْدِي إِلَى صِرَاطٍ مُسْتَقِيمٍ] </a:t>
            </a:r>
            <a:r>
              <a:rPr lang="ar-SA" sz="2000" b="1" dirty="0" smtClean="0">
                <a:cs typeface="+mn-cs"/>
              </a:rPr>
              <a:t>{الشُّورى:52</a:t>
            </a:r>
            <a:r>
              <a:rPr lang="ar-SA" sz="2000" b="1" dirty="0" smtClean="0">
                <a:cs typeface="+mn-cs"/>
              </a:rPr>
              <a:t>}, </a:t>
            </a:r>
            <a:r>
              <a:rPr lang="ar-SA" sz="2600" b="1" dirty="0" smtClean="0"/>
              <a:t>وفيما يلي </a:t>
            </a:r>
            <a:r>
              <a:rPr lang="ar-SA" sz="2600" b="1" dirty="0" smtClean="0"/>
              <a:t>عرض </a:t>
            </a:r>
            <a:r>
              <a:rPr lang="ar-SA" sz="2600" b="1" dirty="0" smtClean="0"/>
              <a:t>نماذج من أخلاق النبي الكريم صلى الله عليه </a:t>
            </a:r>
            <a:r>
              <a:rPr lang="ar-SA" sz="2600" b="1" dirty="0" err="1" smtClean="0"/>
              <a:t>وسلم:</a:t>
            </a:r>
            <a:r>
              <a:rPr lang="ar-SA" sz="2600" b="1" dirty="0" smtClean="0"/>
              <a:t> </a:t>
            </a:r>
            <a:endParaRPr lang="en-US" sz="2600" b="1" dirty="0" smtClean="0">
              <a:cs typeface="+mn-cs"/>
            </a:endParaRPr>
          </a:p>
          <a:p>
            <a:r>
              <a:rPr lang="en-GB" sz="2400" b="1" dirty="0" smtClean="0">
                <a:cs typeface="Arial" pitchFamily="34" charset="0"/>
              </a:rPr>
              <a:t> </a:t>
            </a:r>
            <a:r>
              <a:rPr lang="en-US" sz="2400" b="1" dirty="0" smtClean="0">
                <a:cs typeface="Arial" pitchFamily="34" charset="0"/>
              </a:rPr>
              <a:t>     </a:t>
            </a:r>
            <a:r>
              <a:rPr lang="en-GB" sz="2400" b="1" dirty="0" smtClean="0">
                <a:cs typeface="Arial" pitchFamily="34" charset="0"/>
              </a:rPr>
              <a:t>     </a:t>
            </a:r>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600" b="1" dirty="0" smtClean="0"/>
              <a:t>1-</a:t>
            </a:r>
            <a:r>
              <a:rPr lang="ar-SA" sz="3600" dirty="0" smtClean="0"/>
              <a:t> </a:t>
            </a:r>
            <a:r>
              <a:rPr lang="ar-SA" sz="3600" b="1" dirty="0" smtClean="0"/>
              <a:t>عبادة النبي صلى الله عليه وسلم: </a:t>
            </a:r>
            <a:endParaRPr lang="en-US" sz="3600" dirty="0"/>
          </a:p>
        </p:txBody>
      </p:sp>
      <p:sp>
        <p:nvSpPr>
          <p:cNvPr id="7171" name="Text Placeholder 5"/>
          <p:cNvSpPr>
            <a:spLocks noGrp="1"/>
          </p:cNvSpPr>
          <p:nvPr>
            <p:ph idx="1"/>
          </p:nvPr>
        </p:nvSpPr>
        <p:spPr>
          <a:xfrm>
            <a:off x="152400" y="1447800"/>
            <a:ext cx="9525000" cy="4525963"/>
          </a:xfrm>
        </p:spPr>
        <p:txBody>
          <a:bodyPr/>
          <a:lstStyle/>
          <a:p>
            <a:pPr algn="just" rtl="1"/>
            <a:r>
              <a:rPr lang="ar-SA" sz="2400" b="1" dirty="0" smtClean="0"/>
              <a:t>كان النبي عليه الصلاة </a:t>
            </a:r>
            <a:r>
              <a:rPr lang="ar-SA" sz="2400" b="1" dirty="0" smtClean="0"/>
              <a:t>والسلام, </a:t>
            </a:r>
            <a:r>
              <a:rPr lang="ar-SA" sz="2400" b="1" dirty="0" smtClean="0"/>
              <a:t>أتقى الناس وأخشاهم لله, وأكثرهم عبادة وتألهاً، </a:t>
            </a:r>
            <a:r>
              <a:rPr lang="ar-SA" sz="2400" b="1" dirty="0" smtClean="0"/>
              <a:t>تقول </a:t>
            </a:r>
            <a:r>
              <a:rPr lang="ar-SA" sz="2400" b="1" dirty="0" smtClean="0"/>
              <a:t>عائشة رضي الله عنها: كان </a:t>
            </a:r>
            <a:r>
              <a:rPr lang="ar-SA" sz="2400" b="1" dirty="0" smtClean="0"/>
              <a:t>النبي صلى </a:t>
            </a:r>
            <a:r>
              <a:rPr lang="ar-SA" sz="2400" b="1" dirty="0" smtClean="0"/>
              <a:t>الله عليه وسلم يقوم من الليل حتى تتفطر قدماه، فقلت: لم تصنع هذا يا رسول الله وقد غفر الله لك ما تقدم من ذنبك وما تأخر؟ فقال عليه الصلاة والسلام: (أفلا أكون عبداً شكوراً</a:t>
            </a:r>
            <a:r>
              <a:rPr lang="ar-SA" sz="2400" b="1" dirty="0" err="1" smtClean="0"/>
              <a:t>).</a:t>
            </a:r>
            <a:r>
              <a:rPr lang="ar-SA" sz="2400" b="1" dirty="0" smtClean="0"/>
              <a:t> </a:t>
            </a:r>
          </a:p>
          <a:p>
            <a:pPr algn="just" rtl="1"/>
            <a:r>
              <a:rPr lang="ar-SA" sz="2400" b="1" dirty="0" smtClean="0"/>
              <a:t>وكان </a:t>
            </a:r>
            <a:r>
              <a:rPr lang="ar-SA" sz="2400" b="1" dirty="0" smtClean="0"/>
              <a:t>يدعو ويسبح ويثني على الله تبارك وتعالى ويخشع, يقول عبد الله بن الشخير رضي الله </a:t>
            </a:r>
            <a:r>
              <a:rPr lang="ar-SA" sz="2400" b="1" dirty="0" err="1" smtClean="0"/>
              <a:t>عنه: </a:t>
            </a:r>
            <a:r>
              <a:rPr lang="ar-SA" sz="2400" b="1" dirty="0" smtClean="0"/>
              <a:t>(أتيت رسول الله صلى الله عليه وسلم وهو يصلي ولجوفه أزيزٌ كأزيز المرجل من البكاء</a:t>
            </a:r>
            <a:r>
              <a:rPr lang="ar-SA" sz="2400" b="1" dirty="0" err="1" smtClean="0"/>
              <a:t>).</a:t>
            </a:r>
            <a:r>
              <a:rPr lang="ar-SA" sz="2400" b="1" dirty="0" smtClean="0"/>
              <a:t> </a:t>
            </a:r>
          </a:p>
          <a:p>
            <a:pPr algn="just" rtl="1"/>
            <a:r>
              <a:rPr lang="ar-SA" sz="2400" b="1" dirty="0" smtClean="0"/>
              <a:t>وكان </a:t>
            </a:r>
            <a:r>
              <a:rPr lang="ar-SA" sz="2400" b="1" dirty="0" smtClean="0"/>
              <a:t>يكثر من </a:t>
            </a:r>
            <a:r>
              <a:rPr lang="ar-SA" sz="2400" b="1" dirty="0" err="1" smtClean="0"/>
              <a:t>الصيام.</a:t>
            </a:r>
            <a:r>
              <a:rPr lang="ar-SA" sz="2400" b="1" dirty="0" smtClean="0"/>
              <a:t> تقول عائشة رضي الله </a:t>
            </a:r>
            <a:r>
              <a:rPr lang="ar-SA" sz="2400" b="1" dirty="0" err="1" smtClean="0"/>
              <a:t>عنها: </a:t>
            </a:r>
            <a:r>
              <a:rPr lang="ar-SA" sz="2400" b="1" dirty="0" smtClean="0"/>
              <a:t>(كان يصوم حتى نقول لا يفطر, ويفطر حتى نقول لا يصوم, ولم أره صائماً في شهرٍ قط أكثر منه في شعبان, كان يصوم شعبان كله, كان يصوم شعبان إلا قليلاً</a:t>
            </a:r>
            <a:r>
              <a:rPr lang="ar-SA" sz="2400" b="1" dirty="0" err="1" smtClean="0"/>
              <a:t>)</a:t>
            </a:r>
            <a:r>
              <a:rPr lang="ar-SA" sz="2400" b="1" dirty="0" smtClean="0"/>
              <a:t> </a:t>
            </a:r>
          </a:p>
          <a:p>
            <a:pPr algn="just" rtl="1"/>
            <a:r>
              <a:rPr lang="ar-SA" sz="2400" b="1" dirty="0" smtClean="0"/>
              <a:t>وكان ينظر إلى نفسه وعبادته فيرى نفسه مقصراً في جنب الله فيقول: إنه </a:t>
            </a:r>
            <a:r>
              <a:rPr lang="ar-SA" sz="2400" b="1" dirty="0" err="1" smtClean="0"/>
              <a:t>ليغان</a:t>
            </a:r>
            <a:r>
              <a:rPr lang="ar-SA" sz="2400" b="1" dirty="0" smtClean="0"/>
              <a:t> على قلبي فأستغفر الله مائة مرة</a:t>
            </a:r>
            <a:r>
              <a:rPr lang="ar-SA" sz="2400" b="1" dirty="0" err="1" smtClean="0"/>
              <a:t>)</a:t>
            </a:r>
            <a:endParaRPr lang="ar-SA" sz="2400" dirty="0" smtClean="0"/>
          </a:p>
          <a:p>
            <a:pPr algn="just" rtl="1"/>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600" b="1" dirty="0" smtClean="0"/>
              <a:t>2-</a:t>
            </a:r>
            <a:r>
              <a:rPr lang="ar-SA" sz="3600" dirty="0" smtClean="0"/>
              <a:t> </a:t>
            </a:r>
            <a:r>
              <a:rPr lang="ar-SA" sz="3600" b="1" dirty="0" smtClean="0"/>
              <a:t>خلق النبي</a:t>
            </a:r>
            <a:r>
              <a:rPr lang="ar-SA" sz="3600" dirty="0" smtClean="0"/>
              <a:t> </a:t>
            </a:r>
            <a:r>
              <a:rPr lang="ar-SA" sz="3600" b="1" dirty="0" smtClean="0"/>
              <a:t>صلى الله عليه وسلم في الدعوة:</a:t>
            </a:r>
            <a:r>
              <a:rPr lang="ar-SA" sz="3600" dirty="0" smtClean="0"/>
              <a:t> </a:t>
            </a:r>
            <a:endParaRPr lang="en-US" sz="3600" dirty="0"/>
          </a:p>
        </p:txBody>
      </p:sp>
      <p:sp>
        <p:nvSpPr>
          <p:cNvPr id="7171" name="Text Placeholder 5"/>
          <p:cNvSpPr>
            <a:spLocks noGrp="1"/>
          </p:cNvSpPr>
          <p:nvPr>
            <p:ph idx="1"/>
          </p:nvPr>
        </p:nvSpPr>
        <p:spPr>
          <a:xfrm>
            <a:off x="381000" y="1371600"/>
            <a:ext cx="9220200" cy="5029200"/>
          </a:xfrm>
        </p:spPr>
        <p:txBody>
          <a:bodyPr/>
          <a:lstStyle/>
          <a:p>
            <a:pPr algn="just" rtl="1"/>
            <a:r>
              <a:rPr lang="ar-SA" sz="2600" b="1" dirty="0" smtClean="0"/>
              <a:t>كانت دعوته عليه الصلاة والسلام لجميع الخلق، </a:t>
            </a:r>
            <a:r>
              <a:rPr lang="ar-SA" sz="2600" b="1" dirty="0" smtClean="0"/>
              <a:t>وكان يعلم المخطئ والمسيء بأحسن </a:t>
            </a:r>
            <a:r>
              <a:rPr lang="ar-SA" sz="2600" b="1" dirty="0" smtClean="0"/>
              <a:t>أسلوب، بألطف عبارة وأحسن إشارة، وفيما يلي </a:t>
            </a:r>
            <a:r>
              <a:rPr lang="ar-SA" sz="2600" b="1" dirty="0" smtClean="0"/>
              <a:t>صور من </a:t>
            </a:r>
            <a:r>
              <a:rPr lang="ar-SA" sz="2600" b="1" dirty="0" smtClean="0"/>
              <a:t>ذلك: </a:t>
            </a:r>
          </a:p>
          <a:p>
            <a:pPr algn="just" rtl="1"/>
            <a:r>
              <a:rPr lang="ar-SA" sz="2600" b="1" dirty="0" smtClean="0"/>
              <a:t>1- روى أبو أُمامة ـ رضي الله عنه ـ قال: إن فتىً شاباً أتى النبي صلى الله عليه وسلم فقال: يا رسول الله، ائذن لي بالزنا، فأقبل القوم عليه فزجروه، وقالوا: </a:t>
            </a:r>
            <a:r>
              <a:rPr lang="ar-SA" sz="2600" b="1" dirty="0" err="1" smtClean="0"/>
              <a:t>مه</a:t>
            </a:r>
            <a:r>
              <a:rPr lang="ar-SA" sz="2600" b="1" dirty="0" smtClean="0"/>
              <a:t> </a:t>
            </a:r>
            <a:r>
              <a:rPr lang="ar-SA" sz="2600" b="1" dirty="0" err="1" smtClean="0"/>
              <a:t>مه</a:t>
            </a:r>
            <a:r>
              <a:rPr lang="ar-SA" sz="2600" b="1" dirty="0" smtClean="0"/>
              <a:t>. فقال له: (ادنه)، فدنا منه قريباً، قال: (أتحبّه لأمّك؟) قال: لا والله، جعلني الله فداءك، قال: (ولا الناس يحبونه لأمهاتهم) قال: (أفتحبه لابنتك؟) قال: لا والله يا رسول الله، جعلني الله فداءك. قال: (ولا الناس جميعاً يحبونه لبناتهم) قال: (أفتحبه لأختك؟) قال: لا والله جعلني الله فداءك. قال: (ولا الناس جميعاً يحبونه لأخواتهم). قال: (أفتحبه لعمتك؟) قال: لا والله، جعلني الله فداءك. قال: (ولا الناس جميعاً يحبونه لعماتهم). قال: (أفتحبه لخالتك؟) قال: لا والله جعلني الله فداءك. قال: (ولا الناس جميعاً يحبونه لخالاتهم ) </a:t>
            </a:r>
            <a:r>
              <a:rPr lang="ar-SA" sz="2600" b="1" dirty="0" smtClean="0"/>
              <a:t>قال:فوضع يده عليه، وقال: اللهم اغفر ذنبه، وطهر قلبه، وحصّن فرجه) فلم يكن بعد ذلك الفتى يلتفت إلى </a:t>
            </a:r>
            <a:r>
              <a:rPr lang="ar-SA" sz="2600" b="1" dirty="0" err="1" smtClean="0"/>
              <a:t>شيء.</a:t>
            </a:r>
            <a:r>
              <a:rPr lang="ar-SA" sz="2600" b="1" dirty="0" smtClean="0"/>
              <a:t> </a:t>
            </a:r>
          </a:p>
          <a:p>
            <a:pPr algn="just" rtl="1"/>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381000" y="533400"/>
            <a:ext cx="8915400" cy="4093428"/>
          </a:xfrm>
          <a:prstGeom prst="rect">
            <a:avLst/>
          </a:prstGeom>
        </p:spPr>
        <p:txBody>
          <a:bodyPr wrap="square">
            <a:spAutoFit/>
          </a:bodyPr>
          <a:lstStyle/>
          <a:p>
            <a:pPr algn="just"/>
            <a:r>
              <a:rPr lang="ar-SA" sz="2600" b="1" dirty="0" err="1" smtClean="0">
                <a:cs typeface="+mn-cs"/>
              </a:rPr>
              <a:t>2-</a:t>
            </a:r>
            <a:r>
              <a:rPr lang="ar-SA" sz="2600" b="1" dirty="0" smtClean="0">
                <a:cs typeface="+mn-cs"/>
              </a:rPr>
              <a:t> </a:t>
            </a:r>
            <a:r>
              <a:rPr lang="ar-EG" sz="2600" b="1" dirty="0" smtClean="0">
                <a:cs typeface="+mn-cs"/>
              </a:rPr>
              <a:t>عن أنس بن مالك رضي الله عنه </a:t>
            </a:r>
            <a:r>
              <a:rPr lang="ar-SA" sz="2600" b="1" dirty="0" smtClean="0">
                <a:cs typeface="+mn-cs"/>
              </a:rPr>
              <a:t>قال</a:t>
            </a:r>
            <a:r>
              <a:rPr lang="ar-EG" sz="2600" b="1" dirty="0" smtClean="0">
                <a:cs typeface="+mn-cs"/>
              </a:rPr>
              <a:t>:</a:t>
            </a:r>
            <a:r>
              <a:rPr lang="ar-SA" sz="2600" b="1" dirty="0" smtClean="0">
                <a:cs typeface="+mn-cs"/>
              </a:rPr>
              <a:t> </a:t>
            </a:r>
            <a:r>
              <a:rPr lang="ar-SA" sz="2600" b="1" dirty="0" smtClean="0"/>
              <a:t>قال بينما نحن في المسجد مع رسول الله {صلى الله عليه وسلم} إذ جاء أعرابيٌّ فقام يبول في المسجد فقال أصحاب رسول الله {صلى الله عليه وسلم} مه مه فقال رسول الله {صلى الله عليه وسلم} لا تزرموه دعوه فتركوه حتى بال ثم إن رسول الله {صلى الله عليه وسلم} دعاه فقال له إن هذه المساجد لا تصلح لشيء من هذا البول والقذر إنما هي لذكر الله والصلاة وقراءة القرآن أو كما قال رسول الله {صلى الله عليه وسلم} قال وأمر رجلاً من القوم فجاء بدلوٍ من ماء فشنه عليه).</a:t>
            </a:r>
          </a:p>
          <a:p>
            <a:pPr algn="just"/>
            <a:r>
              <a:rPr lang="ar-SA" sz="2600" b="1" dirty="0" smtClean="0"/>
              <a:t>وفي هذا درس بليغ لنا في الدعوة إلى الدين بالرفق واللين, قال </a:t>
            </a:r>
            <a:r>
              <a:rPr lang="ar-SA" sz="2600" b="1" dirty="0" err="1" smtClean="0"/>
              <a:t>تعالى: </a:t>
            </a:r>
            <a:r>
              <a:rPr lang="ar-SA" sz="2600" b="1" dirty="0" smtClean="0"/>
              <a:t>{ ادْعُ إِلِىَ سَبِيــلِ رَبّــكَ بِالْحِكْـمَةِ وَالْمَـوْعِظَـةِ الْحَسَنَـةِ وَجَادِلْهُم بِالّتِي هِيَ أَحْسَنُ} [ النحل:12]</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3-</a:t>
            </a:r>
            <a:r>
              <a:rPr lang="ar-SA" dirty="0" smtClean="0"/>
              <a:t> </a:t>
            </a:r>
            <a:r>
              <a:rPr lang="ar-SA" b="1" dirty="0" smtClean="0"/>
              <a:t>رحمة النبي </a:t>
            </a:r>
            <a:r>
              <a:rPr lang="ar-SA" b="1" dirty="0" smtClean="0"/>
              <a:t>صلى الله عليه وسلم:</a:t>
            </a:r>
            <a:endParaRPr lang="en-US" dirty="0"/>
          </a:p>
        </p:txBody>
      </p:sp>
      <p:sp>
        <p:nvSpPr>
          <p:cNvPr id="7171" name="Text Placeholder 5"/>
          <p:cNvSpPr>
            <a:spLocks noGrp="1"/>
          </p:cNvSpPr>
          <p:nvPr>
            <p:ph idx="1"/>
          </p:nvPr>
        </p:nvSpPr>
        <p:spPr>
          <a:xfrm>
            <a:off x="381000" y="1371600"/>
            <a:ext cx="9220200" cy="4525963"/>
          </a:xfrm>
        </p:spPr>
        <p:txBody>
          <a:bodyPr/>
          <a:lstStyle/>
          <a:p>
            <a:pPr algn="just" rtl="1"/>
            <a:r>
              <a:rPr lang="ar-EG" sz="2800" b="1" dirty="0" smtClean="0">
                <a:cs typeface="+mn-cs"/>
              </a:rPr>
              <a:t>كان</a:t>
            </a:r>
            <a:r>
              <a:rPr lang="ar-SA" sz="2800" b="1" dirty="0" smtClean="0">
                <a:cs typeface="+mn-cs"/>
              </a:rPr>
              <a:t> ال</a:t>
            </a:r>
            <a:r>
              <a:rPr lang="ar-EG" sz="2800" b="1" dirty="0" smtClean="0">
                <a:cs typeface="+mn-cs"/>
              </a:rPr>
              <a:t>رسول صلى </a:t>
            </a:r>
            <a:r>
              <a:rPr lang="ar-EG" sz="2800" b="1" dirty="0" smtClean="0">
                <a:cs typeface="+mn-cs"/>
              </a:rPr>
              <a:t>الله عليه وسلم </a:t>
            </a:r>
            <a:r>
              <a:rPr lang="ar-SA" sz="2800" b="1" dirty="0" smtClean="0">
                <a:cs typeface="+mn-cs"/>
              </a:rPr>
              <a:t>رحمة من الله للناس كافة</a:t>
            </a:r>
            <a:r>
              <a:rPr lang="ar-EG" sz="2800" b="1" dirty="0" smtClean="0">
                <a:cs typeface="+mn-cs"/>
              </a:rPr>
              <a:t>، مسلمهم </a:t>
            </a:r>
            <a:r>
              <a:rPr lang="ar-EG" sz="2800" b="1" dirty="0" smtClean="0">
                <a:cs typeface="+mn-cs"/>
              </a:rPr>
              <a:t>وكافرهم، </a:t>
            </a:r>
            <a:r>
              <a:rPr lang="ar-EG" sz="2800" b="1" dirty="0" smtClean="0">
                <a:cs typeface="+mn-cs"/>
              </a:rPr>
              <a:t>صالحهم </a:t>
            </a:r>
            <a:r>
              <a:rPr lang="ar-SA" sz="2800" b="1" dirty="0" err="1" smtClean="0">
                <a:cs typeface="+mn-cs"/>
              </a:rPr>
              <a:t>ومسيئهم</a:t>
            </a:r>
            <a:r>
              <a:rPr lang="ar-SA" sz="2800" b="1" dirty="0" smtClean="0">
                <a:cs typeface="+mn-cs"/>
              </a:rPr>
              <a:t>, </a:t>
            </a:r>
            <a:r>
              <a:rPr lang="ar-SA" sz="2800" b="1" dirty="0" smtClean="0">
                <a:cs typeface="+mn-cs"/>
              </a:rPr>
              <a:t>قال </a:t>
            </a:r>
            <a:r>
              <a:rPr lang="ar-SA" sz="2800" b="1" dirty="0" smtClean="0">
                <a:cs typeface="+mn-cs"/>
              </a:rPr>
              <a:t>تعالى:{وَمَا أَرْسَلْنَاكَ إِلَّا رَحْمَةً لِلْعَالَمِينَ} (الانبياء:107), ويقول هو صلى الله عليه وسلم عن نفسه: </a:t>
            </a:r>
            <a:r>
              <a:rPr lang="ar-EG" sz="2800" b="1" dirty="0" smtClean="0">
                <a:cs typeface="+mn-cs"/>
              </a:rPr>
              <a:t>"</a:t>
            </a:r>
            <a:r>
              <a:rPr lang="ar-SA" sz="2800" b="1" dirty="0" smtClean="0">
                <a:cs typeface="+mn-cs"/>
              </a:rPr>
              <a:t>إنما أنا رحمة مهداة</a:t>
            </a:r>
            <a:r>
              <a:rPr lang="ar-EG" sz="2800" b="1" dirty="0" smtClean="0">
                <a:cs typeface="+mn-cs"/>
              </a:rPr>
              <a:t>".</a:t>
            </a:r>
            <a:r>
              <a:rPr lang="ar-SA" sz="2800" b="1" baseline="30000" dirty="0" smtClean="0">
                <a:cs typeface="+mn-cs"/>
              </a:rPr>
              <a:t> </a:t>
            </a:r>
            <a:r>
              <a:rPr lang="ar-SA" sz="2800" b="1" dirty="0" smtClean="0">
                <a:cs typeface="+mn-cs"/>
              </a:rPr>
              <a:t>وفي القيامة هو رحمة للجميع, حيث يشفع لهم ليريحهم من هول الموقف.</a:t>
            </a:r>
            <a:endParaRPr lang="en-US" sz="2800" b="1" baseline="30000" dirty="0" smtClean="0">
              <a:cs typeface="+mn-cs"/>
            </a:endParaRPr>
          </a:p>
          <a:p>
            <a:pPr algn="just" rtl="1"/>
            <a:r>
              <a:rPr lang="ar-SA" sz="2800" b="1" dirty="0" smtClean="0">
                <a:cs typeface="+mn-cs"/>
              </a:rPr>
              <a:t>وعندما طلب منه بعض أصحابه أن يدع</a:t>
            </a:r>
            <a:r>
              <a:rPr lang="ar-EG" sz="2800" b="1" dirty="0" smtClean="0">
                <a:cs typeface="+mn-cs"/>
              </a:rPr>
              <a:t>و</a:t>
            </a:r>
            <a:r>
              <a:rPr lang="ar-SA" sz="2800" b="1" dirty="0" smtClean="0">
                <a:cs typeface="+mn-cs"/>
              </a:rPr>
              <a:t> على المشركين أجابهم بقوله: </a:t>
            </a:r>
            <a:r>
              <a:rPr lang="ar-EG" sz="2800" b="1" dirty="0" smtClean="0">
                <a:cs typeface="+mn-cs"/>
              </a:rPr>
              <a:t>"</a:t>
            </a:r>
            <a:r>
              <a:rPr lang="ar-SA" sz="2800" b="1" dirty="0" smtClean="0">
                <a:cs typeface="+mn-cs"/>
              </a:rPr>
              <a:t>إني لم أبعث لعاناً</a:t>
            </a:r>
            <a:r>
              <a:rPr lang="ar-EG" sz="2800" b="1" dirty="0" smtClean="0">
                <a:cs typeface="+mn-cs"/>
              </a:rPr>
              <a:t>”</a:t>
            </a:r>
            <a:r>
              <a:rPr lang="ar-SA" sz="2800" b="1" baseline="30000" dirty="0" smtClean="0">
                <a:cs typeface="+mn-cs"/>
              </a:rPr>
              <a:t>,</a:t>
            </a:r>
            <a:r>
              <a:rPr lang="ar-SA" sz="2800" b="1" dirty="0" smtClean="0">
                <a:cs typeface="+mn-cs"/>
              </a:rPr>
              <a:t> </a:t>
            </a:r>
            <a:r>
              <a:rPr lang="ar-SA" sz="2800" b="1" dirty="0" smtClean="0">
                <a:cs typeface="+mn-cs"/>
              </a:rPr>
              <a:t>ولم يدع </a:t>
            </a:r>
            <a:r>
              <a:rPr lang="ar-SA" sz="2800" b="1" dirty="0" err="1" smtClean="0">
                <a:cs typeface="+mn-cs"/>
              </a:rPr>
              <a:t>عليهم.</a:t>
            </a:r>
            <a:r>
              <a:rPr lang="ar-SA" sz="2800" b="1" dirty="0" smtClean="0">
                <a:cs typeface="+mn-cs"/>
              </a:rPr>
              <a:t> وكان </a:t>
            </a:r>
            <a:r>
              <a:rPr lang="ar-SA" sz="2800" b="1" dirty="0" err="1" smtClean="0">
                <a:cs typeface="+mn-cs"/>
              </a:rPr>
              <a:t>يقول : </a:t>
            </a:r>
            <a:r>
              <a:rPr lang="ar-SA" sz="2800" b="1" dirty="0" smtClean="0">
                <a:cs typeface="+mn-cs"/>
              </a:rPr>
              <a:t>”رب اغفر لقومي </a:t>
            </a:r>
            <a:r>
              <a:rPr lang="ar-SA" sz="2800" b="1" dirty="0" smtClean="0">
                <a:cs typeface="+mn-cs"/>
              </a:rPr>
              <a:t>فإنهم لا يعلمون“, وبلغ من رحمته </a:t>
            </a:r>
            <a:r>
              <a:rPr lang="ar-EG" sz="2800" b="1" dirty="0" smtClean="0">
                <a:cs typeface="+mn-cs"/>
              </a:rPr>
              <a:t>صلى الله عليه وسلم</a:t>
            </a:r>
            <a:r>
              <a:rPr lang="ar-SA" sz="2800" b="1" dirty="0" smtClean="0">
                <a:cs typeface="+mn-cs"/>
              </a:rPr>
              <a:t> أن دعا الله بأن يجعل سَبَّهُ ولعنهُ لِمَنْ أغضبه رحمةً, فقال: </a:t>
            </a:r>
            <a:r>
              <a:rPr lang="ar-EG" sz="2800" b="1" dirty="0" smtClean="0">
                <a:cs typeface="+mn-cs"/>
              </a:rPr>
              <a:t>"</a:t>
            </a:r>
            <a:r>
              <a:rPr lang="ar-SA" sz="2800" b="1" dirty="0" smtClean="0">
                <a:cs typeface="+mn-cs"/>
              </a:rPr>
              <a:t>اللهم إنما أنا بشر، فأيُّ المسلمين سببته أو لعنته، فاجعلها له زكاة وأجراً</a:t>
            </a:r>
            <a:r>
              <a:rPr lang="ar-EG" sz="2800" b="1" dirty="0" smtClean="0">
                <a:cs typeface="+mn-cs"/>
              </a:rPr>
              <a:t>”</a:t>
            </a:r>
            <a:r>
              <a:rPr lang="ar-SA" sz="2800" b="1" baseline="30000" dirty="0" smtClean="0">
                <a:cs typeface="+mn-cs"/>
              </a:rPr>
              <a:t>.</a:t>
            </a:r>
            <a:r>
              <a:rPr lang="ar-SA" sz="2800" b="1" dirty="0" smtClean="0">
                <a:cs typeface="+mn-cs"/>
              </a:rPr>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838200"/>
            <a:ext cx="8915400" cy="3108543"/>
          </a:xfrm>
          <a:prstGeom prst="rect">
            <a:avLst/>
          </a:prstGeom>
        </p:spPr>
        <p:txBody>
          <a:bodyPr wrap="square">
            <a:spAutoFit/>
          </a:bodyPr>
          <a:lstStyle/>
          <a:p>
            <a:pPr algn="just"/>
            <a:r>
              <a:rPr lang="ar-SA" sz="2800" b="1" dirty="0" smtClean="0"/>
              <a:t>لقد ملأ الله قلبَ محمدٍ رحمة بالمؤمنين فقال تعالى: {فَبِمَا رَحْمَةٍ مِنَ اللَّهِ لِنْتَ لَهُمْ</a:t>
            </a:r>
            <a:r>
              <a:rPr lang="ar-EG" sz="2800" b="1" dirty="0" smtClean="0"/>
              <a:t>}</a:t>
            </a:r>
            <a:r>
              <a:rPr lang="ar-SA" sz="2800" b="1" dirty="0" smtClean="0"/>
              <a:t>(آل عمران159)</a:t>
            </a:r>
            <a:endParaRPr lang="ar-EG" sz="2800" b="1" dirty="0" smtClean="0"/>
          </a:p>
          <a:p>
            <a:pPr algn="just"/>
            <a:r>
              <a:rPr lang="ar-SA" sz="2800" b="1" dirty="0" smtClean="0"/>
              <a:t>وبلغ من شفقته ورحمته بأمته أن دعا على ولاة الأمور الذين لا يرفقون برعاياهم فقال صلى الله عليه وسلم: </a:t>
            </a:r>
            <a:r>
              <a:rPr lang="ar-EG" sz="2800" b="1" dirty="0" smtClean="0"/>
              <a:t>"</a:t>
            </a:r>
            <a:r>
              <a:rPr lang="ar-SA" sz="2800" b="1" dirty="0" smtClean="0"/>
              <a:t>اللهم من وليَ من أمرِ أمتي شيئاً، فشقَّ عليهم، فاشقُق عليه، ومن ولي من أمر أمتي شيئاً، فرفق بهم، </a:t>
            </a:r>
            <a:r>
              <a:rPr lang="ar-SA" sz="2800" b="1" dirty="0" err="1" smtClean="0"/>
              <a:t>فارفق</a:t>
            </a:r>
            <a:r>
              <a:rPr lang="ar-SA" sz="2800" b="1" dirty="0" smtClean="0"/>
              <a:t> </a:t>
            </a:r>
            <a:r>
              <a:rPr lang="ar-SA" sz="2800" b="1" dirty="0" err="1" smtClean="0"/>
              <a:t>به</a:t>
            </a:r>
            <a:r>
              <a:rPr lang="ar-EG" sz="2800" b="1" dirty="0" err="1" smtClean="0"/>
              <a:t>".</a:t>
            </a:r>
            <a:r>
              <a:rPr lang="ar-SA" sz="2800" b="1" dirty="0" smtClean="0"/>
              <a:t> وقال صلى الله عليه وسلم في بيان فضل الرحمة والحث عليها: </a:t>
            </a:r>
            <a:r>
              <a:rPr lang="ar-EG" sz="2800" b="1" dirty="0" smtClean="0"/>
              <a:t>"</a:t>
            </a:r>
            <a:r>
              <a:rPr lang="ar-SA" sz="2800" b="1" dirty="0" smtClean="0"/>
              <a:t>الراحمون يرحمهم الرحمن، ارحموا من في الأرض يرحمكم من في السماء</a:t>
            </a:r>
            <a:r>
              <a:rPr lang="ar-EG" sz="2800" b="1" dirty="0" err="1" smtClean="0"/>
              <a:t>”</a:t>
            </a:r>
            <a:r>
              <a:rPr lang="ar-SA" sz="2800" b="1" baseline="30000" dirty="0" err="1" smtClean="0"/>
              <a:t>,</a:t>
            </a:r>
            <a:endParaRPr lang="ar-EG" sz="28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762000" y="685800"/>
            <a:ext cx="8458200" cy="4401205"/>
          </a:xfrm>
          <a:prstGeom prst="rect">
            <a:avLst/>
          </a:prstGeom>
        </p:spPr>
        <p:txBody>
          <a:bodyPr wrap="square">
            <a:spAutoFit/>
          </a:bodyPr>
          <a:lstStyle/>
          <a:p>
            <a:pPr algn="just" fontAlgn="auto">
              <a:spcBef>
                <a:spcPts val="0"/>
              </a:spcBef>
              <a:spcAft>
                <a:spcPts val="0"/>
              </a:spcAft>
              <a:defRPr/>
            </a:pPr>
            <a:r>
              <a:rPr lang="ar-SA" sz="2800" b="1" dirty="0" smtClean="0"/>
              <a:t>ومما يدل على أن قلب النبي صلى الله عليه وسلم كان مفعماً بالرحمة والشفقة, بكاؤه على ولده إبراهيم في مجتمع يعيب مثل هذا الأمر, ويعتبره ضعفاً في الرجال, </a:t>
            </a:r>
            <a:r>
              <a:rPr lang="ar-SA" sz="2800" b="1" dirty="0" err="1" smtClean="0"/>
              <a:t>ف</a:t>
            </a:r>
            <a:r>
              <a:rPr lang="ar-EG" sz="2800" b="1" dirty="0" smtClean="0"/>
              <a:t>عن </a:t>
            </a:r>
            <a:r>
              <a:rPr lang="ar-SA" sz="2800" b="1" dirty="0" smtClean="0"/>
              <a:t>أَنَسِ بْنِ مَالِكٍ رضي الله عنه قَالَ: دَخَلْنَا مَعَ رَسُولِ اللهِ صلى الله عليه وسلم عَلَى أَبِي سَيْفٍ الْقَيْنِ</a:t>
            </a:r>
            <a:r>
              <a:rPr lang="ar-EG" sz="2800" b="1" dirty="0" smtClean="0"/>
              <a:t>،</a:t>
            </a:r>
            <a:r>
              <a:rPr lang="ar-SA" sz="2800" b="1" dirty="0" smtClean="0"/>
              <a:t> وَكَانَ ظِئْراً لإِبْرَاهِيمَ عَلَيْهِ السَّلاَمُ</a:t>
            </a:r>
            <a:r>
              <a:rPr lang="ar-EG" sz="2800" b="1" dirty="0" smtClean="0"/>
              <a:t>،</a:t>
            </a:r>
            <a:r>
              <a:rPr lang="ar-SA" sz="2800" b="1" dirty="0" smtClean="0"/>
              <a:t> فَأَخَذَ رَسُولُ اللهِ صلى الله عليه وسلم إِبْرَاهِيمَ فَقَبَّلَهُ وَشَمَّهُ</a:t>
            </a:r>
            <a:r>
              <a:rPr lang="ar-EG" sz="2800" b="1" dirty="0" smtClean="0"/>
              <a:t>،</a:t>
            </a:r>
            <a:r>
              <a:rPr lang="ar-SA" sz="2800" b="1" dirty="0" smtClean="0"/>
              <a:t> ثُمَّ دَخَلْنَا عَلَيْهِ بَعْدَ ذلِكَ، وَإِبْرَاهِيمُ يَجُودُ بِنَفْسِهِ</a:t>
            </a:r>
            <a:r>
              <a:rPr lang="ar-EG" sz="2800" b="1" dirty="0" smtClean="0"/>
              <a:t>،</a:t>
            </a:r>
            <a:r>
              <a:rPr lang="ar-SA" sz="2800" b="1" dirty="0" smtClean="0"/>
              <a:t> فَجَعَلَتْ عَيْنَا رَسُولِ اللهِ صلى الله عليه وسلم تَذْرِفَانِ, فَقَالَ لَهُ عَبْدُ الرَّحْمنِ بْنُ عَوْفٍ رضي الله عنه: وَأَنْتَ يَا رَسُولَ اللهِ</a:t>
            </a:r>
            <a:r>
              <a:rPr lang="ar-EG" sz="2800" b="1" dirty="0" smtClean="0"/>
              <a:t>!</a:t>
            </a:r>
            <a:r>
              <a:rPr lang="ar-SA" sz="2800" b="1" dirty="0" smtClean="0"/>
              <a:t> فَقَالَ: </a:t>
            </a:r>
            <a:r>
              <a:rPr lang="ar-EG" sz="2800" b="1" dirty="0" smtClean="0"/>
              <a:t>"</a:t>
            </a:r>
            <a:r>
              <a:rPr lang="ar-SA" sz="2800" b="1" dirty="0" smtClean="0"/>
              <a:t>يَا ابْنَ عَوْفٍ</a:t>
            </a:r>
            <a:r>
              <a:rPr lang="ar-EG" sz="2800" b="1" dirty="0" smtClean="0"/>
              <a:t>،</a:t>
            </a:r>
            <a:r>
              <a:rPr lang="ar-SA" sz="2800" b="1" dirty="0" smtClean="0"/>
              <a:t> إِنَّهَا رَحْمَةٌ</a:t>
            </a:r>
            <a:r>
              <a:rPr lang="ar-EG" sz="2800" b="1" dirty="0" smtClean="0"/>
              <a:t>"،</a:t>
            </a:r>
            <a:r>
              <a:rPr lang="ar-SA" sz="2800" b="1" dirty="0" smtClean="0"/>
              <a:t> ثُمَّ أَتْبَعَهَا بِأُخْرَى</a:t>
            </a:r>
            <a:r>
              <a:rPr lang="ar-EG" sz="2800" b="1" dirty="0" smtClean="0"/>
              <a:t>،</a:t>
            </a:r>
            <a:r>
              <a:rPr lang="ar-SA" sz="2800" b="1" dirty="0" smtClean="0"/>
              <a:t> فَقَالَ صلى الله عليه وسلم: </a:t>
            </a:r>
            <a:r>
              <a:rPr lang="ar-EG" sz="2800" b="1" dirty="0" smtClean="0"/>
              <a:t>"</a:t>
            </a:r>
            <a:r>
              <a:rPr lang="ar-SA" sz="2800" b="1" dirty="0" smtClean="0"/>
              <a:t>إِنَّ الْعَيْنَ تَدْمَعُ، وَالْقَلْبَ يَحْزَنُ، وَلاَ نَقُولُ إِلاَّ مَا يَرضى رَبُّنَا</a:t>
            </a:r>
            <a:r>
              <a:rPr lang="ar-EG" sz="2800" b="1" dirty="0" smtClean="0"/>
              <a:t>،</a:t>
            </a:r>
            <a:r>
              <a:rPr lang="ar-SA" sz="2800" b="1" dirty="0" smtClean="0"/>
              <a:t> وَإِنَّا بِفِرَاقِكَ يَا إِبْرَاهِيمُ لَمَحْزُونُونَ</a:t>
            </a:r>
            <a:r>
              <a:rPr lang="ar-EG" sz="2800" b="1" dirty="0" smtClean="0"/>
              <a:t>”</a:t>
            </a:r>
            <a:r>
              <a:rPr lang="ar-SA" sz="2800" b="1" baseline="30000" dirty="0" smtClean="0"/>
              <a:t>.</a:t>
            </a:r>
            <a:endParaRPr lang="ar-EG" sz="28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4-</a:t>
            </a:r>
            <a:r>
              <a:rPr lang="ar-SA" dirty="0" smtClean="0"/>
              <a:t> </a:t>
            </a:r>
            <a:r>
              <a:rPr lang="ar-SA" b="1" dirty="0" smtClean="0"/>
              <a:t>صدقه صلى الله عليه وسلم: </a:t>
            </a:r>
            <a:endParaRPr lang="en-US" dirty="0"/>
          </a:p>
        </p:txBody>
      </p:sp>
      <p:sp>
        <p:nvSpPr>
          <p:cNvPr id="7171" name="Text Placeholder 5"/>
          <p:cNvSpPr>
            <a:spLocks noGrp="1"/>
          </p:cNvSpPr>
          <p:nvPr>
            <p:ph idx="1"/>
          </p:nvPr>
        </p:nvSpPr>
        <p:spPr>
          <a:xfrm>
            <a:off x="304800" y="1371600"/>
            <a:ext cx="9220200" cy="4754563"/>
          </a:xfrm>
        </p:spPr>
        <p:txBody>
          <a:bodyPr/>
          <a:lstStyle/>
          <a:p>
            <a:pPr algn="just" rtl="1"/>
            <a:r>
              <a:rPr lang="ar-EG" sz="2400" b="1" dirty="0" smtClean="0"/>
              <a:t>كان الصّدق سِمةَ أقوال النبي عليه الصلاة والسلام وأفعاله </a:t>
            </a:r>
            <a:r>
              <a:rPr lang="ar-EG" sz="2400" b="1" dirty="0" err="1" smtClean="0"/>
              <a:t>وإيمانه.</a:t>
            </a:r>
            <a:r>
              <a:rPr lang="ar-EG" sz="2400" b="1" dirty="0" smtClean="0"/>
              <a:t> قال </a:t>
            </a:r>
            <a:r>
              <a:rPr lang="ar-EG" sz="2400" b="1" dirty="0" err="1" smtClean="0"/>
              <a:t>تعالى: </a:t>
            </a:r>
            <a:r>
              <a:rPr lang="ar-EG" sz="2400" b="1" dirty="0" smtClean="0"/>
              <a:t>{وَالَّذِي جاءَ بِالصِّدْقِ وَصَدَّقَ </a:t>
            </a:r>
            <a:r>
              <a:rPr lang="ar-EG" sz="2400" b="1" dirty="0" err="1" smtClean="0"/>
              <a:t>بِهِ</a:t>
            </a:r>
            <a:r>
              <a:rPr lang="ar-EG" sz="2400" b="1" dirty="0" smtClean="0"/>
              <a:t> أُولئِكَ هُمُ الْمُتَّقُونَ</a:t>
            </a:r>
            <a:r>
              <a:rPr lang="ar-EG" sz="2400" b="1" dirty="0" err="1" smtClean="0"/>
              <a:t>} </a:t>
            </a:r>
            <a:r>
              <a:rPr lang="ar-EG" sz="2400" b="1" dirty="0" smtClean="0"/>
              <a:t>(الزمر: 33</a:t>
            </a:r>
            <a:r>
              <a:rPr lang="ar-EG" sz="2400" b="1" dirty="0" err="1" smtClean="0"/>
              <a:t>).</a:t>
            </a:r>
            <a:r>
              <a:rPr lang="ar-EG" sz="2400" b="1" dirty="0" smtClean="0"/>
              <a:t> وهو الرسول صلّى الله عليه وسلّم حيث جاء بالقرآن وآمن </a:t>
            </a:r>
            <a:r>
              <a:rPr lang="ar-EG" sz="2400" b="1" dirty="0" err="1" smtClean="0"/>
              <a:t>به</a:t>
            </a:r>
            <a:r>
              <a:rPr lang="ar-EG" sz="2400" b="1" dirty="0" smtClean="0"/>
              <a:t>, وكذلك آمن أتباعه بما جاء </a:t>
            </a:r>
            <a:r>
              <a:rPr lang="ar-EG" sz="2400" b="1" dirty="0" err="1" smtClean="0"/>
              <a:t>به.</a:t>
            </a:r>
            <a:r>
              <a:rPr lang="ar-EG" sz="2400" b="1" dirty="0" smtClean="0"/>
              <a:t> </a:t>
            </a:r>
            <a:r>
              <a:rPr lang="ar-EG" sz="2400" b="1" dirty="0" smtClean="0"/>
              <a:t>وقال عليه الصلاة والسلام </a:t>
            </a:r>
            <a:r>
              <a:rPr lang="ar-EG" sz="2400" b="1" dirty="0" err="1" smtClean="0"/>
              <a:t>لأصحابه: </a:t>
            </a:r>
            <a:r>
              <a:rPr lang="ar-EG" sz="2400" b="1" dirty="0" smtClean="0"/>
              <a:t>(قد عَلِمْتُمْ أَنِّي أَتْقَاكُمْ لِلَّهِ وَأَصْدَقُكُمْ </a:t>
            </a:r>
            <a:r>
              <a:rPr lang="ar-EG" sz="2400" b="1" dirty="0" smtClean="0"/>
              <a:t>وَأَبَرُّكُمْ</a:t>
            </a:r>
            <a:r>
              <a:rPr lang="ar-EG" sz="2400" b="1" dirty="0" err="1" smtClean="0"/>
              <a:t>)</a:t>
            </a:r>
            <a:r>
              <a:rPr lang="ar-SA" sz="2400" b="1" dirty="0" smtClean="0"/>
              <a:t> وقد لقب </a:t>
            </a:r>
            <a:r>
              <a:rPr lang="ar-EG" sz="2400" b="1" dirty="0" smtClean="0"/>
              <a:t>بالصادق </a:t>
            </a:r>
            <a:r>
              <a:rPr lang="ar-EG" sz="2400" b="1" dirty="0" smtClean="0"/>
              <a:t>الأمين حتى قبل إعلانه </a:t>
            </a:r>
            <a:r>
              <a:rPr lang="ar-EG" sz="2400" b="1" dirty="0" err="1" smtClean="0"/>
              <a:t>دعو</a:t>
            </a:r>
            <a:r>
              <a:rPr lang="ar-SA" sz="2400" b="1" dirty="0" smtClean="0"/>
              <a:t>ته</a:t>
            </a:r>
            <a:r>
              <a:rPr lang="ar-EG" sz="2400" b="1" dirty="0" smtClean="0"/>
              <a:t>،</a:t>
            </a:r>
            <a:r>
              <a:rPr lang="ar-SA" sz="2400" b="1" dirty="0" smtClean="0"/>
              <a:t> وإعلامهم بأن الله قد أرسله إليهم,</a:t>
            </a:r>
            <a:r>
              <a:rPr lang="ar-EG" sz="2400" b="1" dirty="0" smtClean="0"/>
              <a:t> </a:t>
            </a:r>
            <a:r>
              <a:rPr lang="ar-EG" sz="2400" b="1" dirty="0" smtClean="0"/>
              <a:t>و</a:t>
            </a:r>
            <a:r>
              <a:rPr lang="ar-SA" sz="2400" b="1" dirty="0" smtClean="0"/>
              <a:t>في </a:t>
            </a:r>
            <a:r>
              <a:rPr lang="ar-SA" sz="2400" b="1" dirty="0" smtClean="0"/>
              <a:t>ال</a:t>
            </a:r>
            <a:r>
              <a:rPr lang="ar-EG" sz="2400" b="1" dirty="0" smtClean="0"/>
              <a:t>صور</a:t>
            </a:r>
            <a:r>
              <a:rPr lang="ar-SA" sz="2400" b="1" dirty="0" smtClean="0"/>
              <a:t>تين</a:t>
            </a:r>
            <a:r>
              <a:rPr lang="ar-EG" sz="2400" b="1" dirty="0" smtClean="0"/>
              <a:t> </a:t>
            </a:r>
            <a:r>
              <a:rPr lang="ar-SA" sz="2400" b="1" dirty="0" smtClean="0"/>
              <a:t>الآتيتين ما </a:t>
            </a:r>
            <a:r>
              <a:rPr lang="ar-SA" sz="2400" b="1" dirty="0" err="1" smtClean="0"/>
              <a:t>ي</a:t>
            </a:r>
            <a:r>
              <a:rPr lang="ar-EG" sz="2400" b="1" dirty="0" err="1" smtClean="0"/>
              <a:t>ؤكد</a:t>
            </a:r>
            <a:r>
              <a:rPr lang="ar-EG" sz="2400" b="1" dirty="0" smtClean="0"/>
              <a:t> </a:t>
            </a:r>
            <a:r>
              <a:rPr lang="ar-EG" sz="2400" b="1" dirty="0" err="1" smtClean="0"/>
              <a:t>هذ</a:t>
            </a:r>
            <a:r>
              <a:rPr lang="ar-SA" sz="2400" b="1" dirty="0" smtClean="0"/>
              <a:t>ه الحقيقة</a:t>
            </a:r>
            <a:r>
              <a:rPr lang="ar-EG" sz="2400" b="1" dirty="0" err="1" smtClean="0"/>
              <a:t>:</a:t>
            </a:r>
            <a:endParaRPr lang="en-US" sz="2400" b="1" dirty="0" smtClean="0">
              <a:cs typeface="Traditional Arabic" pitchFamily="2" charset="-78"/>
            </a:endParaRPr>
          </a:p>
          <a:p>
            <a:pPr lvl="0" algn="just" rtl="1"/>
            <a:r>
              <a:rPr lang="ar-EG" sz="2400" b="1" dirty="0" smtClean="0"/>
              <a:t>1- </a:t>
            </a:r>
            <a:r>
              <a:rPr lang="ar-SA" sz="2400" b="1" dirty="0" smtClean="0"/>
              <a:t>اعتراف </a:t>
            </a:r>
            <a:r>
              <a:rPr lang="ar-EG" sz="2400" b="1" dirty="0" smtClean="0"/>
              <a:t>أ</a:t>
            </a:r>
            <a:r>
              <a:rPr lang="ar-SA" sz="2400" b="1" dirty="0" smtClean="0"/>
              <a:t>عدائه بصدقه حتى قبل إعلانه لدعوته</a:t>
            </a:r>
            <a:r>
              <a:rPr lang="ar-EG" sz="2400" b="1" dirty="0" smtClean="0"/>
              <a:t>:</a:t>
            </a:r>
            <a:r>
              <a:rPr lang="ar-SA" sz="2400" b="1" dirty="0" smtClean="0"/>
              <a:t> ف</a:t>
            </a:r>
            <a:r>
              <a:rPr lang="ar-EG" sz="2400" b="1" dirty="0" smtClean="0"/>
              <a:t>عن </a:t>
            </a:r>
            <a:r>
              <a:rPr lang="ar-SA" sz="2400" b="1" dirty="0" smtClean="0"/>
              <a:t>عبد الله بن عباس رضي الله عنهما</a:t>
            </a:r>
            <a:r>
              <a:rPr lang="ar-EG" sz="2400" b="1" dirty="0" smtClean="0"/>
              <a:t>،</a:t>
            </a:r>
            <a:r>
              <a:rPr lang="ar-SA" sz="2400" b="1" dirty="0" smtClean="0"/>
              <a:t> قال</a:t>
            </a:r>
            <a:r>
              <a:rPr lang="ar-EG" sz="2400" b="1" dirty="0" smtClean="0"/>
              <a:t>:</a:t>
            </a:r>
            <a:r>
              <a:rPr lang="ar-SA" sz="2400" b="1" dirty="0" smtClean="0"/>
              <a:t> لما نزلت الآية </a:t>
            </a:r>
            <a:r>
              <a:rPr lang="ar-EG" sz="2400" b="1" dirty="0" smtClean="0"/>
              <a:t>{</a:t>
            </a:r>
            <a:r>
              <a:rPr lang="ar-SA" sz="2400" b="1" dirty="0" smtClean="0"/>
              <a:t>وأنذر عشيرتك الأقربين</a:t>
            </a:r>
            <a:r>
              <a:rPr lang="ar-EG" sz="2400" b="1" dirty="0" err="1" smtClean="0"/>
              <a:t>}</a:t>
            </a:r>
            <a:r>
              <a:rPr lang="ar-EG" sz="2400" b="1" baseline="30000" dirty="0" err="1" smtClean="0"/>
              <a:t>(</a:t>
            </a:r>
            <a:r>
              <a:rPr lang="ar-SA" sz="2400" b="1" baseline="30000" dirty="0" smtClean="0"/>
              <a:t>الشعراء:214</a:t>
            </a:r>
            <a:r>
              <a:rPr lang="ar-EG" sz="2400" b="1" baseline="30000" dirty="0" err="1" smtClean="0"/>
              <a:t>)</a:t>
            </a:r>
            <a:r>
              <a:rPr lang="ar-EG" sz="2400" b="1" dirty="0" err="1" smtClean="0"/>
              <a:t>،</a:t>
            </a:r>
            <a:r>
              <a:rPr lang="ar-SA" sz="2400" b="1" dirty="0" smtClean="0"/>
              <a:t> صعد النبي صلى الله عليه وسلم على الصفا</a:t>
            </a:r>
            <a:r>
              <a:rPr lang="ar-EG" sz="2400" b="1" dirty="0" smtClean="0"/>
              <a:t>،</a:t>
            </a:r>
            <a:r>
              <a:rPr lang="ar-SA" sz="2400" b="1" dirty="0" smtClean="0"/>
              <a:t> فجعل ينادي</a:t>
            </a:r>
            <a:r>
              <a:rPr lang="ar-EG" sz="2400" b="1" dirty="0" smtClean="0"/>
              <a:t>:</a:t>
            </a:r>
            <a:r>
              <a:rPr lang="ar-SA" sz="2400" b="1" dirty="0" smtClean="0"/>
              <a:t> </a:t>
            </a:r>
            <a:r>
              <a:rPr lang="ar-EG" sz="2400" b="1" dirty="0" smtClean="0"/>
              <a:t>"</a:t>
            </a:r>
            <a:r>
              <a:rPr lang="ar-SA" sz="2400" b="1" dirty="0" smtClean="0"/>
              <a:t>يا بني فهر</a:t>
            </a:r>
            <a:r>
              <a:rPr lang="ar-EG" sz="2400" b="1" dirty="0" smtClean="0"/>
              <a:t>،</a:t>
            </a:r>
            <a:r>
              <a:rPr lang="ar-SA" sz="2400" b="1" dirty="0" smtClean="0"/>
              <a:t> يا بني عدي</a:t>
            </a:r>
            <a:r>
              <a:rPr lang="ar-EG" sz="2400" b="1" dirty="0" smtClean="0"/>
              <a:t>"؛</a:t>
            </a:r>
            <a:r>
              <a:rPr lang="ar-SA" sz="2400" b="1" dirty="0" smtClean="0"/>
              <a:t> لبطون قريش</a:t>
            </a:r>
            <a:r>
              <a:rPr lang="ar-EG" sz="2400" b="1" dirty="0" smtClean="0"/>
              <a:t>،</a:t>
            </a:r>
            <a:r>
              <a:rPr lang="ar-SA" sz="2400" b="1" dirty="0" smtClean="0"/>
              <a:t> حتى اجتمعوا</a:t>
            </a:r>
            <a:r>
              <a:rPr lang="ar-EG" sz="2400" b="1" dirty="0" smtClean="0"/>
              <a:t>،</a:t>
            </a:r>
            <a:r>
              <a:rPr lang="ar-SA" sz="2400" b="1" dirty="0" smtClean="0"/>
              <a:t> فجعل الرجل إذا لم يستطع أن يخرج أرسل رسولاً</a:t>
            </a:r>
            <a:r>
              <a:rPr lang="ar-EG" sz="2400" b="1" dirty="0" smtClean="0"/>
              <a:t>؛</a:t>
            </a:r>
            <a:r>
              <a:rPr lang="ar-SA" sz="2400" b="1" dirty="0" smtClean="0"/>
              <a:t> لينظر ما هو</a:t>
            </a:r>
            <a:r>
              <a:rPr lang="ar-EG" sz="2400" b="1" dirty="0" smtClean="0"/>
              <a:t>؟</a:t>
            </a:r>
            <a:r>
              <a:rPr lang="ar-SA" sz="2400" b="1" dirty="0" smtClean="0"/>
              <a:t> فجاء أبو لهب وقريش</a:t>
            </a:r>
            <a:r>
              <a:rPr lang="ar-EG" sz="2400" b="1" dirty="0" smtClean="0"/>
              <a:t>.</a:t>
            </a:r>
            <a:r>
              <a:rPr lang="ar-SA" sz="2400" b="1" dirty="0" smtClean="0"/>
              <a:t> فقال</a:t>
            </a:r>
            <a:r>
              <a:rPr lang="ar-EG" sz="2400" b="1" dirty="0" smtClean="0"/>
              <a:t>:</a:t>
            </a:r>
            <a:r>
              <a:rPr lang="ar-SA" sz="2400" b="1" dirty="0" smtClean="0"/>
              <a:t> </a:t>
            </a:r>
            <a:r>
              <a:rPr lang="ar-EG" sz="2400" b="1" dirty="0" smtClean="0"/>
              <a:t>"</a:t>
            </a:r>
            <a:r>
              <a:rPr lang="ar-SA" sz="2400" b="1" dirty="0" smtClean="0"/>
              <a:t>أرأيتكم لو أخبرتكم أن خيلاً بالوادي تريد أن تغير عليكم</a:t>
            </a:r>
            <a:r>
              <a:rPr lang="ar-EG" sz="2400" b="1" dirty="0" smtClean="0"/>
              <a:t>،</a:t>
            </a:r>
            <a:r>
              <a:rPr lang="ar-SA" sz="2400" b="1" dirty="0" smtClean="0"/>
              <a:t> كنتم مصدقي؟</a:t>
            </a:r>
            <a:r>
              <a:rPr lang="ar-EG" sz="2400" b="1" dirty="0" smtClean="0"/>
              <a:t>"</a:t>
            </a:r>
            <a:r>
              <a:rPr lang="ar-SA" sz="2400" b="1" dirty="0" smtClean="0"/>
              <a:t> قالوا</a:t>
            </a:r>
            <a:r>
              <a:rPr lang="ar-EG" sz="2400" b="1" dirty="0" smtClean="0"/>
              <a:t>:</a:t>
            </a:r>
            <a:r>
              <a:rPr lang="ar-SA" sz="2400" b="1" dirty="0" smtClean="0"/>
              <a:t> نعم</a:t>
            </a:r>
            <a:r>
              <a:rPr lang="ar-EG" sz="2400" b="1" dirty="0" smtClean="0"/>
              <a:t>،</a:t>
            </a:r>
            <a:r>
              <a:rPr lang="ar-SA" sz="2400" b="1" dirty="0" smtClean="0"/>
              <a:t> ما جربنا عليك إلا صدق</a:t>
            </a:r>
            <a:r>
              <a:rPr lang="ar-EG" sz="2400" b="1" dirty="0" smtClean="0"/>
              <a:t>ً</a:t>
            </a:r>
            <a:r>
              <a:rPr lang="ar-SA" sz="2400" b="1" dirty="0" smtClean="0"/>
              <a:t>ا. قال: </a:t>
            </a:r>
            <a:r>
              <a:rPr lang="ar-EG" sz="2400" b="1" dirty="0" smtClean="0"/>
              <a:t>"</a:t>
            </a:r>
            <a:r>
              <a:rPr lang="ar-SA" sz="2400" b="1" dirty="0" smtClean="0"/>
              <a:t>فإني نذيرٌ لكم بين يدي عذاب شديد</a:t>
            </a:r>
            <a:r>
              <a:rPr lang="ar-EG" sz="2400" b="1" dirty="0" smtClean="0"/>
              <a:t>"،</a:t>
            </a:r>
            <a:r>
              <a:rPr lang="ar-SA" sz="2400" b="1" dirty="0" smtClean="0"/>
              <a:t> فقال أبو لهب: تباً لك سائر اليوم</a:t>
            </a:r>
            <a:r>
              <a:rPr lang="ar-EG" sz="2400" b="1" dirty="0" smtClean="0"/>
              <a:t>،</a:t>
            </a:r>
            <a:r>
              <a:rPr lang="ar-SA" sz="2400" b="1" dirty="0" smtClean="0"/>
              <a:t> </a:t>
            </a:r>
            <a:r>
              <a:rPr lang="ar-SA" sz="2400" b="1" dirty="0" err="1" smtClean="0"/>
              <a:t>ألهذا</a:t>
            </a:r>
            <a:r>
              <a:rPr lang="ar-SA" sz="2400" b="1" dirty="0" smtClean="0"/>
              <a:t> جمعتنا</a:t>
            </a:r>
            <a:r>
              <a:rPr lang="ar-EG" sz="2400" b="1" dirty="0" smtClean="0"/>
              <a:t>؟!</a:t>
            </a:r>
            <a:r>
              <a:rPr lang="ar-SA" sz="2400" b="1" dirty="0" smtClean="0"/>
              <a:t> فنزلت</a:t>
            </a:r>
            <a:r>
              <a:rPr lang="ar-EG" sz="2400" b="1" dirty="0" smtClean="0"/>
              <a:t>:</a:t>
            </a:r>
            <a:r>
              <a:rPr lang="ar-SA" sz="2400" b="1" dirty="0" smtClean="0"/>
              <a:t> </a:t>
            </a:r>
            <a:r>
              <a:rPr lang="ar-EG" sz="2400" b="1" dirty="0" smtClean="0"/>
              <a:t>{</a:t>
            </a:r>
            <a:r>
              <a:rPr lang="ar-SA" sz="2400" b="1" dirty="0" smtClean="0"/>
              <a:t>تبت يدا أبي لهب وتب</a:t>
            </a:r>
            <a:r>
              <a:rPr lang="ar-EG" sz="2400" b="1" dirty="0" err="1" smtClean="0"/>
              <a:t>}</a:t>
            </a:r>
            <a:r>
              <a:rPr lang="ar-SA" sz="2400" b="1" baseline="30000" dirty="0" smtClean="0"/>
              <a:t> </a:t>
            </a:r>
            <a:r>
              <a:rPr lang="ar-SA" sz="2400" b="1" dirty="0" err="1" smtClean="0"/>
              <a:t>الآية“.</a:t>
            </a:r>
            <a:r>
              <a:rPr lang="ar-SA" sz="2400" b="1" baseline="30000" dirty="0" smtClean="0"/>
              <a:t>(المسد:1</a:t>
            </a:r>
            <a:r>
              <a:rPr lang="ar-EG" sz="2400" b="1" baseline="30000" dirty="0" err="1" smtClean="0"/>
              <a:t>)</a:t>
            </a:r>
            <a:r>
              <a:rPr lang="ar-SA" sz="2400" b="1" dirty="0" err="1" smtClean="0">
                <a:cs typeface="+mn-cs"/>
              </a:rPr>
              <a:t>.</a:t>
            </a:r>
            <a:r>
              <a:rPr lang="en-GB" sz="2400" b="1" dirty="0" smtClean="0">
                <a:cs typeface="+mn-cs"/>
              </a:rPr>
              <a:t>  </a:t>
            </a:r>
            <a:r>
              <a:rPr lang="en-US" sz="2400" b="1" dirty="0" smtClean="0">
                <a:cs typeface="+mn-cs"/>
              </a:rPr>
              <a:t>     </a:t>
            </a:r>
            <a:r>
              <a:rPr lang="en-GB" sz="2400" b="1" dirty="0" smtClean="0">
                <a:cs typeface="+mn-cs"/>
              </a:rPr>
              <a:t> </a:t>
            </a:r>
            <a:endParaRPr lang="ar-EG" sz="24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533400" y="838200"/>
            <a:ext cx="8610600" cy="4401205"/>
          </a:xfrm>
          <a:prstGeom prst="rect">
            <a:avLst/>
          </a:prstGeom>
        </p:spPr>
        <p:txBody>
          <a:bodyPr wrap="square">
            <a:spAutoFit/>
          </a:bodyPr>
          <a:lstStyle/>
          <a:p>
            <a:pPr algn="just"/>
            <a:r>
              <a:rPr lang="ar-EG" sz="2800" b="1" dirty="0" smtClean="0">
                <a:cs typeface="Traditional Arabic" pitchFamily="2" charset="-78"/>
              </a:rPr>
              <a:t>2- </a:t>
            </a:r>
            <a:r>
              <a:rPr lang="ar-SA" sz="2800" b="1" dirty="0" smtClean="0"/>
              <a:t>ما أخبر </a:t>
            </a:r>
            <a:r>
              <a:rPr lang="ar-SA" sz="2800" b="1" dirty="0" err="1" smtClean="0"/>
              <a:t>به</a:t>
            </a:r>
            <a:r>
              <a:rPr lang="ar-SA" sz="2800" b="1" dirty="0" smtClean="0"/>
              <a:t> عبد الله بن سلام الحبر اليهودي وبسببه أسلم</a:t>
            </a:r>
            <a:r>
              <a:rPr lang="ar-EG" sz="2800" b="1" dirty="0" smtClean="0"/>
              <a:t>:</a:t>
            </a:r>
          </a:p>
          <a:p>
            <a:pPr algn="just"/>
            <a:r>
              <a:rPr lang="ar-SA" sz="2800" b="1" dirty="0" smtClean="0"/>
              <a:t>قال</a:t>
            </a:r>
            <a:r>
              <a:rPr lang="ar-EG" sz="2800" b="1" dirty="0" smtClean="0"/>
              <a:t> </a:t>
            </a:r>
            <a:r>
              <a:rPr lang="ar-SA" sz="2800" b="1" dirty="0" smtClean="0"/>
              <a:t>عبد الله بن سلام </a:t>
            </a:r>
            <a:r>
              <a:rPr lang="ar-EG" sz="2800" b="1" dirty="0" smtClean="0"/>
              <a:t>رضي الله عنه</a:t>
            </a:r>
            <a:r>
              <a:rPr lang="ar-SA" sz="2800" b="1" dirty="0" smtClean="0"/>
              <a:t>: لَمَّا قَدِمَ رَسُولُ اللَّهِ صلى الله عليه وسلم الْمَدِينَةَ</a:t>
            </a:r>
            <a:r>
              <a:rPr lang="ar-EG" sz="2800" b="1" dirty="0" smtClean="0"/>
              <a:t>،</a:t>
            </a:r>
            <a:r>
              <a:rPr lang="ar-SA" sz="2800" b="1" dirty="0" smtClean="0"/>
              <a:t> </a:t>
            </a:r>
            <a:r>
              <a:rPr lang="ar-SA" sz="2800" b="1" dirty="0" err="1" smtClean="0"/>
              <a:t>انْجَفَلَ</a:t>
            </a:r>
            <a:r>
              <a:rPr lang="ar-SA" sz="2800" b="1" dirty="0" smtClean="0"/>
              <a:t> النَّاسُ إِلَيْهِ</a:t>
            </a:r>
            <a:r>
              <a:rPr lang="ar-EG" sz="2800" b="1" dirty="0" smtClean="0"/>
              <a:t>،</a:t>
            </a:r>
            <a:r>
              <a:rPr lang="ar-SA" sz="2800" b="1" dirty="0" smtClean="0"/>
              <a:t> وَقِيلَ</a:t>
            </a:r>
            <a:r>
              <a:rPr lang="ar-EG" sz="2800" b="1" dirty="0" smtClean="0"/>
              <a:t>:</a:t>
            </a:r>
            <a:r>
              <a:rPr lang="ar-SA" sz="2800" b="1" dirty="0" smtClean="0"/>
              <a:t> قَدِمَ رَسُولُ اللَّهِ صلى الله عليه وسلم، قَدِمَ رَسُولُ اللَّهِ صلى الله عليه وسلم، قَدِمَ رَسُولُ اللَّهِ صلى الله عليه وسلم، فَجِئْتُ فِي النَّاسِ لِأَنْظُرَ إِلَيْهِ</a:t>
            </a:r>
            <a:r>
              <a:rPr lang="ar-EG" sz="2800" b="1" dirty="0" smtClean="0"/>
              <a:t>،</a:t>
            </a:r>
            <a:r>
              <a:rPr lang="ar-SA" sz="2800" b="1" dirty="0" smtClean="0"/>
              <a:t> فَلَمَّا اسْتَثْبَتُّ وَجْهَ رَسُولِ اللَّهِ صلى الله عليه وسلم</a:t>
            </a:r>
            <a:r>
              <a:rPr lang="ar-EG" sz="2800" b="1" dirty="0" smtClean="0"/>
              <a:t>،</a:t>
            </a:r>
            <a:r>
              <a:rPr lang="ar-SA" sz="2800" b="1" dirty="0" smtClean="0"/>
              <a:t> عَرَفْتُ أَنَّ وَجْهَهُ لَيْسَ بِوَجْهِ كَذَّابٍ</a:t>
            </a:r>
            <a:r>
              <a:rPr lang="ar-EG" sz="2800" b="1" dirty="0" smtClean="0"/>
              <a:t>،</a:t>
            </a:r>
            <a:r>
              <a:rPr lang="ar-SA" sz="2800" b="1" dirty="0" smtClean="0"/>
              <a:t> وَكَانَ أَوَّلُ شَيْءٍ تَكَلَّمَ </a:t>
            </a:r>
            <a:r>
              <a:rPr lang="ar-SA" sz="2800" b="1" dirty="0" err="1" smtClean="0"/>
              <a:t>بِهِ</a:t>
            </a:r>
            <a:r>
              <a:rPr lang="ar-SA" sz="2800" b="1" dirty="0" smtClean="0"/>
              <a:t> أَنْ قَالَ</a:t>
            </a:r>
            <a:r>
              <a:rPr lang="ar-EG" sz="2800" b="1" dirty="0" smtClean="0"/>
              <a:t>:</a:t>
            </a:r>
            <a:r>
              <a:rPr lang="ar-SA" sz="2800" b="1" dirty="0" smtClean="0"/>
              <a:t> </a:t>
            </a:r>
            <a:r>
              <a:rPr lang="ar-EG" sz="2800" b="1" dirty="0" smtClean="0"/>
              <a:t>"</a:t>
            </a:r>
            <a:r>
              <a:rPr lang="ar-SA" sz="2800" b="1" dirty="0" smtClean="0"/>
              <a:t>أَيُّهَا النَّاسُ</a:t>
            </a:r>
            <a:r>
              <a:rPr lang="ar-EG" sz="2800" b="1" dirty="0" smtClean="0"/>
              <a:t>،</a:t>
            </a:r>
            <a:r>
              <a:rPr lang="ar-SA" sz="2800" b="1" dirty="0" smtClean="0"/>
              <a:t> أَفْشُوا السَّلَامَ</a:t>
            </a:r>
            <a:r>
              <a:rPr lang="ar-EG" sz="2800" b="1" dirty="0" smtClean="0"/>
              <a:t>،</a:t>
            </a:r>
            <a:r>
              <a:rPr lang="ar-SA" sz="2800" b="1" dirty="0" smtClean="0"/>
              <a:t> وَأَطْعِمُوا الطَّعَامَ</a:t>
            </a:r>
            <a:r>
              <a:rPr lang="ar-EG" sz="2800" b="1" dirty="0" smtClean="0"/>
              <a:t>،</a:t>
            </a:r>
            <a:r>
              <a:rPr lang="ar-SA" sz="2800" b="1" dirty="0" smtClean="0"/>
              <a:t> وَصَلُّوا وَالنَّاسُ نِيَامٌ</a:t>
            </a:r>
            <a:r>
              <a:rPr lang="ar-EG" sz="2800" b="1" dirty="0" smtClean="0"/>
              <a:t>،</a:t>
            </a:r>
            <a:r>
              <a:rPr lang="ar-SA" sz="2800" b="1" dirty="0" smtClean="0"/>
              <a:t> تَدْخُلُوا الْجَنَّةَ بِسَلَامٍ</a:t>
            </a:r>
            <a:r>
              <a:rPr lang="en-US" sz="2800" b="1" dirty="0" smtClean="0"/>
              <a:t>"</a:t>
            </a:r>
            <a:r>
              <a:rPr lang="ar-EG" sz="2800" b="1" dirty="0" err="1" smtClean="0"/>
              <a:t>.</a:t>
            </a:r>
            <a:r>
              <a:rPr lang="ar-SA" sz="2800" b="1" dirty="0" smtClean="0"/>
              <a:t> </a:t>
            </a:r>
            <a:endParaRPr lang="ar-EG" sz="2800" b="1" dirty="0" smtClean="0"/>
          </a:p>
          <a:p>
            <a:pPr algn="just"/>
            <a:r>
              <a:rPr lang="ar-SA" sz="2800" b="1" dirty="0" smtClean="0"/>
              <a:t>هكذا لم يحتج الأمر منه لكي يعلم أن محمداً رسول الله صلى الله عليه وسلم سوى أن ينظر إلى وجهه الكريم ليعرف أنه ليس بوجه كذاب</a:t>
            </a:r>
            <a:r>
              <a:rPr lang="ar-EG" sz="2800" b="1" dirty="0" smtClean="0">
                <a:cs typeface="Traditional Arabic" pitchFamily="2" charset="-78"/>
              </a:rPr>
              <a:t>.</a:t>
            </a:r>
            <a:endParaRPr lang="ar-SA" sz="2800" b="1" dirty="0" smtClean="0">
              <a:cs typeface="Traditional Arabic"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5- </a:t>
            </a:r>
            <a:r>
              <a:rPr lang="ar-SA" b="1" dirty="0" smtClean="0"/>
              <a:t>شجاعة النبي </a:t>
            </a:r>
            <a:r>
              <a:rPr lang="ar-SA" b="1" dirty="0" smtClean="0"/>
              <a:t>صلى الله عليه وسلم:</a:t>
            </a:r>
            <a:endParaRPr lang="en-US" b="1" dirty="0"/>
          </a:p>
        </p:txBody>
      </p:sp>
      <p:sp>
        <p:nvSpPr>
          <p:cNvPr id="7171" name="Text Placeholder 5"/>
          <p:cNvSpPr>
            <a:spLocks noGrp="1"/>
          </p:cNvSpPr>
          <p:nvPr>
            <p:ph idx="1"/>
          </p:nvPr>
        </p:nvSpPr>
        <p:spPr>
          <a:xfrm>
            <a:off x="228600" y="1371600"/>
            <a:ext cx="9296400" cy="4830763"/>
          </a:xfrm>
        </p:spPr>
        <p:txBody>
          <a:bodyPr/>
          <a:lstStyle/>
          <a:p>
            <a:pPr algn="just" rtl="1"/>
            <a:r>
              <a:rPr lang="ar-SA" sz="2400" b="1" dirty="0" smtClean="0"/>
              <a:t>لعل أهم وأبرز ما تتجسد فيه شجاعة النبي صلى الله عليه وسلم مواجهته لقومه وللمشركين من حوله بمبادئ الدين الحنيف وعقائده, والتي تتعارض مع ما ألفوه وتوارثوه عن آبائهم </a:t>
            </a:r>
            <a:r>
              <a:rPr lang="ar-SA" sz="2400" b="1" dirty="0" err="1" smtClean="0"/>
              <a:t>وأسلافهم.</a:t>
            </a:r>
            <a:r>
              <a:rPr lang="ar-SA" sz="2400" b="1" dirty="0" smtClean="0"/>
              <a:t> </a:t>
            </a:r>
            <a:r>
              <a:rPr lang="ar-SA" sz="2400" b="1" dirty="0" smtClean="0"/>
              <a:t>وفيما يلي نستعرض بعضاً من صور شجاعته </a:t>
            </a:r>
            <a:r>
              <a:rPr lang="ar-SA" sz="2400" b="1" dirty="0" smtClean="0"/>
              <a:t>صلى الله عليه </a:t>
            </a:r>
            <a:r>
              <a:rPr lang="ar-SA" sz="2400" b="1" dirty="0" err="1" smtClean="0"/>
              <a:t>وسلم </a:t>
            </a:r>
            <a:r>
              <a:rPr lang="ar-SA" sz="2600" b="1" dirty="0" err="1" smtClean="0">
                <a:cs typeface="+mn-cs"/>
              </a:rPr>
              <a:t>:</a:t>
            </a:r>
            <a:endParaRPr lang="ar-SA" sz="2600" b="1" dirty="0" smtClean="0">
              <a:cs typeface="+mn-cs"/>
            </a:endParaRPr>
          </a:p>
          <a:p>
            <a:pPr algn="just" rtl="1"/>
            <a:r>
              <a:rPr lang="ar-SA" sz="2600" b="1" dirty="0" smtClean="0">
                <a:cs typeface="+mn-cs"/>
              </a:rPr>
              <a:t>1- سبقه لكشف أخبار العدو: فقد روي عن أنس بنِ مالك رضى الله عنه أنه قال: كَانَ رَسُولُ اللَّهِ صلى الله عليه وسلم أَحْسَنَ النَّاسِ وَكَانَ أَجْوَدَ النَّاسِ وَكَانَ أَشْجَعَ النَّاسِ وَلَقَدْ فَزِعَ أَهْلُ الْمَدِينَةِ ذَاتَ لَيْلَةٍ فَانْطَلَقَ نَاسٌ قِبَلَ الصَّوْتِ فَتَلَقَّاهُمْ رَسُولُ اللَّهِ صلى الله عليه وسلم رَاجِعًا وَقَدْ سَبَقَهُمْ إِلَى الصَّوْتِ وَهُوَ عَلَى فَرَسٍ لِأَبِي طَلْحَةَ عُرْيٍ فِي عُنُقِهِ السَّيْفُ وَهُوَ يَقُولُ لَمْ تُرَاعُوا لَمْ تُرَاعُوا قَالَ: وَجَدْنَاهُ بَحْرًا أَوْ إِنَّهُ لَبَحْرٌ) أي أن الفرس كان سريعاً فسبقتكم إلى الصوت وليس هناك ما يخيف فارجعوا. </a:t>
            </a:r>
          </a:p>
          <a:p>
            <a:pPr algn="just" rtl="1"/>
            <a:r>
              <a:rPr lang="ar-SA" sz="2600" b="1" dirty="0" smtClean="0">
                <a:cs typeface="+mn-cs"/>
              </a:rPr>
              <a:t>2- وروي عن عليٍّ رضى الله عنه أنه قال: كُنَّا إِذَا احْمَرَّ الْبَأْسُ، وَلَقِيَ الْقَومُ الْقَومَ، اتَّقَيْنَا بِرَسُولِ اللهِ صَلَّى الله عَلَيه وسَلَّم, فَمَا يَكُونُ أَحَدٌ أَقْرَبَ إِلَى الْعَدُوِّ </a:t>
            </a:r>
            <a:r>
              <a:rPr lang="ar-SA" sz="2600" b="1" dirty="0" err="1" smtClean="0">
                <a:cs typeface="+mn-cs"/>
              </a:rPr>
              <a:t>مِنْهُ.</a:t>
            </a:r>
            <a:r>
              <a:rPr lang="ar-SA" sz="2600" b="1" dirty="0" smtClean="0">
                <a:cs typeface="+mn-cs"/>
              </a:rPr>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457200" y="762000"/>
            <a:ext cx="8686800" cy="4093428"/>
          </a:xfrm>
          <a:prstGeom prst="rect">
            <a:avLst/>
          </a:prstGeom>
        </p:spPr>
        <p:txBody>
          <a:bodyPr wrap="square">
            <a:spAutoFit/>
          </a:bodyPr>
          <a:lstStyle/>
          <a:p>
            <a:pPr algn="just"/>
            <a:r>
              <a:rPr lang="ar-SA" sz="2600" b="1" dirty="0" smtClean="0"/>
              <a:t>3- موقفه صلى الله عليه وسلم يوم حنين, فعن سيدنا العباس رضي الله عنه قال شهدت مع رسول الله {صلى الله عليه وسلم} يوم حنين, فلما التقى المسلمون والكفار ولى المسلمون مدبرين فطفق رسول الله {صلى الله عليه وسلم} يُرْكض بغلته قِبَل الكفار قال العباس وأنا آخذٌ بلجام بغلة رسول الله {صلى الله عليه وسلم} أكفها إرادة ألا تسرع فقال رسول الله {صلى الله عليه وسلم} أي عباس ناد أصحاب السمرة. قال عباس - وكان رجلاً صيتاً فقلت: أين المهاجرون الأولون أين أصحاب سورة البقرة والنبي صلى الله عليه و سلم يقول قدما: أنا النبي لا كذب أنا ابن عبد المطلب. قال فو الله </a:t>
            </a:r>
            <a:r>
              <a:rPr lang="ar-SA" sz="2600" b="1" dirty="0" err="1" smtClean="0"/>
              <a:t>لكأن</a:t>
            </a:r>
            <a:r>
              <a:rPr lang="ar-SA" sz="2600" b="1" dirty="0" smtClean="0"/>
              <a:t> </a:t>
            </a:r>
            <a:r>
              <a:rPr lang="ar-SA" sz="2600" b="1" dirty="0" err="1" smtClean="0"/>
              <a:t>عطفتهم</a:t>
            </a:r>
            <a:r>
              <a:rPr lang="ar-SA" sz="2600" b="1" dirty="0" smtClean="0"/>
              <a:t> حين سمعوا صوتي </a:t>
            </a:r>
            <a:r>
              <a:rPr lang="ar-SA" sz="2600" b="1" dirty="0" err="1" smtClean="0"/>
              <a:t>عطفة</a:t>
            </a:r>
            <a:r>
              <a:rPr lang="ar-SA" sz="2600" b="1" dirty="0" smtClean="0"/>
              <a:t> البقر على أولادها فقالوا يا لبيك يا لبيك قال فاقتتلوا والكفار حتى انهزم الكفار. قال وكأني أنظر إلى النبي {صلى الله عليه وسلم} يركض خلفهم على بغلته.</a:t>
            </a:r>
            <a:endParaRPr lang="ar-EG" sz="26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6- عفو النبي صلى الله عليه وسلم: </a:t>
            </a:r>
            <a:endParaRPr lang="en-US" b="1" dirty="0"/>
          </a:p>
        </p:txBody>
      </p:sp>
      <p:sp>
        <p:nvSpPr>
          <p:cNvPr id="7171" name="Text Placeholder 5"/>
          <p:cNvSpPr>
            <a:spLocks noGrp="1"/>
          </p:cNvSpPr>
          <p:nvPr>
            <p:ph idx="1"/>
          </p:nvPr>
        </p:nvSpPr>
        <p:spPr>
          <a:xfrm>
            <a:off x="304800" y="1371600"/>
            <a:ext cx="9220200" cy="4754563"/>
          </a:xfrm>
        </p:spPr>
        <p:txBody>
          <a:bodyPr/>
          <a:lstStyle/>
          <a:p>
            <a:pPr algn="just" rtl="1"/>
            <a:r>
              <a:rPr lang="ar-SA" sz="2600" b="1" dirty="0" smtClean="0"/>
              <a:t>كان النبي صلى الله عليه وسلم متخلقاً بالعفو في أكمل صوره استجابة لأمر ربه في قوله </a:t>
            </a:r>
            <a:r>
              <a:rPr lang="ar-SA" sz="2600" b="1" dirty="0" err="1" smtClean="0"/>
              <a:t>تعالى: </a:t>
            </a:r>
            <a:r>
              <a:rPr lang="ar-SA" sz="2600" b="1" dirty="0" smtClean="0"/>
              <a:t>{خُذِ الْعَفْوَ وَأْمُرْ بِالْعُرْفِ وَأَعْرِضْ عَنِ الْجاهِلِينَ</a:t>
            </a:r>
            <a:r>
              <a:rPr lang="ar-SA" sz="2600" b="1" dirty="0" err="1" smtClean="0"/>
              <a:t>} </a:t>
            </a:r>
            <a:r>
              <a:rPr lang="ar-SA" sz="2600" b="1" dirty="0" smtClean="0"/>
              <a:t>(الأعراف: 199</a:t>
            </a:r>
            <a:r>
              <a:rPr lang="ar-SA" sz="2600" b="1" dirty="0" err="1" smtClean="0"/>
              <a:t>).</a:t>
            </a:r>
            <a:r>
              <a:rPr lang="ar-SA" sz="2600" b="1" dirty="0" smtClean="0"/>
              <a:t> ولعل من أروع تلك </a:t>
            </a:r>
            <a:r>
              <a:rPr lang="ar-SA" sz="2600" b="1" dirty="0" err="1" smtClean="0"/>
              <a:t>الصور</a:t>
            </a:r>
            <a:r>
              <a:rPr lang="ar-SA" sz="2600" b="1" dirty="0" err="1" smtClean="0"/>
              <a:t>:</a:t>
            </a:r>
            <a:endParaRPr lang="ar-SA" sz="2600" b="1" dirty="0" smtClean="0"/>
          </a:p>
          <a:p>
            <a:pPr lvl="0" algn="just" rtl="1"/>
            <a:r>
              <a:rPr lang="ar-SA" sz="2800" dirty="0" smtClean="0"/>
              <a:t>1- </a:t>
            </a:r>
            <a:r>
              <a:rPr lang="ar-SA" sz="2600" b="1" dirty="0" smtClean="0"/>
              <a:t>عفوه </a:t>
            </a:r>
            <a:r>
              <a:rPr lang="ar-SA" sz="2600" b="1" dirty="0" smtClean="0"/>
              <a:t>عليه الصلاة والسلام عن أهل مكة المكرمة بعد الفتح, مع شدة إيذائهم له ولأصحابه, واضطهادهم, وملاحقتهم إلى الحبشة, والاستيلاء على ديارهم وأموالهم التي تركوها خلفهم في مكة إبَّان </a:t>
            </a:r>
            <a:r>
              <a:rPr lang="ar-SA" sz="2600" b="1" dirty="0" err="1" smtClean="0"/>
              <a:t>هجرتهم.</a:t>
            </a:r>
            <a:r>
              <a:rPr lang="ar-SA" sz="2600" b="1" dirty="0" smtClean="0"/>
              <a:t> ولكنه عليه الصلاة والسلام حين دخلها فاتحاً, وأمكنه الله من رقابهم, وقف فيهم خطيباً </a:t>
            </a:r>
            <a:r>
              <a:rPr lang="ar-SA" sz="2600" b="1" dirty="0" err="1" smtClean="0"/>
              <a:t>وقال: </a:t>
            </a:r>
            <a:r>
              <a:rPr lang="ar-SA" sz="2600" b="1" dirty="0" smtClean="0"/>
              <a:t>(يا معشر قريش؛ ما </a:t>
            </a:r>
            <a:r>
              <a:rPr lang="ar-SA" sz="2600" b="1" dirty="0" err="1" smtClean="0"/>
              <a:t>تقولون؟</a:t>
            </a:r>
            <a:r>
              <a:rPr lang="ar-SA" sz="2600" b="1" dirty="0" smtClean="0"/>
              <a:t>) قالوا: نقول: ابنُ أخٍ, وابنُ عمٍ, رحيمٌ </a:t>
            </a:r>
            <a:r>
              <a:rPr lang="ar-SA" sz="2600" b="1" dirty="0" err="1" smtClean="0"/>
              <a:t>كريمٌ.</a:t>
            </a:r>
            <a:r>
              <a:rPr lang="ar-SA" sz="2600" b="1" dirty="0" smtClean="0"/>
              <a:t> ثم أعاد عليهم </a:t>
            </a:r>
            <a:r>
              <a:rPr lang="ar-SA" sz="2600" b="1" dirty="0" err="1" smtClean="0"/>
              <a:t>القول.</a:t>
            </a:r>
            <a:r>
              <a:rPr lang="ar-SA" sz="2600" b="1" dirty="0" smtClean="0"/>
              <a:t> فقالوا مثل </a:t>
            </a:r>
            <a:r>
              <a:rPr lang="ar-SA" sz="2600" b="1" dirty="0" err="1" smtClean="0"/>
              <a:t>ذلك.</a:t>
            </a:r>
            <a:r>
              <a:rPr lang="ar-SA" sz="2600" b="1" dirty="0" smtClean="0"/>
              <a:t> قال: فإني أقول كما قال أخي يوسف عليه </a:t>
            </a:r>
            <a:r>
              <a:rPr lang="ar-SA" sz="2600" b="1" dirty="0" err="1" smtClean="0"/>
              <a:t>السلام: </a:t>
            </a:r>
            <a:r>
              <a:rPr lang="ar-SA" sz="2600" b="1" dirty="0" smtClean="0"/>
              <a:t>{لاَ تَثْرَيبَ عَلَيْكُمُ الْيَوْمَ يَغْفِرُ اللَّهُ لَكُمْ</a:t>
            </a:r>
            <a:r>
              <a:rPr lang="ar-SA" sz="2600" b="1" dirty="0" err="1" smtClean="0"/>
              <a:t>} </a:t>
            </a:r>
            <a:r>
              <a:rPr lang="ar-SA" sz="2600" b="1" dirty="0" smtClean="0"/>
              <a:t>(يوسف: 92) فخرجوا, فبايعوه على </a:t>
            </a:r>
            <a:r>
              <a:rPr lang="ar-SA" sz="2600" b="1" dirty="0" smtClean="0"/>
              <a:t>الإسلام.</a:t>
            </a:r>
            <a:endParaRPr lang="ar-SA" sz="26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914400"/>
            <a:ext cx="8915400" cy="4832092"/>
          </a:xfrm>
          <a:prstGeom prst="rect">
            <a:avLst/>
          </a:prstGeom>
        </p:spPr>
        <p:txBody>
          <a:bodyPr wrap="square">
            <a:spAutoFit/>
          </a:bodyPr>
          <a:lstStyle/>
          <a:p>
            <a:pPr lvl="0" algn="just"/>
            <a:r>
              <a:rPr lang="ar-SA" sz="2800" b="1" dirty="0" smtClean="0"/>
              <a:t>2- عفوه </a:t>
            </a:r>
            <a:r>
              <a:rPr lang="ar-SA" sz="2800" b="1" dirty="0" smtClean="0"/>
              <a:t>عليه الصلاة والسلام عن مَنْ هَمَّ بقتله بعد أن أمكنه الله منه: فقد روى جَابِرَ بن عبد اللَّهِ رضي الله عنهما أَنَّهُ غَزَا مع رسول اللَّهِ صلى الله عليه وسلم قِبَلَ </a:t>
            </a:r>
            <a:r>
              <a:rPr lang="ar-SA" sz="2800" b="1" dirty="0" err="1" smtClean="0"/>
              <a:t>نَجْدٍ.</a:t>
            </a:r>
            <a:r>
              <a:rPr lang="ar-SA" sz="2800" b="1" dirty="0" smtClean="0"/>
              <a:t> فلما قَفَلَ رسول اللَّهِ صلى الله عليه وسلم قَفَلَ معه, فَأَدْرَكَتْهُمْ الْقَائِلَةُ في وَادٍ كَثِيرِ </a:t>
            </a:r>
            <a:r>
              <a:rPr lang="ar-SA" sz="2800" b="1" dirty="0" err="1" smtClean="0"/>
              <a:t>الْعِضَاهِ</a:t>
            </a:r>
            <a:r>
              <a:rPr lang="ar-SA" sz="2800" b="1" dirty="0" smtClean="0"/>
              <a:t>, فَنَزَلَ رسول اللَّهِ صلى الله عليه وسلم, وَتَفَرَّقَ الناس يَسْتَظِلُّونَ </a:t>
            </a:r>
            <a:r>
              <a:rPr lang="ar-SA" sz="2800" b="1" dirty="0" err="1" smtClean="0"/>
              <a:t>بِالشَّجَرِ.</a:t>
            </a:r>
            <a:r>
              <a:rPr lang="ar-SA" sz="2800" b="1" dirty="0" smtClean="0"/>
              <a:t> فَنَزَلَ رسول اللَّهِ صلى الله عليه وسلم تَحْتَ سَمُرَةٍ, وَعَلَّقَ بها سَيْفَهُ, وَنِمْنَا </a:t>
            </a:r>
            <a:r>
              <a:rPr lang="ar-SA" sz="2800" b="1" dirty="0" err="1" smtClean="0"/>
              <a:t>نَوْمَةً.</a:t>
            </a:r>
            <a:r>
              <a:rPr lang="ar-SA" sz="2800" b="1" dirty="0" smtClean="0"/>
              <a:t> فإذا رسول اللَّهِ صلى الله عليه وسلم يَدْعُونَا, وإذا عِنْدَهُ </a:t>
            </a:r>
            <a:r>
              <a:rPr lang="ar-SA" sz="2800" b="1" dirty="0" err="1" smtClean="0"/>
              <a:t>أَعْرَابِيٌّ.</a:t>
            </a:r>
            <a:r>
              <a:rPr lang="ar-SA" sz="2800" b="1" dirty="0" smtClean="0"/>
              <a:t> </a:t>
            </a:r>
            <a:r>
              <a:rPr lang="ar-SA" sz="2800" b="1" dirty="0" err="1" smtClean="0"/>
              <a:t>فقال: </a:t>
            </a:r>
            <a:r>
              <a:rPr lang="ar-SA" sz="2800" b="1" dirty="0" smtClean="0"/>
              <a:t>(إِنَّ هذا </a:t>
            </a:r>
            <a:r>
              <a:rPr lang="ar-SA" sz="2800" b="1" dirty="0" err="1" smtClean="0"/>
              <a:t>اخْتَرَطَ</a:t>
            </a:r>
            <a:r>
              <a:rPr lang="ar-SA" sz="2800" b="1" dirty="0" smtClean="0"/>
              <a:t> عَلَيَّ سَيْفِي وأنا نَائِمٌ, فَاسْتَيْقَظْتُ وهو في يَدِهِ صَلْتًا, فقال: من يَمْنَعُكَ </a:t>
            </a:r>
            <a:r>
              <a:rPr lang="ar-SA" sz="2800" b="1" dirty="0" err="1" smtClean="0"/>
              <a:t>مِنِّي؟</a:t>
            </a:r>
            <a:r>
              <a:rPr lang="ar-SA" sz="2800" b="1" dirty="0" smtClean="0"/>
              <a:t> فقلت: </a:t>
            </a:r>
            <a:r>
              <a:rPr lang="ar-SA" sz="2800" b="1" dirty="0" err="1" smtClean="0"/>
              <a:t>الله.</a:t>
            </a:r>
            <a:r>
              <a:rPr lang="ar-SA" sz="2800" b="1" dirty="0" smtClean="0"/>
              <a:t> فَهَا هو ذَا جَالِسٌ) ثُمَّ لم يُعَاقِبْهُ رسول اللَّهِ صلى الله عليه وسلم, </a:t>
            </a:r>
            <a:r>
              <a:rPr lang="ar-SA" sz="2800" b="1" dirty="0" err="1" smtClean="0"/>
              <a:t>وَجَلَسَ“.</a:t>
            </a:r>
            <a:endParaRPr lang="ar-SA" sz="2800" b="1" dirty="0" smtClean="0"/>
          </a:p>
          <a:p>
            <a:pPr algn="just"/>
            <a:r>
              <a:rPr lang="ar-SA" sz="2800" b="1" dirty="0" smtClean="0"/>
              <a:t>وغيرها من الصور كثيرة جداً تزخر بها كتب السنة والسيرة النبوية  لا يتسع المقام لذكر المزيد منها, وغرضنا هو التمثيل والتدليل فحسب</a:t>
            </a:r>
            <a:r>
              <a:rPr lang="ar-SA" sz="2800" b="1" dirty="0" smtClean="0"/>
              <a:t>.</a:t>
            </a:r>
            <a:endParaRPr lang="en-US"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2844</TotalTime>
  <Words>2221</Words>
  <Application>Microsoft Office PowerPoint</Application>
  <PresentationFormat>A4 Paper (210x297 mm)‎</PresentationFormat>
  <Paragraphs>63</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السادسة</vt:lpstr>
      <vt:lpstr>الرسول ذو الخلق العظيم:</vt:lpstr>
      <vt:lpstr>1- عبادة النبي صلى الله عليه وسلم: </vt:lpstr>
      <vt:lpstr>2- خلق النبي صلى الله عليه وسلم في الدعوة: </vt:lpstr>
      <vt:lpstr>الشريحة 6</vt:lpstr>
      <vt:lpstr>3- رحمة النبي صلى الله عليه وسلم:</vt:lpstr>
      <vt:lpstr>الشريحة 8</vt:lpstr>
      <vt:lpstr>الشريحة 9</vt:lpstr>
      <vt:lpstr>4- صدقه صلى الله عليه وسلم: </vt:lpstr>
      <vt:lpstr>الشريحة 11</vt:lpstr>
      <vt:lpstr>5- شجاعة النبي صلى الله عليه وسلم:</vt:lpstr>
      <vt:lpstr>الشريحة 13</vt:lpstr>
      <vt:lpstr>6- عفو النبي صلى الله عليه وسلم: </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201</cp:revision>
  <dcterms:created xsi:type="dcterms:W3CDTF">2009-10-14T19:14:34Z</dcterms:created>
  <dcterms:modified xsi:type="dcterms:W3CDTF">2013-09-26T15:38:27Z</dcterms:modified>
</cp:coreProperties>
</file>