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03" r:id="rId2"/>
    <p:sldId id="304" r:id="rId3"/>
    <p:sldId id="292" r:id="rId4"/>
    <p:sldId id="293" r:id="rId5"/>
    <p:sldId id="306" r:id="rId6"/>
    <p:sldId id="294" r:id="rId7"/>
    <p:sldId id="295" r:id="rId8"/>
    <p:sldId id="307" r:id="rId9"/>
    <p:sldId id="296" r:id="rId10"/>
    <p:sldId id="308" r:id="rId11"/>
    <p:sldId id="300"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895600"/>
            <a:ext cx="5403850" cy="22098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endParaRPr lang="ar-SA" sz="2400" b="1" dirty="0" smtClean="0">
              <a:solidFill>
                <a:srgbClr val="376092"/>
              </a:solidFill>
              <a:latin typeface="AYM Wadiy S_U normal."/>
              <a:cs typeface="Times New Roman" pitchFamily="18" charset="0"/>
            </a:endParaRPr>
          </a:p>
          <a:p>
            <a:pPr lvl="1" algn="ctr"/>
            <a:r>
              <a:rPr lang="ar-SA" sz="2800" b="1" dirty="0" smtClean="0">
                <a:solidFill>
                  <a:srgbClr val="FF0000"/>
                </a:solidFill>
                <a:latin typeface="AYM Wadiy S_U normal."/>
                <a:cs typeface="Times New Roman" pitchFamily="18" charset="0"/>
              </a:rPr>
              <a:t>الأخلاق الإسلامية وآداب المهنة </a:t>
            </a:r>
          </a:p>
          <a:p>
            <a:pPr lvl="1" algn="ctr"/>
            <a:r>
              <a:rPr lang="ar-SA" sz="2800" b="1" dirty="0" smtClean="0">
                <a:solidFill>
                  <a:srgbClr val="FF0000"/>
                </a:solidFill>
                <a:latin typeface="AYM Wadiy S_U normal."/>
                <a:cs typeface="Times New Roman" pitchFamily="18" charset="0"/>
              </a:rPr>
              <a:t>سلم 317</a:t>
            </a:r>
            <a:endParaRPr lang="en-US" sz="2800" b="1" dirty="0" smtClean="0">
              <a:solidFill>
                <a:srgbClr val="FF0000"/>
              </a:solidFill>
              <a:latin typeface="Calibri" pitchFamily="34" charset="0"/>
            </a:endParaRPr>
          </a:p>
          <a:p>
            <a:pPr lvl="1" algn="ctr"/>
            <a:r>
              <a:rPr lang="ar-SA" sz="2800" b="1" dirty="0" err="1" smtClean="0">
                <a:solidFill>
                  <a:srgbClr val="FF0000"/>
                </a:solidFill>
                <a:latin typeface="Calibri" pitchFamily="34" charset="0"/>
                <a:cs typeface="Times New Roman" pitchFamily="18" charset="0"/>
              </a:rPr>
              <a:t>د.</a:t>
            </a:r>
            <a:r>
              <a:rPr lang="ar-SA" sz="2800" b="1" dirty="0" smtClean="0">
                <a:solidFill>
                  <a:srgbClr val="FF0000"/>
                </a:solidFill>
                <a:latin typeface="Calibri" pitchFamily="34" charset="0"/>
                <a:cs typeface="Times New Roman" pitchFamily="18" charset="0"/>
              </a:rPr>
              <a:t> عبد الله الديرشوي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t>المحاضرة الحادية عشرة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295400"/>
          </a:xfrm>
        </p:spPr>
        <p:txBody>
          <a:bodyPr/>
          <a:lstStyle/>
          <a:p>
            <a:pPr eaLnBrk="1" hangingPunct="1"/>
            <a:r>
              <a:rPr lang="ar-SA" sz="6000" b="1" dirty="0" smtClean="0">
                <a:solidFill>
                  <a:schemeClr val="tx1"/>
                </a:solidFill>
              </a:rPr>
              <a:t>خُلُق التعاون </a:t>
            </a:r>
            <a:r>
              <a:rPr lang="ar-SA" sz="6000" b="1" dirty="0" smtClean="0">
                <a:solidFill>
                  <a:schemeClr val="tx1"/>
                </a:solidFill>
              </a:rPr>
              <a:t>المهني</a:t>
            </a:r>
            <a:endParaRPr lang="en-US" sz="6000" b="1" dirty="0" smtClean="0">
              <a:solidFill>
                <a:schemeClr val="tx1"/>
              </a:solidFill>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71600"/>
          </a:xfrm>
        </p:spPr>
        <p:txBody>
          <a:bodyPr/>
          <a:lstStyle/>
          <a:p>
            <a:pPr rtl="1"/>
            <a:r>
              <a:rPr lang="ar-SA" b="1" dirty="0" smtClean="0"/>
              <a:t>تعريف التعاون </a:t>
            </a:r>
            <a:r>
              <a:rPr lang="ar-SA" b="1" dirty="0" err="1" smtClean="0"/>
              <a:t>المهني:</a:t>
            </a:r>
            <a:endParaRPr lang="ar-SA" dirty="0"/>
          </a:p>
        </p:txBody>
      </p:sp>
      <p:sp>
        <p:nvSpPr>
          <p:cNvPr id="3" name="عنصر نائب للمحتوى 2"/>
          <p:cNvSpPr>
            <a:spLocks noGrp="1"/>
          </p:cNvSpPr>
          <p:nvPr>
            <p:ph idx="1"/>
          </p:nvPr>
        </p:nvSpPr>
        <p:spPr>
          <a:xfrm>
            <a:off x="381000" y="1371600"/>
            <a:ext cx="9144000" cy="4754563"/>
          </a:xfrm>
        </p:spPr>
        <p:txBody>
          <a:bodyPr/>
          <a:lstStyle/>
          <a:p>
            <a:pPr algn="just" rtl="1"/>
            <a:r>
              <a:rPr lang="ar-SA" sz="2400" b="1" dirty="0" smtClean="0"/>
              <a:t>التعاون </a:t>
            </a:r>
            <a:r>
              <a:rPr lang="ar-SA" sz="2400" b="1" dirty="0" smtClean="0"/>
              <a:t>لغة</a:t>
            </a:r>
            <a:r>
              <a:rPr lang="ar-EG" sz="2400" b="1" dirty="0" err="1" smtClean="0"/>
              <a:t>:</a:t>
            </a:r>
            <a:r>
              <a:rPr lang="ar-SA" sz="2400" b="1" dirty="0" smtClean="0"/>
              <a:t> المساعدة</a:t>
            </a:r>
            <a:r>
              <a:rPr lang="ar-EG" sz="2400" b="1" dirty="0" err="1" smtClean="0"/>
              <a:t>،</a:t>
            </a:r>
            <a:r>
              <a:rPr lang="ar-SA" sz="2400" b="1" dirty="0" smtClean="0"/>
              <a:t> م</a:t>
            </a:r>
            <a:r>
              <a:rPr lang="ar-EG" sz="2400" b="1" dirty="0" smtClean="0"/>
              <a:t>ِ</a:t>
            </a:r>
            <a:r>
              <a:rPr lang="ar-SA" sz="2400" b="1" dirty="0" smtClean="0"/>
              <a:t>ن</a:t>
            </a:r>
            <a:r>
              <a:rPr lang="ar-EG" sz="2400" b="1" dirty="0" smtClean="0"/>
              <a:t>ْ</a:t>
            </a:r>
            <a:r>
              <a:rPr lang="ar-SA" sz="2400" b="1" dirty="0" smtClean="0"/>
              <a:t> عاونه وأعانه إذا </a:t>
            </a:r>
            <a:r>
              <a:rPr lang="ar-SA" sz="2400" b="1" dirty="0" err="1" smtClean="0"/>
              <a:t>ساعده.</a:t>
            </a:r>
            <a:r>
              <a:rPr lang="ar-SA" sz="2400" b="1" dirty="0" smtClean="0"/>
              <a:t> والمعاون</a:t>
            </a:r>
            <a:r>
              <a:rPr lang="ar-EG" sz="2400" b="1" dirty="0" err="1" smtClean="0"/>
              <a:t>:</a:t>
            </a:r>
            <a:r>
              <a:rPr lang="ar-SA" sz="2400" b="1" dirty="0" smtClean="0"/>
              <a:t> المساعد.</a:t>
            </a:r>
            <a:endParaRPr lang="en-US" sz="2400" b="1" dirty="0" smtClean="0"/>
          </a:p>
          <a:p>
            <a:pPr algn="just" rtl="1"/>
            <a:r>
              <a:rPr lang="ar-SA" sz="2400" b="1" dirty="0" smtClean="0"/>
              <a:t>والتعاون المهني في الاصطلاح لا يخرج عن معناه اللغوي, وهو المساعدة على أداء المهنة.</a:t>
            </a:r>
            <a:endParaRPr lang="en-US" sz="2400" b="1" dirty="0" smtClean="0"/>
          </a:p>
          <a:p>
            <a:pPr algn="just" rtl="1"/>
            <a:r>
              <a:rPr lang="ar-SA" sz="2400" b="1" dirty="0" smtClean="0"/>
              <a:t>أي المساعدة في إيجاد المهنة, وأداء مهامها بروح الفريق </a:t>
            </a:r>
            <a:r>
              <a:rPr lang="ar-SA" sz="2400" b="1" dirty="0" err="1" smtClean="0"/>
              <a:t>الواحد.</a:t>
            </a:r>
            <a:r>
              <a:rPr lang="ar-SA" sz="2400" b="1" dirty="0" smtClean="0"/>
              <a:t> وإنما يتحقق ذلك بأكمل صوره بالتزام جميع الأطراف </a:t>
            </a:r>
            <a:r>
              <a:rPr lang="ar-SA" sz="2400" b="1" dirty="0" err="1" smtClean="0"/>
              <a:t>بتسييد</a:t>
            </a:r>
            <a:r>
              <a:rPr lang="ar-SA" sz="2400" b="1" dirty="0" smtClean="0"/>
              <a:t> معاني الأخوة والاحترام والصبر على </a:t>
            </a:r>
            <a:r>
              <a:rPr lang="ar-SA" sz="2400" b="1" dirty="0" err="1" smtClean="0"/>
              <a:t>المكاره</a:t>
            </a:r>
            <a:r>
              <a:rPr lang="ar-EG" sz="2400" b="1" dirty="0" err="1" smtClean="0"/>
              <a:t>،</a:t>
            </a:r>
            <a:r>
              <a:rPr lang="ar-SA" sz="2400" b="1" dirty="0" smtClean="0"/>
              <a:t> ثم الارتقاء إلى مراتب التناصح والتنافس الشريف.</a:t>
            </a:r>
            <a:endParaRPr lang="en-US" sz="2400" b="1" dirty="0" smtClean="0"/>
          </a:p>
          <a:p>
            <a:pPr rtl="1"/>
            <a:r>
              <a:rPr lang="ar-SA" sz="2400" b="1" dirty="0" smtClean="0"/>
              <a:t>إذاً فتحقيق التعاون المهني على أكمل وجه يوجب على أطراف المهنة أن يسعوا في واقع مهنتهم إلى تحقيق أمرين اثنين </a:t>
            </a:r>
            <a:r>
              <a:rPr lang="ar-SA" sz="2400" b="1" dirty="0" err="1" smtClean="0"/>
              <a:t>هما:</a:t>
            </a:r>
          </a:p>
          <a:p>
            <a:pPr rtl="1"/>
            <a:r>
              <a:rPr lang="ar-SA" sz="2400" b="1" dirty="0" smtClean="0"/>
              <a:t>1- </a:t>
            </a:r>
            <a:r>
              <a:rPr lang="ar-SA" sz="2400" b="1" dirty="0" err="1" smtClean="0"/>
              <a:t>تسييد</a:t>
            </a:r>
            <a:r>
              <a:rPr lang="ar-SA" sz="2400" b="1" dirty="0" smtClean="0"/>
              <a:t> معاني الأخوة والاحترام والصبر على </a:t>
            </a:r>
            <a:r>
              <a:rPr lang="ar-SA" sz="2400" b="1" dirty="0" err="1" smtClean="0"/>
              <a:t>المكاره</a:t>
            </a:r>
            <a:r>
              <a:rPr lang="ar-SA" sz="2400" b="1" dirty="0" smtClean="0"/>
              <a:t> بين أطراف المهنة من عاملين وأرباب عمل أو رؤساء</a:t>
            </a:r>
            <a:r>
              <a:rPr lang="ar-EG" sz="2400" b="1" dirty="0" err="1" smtClean="0"/>
              <a:t>.</a:t>
            </a:r>
            <a:endParaRPr lang="ar-SA" sz="2400" b="1" dirty="0" smtClean="0">
              <a:cs typeface="AL-Hotham" pitchFamily="2" charset="-78"/>
            </a:endParaRPr>
          </a:p>
          <a:p>
            <a:pPr lvl="0" rtl="1"/>
            <a:r>
              <a:rPr lang="ar-SA" sz="2400" b="1" dirty="0" smtClean="0"/>
              <a:t>2- الارتقاء إلى درجات التناصح والتنافس باعتبارها ثمرة </a:t>
            </a:r>
            <a:r>
              <a:rPr lang="ar-SA" sz="2400" b="1" dirty="0" err="1" smtClean="0"/>
              <a:t>لتسييد</a:t>
            </a:r>
            <a:r>
              <a:rPr lang="ar-SA" sz="2400" b="1" dirty="0" smtClean="0"/>
              <a:t> معاني الأخوة والاحترام وسياسة </a:t>
            </a:r>
            <a:r>
              <a:rPr lang="ar-SA" sz="2400" b="1" dirty="0" err="1" smtClean="0"/>
              <a:t>الصبر.</a:t>
            </a:r>
            <a:r>
              <a:rPr lang="ar-SA" sz="2400" b="1" dirty="0" smtClean="0"/>
              <a:t> </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71600"/>
          </a:xfrm>
        </p:spPr>
        <p:txBody>
          <a:bodyPr/>
          <a:lstStyle/>
          <a:p>
            <a:pPr rtl="1"/>
            <a:r>
              <a:rPr lang="ar-SA" b="1" dirty="0" smtClean="0"/>
              <a:t>شروط التعاون المهني:</a:t>
            </a:r>
            <a:r>
              <a:rPr lang="ar-SA" dirty="0" smtClean="0"/>
              <a:t> </a:t>
            </a:r>
            <a:endParaRPr lang="ar-SA" dirty="0"/>
          </a:p>
        </p:txBody>
      </p:sp>
      <p:sp>
        <p:nvSpPr>
          <p:cNvPr id="3" name="عنصر نائب للمحتوى 2"/>
          <p:cNvSpPr>
            <a:spLocks noGrp="1"/>
          </p:cNvSpPr>
          <p:nvPr>
            <p:ph idx="1"/>
          </p:nvPr>
        </p:nvSpPr>
        <p:spPr>
          <a:xfrm>
            <a:off x="304800" y="1371600"/>
            <a:ext cx="9296400" cy="4800600"/>
          </a:xfrm>
        </p:spPr>
        <p:txBody>
          <a:bodyPr/>
          <a:lstStyle/>
          <a:p>
            <a:pPr algn="just" rtl="1"/>
            <a:r>
              <a:rPr lang="ar-SA" sz="2200" b="1" dirty="0" smtClean="0"/>
              <a:t>لابد لتحقيق معاني الأخوة والاحترام والصبر والتناصح والتنافس الشريف من توافر الشروط التالية</a:t>
            </a:r>
            <a:r>
              <a:rPr lang="ar-EG" sz="2200" b="1" dirty="0" err="1" smtClean="0"/>
              <a:t>:</a:t>
            </a:r>
            <a:endParaRPr lang="ar-SA" sz="2200" b="1" dirty="0" smtClean="0"/>
          </a:p>
          <a:p>
            <a:pPr algn="just" rtl="1"/>
            <a:r>
              <a:rPr lang="ar-SA" sz="2400" b="1" dirty="0" smtClean="0"/>
              <a:t>1</a:t>
            </a:r>
            <a:r>
              <a:rPr lang="ar-EG" sz="2400" b="1" dirty="0" err="1" smtClean="0"/>
              <a:t>-</a:t>
            </a:r>
            <a:r>
              <a:rPr lang="ar-EG" sz="2400" b="1" dirty="0" smtClean="0"/>
              <a:t> </a:t>
            </a:r>
            <a:r>
              <a:rPr lang="ar-SA" sz="2400" b="1" u="sng" dirty="0" smtClean="0"/>
              <a:t>استحضار معنى الأخوة مع زملاء المهنة</a:t>
            </a:r>
            <a:r>
              <a:rPr lang="ar-EG" sz="2400" b="1" u="sng" dirty="0" err="1" smtClean="0"/>
              <a:t>:</a:t>
            </a:r>
            <a:endParaRPr lang="ar-EG" sz="2400" b="1" u="sng" dirty="0" smtClean="0"/>
          </a:p>
          <a:p>
            <a:pPr algn="just" rtl="1"/>
            <a:r>
              <a:rPr lang="ar-EG" sz="2400" b="1" dirty="0" smtClean="0"/>
              <a:t>قال</a:t>
            </a:r>
            <a:r>
              <a:rPr lang="ar-SA" sz="2400" b="1" dirty="0" smtClean="0"/>
              <a:t> </a:t>
            </a:r>
            <a:r>
              <a:rPr lang="ar-SA" sz="2400" b="1" dirty="0" err="1" smtClean="0"/>
              <a:t>تعالى: </a:t>
            </a:r>
            <a:r>
              <a:rPr lang="ar-SA" sz="2400" b="1" dirty="0" smtClean="0"/>
              <a:t>{إنما المؤمنون أخوة} وهذه أولى وأهم الشروط لتحقق التعاون المهني, إذ تكاد الشروط الأخرى تكون نابعة, ومتفرعة عن هذا المعنى, فالأخوة تستلزم المحبة والسماحة والنصح وغيرها, وقد بين الرسول صلى الله عليه وسلم تلك المعاني في </a:t>
            </a:r>
            <a:r>
              <a:rPr lang="ar-SA" sz="2400" b="1" dirty="0" err="1" smtClean="0"/>
              <a:t>قوله: </a:t>
            </a:r>
            <a:r>
              <a:rPr lang="ar-SA" sz="2400" b="1" dirty="0" smtClean="0"/>
              <a:t>”المسلم أخو المسلم, لا يظلمه ولا يخذله ولا يحقره, بحسب امرئٍ من الشر أن يحقر أخاه المسلم, كل المسلم على المسلم حرام, دمه وماله </a:t>
            </a:r>
            <a:r>
              <a:rPr lang="ar-SA" sz="2400" b="1" dirty="0" err="1" smtClean="0"/>
              <a:t>وعرضه“.</a:t>
            </a:r>
            <a:endParaRPr lang="ar-SA" sz="2400" b="1" baseline="30000" dirty="0" smtClean="0"/>
          </a:p>
          <a:p>
            <a:pPr algn="just" rtl="1"/>
            <a:r>
              <a:rPr lang="ar-EG" sz="2400" b="1" dirty="0" err="1" smtClean="0"/>
              <a:t>2-</a:t>
            </a:r>
            <a:r>
              <a:rPr lang="ar-EG" sz="2400" b="1" dirty="0" smtClean="0"/>
              <a:t> </a:t>
            </a:r>
            <a:r>
              <a:rPr lang="ar-SA" sz="2400" b="1" u="sng" dirty="0" smtClean="0"/>
              <a:t>إنكار الذات</a:t>
            </a:r>
            <a:r>
              <a:rPr lang="ar-EG" sz="2400" b="1" u="sng" dirty="0" err="1" smtClean="0"/>
              <a:t>:</a:t>
            </a:r>
            <a:endParaRPr lang="ar-EG" sz="2400" b="1" u="sng" dirty="0" smtClean="0"/>
          </a:p>
          <a:p>
            <a:pPr algn="just" rtl="1"/>
            <a:r>
              <a:rPr lang="ar-SA" sz="2400" b="1" dirty="0" smtClean="0"/>
              <a:t>إنكار الذات والترفع عن الأنا من ضرورات التعاون المهني, وبقدر ما يستطيع المرء التخلص منها, يكون استعداده للتعاون أكبر, ويكون محبته للخير للآخرين أعظم, وقد جعل الرسول </a:t>
            </a:r>
            <a:r>
              <a:rPr lang="ar-EG" sz="2400" b="1" dirty="0" smtClean="0"/>
              <a:t>صلى الله عليه وسلم </a:t>
            </a:r>
            <a:r>
              <a:rPr lang="ar-SA" sz="2400" b="1" dirty="0" smtClean="0"/>
              <a:t>ذلك دليلاً على استكمال الإيمان ف</a:t>
            </a:r>
            <a:r>
              <a:rPr lang="ar-EG" sz="2400" b="1" dirty="0" smtClean="0"/>
              <a:t>قال:</a:t>
            </a:r>
            <a:r>
              <a:rPr lang="ar-SA" sz="2400" b="1" dirty="0" smtClean="0"/>
              <a:t> </a:t>
            </a:r>
            <a:r>
              <a:rPr lang="ar-EG" sz="2400" b="1" dirty="0" err="1" smtClean="0"/>
              <a:t>"</a:t>
            </a:r>
            <a:r>
              <a:rPr lang="ar-SA" sz="2400" b="1" dirty="0" smtClean="0"/>
              <a:t>لا يؤمن أحدكم حتى يحب لأخيه ما يحبه لنفسه</a:t>
            </a:r>
            <a:r>
              <a:rPr lang="ar-EG" sz="2400" b="1" dirty="0" err="1" smtClean="0"/>
              <a:t>"</a:t>
            </a:r>
            <a:r>
              <a:rPr lang="ar-SA" sz="2400" b="1" dirty="0" err="1" smtClean="0"/>
              <a:t>.</a:t>
            </a:r>
            <a:endParaRPr lang="ar-SA"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304800" y="228601"/>
            <a:ext cx="9144000" cy="6154044"/>
          </a:xfrm>
          <a:prstGeom prst="rect">
            <a:avLst/>
          </a:prstGeom>
        </p:spPr>
        <p:txBody>
          <a:bodyPr wrap="square">
            <a:spAutoFit/>
          </a:bodyPr>
          <a:lstStyle/>
          <a:p>
            <a:pPr algn="just"/>
            <a:r>
              <a:rPr lang="ar-EG" b="1" dirty="0" err="1" smtClean="0"/>
              <a:t>3</a:t>
            </a:r>
            <a:r>
              <a:rPr lang="ar-EG" sz="2400" b="1" dirty="0" err="1" smtClean="0"/>
              <a:t>-</a:t>
            </a:r>
            <a:r>
              <a:rPr lang="ar-EG" sz="2400" b="1" dirty="0" smtClean="0"/>
              <a:t> </a:t>
            </a:r>
            <a:r>
              <a:rPr lang="ar-SA" sz="2400" b="1" u="sng" dirty="0" smtClean="0"/>
              <a:t>السماحة في المنهج</a:t>
            </a:r>
            <a:r>
              <a:rPr lang="ar-EG" sz="2400" b="1" u="sng" dirty="0" err="1" smtClean="0"/>
              <a:t>:</a:t>
            </a:r>
            <a:endParaRPr lang="ar-EG" sz="2400" b="1" u="sng" dirty="0" smtClean="0"/>
          </a:p>
          <a:p>
            <a:pPr algn="just"/>
            <a:r>
              <a:rPr lang="ar-EG" sz="2400" b="1" dirty="0" smtClean="0"/>
              <a:t>عن جابر بن عبد الله رضي الله عنهما أن رسول الله صلى الله عليه وسلم قال</a:t>
            </a:r>
            <a:r>
              <a:rPr lang="ar-SA" sz="2400" b="1" dirty="0" err="1" smtClean="0"/>
              <a:t>:</a:t>
            </a:r>
            <a:r>
              <a:rPr lang="ar-SA" sz="2400" b="1" dirty="0" smtClean="0"/>
              <a:t> </a:t>
            </a:r>
            <a:r>
              <a:rPr lang="ar-EG" sz="2400" b="1" dirty="0" err="1" smtClean="0"/>
              <a:t>"</a:t>
            </a:r>
            <a:r>
              <a:rPr lang="ar-SA" sz="2400" b="1" dirty="0" smtClean="0"/>
              <a:t>رحم الله عبداً سمحاً إذا باع</a:t>
            </a:r>
            <a:r>
              <a:rPr lang="ar-EG" sz="2400" b="1" dirty="0" err="1" smtClean="0"/>
              <a:t>،</a:t>
            </a:r>
            <a:r>
              <a:rPr lang="ar-SA" sz="2400" b="1" dirty="0" smtClean="0"/>
              <a:t> سمحاً إذا اشترى</a:t>
            </a:r>
            <a:r>
              <a:rPr lang="ar-EG" sz="2400" b="1" dirty="0" err="1" smtClean="0"/>
              <a:t>،</a:t>
            </a:r>
            <a:r>
              <a:rPr lang="ar-SA" sz="2400" b="1" dirty="0" smtClean="0"/>
              <a:t> سمحاً إذا </a:t>
            </a:r>
            <a:r>
              <a:rPr lang="ar-EG" sz="2400" b="1" dirty="0" smtClean="0"/>
              <a:t>ا</a:t>
            </a:r>
            <a:r>
              <a:rPr lang="ar-SA" sz="2400" b="1" dirty="0" smtClean="0"/>
              <a:t>ق</a:t>
            </a:r>
            <a:r>
              <a:rPr lang="ar-EG" sz="2400" b="1" dirty="0" smtClean="0"/>
              <a:t>ت</a:t>
            </a:r>
            <a:r>
              <a:rPr lang="ar-SA" sz="2400" b="1" dirty="0" err="1" smtClean="0"/>
              <a:t>ضى</a:t>
            </a:r>
            <a:r>
              <a:rPr lang="ar-EG" sz="2400" b="1" dirty="0" err="1" smtClean="0"/>
              <a:t>"</a:t>
            </a:r>
            <a:r>
              <a:rPr lang="ar-SA" sz="2400" b="1" dirty="0" err="1" smtClean="0"/>
              <a:t>.</a:t>
            </a:r>
            <a:r>
              <a:rPr lang="ar-SA" sz="2400" b="1" dirty="0" smtClean="0"/>
              <a:t> فالسماحة وكرم النفس من ضرورات التعاون المهني, ومن دونها يكون </a:t>
            </a:r>
            <a:r>
              <a:rPr lang="ar-SA" sz="2400" b="1" dirty="0" err="1" smtClean="0"/>
              <a:t>التشاحح</a:t>
            </a:r>
            <a:r>
              <a:rPr lang="ar-SA" sz="2400" b="1" dirty="0" smtClean="0"/>
              <a:t>, والتباغض, </a:t>
            </a:r>
            <a:r>
              <a:rPr lang="ar-SA" sz="2400" b="1" dirty="0" err="1" smtClean="0"/>
              <a:t>والتدابر.</a:t>
            </a:r>
            <a:r>
              <a:rPr lang="ar-SA" sz="2400" b="1" dirty="0" smtClean="0"/>
              <a:t> </a:t>
            </a:r>
          </a:p>
          <a:p>
            <a:pPr algn="just"/>
            <a:r>
              <a:rPr lang="ar-EG" sz="2400" b="1" dirty="0" err="1" smtClean="0"/>
              <a:t>4-</a:t>
            </a:r>
            <a:r>
              <a:rPr lang="ar-EG" sz="2400" b="1" dirty="0" smtClean="0"/>
              <a:t> </a:t>
            </a:r>
            <a:r>
              <a:rPr lang="ar-SA" sz="2400" b="1" u="sng" dirty="0" smtClean="0"/>
              <a:t>الصبر على </a:t>
            </a:r>
            <a:r>
              <a:rPr lang="ar-SA" sz="2400" b="1" u="sng" dirty="0" err="1" smtClean="0"/>
              <a:t>المكاره</a:t>
            </a:r>
            <a:r>
              <a:rPr lang="ar-EG" sz="2400" b="1" u="sng" dirty="0" err="1" smtClean="0"/>
              <a:t>:</a:t>
            </a:r>
            <a:endParaRPr lang="ar-EG" sz="2400" b="1" u="sng" dirty="0" smtClean="0"/>
          </a:p>
          <a:p>
            <a:pPr algn="just"/>
            <a:r>
              <a:rPr lang="ar-SA" sz="2400" b="1" dirty="0" smtClean="0"/>
              <a:t>فمن غير الصبر لا يمكن أن يتحقق التعاون المهني, إذ لا بد أن يجد كل واحد من زميله أموراً لا تعجبه, فإن لم يوطن نفسه على الصبر, كان </a:t>
            </a:r>
            <a:r>
              <a:rPr lang="ar-SA" sz="2400" b="1" dirty="0" err="1" smtClean="0"/>
              <a:t>الصِدام.</a:t>
            </a:r>
            <a:r>
              <a:rPr lang="ar-SA" sz="2400" b="1" dirty="0" smtClean="0"/>
              <a:t> </a:t>
            </a:r>
            <a:r>
              <a:rPr lang="ar-EG" sz="2400" b="1" dirty="0" smtClean="0"/>
              <a:t>قال</a:t>
            </a:r>
            <a:r>
              <a:rPr lang="ar-SA" sz="2400" b="1" dirty="0" smtClean="0"/>
              <a:t> </a:t>
            </a:r>
            <a:r>
              <a:rPr lang="ar-SA" sz="2400" b="1" dirty="0" err="1" smtClean="0"/>
              <a:t>تعالى:</a:t>
            </a:r>
            <a:r>
              <a:rPr lang="ar-SA" sz="2400" b="1" dirty="0" smtClean="0"/>
              <a:t> </a:t>
            </a:r>
            <a:r>
              <a:rPr lang="ar-EG" sz="2400" b="1" dirty="0" err="1" smtClean="0"/>
              <a:t>{</a:t>
            </a:r>
            <a:r>
              <a:rPr lang="ar-SA" sz="2400" b="1" dirty="0" smtClean="0"/>
              <a:t>إِنَّمَا يُوَفَّى الصَّابِرُونَ أَجْرَهُمْ بِغَيْرِ حِسَابٍ</a:t>
            </a:r>
            <a:r>
              <a:rPr lang="ar-SA" sz="2400" b="1" dirty="0" err="1" smtClean="0"/>
              <a:t>}</a:t>
            </a:r>
            <a:r>
              <a:rPr lang="ar-EG" sz="2400" b="1" dirty="0" err="1" smtClean="0"/>
              <a:t>.</a:t>
            </a:r>
            <a:r>
              <a:rPr lang="ar-SA" sz="2400" b="1" dirty="0" smtClean="0"/>
              <a:t> </a:t>
            </a:r>
          </a:p>
          <a:p>
            <a:pPr algn="just"/>
            <a:r>
              <a:rPr lang="ar-EG" sz="2400" b="1" dirty="0" err="1" smtClean="0"/>
              <a:t>5-</a:t>
            </a:r>
            <a:r>
              <a:rPr lang="ar-EG" sz="2400" b="1" dirty="0" smtClean="0"/>
              <a:t> </a:t>
            </a:r>
            <a:r>
              <a:rPr lang="ar-SA" sz="2400" b="1" u="sng" dirty="0" smtClean="0"/>
              <a:t>بذل النصيحة</a:t>
            </a:r>
            <a:r>
              <a:rPr lang="ar-EG" sz="2400" b="1" u="sng" dirty="0" err="1" smtClean="0"/>
              <a:t>:</a:t>
            </a:r>
            <a:endParaRPr lang="ar-EG" sz="2400" b="1" u="sng" dirty="0" smtClean="0"/>
          </a:p>
          <a:p>
            <a:pPr algn="just"/>
            <a:r>
              <a:rPr lang="ar-EG" sz="2400" b="1" dirty="0" smtClean="0"/>
              <a:t>عن تميم الداري رضي الله عنه أن رسول الله</a:t>
            </a:r>
            <a:r>
              <a:rPr lang="ar-SA" sz="2400" b="1" dirty="0" smtClean="0"/>
              <a:t> صلى الله عليه وسلم</a:t>
            </a:r>
            <a:r>
              <a:rPr lang="ar-EG" sz="2400" b="1" dirty="0" smtClean="0"/>
              <a:t> قال</a:t>
            </a:r>
            <a:r>
              <a:rPr lang="ar-SA" sz="2400" b="1" dirty="0" err="1" smtClean="0"/>
              <a:t>:</a:t>
            </a:r>
            <a:r>
              <a:rPr lang="ar-SA" sz="2400" b="1" dirty="0" smtClean="0"/>
              <a:t> </a:t>
            </a:r>
            <a:r>
              <a:rPr lang="ar-EG" sz="2400" b="1" dirty="0" err="1" smtClean="0"/>
              <a:t>"</a:t>
            </a:r>
            <a:r>
              <a:rPr lang="ar-SA" sz="2400" b="1" dirty="0" smtClean="0"/>
              <a:t>الدين النصيحة</a:t>
            </a:r>
            <a:r>
              <a:rPr lang="ar-EG" sz="2400" b="1" dirty="0" err="1" smtClean="0"/>
              <a:t>"،</a:t>
            </a:r>
            <a:r>
              <a:rPr lang="ar-SA" sz="2400" b="1" dirty="0" smtClean="0"/>
              <a:t> قلنا</a:t>
            </a:r>
            <a:r>
              <a:rPr lang="ar-EG" sz="2400" b="1" dirty="0" err="1" smtClean="0"/>
              <a:t>:</a:t>
            </a:r>
            <a:r>
              <a:rPr lang="ar-SA" sz="2400" b="1" dirty="0" smtClean="0"/>
              <a:t> لمن يا رسول </a:t>
            </a:r>
            <a:r>
              <a:rPr lang="ar-SA" sz="2400" b="1" dirty="0" err="1" smtClean="0"/>
              <a:t>الله؟</a:t>
            </a:r>
            <a:r>
              <a:rPr lang="ar-SA" sz="2400" b="1" dirty="0" smtClean="0"/>
              <a:t> </a:t>
            </a:r>
            <a:r>
              <a:rPr lang="ar-SA" sz="2400" b="1" dirty="0" err="1" smtClean="0"/>
              <a:t>قال:</a:t>
            </a:r>
            <a:r>
              <a:rPr lang="ar-SA" sz="2400" b="1" dirty="0" smtClean="0"/>
              <a:t> </a:t>
            </a:r>
            <a:r>
              <a:rPr lang="ar-EG" sz="2400" b="1" dirty="0" err="1" smtClean="0"/>
              <a:t>"</a:t>
            </a:r>
            <a:r>
              <a:rPr lang="ar-SA" sz="2400" b="1" dirty="0" smtClean="0"/>
              <a:t>لله ولرسوله ولكتابه ولأئمة المسلمين وعامتهم</a:t>
            </a:r>
            <a:r>
              <a:rPr lang="ar-EG" sz="2400" b="1" dirty="0" err="1" smtClean="0"/>
              <a:t>".</a:t>
            </a:r>
            <a:r>
              <a:rPr lang="ar-SA" sz="2400" b="1" dirty="0" smtClean="0"/>
              <a:t> فالتعاون يستدعي بذل النصيحة ضرورة.</a:t>
            </a:r>
            <a:endParaRPr lang="en-US" sz="2400" b="1" dirty="0" smtClean="0"/>
          </a:p>
          <a:p>
            <a:pPr lvl="0" algn="just"/>
            <a:r>
              <a:rPr lang="ar-EG" sz="2400" b="1" dirty="0" err="1" smtClean="0"/>
              <a:t>6-</a:t>
            </a:r>
            <a:r>
              <a:rPr lang="ar-EG" sz="2400" b="1" dirty="0" smtClean="0"/>
              <a:t> </a:t>
            </a:r>
            <a:r>
              <a:rPr lang="ar-SA" sz="2400" b="1" u="sng" dirty="0" smtClean="0"/>
              <a:t>المنافسة الشريفة</a:t>
            </a:r>
            <a:r>
              <a:rPr lang="ar-EG" sz="2400" b="1" u="sng" dirty="0" err="1" smtClean="0"/>
              <a:t>:</a:t>
            </a:r>
            <a:endParaRPr lang="ar-EG" sz="2400" b="1" u="sng" dirty="0" smtClean="0"/>
          </a:p>
          <a:p>
            <a:pPr lvl="0" algn="just"/>
            <a:r>
              <a:rPr lang="ar-SA" sz="2400" b="1" dirty="0" smtClean="0"/>
              <a:t>التنافس الشريف فيما هو لصالح المهنة ولما فيه خيرها أمرٌ مفيدٌ ومطلوب, وفي الحديث </a:t>
            </a:r>
            <a:r>
              <a:rPr lang="ar-EG" sz="2400" b="1" dirty="0" smtClean="0"/>
              <a:t>أن رسول الله</a:t>
            </a:r>
            <a:r>
              <a:rPr lang="ar-SA" sz="2400" b="1" dirty="0" smtClean="0"/>
              <a:t> صلى الله عليه وسلم</a:t>
            </a:r>
            <a:r>
              <a:rPr lang="ar-EG" sz="2400" b="1" dirty="0" smtClean="0"/>
              <a:t> قال</a:t>
            </a:r>
            <a:r>
              <a:rPr lang="ar-SA" sz="2400" b="1" dirty="0" err="1" smtClean="0"/>
              <a:t>:</a:t>
            </a:r>
            <a:r>
              <a:rPr lang="ar-SA" sz="2400" b="1" dirty="0" smtClean="0"/>
              <a:t> </a:t>
            </a:r>
            <a:r>
              <a:rPr lang="ar-EG" sz="2400" b="1" dirty="0" err="1" smtClean="0"/>
              <a:t>"</a:t>
            </a:r>
            <a:r>
              <a:rPr lang="ar-SA" sz="2400" b="1" dirty="0" smtClean="0"/>
              <a:t>من قتل قتيلا</a:t>
            </a:r>
            <a:r>
              <a:rPr lang="ar-EG" sz="2400" b="1" dirty="0" err="1" smtClean="0"/>
              <a:t>،</a:t>
            </a:r>
            <a:r>
              <a:rPr lang="ar-SA" sz="2400" b="1" dirty="0" smtClean="0"/>
              <a:t> فله سلبه</a:t>
            </a:r>
            <a:r>
              <a:rPr lang="ar-EG" sz="2400" b="1" dirty="0" err="1" smtClean="0"/>
              <a:t>"</a:t>
            </a:r>
            <a:r>
              <a:rPr lang="ar-SA" sz="2400" b="1" dirty="0" err="1" smtClean="0"/>
              <a:t>.</a:t>
            </a:r>
            <a:r>
              <a:rPr lang="ar-SA" sz="2400" b="1" dirty="0" smtClean="0"/>
              <a:t> وما ذلك إلا للتشجيع والمنافسة والحث على المزيد من البلاء في </a:t>
            </a:r>
            <a:r>
              <a:rPr lang="ar-SA" sz="2400" b="1" dirty="0" err="1" smtClean="0"/>
              <a:t>المعركة.</a:t>
            </a:r>
            <a:r>
              <a:rPr lang="ar-SA" sz="2400" b="1" dirty="0" smtClean="0"/>
              <a:t> </a:t>
            </a:r>
            <a:endParaRPr lang="en-US" sz="24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التوجيه الفقهي لخلق التعاون المهني:</a:t>
            </a:r>
            <a:endParaRPr lang="ar-SA" dirty="0"/>
          </a:p>
        </p:txBody>
      </p:sp>
      <p:sp>
        <p:nvSpPr>
          <p:cNvPr id="3" name="عنصر نائب للمحتوى 2"/>
          <p:cNvSpPr>
            <a:spLocks noGrp="1"/>
          </p:cNvSpPr>
          <p:nvPr>
            <p:ph idx="1"/>
          </p:nvPr>
        </p:nvSpPr>
        <p:spPr>
          <a:xfrm>
            <a:off x="495300" y="1371600"/>
            <a:ext cx="8915400" cy="4754563"/>
          </a:xfrm>
        </p:spPr>
        <p:txBody>
          <a:bodyPr/>
          <a:lstStyle/>
          <a:p>
            <a:pPr rtl="1"/>
            <a:r>
              <a:rPr lang="ar-SA" sz="2800" b="1" dirty="0" smtClean="0"/>
              <a:t>كما أسلفنا في الخصال </a:t>
            </a:r>
            <a:r>
              <a:rPr lang="ar-SA" sz="2800" b="1" dirty="0" err="1" smtClean="0"/>
              <a:t>السابقة </a:t>
            </a:r>
            <a:r>
              <a:rPr lang="ar-SA" sz="2800" b="1" dirty="0" smtClean="0"/>
              <a:t>(الطهارة المهنية والاستقامة) فإن الحد الأدنى من هذا التعاون أيضاً ضروري وإلزامي بنص القانون أو العقد, والإخلال </a:t>
            </a:r>
            <a:r>
              <a:rPr lang="ar-SA" sz="2800" b="1" dirty="0" err="1" smtClean="0"/>
              <a:t>به</a:t>
            </a:r>
            <a:r>
              <a:rPr lang="ar-SA" sz="2800" b="1" dirty="0" smtClean="0"/>
              <a:t> يستوجب مسؤولية قضائية, ويبقى ما فوقه مطلوباً من جهة الأخلاق, ويستوجب مسؤولية أخلاقية.</a:t>
            </a:r>
            <a:endParaRPr lang="en-US" sz="2800" b="1" dirty="0" smtClean="0"/>
          </a:p>
          <a:p>
            <a:pPr rtl="1"/>
            <a:r>
              <a:rPr lang="ar-SA" sz="2800" b="1" dirty="0" smtClean="0"/>
              <a:t>وأيضاً ننبه هنا إلى ما أسلفناه من قبل من أن التعاون المطلوب في كل مهنة بحسب </a:t>
            </a:r>
            <a:r>
              <a:rPr lang="ar-SA" sz="2800" b="1" dirty="0" err="1" smtClean="0"/>
              <a:t>طبيعتها:</a:t>
            </a:r>
            <a:endParaRPr lang="ar-SA" sz="2800" b="1" dirty="0" smtClean="0"/>
          </a:p>
          <a:p>
            <a:pPr rtl="1"/>
            <a:r>
              <a:rPr lang="ar-SA" sz="2800" b="1" dirty="0" smtClean="0"/>
              <a:t>1- فالتعاون المطلوب بين المدرسين يختلف عن التعاون المطلوب بين الطبيب والمريض, أو طاقم الطائرة... وهكذا.</a:t>
            </a:r>
            <a:endParaRPr lang="en-US" sz="2800" b="1" dirty="0" smtClean="0"/>
          </a:p>
          <a:p>
            <a:pPr rtl="1"/>
            <a:r>
              <a:rPr lang="ar-SA" sz="2800" b="1" dirty="0" smtClean="0"/>
              <a:t>2- كما أننا لا شأن لنا بالجوانب الأخرى التي لا تتصل بالمهنة كالتعاون بين أفراد الأسرة أو الجيران ... ونحو ذلك.</a:t>
            </a:r>
            <a:endParaRPr lang="en-US" sz="36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915400" cy="1371600"/>
          </a:xfrm>
        </p:spPr>
        <p:txBody>
          <a:bodyPr/>
          <a:lstStyle/>
          <a:p>
            <a:pPr rtl="1"/>
            <a:r>
              <a:rPr lang="ar-SA" b="1" dirty="0" smtClean="0"/>
              <a:t>أدلة التعاون المهني:</a:t>
            </a:r>
            <a:endParaRPr lang="ar-SA" dirty="0"/>
          </a:p>
        </p:txBody>
      </p:sp>
      <p:sp>
        <p:nvSpPr>
          <p:cNvPr id="3" name="عنصر نائب للمحتوى 2"/>
          <p:cNvSpPr>
            <a:spLocks noGrp="1"/>
          </p:cNvSpPr>
          <p:nvPr>
            <p:ph idx="1"/>
          </p:nvPr>
        </p:nvSpPr>
        <p:spPr>
          <a:xfrm>
            <a:off x="304800" y="1371600"/>
            <a:ext cx="9220200" cy="4724400"/>
          </a:xfrm>
        </p:spPr>
        <p:txBody>
          <a:bodyPr/>
          <a:lstStyle/>
          <a:p>
            <a:pPr algn="just" rtl="1"/>
            <a:r>
              <a:rPr lang="ar-SA" sz="2400" b="1" dirty="0" smtClean="0"/>
              <a:t>يدل لخلق التعاون المهني أدلة كثير من القرآن والسنة, وفيما يلي نذكر بعضاً منها:</a:t>
            </a:r>
            <a:endParaRPr lang="en-US" sz="2400" b="1" dirty="0" smtClean="0"/>
          </a:p>
          <a:p>
            <a:pPr marL="0" lvl="0" algn="just" rtl="1" eaLnBrk="1" hangingPunct="1"/>
            <a:r>
              <a:rPr lang="ar-SA" sz="2400" b="1" dirty="0" err="1" smtClean="0"/>
              <a:t>1-</a:t>
            </a:r>
            <a:r>
              <a:rPr lang="ar-SA" sz="2400" b="1" dirty="0" smtClean="0"/>
              <a:t> </a:t>
            </a:r>
            <a:r>
              <a:rPr lang="ar-EG" sz="2400" b="1" dirty="0" smtClean="0"/>
              <a:t>قال الله </a:t>
            </a:r>
            <a:r>
              <a:rPr lang="ar-EG" sz="2400" b="1" dirty="0" err="1" smtClean="0"/>
              <a:t>تعالى: {</a:t>
            </a:r>
            <a:r>
              <a:rPr lang="ar-SA" sz="2400" b="1" dirty="0" smtClean="0"/>
              <a:t>وَتَعَاوَنُوا عَلَى البِرِّ وَالتَّقْوَى وَلَا تَعَاوَنُوا عَلَى الإِثْمِ وَالعُدْوَانِ</a:t>
            </a:r>
            <a:r>
              <a:rPr lang="ar-EG" sz="2400" b="1" dirty="0" err="1" smtClean="0"/>
              <a:t>}</a:t>
            </a:r>
            <a:r>
              <a:rPr lang="ar-SA" sz="2400" b="1" dirty="0" smtClean="0"/>
              <a:t> {المائدة:2} فالتعاون على كل ما هو من البِر والخير مطلوب, والتعاون على كل ما فيه نفع العباد مطلوب, ولا شك أن التعاون في أداء مهام المهنة أحد صورها.</a:t>
            </a:r>
            <a:endParaRPr lang="ar-EG" sz="2400" b="1" dirty="0" smtClean="0"/>
          </a:p>
          <a:p>
            <a:pPr marL="0" algn="just" rtl="1" eaLnBrk="1" hangingPunct="1"/>
            <a:r>
              <a:rPr lang="ar-SA" sz="2400" b="1" dirty="0" err="1" smtClean="0"/>
              <a:t>2-</a:t>
            </a:r>
            <a:r>
              <a:rPr lang="ar-SA" sz="2400" b="1" dirty="0" smtClean="0"/>
              <a:t> </a:t>
            </a:r>
            <a:r>
              <a:rPr lang="ar-EG" sz="2400" b="1" dirty="0" smtClean="0"/>
              <a:t>وقال تعالى </a:t>
            </a:r>
            <a:r>
              <a:rPr lang="ar-SA" sz="2400" b="1" dirty="0" smtClean="0"/>
              <a:t>على لسان ذي القرنين</a:t>
            </a:r>
            <a:r>
              <a:rPr lang="ar-EG" sz="2400" b="1" dirty="0" err="1" smtClean="0"/>
              <a:t>: {</a:t>
            </a:r>
            <a:r>
              <a:rPr lang="ar-SA" sz="2400" b="1" dirty="0" smtClean="0"/>
              <a:t>قَالَ مَا مَكَّنِّي فِيهِ رَبِّي خَيْرٌ فَأَعِينُونِي بِقُوَّةٍ أَجْعَلْ بَيْنَكُمْ وَبَيْنَهُمْ رَدْماً</a:t>
            </a:r>
            <a:r>
              <a:rPr lang="ar-EG" sz="2400" b="1" dirty="0" err="1" smtClean="0"/>
              <a:t>}</a:t>
            </a:r>
            <a:r>
              <a:rPr lang="ar-SA" sz="2400" b="1" dirty="0" smtClean="0"/>
              <a:t> {الكهف:95</a:t>
            </a:r>
            <a:r>
              <a:rPr lang="ar-SA" sz="2400" b="1" dirty="0" err="1" smtClean="0"/>
              <a:t>}.</a:t>
            </a:r>
            <a:r>
              <a:rPr lang="ar-SA" sz="2400" b="1" dirty="0" smtClean="0"/>
              <a:t> </a:t>
            </a:r>
            <a:r>
              <a:rPr lang="ar-SA" sz="2400" b="1" dirty="0" smtClean="0">
                <a:latin typeface="Century Gothic" pitchFamily="34" charset="0"/>
              </a:rPr>
              <a:t>فهذا ذو القرنين وهو مَنْ هو في قوته ودهائه يطلب الإعانة لإنجاز ما هو مطلوبٌ منه, فالفرد قليل بنفسه, كثير بإخوانه.</a:t>
            </a:r>
            <a:endParaRPr lang="ar-EG" sz="2400" b="1" dirty="0" smtClean="0">
              <a:latin typeface="Century Gothic" pitchFamily="34" charset="0"/>
            </a:endParaRPr>
          </a:p>
          <a:p>
            <a:pPr marL="0" lvl="0" algn="just" rtl="1" eaLnBrk="1" hangingPunct="1"/>
            <a:r>
              <a:rPr lang="ar-SA" sz="2400" b="1" dirty="0" err="1" smtClean="0">
                <a:latin typeface="Century Gothic" pitchFamily="34" charset="0"/>
              </a:rPr>
              <a:t>3-</a:t>
            </a:r>
            <a:r>
              <a:rPr lang="ar-SA" sz="2400" b="1" dirty="0" smtClean="0">
                <a:latin typeface="Century Gothic" pitchFamily="34" charset="0"/>
              </a:rPr>
              <a:t> </a:t>
            </a:r>
            <a:r>
              <a:rPr lang="ar-EG" sz="2400" b="1" dirty="0" smtClean="0">
                <a:latin typeface="Century Gothic" pitchFamily="34" charset="0"/>
              </a:rPr>
              <a:t>وقال </a:t>
            </a:r>
            <a:r>
              <a:rPr lang="ar-EG" sz="2400" b="1" dirty="0" err="1" smtClean="0">
                <a:latin typeface="Century Gothic" pitchFamily="34" charset="0"/>
              </a:rPr>
              <a:t>تعالى: {</a:t>
            </a:r>
            <a:r>
              <a:rPr lang="ar-SA" sz="2400" b="1" dirty="0" smtClean="0"/>
              <a:t>إِنَّمَا المُؤْمِنُونَ إِخْوَةٌ</a:t>
            </a:r>
            <a:r>
              <a:rPr lang="ar-EG" sz="2400" b="1" dirty="0" err="1" smtClean="0"/>
              <a:t>}</a:t>
            </a:r>
            <a:r>
              <a:rPr lang="ar-SA" sz="2400" b="1" dirty="0" smtClean="0"/>
              <a:t> {الحجرات:10</a:t>
            </a:r>
            <a:r>
              <a:rPr lang="ar-SA" sz="2400" b="1" dirty="0" err="1" smtClean="0"/>
              <a:t>} .</a:t>
            </a:r>
            <a:r>
              <a:rPr lang="ar-SA" sz="2400" b="1" dirty="0" smtClean="0"/>
              <a:t> وقد سبق أن بينا في الشروط معاني هذه الأخوة وضرورتها للتعاون المهني.</a:t>
            </a:r>
            <a:endParaRPr lang="ar-EG" sz="2400" b="1" dirty="0" smtClean="0"/>
          </a:p>
          <a:p>
            <a:pPr marL="0" algn="just" rtl="1" eaLnBrk="1" hangingPunct="1"/>
            <a:r>
              <a:rPr lang="ar-SA" sz="2400" b="1" dirty="0" err="1" smtClean="0">
                <a:latin typeface="Century Gothic" pitchFamily="34" charset="0"/>
              </a:rPr>
              <a:t>4-</a:t>
            </a:r>
            <a:r>
              <a:rPr lang="ar-SA" sz="2400" b="1" dirty="0" smtClean="0">
                <a:latin typeface="Century Gothic" pitchFamily="34" charset="0"/>
              </a:rPr>
              <a:t> </a:t>
            </a:r>
            <a:r>
              <a:rPr lang="ar-EG" sz="2400" b="1" dirty="0" smtClean="0">
                <a:latin typeface="Century Gothic" pitchFamily="34" charset="0"/>
              </a:rPr>
              <a:t>وقال تعالى:</a:t>
            </a:r>
            <a:r>
              <a:rPr lang="ar-SA" sz="2400" b="1" dirty="0" smtClean="0">
                <a:latin typeface="Century Gothic" pitchFamily="34" charset="0"/>
              </a:rPr>
              <a:t> </a:t>
            </a:r>
            <a:r>
              <a:rPr lang="ar-EG" sz="2400" b="1" dirty="0" err="1" smtClean="0">
                <a:latin typeface="Century Gothic" pitchFamily="34" charset="0"/>
              </a:rPr>
              <a:t>{</a:t>
            </a:r>
            <a:r>
              <a:rPr lang="ar-SA" sz="2400" b="1" dirty="0" smtClean="0"/>
              <a:t>يَا أَيُّهَا الَّذِينَ آَمَنُوا اصْبِرُوا </a:t>
            </a:r>
            <a:r>
              <a:rPr lang="ar-SA" sz="2400" b="1" dirty="0" err="1" smtClean="0"/>
              <a:t>وَصَابِرُوا</a:t>
            </a:r>
            <a:r>
              <a:rPr lang="ar-SA" sz="2400" b="1" dirty="0" smtClean="0"/>
              <a:t> وَرَابِطُوا وَاتَّقُوا اللهَ لَعَلَّكُمْ تُفْلِحُونَ</a:t>
            </a:r>
            <a:r>
              <a:rPr lang="ar-EG" sz="2400" b="1" dirty="0" err="1" smtClean="0"/>
              <a:t>}</a:t>
            </a:r>
            <a:r>
              <a:rPr lang="ar-SA" sz="2400" b="1" dirty="0" smtClean="0"/>
              <a:t> {آل عمران:200</a:t>
            </a:r>
            <a:r>
              <a:rPr lang="ar-SA" sz="2400" b="1" dirty="0" err="1" smtClean="0"/>
              <a:t>} .</a:t>
            </a:r>
            <a:r>
              <a:rPr lang="ar-SA" sz="2400" b="1" dirty="0" smtClean="0"/>
              <a:t> فالآية لا تأمر بالصبر فحسب, بل </a:t>
            </a:r>
            <a:r>
              <a:rPr lang="ar-SA" sz="2400" b="1" dirty="0" err="1" smtClean="0"/>
              <a:t>بالمصابرة</a:t>
            </a:r>
            <a:r>
              <a:rPr lang="ar-SA" sz="2400" b="1" dirty="0" smtClean="0"/>
              <a:t> أيضاً, وهي أشد وأبلغ من الصبر, حيث فيها حمل النفس على المزيد من التحمل والثبات.</a:t>
            </a:r>
            <a:endParaRPr lang="ar-EG" sz="2400" b="1" dirty="0" smtClean="0"/>
          </a:p>
          <a:p>
            <a:pPr marL="0" algn="just" rtl="1" eaLnBrk="1" hangingPunct="1"/>
            <a:endParaRPr lang="ar-EG"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304800" y="304800"/>
            <a:ext cx="9144000" cy="6001643"/>
          </a:xfrm>
          <a:prstGeom prst="rect">
            <a:avLst/>
          </a:prstGeom>
        </p:spPr>
        <p:txBody>
          <a:bodyPr wrap="square">
            <a:spAutoFit/>
          </a:bodyPr>
          <a:lstStyle/>
          <a:p>
            <a:pPr algn="just" fontAlgn="auto">
              <a:spcBef>
                <a:spcPts val="0"/>
              </a:spcBef>
              <a:spcAft>
                <a:spcPts val="0"/>
              </a:spcAft>
              <a:defRPr/>
            </a:pPr>
            <a:r>
              <a:rPr lang="ar-SA" sz="2400" b="1" dirty="0" smtClean="0"/>
              <a:t>وبالجملة فهذه الآيات واضحة الدلالة في الحث على التعاون والأخوة والصبر التي هي من جملة خصال خلق التعاون المهني, والآيات في معناها كثير.</a:t>
            </a:r>
          </a:p>
          <a:p>
            <a:pPr algn="just"/>
            <a:r>
              <a:rPr lang="ar-SA" sz="2400" b="1" dirty="0" smtClean="0"/>
              <a:t>ومن الأحاديث النبوية الشريفة في </a:t>
            </a:r>
            <a:r>
              <a:rPr lang="ar-SA" sz="2400" b="1" dirty="0" err="1" smtClean="0"/>
              <a:t>الموضوع:</a:t>
            </a:r>
            <a:endParaRPr lang="ar-SA" sz="2400" b="1" dirty="0" smtClean="0"/>
          </a:p>
          <a:p>
            <a:pPr algn="just"/>
            <a:r>
              <a:rPr lang="ar-SA" sz="2400" b="1" dirty="0" err="1" smtClean="0"/>
              <a:t>1-</a:t>
            </a:r>
            <a:r>
              <a:rPr lang="ar-SA" sz="2400" b="1" dirty="0" smtClean="0"/>
              <a:t> </a:t>
            </a:r>
            <a:r>
              <a:rPr lang="ar-EG" sz="2400" b="1" dirty="0" smtClean="0"/>
              <a:t>ق</a:t>
            </a:r>
            <a:r>
              <a:rPr lang="ar-SA" sz="2400" b="1" dirty="0" smtClean="0"/>
              <a:t>و</a:t>
            </a:r>
            <a:r>
              <a:rPr lang="ar-EG" sz="2400" b="1" dirty="0" smtClean="0"/>
              <a:t>ل </a:t>
            </a:r>
            <a:r>
              <a:rPr lang="ar-SA" sz="2400" b="1" dirty="0" smtClean="0"/>
              <a:t>ال</a:t>
            </a:r>
            <a:r>
              <a:rPr lang="ar-EG" sz="2400" b="1" dirty="0" smtClean="0"/>
              <a:t>رسول الله صلى الله عليه </a:t>
            </a:r>
            <a:r>
              <a:rPr lang="ar-EG" sz="2400" b="1" dirty="0" err="1" smtClean="0"/>
              <a:t>وسلم: "</a:t>
            </a:r>
            <a:r>
              <a:rPr lang="ar-SA" sz="2400" b="1" dirty="0" smtClean="0"/>
              <a:t>المؤمن الذي يخالط الناس</a:t>
            </a:r>
            <a:r>
              <a:rPr lang="ar-EG" sz="2400" b="1" dirty="0" err="1" smtClean="0"/>
              <a:t>،</a:t>
            </a:r>
            <a:r>
              <a:rPr lang="ar-SA" sz="2400" b="1" dirty="0" smtClean="0"/>
              <a:t> ويصبر على أذاهم</a:t>
            </a:r>
            <a:r>
              <a:rPr lang="ar-EG" sz="2400" b="1" dirty="0" err="1" smtClean="0"/>
              <a:t>،</a:t>
            </a:r>
            <a:r>
              <a:rPr lang="ar-SA" sz="2400" b="1" dirty="0" smtClean="0"/>
              <a:t> أفضل من المؤمن الذي لا يخالط الناس</a:t>
            </a:r>
            <a:r>
              <a:rPr lang="ar-EG" sz="2400" b="1" dirty="0" err="1" smtClean="0"/>
              <a:t>،</a:t>
            </a:r>
            <a:r>
              <a:rPr lang="ar-SA" sz="2400" b="1" dirty="0" smtClean="0"/>
              <a:t> ولا يصبر على أذاهم</a:t>
            </a:r>
            <a:r>
              <a:rPr lang="ar-EG" sz="2400" b="1" dirty="0" err="1" smtClean="0"/>
              <a:t>".</a:t>
            </a:r>
            <a:r>
              <a:rPr lang="ar-SA" sz="2400" b="1" dirty="0" smtClean="0"/>
              <a:t> ومعلومٌ أن ممارسة المهنة تستلزم المخالطة, إذ لا يتصور ممارستها بمعزل عن الناس, وإذا تمت المخالطة فلا بد أن ينتج عنها الأذى بقصد أو بغير قصد, ومن ثم كان الصبر مطلوباً كما حث عليه الحديث الشريف.</a:t>
            </a:r>
            <a:endParaRPr lang="ar-EG" sz="2400" b="1" dirty="0" smtClean="0"/>
          </a:p>
          <a:p>
            <a:pPr algn="just"/>
            <a:r>
              <a:rPr lang="ar-SA" sz="2400" b="1" dirty="0" err="1" smtClean="0"/>
              <a:t>2-</a:t>
            </a:r>
            <a:r>
              <a:rPr lang="ar-SA" sz="2400" b="1" dirty="0" smtClean="0"/>
              <a:t> </a:t>
            </a:r>
            <a:r>
              <a:rPr lang="ar-EG" sz="2400" b="1" dirty="0" smtClean="0"/>
              <a:t>وق</a:t>
            </a:r>
            <a:r>
              <a:rPr lang="ar-SA" sz="2400" b="1" dirty="0" smtClean="0"/>
              <a:t>و</a:t>
            </a:r>
            <a:r>
              <a:rPr lang="ar-EG" sz="2400" b="1" dirty="0" smtClean="0"/>
              <a:t>ل</a:t>
            </a:r>
            <a:r>
              <a:rPr lang="ar-SA" sz="2400" b="1" dirty="0" smtClean="0"/>
              <a:t>ه</a:t>
            </a:r>
            <a:r>
              <a:rPr lang="ar-EG" sz="2400" b="1" dirty="0" smtClean="0"/>
              <a:t> صلى الله عليه </a:t>
            </a:r>
            <a:r>
              <a:rPr lang="ar-EG" sz="2400" b="1" dirty="0" err="1" smtClean="0"/>
              <a:t>وسلم: "</a:t>
            </a:r>
            <a:r>
              <a:rPr lang="ar-SA" sz="2400" b="1" dirty="0" smtClean="0"/>
              <a:t>الدين النصيحة</a:t>
            </a:r>
            <a:r>
              <a:rPr lang="ar-EG" sz="2400" b="1" dirty="0" err="1" smtClean="0"/>
              <a:t>"،</a:t>
            </a:r>
            <a:r>
              <a:rPr lang="ar-SA" sz="2400" b="1" dirty="0" smtClean="0"/>
              <a:t> قلنا</a:t>
            </a:r>
            <a:r>
              <a:rPr lang="ar-EG" sz="2400" b="1" dirty="0" err="1" smtClean="0"/>
              <a:t>:</a:t>
            </a:r>
            <a:r>
              <a:rPr lang="ar-SA" sz="2400" b="1" dirty="0" smtClean="0"/>
              <a:t> لمن يا رسول </a:t>
            </a:r>
            <a:r>
              <a:rPr lang="ar-SA" sz="2400" b="1" dirty="0" err="1" smtClean="0"/>
              <a:t>الله؟</a:t>
            </a:r>
            <a:r>
              <a:rPr lang="ar-SA" sz="2400" b="1" dirty="0" smtClean="0"/>
              <a:t> </a:t>
            </a:r>
            <a:r>
              <a:rPr lang="ar-SA" sz="2400" b="1" dirty="0" err="1" smtClean="0"/>
              <a:t>قال:</a:t>
            </a:r>
            <a:r>
              <a:rPr lang="ar-SA" sz="2400" b="1" dirty="0" smtClean="0"/>
              <a:t> </a:t>
            </a:r>
            <a:r>
              <a:rPr lang="ar-EG" sz="2400" b="1" dirty="0" err="1" smtClean="0"/>
              <a:t>"</a:t>
            </a:r>
            <a:r>
              <a:rPr lang="ar-SA" sz="2400" b="1" dirty="0" smtClean="0"/>
              <a:t>لله ولرسوله ولكتابه ولأئمة المسلمين وعامتهم</a:t>
            </a:r>
            <a:r>
              <a:rPr lang="ar-EG" sz="2400" b="1" dirty="0" err="1" smtClean="0"/>
              <a:t>".</a:t>
            </a:r>
            <a:r>
              <a:rPr lang="ar-SA" sz="2400" b="1" dirty="0" smtClean="0"/>
              <a:t> وبذل النصح وجه من وجوه التعاون على الخير, وعلى ما فيه النفع </a:t>
            </a:r>
            <a:r>
              <a:rPr lang="ar-SA" sz="2400" b="1" dirty="0" err="1" smtClean="0"/>
              <a:t>والفائدة.</a:t>
            </a:r>
            <a:r>
              <a:rPr lang="ar-SA" sz="2400" b="1" dirty="0" smtClean="0"/>
              <a:t> </a:t>
            </a:r>
            <a:endParaRPr lang="ar-EG" sz="2400" b="1" dirty="0" smtClean="0"/>
          </a:p>
          <a:p>
            <a:pPr algn="just"/>
            <a:r>
              <a:rPr lang="ar-SA" sz="2400" b="1" dirty="0" err="1" smtClean="0"/>
              <a:t>3-</a:t>
            </a:r>
            <a:r>
              <a:rPr lang="ar-SA" sz="2400" b="1" dirty="0" smtClean="0"/>
              <a:t> </a:t>
            </a:r>
            <a:r>
              <a:rPr lang="ar-EG" sz="2400" b="1" dirty="0" smtClean="0"/>
              <a:t>وق</a:t>
            </a:r>
            <a:r>
              <a:rPr lang="ar-SA" sz="2400" b="1" dirty="0" smtClean="0"/>
              <a:t>و</a:t>
            </a:r>
            <a:r>
              <a:rPr lang="ar-EG" sz="2400" b="1" dirty="0" smtClean="0"/>
              <a:t>ل</a:t>
            </a:r>
            <a:r>
              <a:rPr lang="ar-SA" sz="2400" b="1" dirty="0" smtClean="0"/>
              <a:t>ه</a:t>
            </a:r>
            <a:r>
              <a:rPr lang="ar-EG" sz="2400" b="1" dirty="0" smtClean="0"/>
              <a:t> صلى الله عليه </a:t>
            </a:r>
            <a:r>
              <a:rPr lang="ar-EG" sz="2400" b="1" dirty="0" err="1" smtClean="0"/>
              <a:t>وسلم: "</a:t>
            </a:r>
            <a:r>
              <a:rPr lang="ar-SA" sz="2400" b="1" dirty="0" smtClean="0"/>
              <a:t>المسلم أخو المسلم</a:t>
            </a:r>
            <a:r>
              <a:rPr lang="ar-EG" sz="2400" b="1" dirty="0" err="1" smtClean="0"/>
              <a:t>؛</a:t>
            </a:r>
            <a:r>
              <a:rPr lang="ar-SA" sz="2400" b="1" dirty="0" smtClean="0"/>
              <a:t> لا يظلمه ولا يسلمه</a:t>
            </a:r>
            <a:r>
              <a:rPr lang="ar-EG" sz="2400" b="1" dirty="0" err="1" smtClean="0"/>
              <a:t>،</a:t>
            </a:r>
            <a:r>
              <a:rPr lang="ar-SA" sz="2400" b="1" dirty="0" smtClean="0"/>
              <a:t> من كان في حاجة أخيه كان الله في حاجته</a:t>
            </a:r>
            <a:r>
              <a:rPr lang="ar-EG" sz="2400" b="1" dirty="0" err="1" smtClean="0"/>
              <a:t>،</a:t>
            </a:r>
            <a:r>
              <a:rPr lang="ar-SA" sz="2400" b="1" dirty="0" smtClean="0"/>
              <a:t> ومن فرج عن مسلم كربة فرج الله عنه كربة من كرب يوم القيامة</a:t>
            </a:r>
            <a:r>
              <a:rPr lang="ar-EG" sz="2400" b="1" dirty="0" err="1" smtClean="0"/>
              <a:t>،</a:t>
            </a:r>
            <a:r>
              <a:rPr lang="ar-SA" sz="2400" b="1" dirty="0" smtClean="0"/>
              <a:t> ومن ستر مسلم</a:t>
            </a:r>
            <a:r>
              <a:rPr lang="ar-EG" sz="2400" b="1" dirty="0" smtClean="0"/>
              <a:t>ً</a:t>
            </a:r>
            <a:r>
              <a:rPr lang="ar-SA" sz="2400" b="1" dirty="0" smtClean="0"/>
              <a:t>ا ستره الله يوم القيامة</a:t>
            </a:r>
            <a:r>
              <a:rPr lang="ar-EG" sz="2400" b="1" dirty="0" err="1" smtClean="0"/>
              <a:t>".</a:t>
            </a:r>
            <a:r>
              <a:rPr lang="ar-SA" sz="2400" b="1" dirty="0" smtClean="0"/>
              <a:t> فالحديث يبين الواجب الأخلاقي على كل مسلم تجاه إخوانه من المسلمين, فلا يظلمه, ولا يتخلى عنه, بل يسعى في قضاء حوائجه, وتفريج كربه, وتحقيق الستر </a:t>
            </a:r>
            <a:r>
              <a:rPr lang="ar-SA" sz="2400" b="1" dirty="0" err="1" smtClean="0"/>
              <a:t>له.</a:t>
            </a:r>
            <a:r>
              <a:rPr lang="ar-SA" sz="2400" b="1" dirty="0" smtClean="0"/>
              <a:t> </a:t>
            </a:r>
            <a:endParaRPr lang="ar-EG" sz="24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839200" cy="1371600"/>
          </a:xfrm>
        </p:spPr>
        <p:txBody>
          <a:bodyPr/>
          <a:lstStyle/>
          <a:p>
            <a:pPr rtl="1"/>
            <a:r>
              <a:rPr lang="ar-SA" b="1" dirty="0" smtClean="0"/>
              <a:t>مظاهر التعاون المهني عند الفقهاء:</a:t>
            </a:r>
            <a:endParaRPr lang="ar-SA"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400" b="1" dirty="0" smtClean="0"/>
              <a:t>هناك عقود ومهن كثيرة يتجلى فيها مظاهر التعاون المهني</a:t>
            </a:r>
            <a:r>
              <a:rPr lang="ar-EG" sz="2400" b="1" dirty="0" err="1" smtClean="0"/>
              <a:t>،</a:t>
            </a:r>
            <a:r>
              <a:rPr lang="ar-SA" sz="2400" b="1" dirty="0" smtClean="0"/>
              <a:t> ذكرها الفقهاء في مصنفاتهم</a:t>
            </a:r>
            <a:r>
              <a:rPr lang="ar-EG" sz="2400" b="1" dirty="0" err="1" smtClean="0"/>
              <a:t>،</a:t>
            </a:r>
            <a:r>
              <a:rPr lang="ar-SA" sz="2400" b="1" dirty="0" smtClean="0"/>
              <a:t> وسنشير إلى بعض منها فيما يأتي:</a:t>
            </a:r>
            <a:endParaRPr lang="ar-EG" sz="2400" b="1" u="sng" dirty="0" smtClean="0"/>
          </a:p>
          <a:p>
            <a:pPr lvl="0" algn="just" rtl="1"/>
            <a:r>
              <a:rPr lang="ar-SA" sz="2400" b="1" u="sng" dirty="0" smtClean="0"/>
              <a:t>1-</a:t>
            </a:r>
            <a:r>
              <a:rPr lang="ar-EG" sz="2400" b="1" u="sng" dirty="0" smtClean="0"/>
              <a:t> </a:t>
            </a:r>
            <a:r>
              <a:rPr lang="ar-SA" sz="2400" b="1" u="sng" dirty="0" smtClean="0"/>
              <a:t>الإقالة في </a:t>
            </a:r>
            <a:r>
              <a:rPr lang="ar-SA" sz="2400" b="1" u="sng" dirty="0" err="1" smtClean="0"/>
              <a:t>العقود</a:t>
            </a:r>
            <a:r>
              <a:rPr lang="ar-SA" sz="2400" b="1" dirty="0" err="1" smtClean="0"/>
              <a:t>:</a:t>
            </a:r>
            <a:r>
              <a:rPr lang="ar-SA" sz="2400" b="1" dirty="0" smtClean="0"/>
              <a:t> </a:t>
            </a:r>
            <a:endParaRPr lang="ar-EG" sz="2400" b="1" dirty="0" smtClean="0"/>
          </a:p>
          <a:p>
            <a:pPr lvl="0" algn="just" rtl="1"/>
            <a:r>
              <a:rPr lang="ar-SA" sz="2400" b="1" dirty="0" smtClean="0"/>
              <a:t>والإقالة تعني فسخ العقد وإبطاله برضا الطرفين</a:t>
            </a:r>
            <a:r>
              <a:rPr lang="ar-EG" sz="2400" b="1" dirty="0" err="1" smtClean="0"/>
              <a:t>؛</a:t>
            </a:r>
            <a:r>
              <a:rPr lang="ar-SA" sz="2400" b="1" dirty="0" smtClean="0"/>
              <a:t> بناءً على طلبٍ من أحدهما بعد إبرام العقد ولزومه وترتب آثاره</a:t>
            </a:r>
            <a:r>
              <a:rPr lang="ar-EG" sz="2400" b="1" dirty="0" err="1" smtClean="0"/>
              <a:t>؛</a:t>
            </a:r>
            <a:r>
              <a:rPr lang="ar-SA" sz="2400" b="1" dirty="0" smtClean="0"/>
              <a:t> أي أن أحد الطرفين يندم ويريد إبطال البيع أو الإجارة أو نحوهما من بعد إبرام العقد ولزوم آثاره</a:t>
            </a:r>
            <a:r>
              <a:rPr lang="ar-EG" sz="2400" b="1" dirty="0" err="1" smtClean="0"/>
              <a:t>،</a:t>
            </a:r>
            <a:r>
              <a:rPr lang="ar-SA" sz="2400" b="1" dirty="0" smtClean="0"/>
              <a:t> فيستجيب له الآخر</a:t>
            </a:r>
            <a:r>
              <a:rPr lang="ar-EG" sz="2400" b="1" dirty="0" err="1" smtClean="0"/>
              <a:t>؛</a:t>
            </a:r>
            <a:r>
              <a:rPr lang="ar-SA" sz="2400" b="1" dirty="0" smtClean="0"/>
              <a:t> تقديراً لظروفه</a:t>
            </a:r>
            <a:r>
              <a:rPr lang="ar-EG" sz="2400" b="1" dirty="0" err="1" smtClean="0"/>
              <a:t>،</a:t>
            </a:r>
            <a:r>
              <a:rPr lang="ar-SA" sz="2400" b="1" dirty="0" smtClean="0"/>
              <a:t> ومراعاة لحق الأخوة التي قررها </a:t>
            </a:r>
            <a:r>
              <a:rPr lang="ar-SA" sz="2400" b="1" dirty="0" err="1" smtClean="0"/>
              <a:t>الشرع</a:t>
            </a:r>
            <a:r>
              <a:rPr lang="ar-EG" sz="2400" b="1" dirty="0" err="1" smtClean="0"/>
              <a:t>.</a:t>
            </a:r>
            <a:r>
              <a:rPr lang="ar-SA" sz="2400" b="1" dirty="0" smtClean="0"/>
              <a:t> وقد أجمع الفقهاء على أن الإقالة مندوبة؛ لأنها من باب التعاون على البر</a:t>
            </a:r>
            <a:r>
              <a:rPr lang="ar-EG" sz="2400" b="1" dirty="0" err="1" smtClean="0"/>
              <a:t>،</a:t>
            </a:r>
            <a:r>
              <a:rPr lang="ar-SA" sz="2400" b="1" dirty="0" smtClean="0"/>
              <a:t> ويقول فيها </a:t>
            </a:r>
            <a:r>
              <a:rPr lang="ar-EG" sz="2400" b="1" dirty="0" smtClean="0"/>
              <a:t>صلى الله عليه وسلم</a:t>
            </a:r>
            <a:r>
              <a:rPr lang="ar-SA" sz="2400" b="1" dirty="0" err="1" smtClean="0"/>
              <a:t>:</a:t>
            </a:r>
            <a:r>
              <a:rPr lang="ar-SA" sz="2400" b="1" dirty="0" smtClean="0"/>
              <a:t> </a:t>
            </a:r>
            <a:r>
              <a:rPr lang="ar-EG" sz="2400" b="1" dirty="0" err="1" smtClean="0"/>
              <a:t>"</a:t>
            </a:r>
            <a:r>
              <a:rPr lang="ar-SA" sz="2400" b="1" dirty="0" smtClean="0"/>
              <a:t>من أقال مسلماً عثرته</a:t>
            </a:r>
            <a:r>
              <a:rPr lang="ar-EG" sz="2400" b="1" dirty="0" err="1" smtClean="0"/>
              <a:t>،</a:t>
            </a:r>
            <a:r>
              <a:rPr lang="ar-SA" sz="2400" b="1" dirty="0" smtClean="0"/>
              <a:t> أقال الله عثرته يوم القيامة</a:t>
            </a:r>
            <a:r>
              <a:rPr lang="ar-EG" sz="2400" b="1" dirty="0" err="1" smtClean="0"/>
              <a:t>"</a:t>
            </a:r>
            <a:r>
              <a:rPr lang="ar-SA" sz="2400" b="1" dirty="0" err="1" smtClean="0"/>
              <a:t>.</a:t>
            </a:r>
            <a:r>
              <a:rPr lang="ar-SA" sz="2400" b="1" dirty="0" smtClean="0"/>
              <a:t> والإقالة قد تكون بين متعاقدين في عقد بيع أو إجارة</a:t>
            </a:r>
            <a:r>
              <a:rPr lang="ar-EG" sz="2400" b="1" dirty="0" err="1" smtClean="0"/>
              <a:t>،</a:t>
            </a:r>
            <a:r>
              <a:rPr lang="ar-SA" sz="2400" b="1" dirty="0" smtClean="0"/>
              <a:t> أو مريض مع طبيب</a:t>
            </a:r>
            <a:r>
              <a:rPr lang="ar-EG" sz="2400" b="1" dirty="0" err="1" smtClean="0"/>
              <a:t>،</a:t>
            </a:r>
            <a:r>
              <a:rPr lang="ar-SA" sz="2400" b="1" dirty="0" smtClean="0"/>
              <a:t> أو مهندس أو شركة للمقاولات مع من يريد إنشاء مبانٍ أو محلات تجارية</a:t>
            </a:r>
            <a:r>
              <a:rPr lang="ar-EG" sz="2400" b="1" dirty="0" err="1" smtClean="0"/>
              <a:t>.</a:t>
            </a:r>
            <a:endParaRPr lang="ar-EG" sz="2400" b="1" dirty="0" smtClean="0"/>
          </a:p>
          <a:p>
            <a:pPr lvl="0" algn="just" rtl="1"/>
            <a:r>
              <a:rPr lang="ar-SA" sz="2400" b="1" dirty="0" smtClean="0"/>
              <a:t>ولا شك أن ذلك من باب التعاون على البر</a:t>
            </a:r>
            <a:r>
              <a:rPr lang="ar-EG" sz="2400" b="1" dirty="0" err="1" smtClean="0"/>
              <a:t>،</a:t>
            </a:r>
            <a:r>
              <a:rPr lang="ar-SA" sz="2400" b="1" dirty="0" smtClean="0"/>
              <a:t> والاستجابة لدواعي الأخوة</a:t>
            </a:r>
            <a:r>
              <a:rPr lang="ar-EG" sz="2400" b="1" dirty="0" err="1" smtClean="0"/>
              <a:t>،</a:t>
            </a:r>
            <a:r>
              <a:rPr lang="ar-SA" sz="2400" b="1" dirty="0" smtClean="0"/>
              <a:t> وهما من خصال التعاون المهني.</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533400" y="838199"/>
            <a:ext cx="8839200" cy="4893647"/>
          </a:xfrm>
          <a:prstGeom prst="rect">
            <a:avLst/>
          </a:prstGeom>
        </p:spPr>
        <p:txBody>
          <a:bodyPr wrap="square">
            <a:spAutoFit/>
          </a:bodyPr>
          <a:lstStyle/>
          <a:p>
            <a:pPr lvl="0" algn="just"/>
            <a:r>
              <a:rPr lang="ar-SA" sz="2600" b="1" u="sng" dirty="0" smtClean="0"/>
              <a:t>2-</a:t>
            </a:r>
            <a:r>
              <a:rPr lang="ar-EG" sz="2600" b="1" u="sng" dirty="0" smtClean="0"/>
              <a:t> </a:t>
            </a:r>
            <a:r>
              <a:rPr lang="ar-SA" sz="2600" b="1" u="sng" dirty="0" smtClean="0"/>
              <a:t>عدم الخطبة على خطبة أخيه وعدم البيع على </a:t>
            </a:r>
            <a:r>
              <a:rPr lang="ar-SA" sz="2600" b="1" u="sng" dirty="0" err="1" smtClean="0"/>
              <a:t>بيعه</a:t>
            </a:r>
            <a:r>
              <a:rPr lang="ar-SA" sz="2600" b="1" dirty="0" err="1" smtClean="0"/>
              <a:t>:</a:t>
            </a:r>
            <a:r>
              <a:rPr lang="ar-SA" sz="2600" b="1" dirty="0" smtClean="0"/>
              <a:t> </a:t>
            </a:r>
            <a:endParaRPr lang="ar-EG" sz="2600" b="1" dirty="0" smtClean="0"/>
          </a:p>
          <a:p>
            <a:pPr lvl="0" algn="just"/>
            <a:r>
              <a:rPr lang="ar-EG" sz="2600" b="1" dirty="0" smtClean="0"/>
              <a:t>قال </a:t>
            </a:r>
            <a:r>
              <a:rPr lang="ar-SA" sz="2600" b="1" dirty="0" smtClean="0"/>
              <a:t>صلى الله عليه سلم</a:t>
            </a:r>
            <a:r>
              <a:rPr lang="ar-EG" sz="2600" b="1" dirty="0" err="1" smtClean="0"/>
              <a:t>:</a:t>
            </a:r>
            <a:r>
              <a:rPr lang="ar-SA" sz="2600" b="1" dirty="0" smtClean="0"/>
              <a:t> </a:t>
            </a:r>
            <a:r>
              <a:rPr lang="ar-EG" sz="2600" b="1" dirty="0" err="1" smtClean="0"/>
              <a:t>"</a:t>
            </a:r>
            <a:r>
              <a:rPr lang="ar-SA" sz="2600" b="1" dirty="0" smtClean="0"/>
              <a:t>لا يخطب أحدكم على خِطبة أخيه, و</a:t>
            </a:r>
            <a:r>
              <a:rPr lang="ar-EG" sz="2600" b="1" dirty="0" smtClean="0"/>
              <a:t>لا</a:t>
            </a:r>
            <a:r>
              <a:rPr lang="ar-SA" sz="2600" b="1" dirty="0" smtClean="0"/>
              <a:t> يبع على بيع أخيه, إلا بإذنه</a:t>
            </a:r>
            <a:r>
              <a:rPr lang="ar-EG" sz="2600" b="1" dirty="0" err="1" smtClean="0"/>
              <a:t>".</a:t>
            </a:r>
            <a:r>
              <a:rPr lang="ar-SA" sz="2600" b="1" dirty="0" smtClean="0"/>
              <a:t> أي أن </a:t>
            </a:r>
            <a:r>
              <a:rPr lang="ar-SA" sz="2600" b="1" dirty="0" err="1" smtClean="0"/>
              <a:t>الشرع</a:t>
            </a:r>
            <a:r>
              <a:rPr lang="ar-SA" sz="2600" b="1" dirty="0" smtClean="0"/>
              <a:t> ينهى عن المزاحمة والمنافسة غير الشريفة, والتي من شأنها أن توغر الصدور, وتجلب الكراهية والحقد, لما في ذلك من المنافاة لحقوق الأخوة والتعاون التي يجب أن تسود العلاقات بين الناس, فالرجل الذي يقدم على خِطبة امرأة, من بعد أن تمت خِطبتها من قِبل آخر, وتم الاتفاق بينهما, يَقْدِمُ على عملٍ مشين, وكذا من يأتي ويسعى لنقض عقد بيعٍ قد تمَّ وأبرم, فيقول للمشتري: ردَّ عليه سلعته وأبيعك مثلها بسعر أرخص, أو أبيعك أحسن منها بنفس </a:t>
            </a:r>
            <a:r>
              <a:rPr lang="ar-SA" sz="2600" b="1" dirty="0" err="1" smtClean="0"/>
              <a:t>السعر!</a:t>
            </a:r>
            <a:r>
              <a:rPr lang="ar-SA" sz="2600" b="1" dirty="0" smtClean="0"/>
              <a:t> مثل هذا العمل ينافي خلق الأخوة والتعاون, وعلى العكس من ذلك يؤدي إلى التدابر والتنافر, والتنافس غير الشريف, ولا شك أن </a:t>
            </a:r>
            <a:r>
              <a:rPr lang="ar-SA" sz="2600" b="1" dirty="0" err="1" smtClean="0"/>
              <a:t>الشرع</a:t>
            </a:r>
            <a:r>
              <a:rPr lang="ar-SA" sz="2600" b="1" dirty="0" smtClean="0"/>
              <a:t> لا يرضى لأتباعه مثل هذه الأخلاق المشينة والمذمومة, فالله عز وجل يحب معالي الأمور, ويكره </a:t>
            </a:r>
            <a:r>
              <a:rPr lang="ar-SA" sz="2600" b="1" dirty="0" err="1" smtClean="0"/>
              <a:t>سِفسافها.</a:t>
            </a:r>
            <a:r>
              <a:rPr lang="ar-SA" sz="2600" b="1" dirty="0" smtClean="0"/>
              <a:t>  </a:t>
            </a:r>
            <a:endParaRPr lang="ar-EG" sz="26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304800" y="381000"/>
            <a:ext cx="9144000" cy="5693866"/>
          </a:xfrm>
          <a:prstGeom prst="rect">
            <a:avLst/>
          </a:prstGeom>
        </p:spPr>
        <p:txBody>
          <a:bodyPr wrap="square">
            <a:spAutoFit/>
          </a:bodyPr>
          <a:lstStyle/>
          <a:p>
            <a:pPr lvl="0" algn="just"/>
            <a:r>
              <a:rPr lang="ar-SA" sz="2600" b="1" u="sng" dirty="0" smtClean="0"/>
              <a:t>3- التصريح بما في السلعة من </a:t>
            </a:r>
            <a:r>
              <a:rPr lang="ar-SA" sz="2600" b="1" u="sng" dirty="0" err="1" smtClean="0"/>
              <a:t>العيوب </a:t>
            </a:r>
            <a:r>
              <a:rPr lang="ar-SA" sz="2600" b="1" dirty="0" err="1" smtClean="0"/>
              <a:t>:</a:t>
            </a:r>
            <a:r>
              <a:rPr lang="ar-SA" sz="2600" b="1" dirty="0" smtClean="0"/>
              <a:t> </a:t>
            </a:r>
            <a:endParaRPr lang="ar-EG" sz="2600" b="1" dirty="0" smtClean="0"/>
          </a:p>
          <a:p>
            <a:pPr algn="just"/>
            <a:r>
              <a:rPr lang="ar-SA" sz="2600" b="1" dirty="0" smtClean="0"/>
              <a:t>لا خلاف في أن بذل النصح واجب للمسلم على أخيه المسلم, فقد كان رسول الله يأخذ على الناس فى البيعة بذل النصيحة كما يأخذ عليهم الفرائض، يقول </a:t>
            </a:r>
            <a:r>
              <a:rPr lang="ar-SA" sz="2600" b="1" dirty="0" err="1" smtClean="0"/>
              <a:t>جرير: </a:t>
            </a:r>
            <a:r>
              <a:rPr lang="ar-SA" sz="2600" b="1" dirty="0" smtClean="0"/>
              <a:t>”بايعت رسول الله على السمع والطاعة، فشرط عليَّ: والنصح لكل مسلم“</a:t>
            </a:r>
            <a:r>
              <a:rPr lang="ar-SA" sz="2600" b="1" baseline="30000" dirty="0" smtClean="0"/>
              <a:t>,</a:t>
            </a:r>
            <a:r>
              <a:rPr lang="ar-SA" sz="2600" b="1" dirty="0" smtClean="0"/>
              <a:t> وهذا الخُلق يتطلب من البائع أن يذكر كل عيب يعلمه في سلعته, أو يخبر المشتري بأنها مغشوشة مثلاً, فيبذل له النصيحة, وإلا كان كاتماً للعيب, غاشاً له, والنبي صلى الله عليه وسلم </a:t>
            </a:r>
            <a:r>
              <a:rPr lang="ar-SA" sz="2600" b="1" dirty="0" err="1" smtClean="0"/>
              <a:t>يقول: </a:t>
            </a:r>
            <a:r>
              <a:rPr lang="ar-SA" sz="2600" b="1" dirty="0" smtClean="0"/>
              <a:t>”</a:t>
            </a:r>
            <a:r>
              <a:rPr lang="ar-SA" sz="2600" b="1" dirty="0" err="1" smtClean="0"/>
              <a:t>الْبَيِّعَانِ</a:t>
            </a:r>
            <a:r>
              <a:rPr lang="ar-SA" sz="2600" b="1" dirty="0" smtClean="0"/>
              <a:t> بِالْخِيَارِ، مَا لَمْ يَتَفَرَّقَا، فَإِنْ صَدَقَا وَبَيَّنَا بُورِكَ لَهُمَا فِى بَيْعِهِمَا، وَإِنْ كَتَمَا وَكَذَبَا مُحِقَتْ بَرَكَةُ </a:t>
            </a:r>
            <a:r>
              <a:rPr lang="ar-SA" sz="2600" b="1" dirty="0" err="1" smtClean="0"/>
              <a:t>بَيْعِهِمَا“.</a:t>
            </a:r>
            <a:r>
              <a:rPr lang="ar-SA" sz="2600" b="1" dirty="0" smtClean="0"/>
              <a:t> فكتمان العيب محرم, ويمحق بركة البيع في الدنيا, ويُعَرِض فاعله للعذاب في </a:t>
            </a:r>
            <a:r>
              <a:rPr lang="ar-SA" sz="2600" b="1" dirty="0" err="1" smtClean="0"/>
              <a:t>الآخرة.</a:t>
            </a:r>
            <a:r>
              <a:rPr lang="ar-SA" sz="2600" b="1" dirty="0" smtClean="0"/>
              <a:t> قال بعض أئمة </a:t>
            </a:r>
            <a:r>
              <a:rPr lang="ar-SA" sz="2600" b="1" dirty="0" err="1" smtClean="0"/>
              <a:t>السلف : </a:t>
            </a:r>
            <a:r>
              <a:rPr lang="ar-SA" sz="2600" b="1" dirty="0" smtClean="0"/>
              <a:t>(لا يحل لامرئٍ بيعُ سلعةٍ يعلمُ بها داءً إلا أخبره</a:t>
            </a:r>
            <a:r>
              <a:rPr lang="ar-SA" sz="2600" b="1" dirty="0" err="1" smtClean="0"/>
              <a:t>).</a:t>
            </a:r>
            <a:r>
              <a:rPr lang="ar-SA" sz="2600" b="1" dirty="0" smtClean="0"/>
              <a:t>  ويقال مثل ذلك في المشتري, إن وجد أن السلعة تستحق أكثر مما يطلبه البائع, وأن صاحبها يجهل قيمتها, فالذي يتطلبه الخلق القويم أن يخبره بذلك, وقد ورد أن جرير بن </a:t>
            </a:r>
            <a:r>
              <a:rPr lang="ar-SA" sz="2600" b="1" dirty="0" err="1" smtClean="0"/>
              <a:t>عبدالله</a:t>
            </a:r>
            <a:r>
              <a:rPr lang="ar-SA" sz="2600" b="1" dirty="0" smtClean="0"/>
              <a:t> –راوي الحديث- اشترى فرساً فطلب صاحبها منه مائتي درهم, </a:t>
            </a:r>
            <a:r>
              <a:rPr lang="ar-SA" sz="2600" b="1" smtClean="0"/>
              <a:t>فوجد جرير أن </a:t>
            </a:r>
            <a:r>
              <a:rPr lang="ar-SA" sz="2600" b="1" dirty="0" smtClean="0"/>
              <a:t>الفرس تستحق أكثر, وأنه يجهل قيمتها, فزاده في سعرها حتى أوصلها إلى ثمان مائة درهم, ثم ذكر الحديث </a:t>
            </a:r>
            <a:r>
              <a:rPr lang="ar-SA" sz="2600" b="1" dirty="0" err="1" smtClean="0"/>
              <a:t>السابق </a:t>
            </a:r>
            <a:r>
              <a:rPr lang="ar-SA" sz="2600" b="1" dirty="0" smtClean="0"/>
              <a:t>”والنصح لكل </a:t>
            </a:r>
            <a:r>
              <a:rPr lang="ar-SA" sz="2600" b="1" dirty="0" err="1" smtClean="0"/>
              <a:t>مسلم“.</a:t>
            </a:r>
            <a:r>
              <a:rPr lang="ar-SA" sz="2600" b="1" dirty="0" smtClean="0"/>
              <a:t> </a:t>
            </a:r>
            <a:endParaRPr lang="en-US" sz="2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1590</TotalTime>
  <Words>1647</Words>
  <Application>Microsoft Office PowerPoint</Application>
  <PresentationFormat>A4 Paper (210x297 mm)‎</PresentationFormat>
  <Paragraphs>69</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المحاضرة الحادية عشرة</vt:lpstr>
      <vt:lpstr>تعريف التعاون المهني:</vt:lpstr>
      <vt:lpstr>شروط التعاون المهني: </vt:lpstr>
      <vt:lpstr>الشريحة 5</vt:lpstr>
      <vt:lpstr>التوجيه الفقهي لخلق التعاون المهني:</vt:lpstr>
      <vt:lpstr>أدلة التعاون المهني:</vt:lpstr>
      <vt:lpstr>الشريحة 8</vt:lpstr>
      <vt:lpstr>مظاهر التعاون المهني عند الفقهاء:</vt:lpstr>
      <vt:lpstr>الشريحة 10</vt:lpstr>
      <vt:lpstr>الشريحة 11</vt:lpstr>
      <vt:lpstr>الشريحة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127</cp:revision>
  <dcterms:created xsi:type="dcterms:W3CDTF">2009-10-14T19:14:34Z</dcterms:created>
  <dcterms:modified xsi:type="dcterms:W3CDTF">2013-09-26T22:04:57Z</dcterms:modified>
</cp:coreProperties>
</file>