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24"/>
  </p:notesMasterIdLst>
  <p:sldIdLst>
    <p:sldId id="288" r:id="rId2"/>
    <p:sldId id="257" r:id="rId3"/>
    <p:sldId id="306" r:id="rId4"/>
    <p:sldId id="307" r:id="rId5"/>
    <p:sldId id="321" r:id="rId6"/>
    <p:sldId id="308" r:id="rId7"/>
    <p:sldId id="309" r:id="rId8"/>
    <p:sldId id="310" r:id="rId9"/>
    <p:sldId id="311" r:id="rId10"/>
    <p:sldId id="312" r:id="rId11"/>
    <p:sldId id="313" r:id="rId12"/>
    <p:sldId id="314" r:id="rId13"/>
    <p:sldId id="322" r:id="rId14"/>
    <p:sldId id="315" r:id="rId15"/>
    <p:sldId id="320" r:id="rId16"/>
    <p:sldId id="316" r:id="rId17"/>
    <p:sldId id="323" r:id="rId18"/>
    <p:sldId id="317" r:id="rId19"/>
    <p:sldId id="324" r:id="rId20"/>
    <p:sldId id="318" r:id="rId21"/>
    <p:sldId id="319" r:id="rId22"/>
    <p:sldId id="266" r:id="rId2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5" d="100"/>
          <a:sy n="75" d="100"/>
        </p:scale>
        <p:origin x="-1056" y="150"/>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9/26/2013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334000" y="4648200"/>
            <a:ext cx="42354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EG" sz="2400" b="1" dirty="0" smtClean="0">
                <a:solidFill>
                  <a:srgbClr val="898989"/>
                </a:solidFill>
                <a:latin typeface="Calibri" pitchFamily="34" charset="0"/>
              </a:rPr>
              <a:t>كلية</a:t>
            </a:r>
            <a:r>
              <a:rPr lang="ar-SA" sz="2400" b="1" dirty="0" smtClean="0">
                <a:solidFill>
                  <a:srgbClr val="898989"/>
                </a:solidFill>
                <a:latin typeface="Calibri" pitchFamily="34" charset="0"/>
              </a:rPr>
              <a:t> الآداب</a:t>
            </a:r>
            <a:r>
              <a:rPr lang="ar-EG" sz="2400" b="1" dirty="0" smtClean="0">
                <a:solidFill>
                  <a:srgbClr val="898989"/>
                </a:solidFill>
                <a:latin typeface="Calibri" pitchFamily="34" charset="0"/>
              </a:rPr>
              <a:t>– قسم</a:t>
            </a:r>
            <a:r>
              <a:rPr lang="ar-SA" sz="2400" b="1" dirty="0" smtClean="0">
                <a:solidFill>
                  <a:srgbClr val="898989"/>
                </a:solidFill>
                <a:latin typeface="Calibri" pitchFamily="34" charset="0"/>
              </a:rPr>
              <a:t> الدراسات الإسلامية</a:t>
            </a:r>
            <a:endParaRPr lang="en-US" sz="2400" b="1" dirty="0">
              <a:solidFill>
                <a:srgbClr val="898989"/>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304800" y="2743200"/>
            <a:ext cx="5251450" cy="2438400"/>
          </a:xfrm>
          <a:prstGeom prst="rect">
            <a:avLst/>
          </a:prstGeom>
          <a:noFill/>
          <a:ln w="9525">
            <a:noFill/>
            <a:miter lim="800000"/>
            <a:headEnd/>
            <a:tailEnd/>
          </a:ln>
        </p:spPr>
        <p:txBody>
          <a:bodyPr anchor="ctr"/>
          <a:lstStyle/>
          <a:p>
            <a:pPr lvl="1" algn="ctr">
              <a:lnSpc>
                <a:spcPct val="150000"/>
              </a:lnSpc>
            </a:pPr>
            <a:r>
              <a:rPr lang="ar-EG" sz="3700" b="1" dirty="0">
                <a:solidFill>
                  <a:srgbClr val="376092"/>
                </a:solidFill>
                <a:latin typeface="AYM Wadiy S_U normal."/>
                <a:cs typeface="Times New Roman" pitchFamily="18" charset="0"/>
              </a:rPr>
              <a:t>اسم المقرر ورقمه</a:t>
            </a:r>
            <a:endParaRPr lang="ar-SA" sz="3700" b="1" dirty="0">
              <a:solidFill>
                <a:srgbClr val="376092"/>
              </a:solidFill>
              <a:latin typeface="AYM Wadiy S_U normal."/>
              <a:cs typeface="Times New Roman" pitchFamily="18" charset="0"/>
            </a:endParaRPr>
          </a:p>
          <a:p>
            <a:pPr lvl="1" algn="ctr"/>
            <a:r>
              <a:rPr lang="ar-SA" sz="2800" b="1" dirty="0" smtClean="0">
                <a:solidFill>
                  <a:srgbClr val="FF0000"/>
                </a:solidFill>
                <a:latin typeface="AYM Wadiy S_U normal."/>
                <a:cs typeface="Times New Roman" pitchFamily="18" charset="0"/>
              </a:rPr>
              <a:t>الأخلاق الإسلامية وآداب المهنة </a:t>
            </a:r>
          </a:p>
          <a:p>
            <a:pPr lvl="1" algn="ctr"/>
            <a:r>
              <a:rPr lang="ar-SA" sz="2800" b="1" dirty="0" smtClean="0">
                <a:solidFill>
                  <a:srgbClr val="FF0000"/>
                </a:solidFill>
                <a:latin typeface="AYM Wadiy S_U normal."/>
                <a:cs typeface="Times New Roman" pitchFamily="18" charset="0"/>
              </a:rPr>
              <a:t>سلم 317</a:t>
            </a:r>
            <a:endParaRPr lang="en-US" sz="2800" b="1" dirty="0" smtClean="0">
              <a:solidFill>
                <a:srgbClr val="FF0000"/>
              </a:solidFill>
              <a:latin typeface="Calibri" pitchFamily="34" charset="0"/>
            </a:endParaRPr>
          </a:p>
          <a:p>
            <a:pPr lvl="1" algn="ctr"/>
            <a:r>
              <a:rPr lang="ar-SA" sz="2800" b="1" dirty="0" err="1" smtClean="0">
                <a:solidFill>
                  <a:srgbClr val="FF0000"/>
                </a:solidFill>
                <a:latin typeface="Calibri" pitchFamily="34" charset="0"/>
                <a:cs typeface="Times New Roman" pitchFamily="18" charset="0"/>
              </a:rPr>
              <a:t>د.</a:t>
            </a:r>
            <a:r>
              <a:rPr lang="ar-SA" sz="2800" b="1" dirty="0" smtClean="0">
                <a:solidFill>
                  <a:srgbClr val="FF0000"/>
                </a:solidFill>
                <a:latin typeface="Calibri" pitchFamily="34" charset="0"/>
                <a:cs typeface="Times New Roman" pitchFamily="18" charset="0"/>
              </a:rPr>
              <a:t> عبد الله الديرشوي</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rtl="1" eaLnBrk="1" hangingPunct="1"/>
            <a:r>
              <a:rPr lang="ar-SA" b="1" dirty="0" smtClean="0">
                <a:solidFill>
                  <a:srgbClr val="376092"/>
                </a:solidFill>
                <a:cs typeface="Arial" pitchFamily="34" charset="0"/>
              </a:rPr>
              <a:t>المحاضرة السابعة</a:t>
            </a:r>
            <a:endParaRPr lang="en-US" b="1"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rtl="1" eaLnBrk="1" hangingPunct="1"/>
            <a:r>
              <a:rPr lang="ar-SA" sz="3600" b="1" dirty="0" smtClean="0">
                <a:solidFill>
                  <a:schemeClr val="tx1"/>
                </a:solidFill>
              </a:rPr>
              <a:t>جوانب أخرى من </a:t>
            </a:r>
            <a:r>
              <a:rPr lang="ar-SA" sz="3600" b="1" dirty="0" smtClean="0">
                <a:solidFill>
                  <a:schemeClr val="tx1"/>
                </a:solidFill>
              </a:rPr>
              <a:t>أخلاق </a:t>
            </a:r>
            <a:r>
              <a:rPr lang="ar-SA" sz="3600" b="1" dirty="0" smtClean="0">
                <a:solidFill>
                  <a:schemeClr val="tx1"/>
                </a:solidFill>
              </a:rPr>
              <a:t>النبي</a:t>
            </a:r>
            <a:endParaRPr lang="ar-SA" sz="3600" b="1" dirty="0" smtClean="0">
              <a:solidFill>
                <a:schemeClr val="tx1"/>
              </a:solidFill>
            </a:endParaRPr>
          </a:p>
          <a:p>
            <a:pPr rtl="1" eaLnBrk="1" hangingPunct="1"/>
            <a:r>
              <a:rPr lang="ar-SA" sz="3600" b="1" dirty="0" smtClean="0">
                <a:solidFill>
                  <a:schemeClr val="tx1"/>
                </a:solidFill>
              </a:rPr>
              <a:t>صلى الله عليه وسلم</a:t>
            </a:r>
            <a:endParaRPr lang="en-US" sz="3600"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 rtl="1" eaLnBrk="1" hangingPunct="1">
              <a:defRPr/>
            </a:pPr>
            <a:r>
              <a:rPr lang="ar-SA" b="1" dirty="0" smtClean="0"/>
              <a:t>7- </a:t>
            </a:r>
            <a:r>
              <a:rPr lang="ar-SA" b="1" dirty="0" smtClean="0"/>
              <a:t>تواضع النبي </a:t>
            </a:r>
            <a:r>
              <a:rPr lang="ar-SA" b="1" dirty="0" smtClean="0"/>
              <a:t>صلى الله عليه وسلم : </a:t>
            </a:r>
            <a:endParaRPr lang="en-US" b="1" dirty="0"/>
          </a:p>
        </p:txBody>
      </p:sp>
      <p:sp>
        <p:nvSpPr>
          <p:cNvPr id="7171" name="Text Placeholder 5"/>
          <p:cNvSpPr>
            <a:spLocks noGrp="1"/>
          </p:cNvSpPr>
          <p:nvPr>
            <p:ph idx="1"/>
          </p:nvPr>
        </p:nvSpPr>
        <p:spPr>
          <a:xfrm>
            <a:off x="304800" y="1371600"/>
            <a:ext cx="9220200" cy="4602163"/>
          </a:xfrm>
        </p:spPr>
        <p:txBody>
          <a:bodyPr/>
          <a:lstStyle/>
          <a:p>
            <a:pPr algn="just" rtl="1"/>
            <a:r>
              <a:rPr lang="ar-SA" sz="2800" b="1" dirty="0" smtClean="0"/>
              <a:t>كان عليه </a:t>
            </a:r>
            <a:r>
              <a:rPr lang="ar-SA" sz="2800" b="1" dirty="0" smtClean="0"/>
              <a:t>الصلاة والسلام </a:t>
            </a:r>
            <a:r>
              <a:rPr lang="ar-SA" sz="2800" b="1" dirty="0" smtClean="0"/>
              <a:t>لا يتميز </a:t>
            </a:r>
            <a:r>
              <a:rPr lang="ar-SA" sz="2800" b="1" dirty="0" smtClean="0"/>
              <a:t>عن أصحابه بهيئةٍ أو لباسٍ أو مكان جلوسٍ أو غير ذلك مما يتميز </a:t>
            </a:r>
            <a:r>
              <a:rPr lang="ar-SA" sz="2800" b="1" dirty="0" err="1" smtClean="0"/>
              <a:t>به</a:t>
            </a:r>
            <a:r>
              <a:rPr lang="ar-SA" sz="2800" b="1" dirty="0" smtClean="0"/>
              <a:t> وجهاء </a:t>
            </a:r>
            <a:r>
              <a:rPr lang="ar-SA" sz="2800" b="1" dirty="0" err="1" smtClean="0"/>
              <a:t>الدنيا.</a:t>
            </a:r>
            <a:r>
              <a:rPr lang="ar-SA" sz="2800" b="1" dirty="0" smtClean="0"/>
              <a:t> يُجيب دعوة الحر والعبد, والغني والفقير, ويجلس على الأرض, ويأكل على الأرض ويحلب </a:t>
            </a:r>
            <a:r>
              <a:rPr lang="ar-SA" sz="2800" b="1" dirty="0" err="1" smtClean="0"/>
              <a:t>الشاة.</a:t>
            </a:r>
            <a:r>
              <a:rPr lang="ar-SA" sz="2800" b="1" dirty="0" smtClean="0"/>
              <a:t> </a:t>
            </a:r>
            <a:r>
              <a:rPr lang="ar-SA" sz="2800" b="1" dirty="0" smtClean="0"/>
              <a:t>ويعود المرضى, ويقبل عذر </a:t>
            </a:r>
            <a:r>
              <a:rPr lang="ar-SA" sz="2800" b="1" dirty="0" err="1" smtClean="0"/>
              <a:t>المعتذر.</a:t>
            </a:r>
            <a:r>
              <a:rPr lang="ar-SA" sz="2800" b="1" dirty="0" smtClean="0"/>
              <a:t> يدخل عليه الرجل ممن لا يعرفْهُ فيسأل أيُّكم </a:t>
            </a:r>
            <a:r>
              <a:rPr lang="ar-SA" sz="2800" b="1" dirty="0" err="1" smtClean="0"/>
              <a:t>محمد؟</a:t>
            </a:r>
            <a:r>
              <a:rPr lang="ar-SA" sz="2800" b="1" dirty="0" smtClean="0"/>
              <a:t> والنبيُ بين ظهرانيهم, فلا يعرفه حتى يجيبونه: هذا </a:t>
            </a:r>
            <a:r>
              <a:rPr lang="ar-SA" sz="2800" b="1" dirty="0" err="1" smtClean="0"/>
              <a:t>هو.</a:t>
            </a:r>
            <a:r>
              <a:rPr lang="ar-SA" sz="2800" b="1" dirty="0" smtClean="0"/>
              <a:t> </a:t>
            </a:r>
            <a:endParaRPr lang="en-US" sz="2800" b="1" dirty="0" smtClean="0"/>
          </a:p>
          <a:p>
            <a:pPr algn="just" rtl="1"/>
            <a:r>
              <a:rPr lang="ar-SA" sz="2800" b="1" dirty="0" smtClean="0"/>
              <a:t>ونذكر فيما يلي صوراً من تواضعه صلى الله عليه وسلم:</a:t>
            </a:r>
            <a:endParaRPr lang="en-US" sz="2800" b="1" dirty="0" smtClean="0"/>
          </a:p>
          <a:p>
            <a:pPr algn="just" rtl="1"/>
            <a:r>
              <a:rPr lang="ar-SA" sz="2600" b="1" dirty="0" smtClean="0"/>
              <a:t>فعن </a:t>
            </a:r>
            <a:r>
              <a:rPr lang="ar-SA" sz="2600" b="1" dirty="0" smtClean="0"/>
              <a:t>جرير بن عبد الله رضي الله عنه قال: أتى النبي صلى الله عليه وسلم رجلٌ, فكلمه فجعل تُرْعَدُ فرائصه, قال جرير: فقال له </a:t>
            </a:r>
            <a:r>
              <a:rPr lang="ar-SA" sz="2600" b="1" dirty="0" err="1" smtClean="0"/>
              <a:t>النبي: </a:t>
            </a:r>
            <a:r>
              <a:rPr lang="ar-SA" sz="2600" b="1" dirty="0" smtClean="0"/>
              <a:t>(هون عليك فإني لست بملك, إنما أنا ابن امرأة من قريش, كانت تأكل القديد في هذه البطحاء). ثم تلا جرير بن عبد الله </a:t>
            </a:r>
            <a:r>
              <a:rPr lang="ar-SA" sz="2600" b="1" dirty="0" err="1" smtClean="0"/>
              <a:t>البجلي</a:t>
            </a:r>
            <a:r>
              <a:rPr lang="ar-SA" sz="2600" b="1" dirty="0" smtClean="0"/>
              <a:t> {وما أنت عليهم </a:t>
            </a:r>
            <a:r>
              <a:rPr lang="ar-SA" sz="2600" b="1" dirty="0" smtClean="0"/>
              <a:t>بجبار</a:t>
            </a:r>
            <a:r>
              <a:rPr lang="ar-SA" sz="2600" b="1" dirty="0" err="1" smtClean="0"/>
              <a:t>}.</a:t>
            </a:r>
            <a:endParaRPr lang="ar-SA" sz="2600" b="1" dirty="0" smtClean="0"/>
          </a:p>
          <a:p>
            <a:pPr algn="just" rtl="1"/>
            <a:endParaRPr lang="ar-SA" sz="2600" b="1" dirty="0" smtClean="0"/>
          </a:p>
          <a:p>
            <a:pPr algn="just" rtl="1"/>
            <a:endParaRPr lang="ar-SA" sz="2600" b="1" dirty="0" smtClean="0">
              <a:cs typeface="+mn-cs"/>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4</a:t>
            </a:fld>
            <a:endParaRPr lang="en-US"/>
          </a:p>
        </p:txBody>
      </p:sp>
      <p:sp>
        <p:nvSpPr>
          <p:cNvPr id="3" name="مستطيل 2"/>
          <p:cNvSpPr/>
          <p:nvPr/>
        </p:nvSpPr>
        <p:spPr>
          <a:xfrm>
            <a:off x="304800" y="762000"/>
            <a:ext cx="9220200" cy="4493538"/>
          </a:xfrm>
          <a:prstGeom prst="rect">
            <a:avLst/>
          </a:prstGeom>
        </p:spPr>
        <p:txBody>
          <a:bodyPr wrap="square">
            <a:spAutoFit/>
          </a:bodyPr>
          <a:lstStyle/>
          <a:p>
            <a:pPr algn="just"/>
            <a:r>
              <a:rPr lang="ar-SA" sz="2600" b="1" dirty="0" smtClean="0"/>
              <a:t>وعن أنس بن مالك رضي الله عنه قال: كان رسول الله صلى الله عليه وسلم يعود المريض ويتبع الجنائز ويجيب دعوة المملوك ويركب الحمار ولقد كان يوم خيبر ويوم قريظة على حمار </a:t>
            </a:r>
            <a:r>
              <a:rPr lang="ar-SA" sz="2600" b="1" dirty="0" err="1" smtClean="0"/>
              <a:t>خطامه</a:t>
            </a:r>
            <a:r>
              <a:rPr lang="ar-SA" sz="2600" b="1" dirty="0" smtClean="0"/>
              <a:t> حبل من ليف وتحته أكاف من </a:t>
            </a:r>
            <a:r>
              <a:rPr lang="ar-SA" sz="2600" b="1" dirty="0" err="1" smtClean="0"/>
              <a:t>ليف.</a:t>
            </a:r>
            <a:r>
              <a:rPr lang="ar-SA" sz="2600" b="1" dirty="0" smtClean="0"/>
              <a:t> </a:t>
            </a:r>
          </a:p>
          <a:p>
            <a:pPr algn="just"/>
            <a:r>
              <a:rPr lang="ar-SA" sz="2600" b="1" dirty="0" smtClean="0"/>
              <a:t>وكان </a:t>
            </a:r>
            <a:r>
              <a:rPr lang="ar-SA" sz="2600" b="1" dirty="0" smtClean="0"/>
              <a:t>صلى الله عليه وسلم ينهى عن مدحه وإلقاء الألقاب عليه، </a:t>
            </a:r>
            <a:r>
              <a:rPr lang="ar-SA" sz="2600" b="1" dirty="0" err="1" smtClean="0"/>
              <a:t>ويقول: </a:t>
            </a:r>
            <a:r>
              <a:rPr lang="ar-SA" sz="2600" b="1" dirty="0" smtClean="0"/>
              <a:t>(لا تطروني كما أطرت النصارى ابن مريم، إنما أنا عبدٌ فقولوا عبد الله ورسوله</a:t>
            </a:r>
            <a:r>
              <a:rPr lang="ar-SA" sz="2600" b="1" dirty="0" err="1" smtClean="0"/>
              <a:t>).</a:t>
            </a:r>
            <a:endParaRPr lang="ar-SA" sz="2600" b="1" dirty="0" smtClean="0"/>
          </a:p>
          <a:p>
            <a:pPr algn="just"/>
            <a:r>
              <a:rPr lang="ar-SA" sz="2600" b="1" dirty="0" smtClean="0"/>
              <a:t>وكان يحذر من الكِبر, ف</a:t>
            </a:r>
            <a:r>
              <a:rPr lang="ar-EG" sz="2600" b="1" dirty="0" smtClean="0"/>
              <a:t>عن عبد الله بن مسعود رضي الله عنه عن النبي صلى الله عليه وسلم قال:</a:t>
            </a:r>
            <a:r>
              <a:rPr lang="ar-SA" sz="2600" b="1" dirty="0" smtClean="0"/>
              <a:t> ”</a:t>
            </a:r>
            <a:r>
              <a:rPr lang="ar-EG" sz="2600" b="1" dirty="0" smtClean="0"/>
              <a:t>لا يدخل الجنة من كان في قلبه مثقال ذرة من كبر</a:t>
            </a:r>
            <a:r>
              <a:rPr lang="ar-SA" sz="2600" b="1" dirty="0" smtClean="0"/>
              <a:t>“.</a:t>
            </a:r>
            <a:r>
              <a:rPr lang="ar-EG" sz="2600" b="1" dirty="0" smtClean="0"/>
              <a:t> قال رجل: إن الرجل يحب أن يكون ثوبه حسنا</a:t>
            </a:r>
            <a:r>
              <a:rPr lang="ar-SA" sz="2600" b="1" dirty="0" smtClean="0"/>
              <a:t>ً</a:t>
            </a:r>
            <a:r>
              <a:rPr lang="ar-EG" sz="2600" b="1" dirty="0" smtClean="0"/>
              <a:t> ونعله حسنا</a:t>
            </a:r>
            <a:r>
              <a:rPr lang="ar-SA" sz="2600" b="1" dirty="0" smtClean="0"/>
              <a:t>ً.</a:t>
            </a:r>
            <a:r>
              <a:rPr lang="ar-EG" sz="2600" b="1" dirty="0" smtClean="0"/>
              <a:t> قال النبي صلى الله عليه وسلم: "إن الله جميل يحب الجمال، الك</a:t>
            </a:r>
            <a:r>
              <a:rPr lang="ar-SA" sz="2600" b="1" dirty="0" smtClean="0"/>
              <a:t>ِ</a:t>
            </a:r>
            <a:r>
              <a:rPr lang="ar-EG" sz="2600" b="1" dirty="0" smtClean="0"/>
              <a:t>بر </a:t>
            </a:r>
            <a:r>
              <a:rPr lang="ar-EG" sz="2600" b="1" dirty="0" err="1" smtClean="0"/>
              <a:t>ب</a:t>
            </a:r>
            <a:r>
              <a:rPr lang="ar-SA" sz="2600" b="1" dirty="0" smtClean="0"/>
              <a:t>َ</a:t>
            </a:r>
            <a:r>
              <a:rPr lang="ar-EG" sz="2600" b="1" dirty="0" smtClean="0"/>
              <a:t>ط</a:t>
            </a:r>
            <a:r>
              <a:rPr lang="ar-SA" sz="2600" b="1" dirty="0" smtClean="0"/>
              <a:t>َ</a:t>
            </a:r>
            <a:r>
              <a:rPr lang="ar-EG" sz="2600" b="1" dirty="0" smtClean="0"/>
              <a:t>ر</a:t>
            </a:r>
            <a:r>
              <a:rPr lang="ar-SA" sz="2600" b="1" dirty="0" smtClean="0"/>
              <a:t>ُ</a:t>
            </a:r>
            <a:r>
              <a:rPr lang="ar-EG" sz="2600" b="1" dirty="0" smtClean="0"/>
              <a:t> الحق</a:t>
            </a:r>
            <a:r>
              <a:rPr lang="ar-SA" sz="2600" b="1" dirty="0" smtClean="0"/>
              <a:t>,</a:t>
            </a:r>
            <a:r>
              <a:rPr lang="ar-EG" sz="2600" b="1" dirty="0" smtClean="0"/>
              <a:t> </a:t>
            </a:r>
            <a:r>
              <a:rPr lang="ar-EG" sz="2600" b="1" dirty="0" err="1" smtClean="0"/>
              <a:t>وغ</a:t>
            </a:r>
            <a:r>
              <a:rPr lang="ar-SA" sz="2600" b="1" dirty="0" smtClean="0"/>
              <a:t>َ</a:t>
            </a:r>
            <a:r>
              <a:rPr lang="ar-EG" sz="2600" b="1" dirty="0" smtClean="0"/>
              <a:t>م</a:t>
            </a:r>
            <a:r>
              <a:rPr lang="ar-SA" sz="2600" b="1" dirty="0" smtClean="0"/>
              <a:t>ْ</a:t>
            </a:r>
            <a:r>
              <a:rPr lang="ar-EG" sz="2600" b="1" dirty="0" smtClean="0"/>
              <a:t>ط</a:t>
            </a:r>
            <a:r>
              <a:rPr lang="ar-SA" sz="2600" b="1" dirty="0" smtClean="0"/>
              <a:t>ُ</a:t>
            </a:r>
            <a:r>
              <a:rPr lang="ar-EG" sz="2600" b="1" dirty="0" smtClean="0"/>
              <a:t> الناس”</a:t>
            </a:r>
            <a:r>
              <a:rPr lang="ar-SA" sz="2600" b="1" baseline="30000" dirty="0" smtClean="0"/>
              <a:t>.</a:t>
            </a:r>
            <a:r>
              <a:rPr lang="ar-SA" sz="2600" b="1" dirty="0" smtClean="0"/>
              <a:t> </a:t>
            </a:r>
            <a:r>
              <a:rPr lang="ar-EG" sz="2600" b="1" dirty="0" smtClean="0"/>
              <a:t>ومعنى بطر الحق: دفعه وإنكاره ترفعا</a:t>
            </a:r>
            <a:r>
              <a:rPr lang="ar-SA" sz="2600" b="1" dirty="0" smtClean="0"/>
              <a:t>ً</a:t>
            </a:r>
            <a:r>
              <a:rPr lang="ar-EG" sz="2600" b="1" dirty="0" smtClean="0"/>
              <a:t> وتجبرا</a:t>
            </a:r>
            <a:r>
              <a:rPr lang="ar-SA" sz="2600" b="1" dirty="0" smtClean="0"/>
              <a:t>ً</a:t>
            </a:r>
            <a:r>
              <a:rPr lang="ar-EG" sz="2600" b="1" dirty="0" smtClean="0"/>
              <a:t>.</a:t>
            </a:r>
            <a:r>
              <a:rPr lang="ar-SA" sz="2600" b="1" dirty="0" smtClean="0"/>
              <a:t> </a:t>
            </a:r>
            <a:r>
              <a:rPr lang="ar-EG" sz="2600" b="1" dirty="0" smtClean="0"/>
              <a:t>ومعنى </a:t>
            </a:r>
            <a:r>
              <a:rPr lang="ar-EG" sz="2600" b="1" dirty="0" err="1" smtClean="0"/>
              <a:t>غمط</a:t>
            </a:r>
            <a:r>
              <a:rPr lang="ar-EG" sz="2600" b="1" dirty="0" smtClean="0"/>
              <a:t> الناس: احتقارهم.</a:t>
            </a:r>
            <a:r>
              <a:rPr lang="ar-SA" sz="2600" b="1" dirty="0" smtClean="0"/>
              <a:t> فبين النبي صلى الله عليه وسلم المعنى الصحيح للكِبْر, وأنه التكبر على الحق, واحتقار </a:t>
            </a:r>
            <a:r>
              <a:rPr lang="ar-SA" sz="2600" b="1" dirty="0" smtClean="0"/>
              <a:t>الناس.</a:t>
            </a:r>
            <a:r>
              <a:rPr lang="ar-EG" sz="2600" b="1" dirty="0" smtClean="0"/>
              <a:t> </a:t>
            </a:r>
            <a:endParaRPr lang="ar-EG" sz="2600" b="1"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5</a:t>
            </a:fld>
            <a:endParaRPr lang="en-US"/>
          </a:p>
        </p:txBody>
      </p:sp>
      <p:sp>
        <p:nvSpPr>
          <p:cNvPr id="3" name="مستطيل 2"/>
          <p:cNvSpPr/>
          <p:nvPr/>
        </p:nvSpPr>
        <p:spPr>
          <a:xfrm>
            <a:off x="685800" y="762000"/>
            <a:ext cx="8458200" cy="3693319"/>
          </a:xfrm>
          <a:prstGeom prst="rect">
            <a:avLst/>
          </a:prstGeom>
        </p:spPr>
        <p:txBody>
          <a:bodyPr wrap="square">
            <a:spAutoFit/>
          </a:bodyPr>
          <a:lstStyle/>
          <a:p>
            <a:pPr algn="just" fontAlgn="auto">
              <a:spcBef>
                <a:spcPts val="0"/>
              </a:spcBef>
              <a:spcAft>
                <a:spcPts val="0"/>
              </a:spcAft>
              <a:defRPr/>
            </a:pPr>
            <a:r>
              <a:rPr lang="ar-EG" sz="2600" b="1" dirty="0" smtClean="0"/>
              <a:t>و</a:t>
            </a:r>
            <a:r>
              <a:rPr lang="ar-SA" sz="2600" b="1" dirty="0" smtClean="0"/>
              <a:t>قد بلغ من تواضع </a:t>
            </a:r>
            <a:r>
              <a:rPr lang="ar-EG" sz="2600" b="1" dirty="0" smtClean="0"/>
              <a:t>النبي صلى الله عليه وسلم</a:t>
            </a:r>
            <a:r>
              <a:rPr lang="ar-SA" sz="2600" b="1" dirty="0" smtClean="0"/>
              <a:t>, ورغبته في جبر خواطر الناس أن </a:t>
            </a:r>
            <a:r>
              <a:rPr lang="ar-EG" sz="2600" b="1" dirty="0" err="1" smtClean="0"/>
              <a:t>قال: "</a:t>
            </a:r>
            <a:r>
              <a:rPr lang="ar-SA" sz="2600" b="1" dirty="0" smtClean="0"/>
              <a:t>لو </a:t>
            </a:r>
            <a:r>
              <a:rPr lang="ar-EG" sz="2600" b="1" dirty="0" smtClean="0"/>
              <a:t>دُعيت إلى</a:t>
            </a:r>
            <a:r>
              <a:rPr lang="ar-SA" sz="2600" b="1" dirty="0" smtClean="0"/>
              <a:t> كراعٌ </a:t>
            </a:r>
            <a:r>
              <a:rPr lang="ar-EG" sz="2600" b="1" dirty="0" smtClean="0"/>
              <a:t>لأجبتُ،</a:t>
            </a:r>
            <a:r>
              <a:rPr lang="ar-SA" sz="2600" b="1" dirty="0" smtClean="0"/>
              <a:t> ولو </a:t>
            </a:r>
            <a:r>
              <a:rPr lang="ar-EG" sz="2600" b="1" dirty="0" smtClean="0"/>
              <a:t>أُهدِيَ إليَّ ذراع لقبلتُ”</a:t>
            </a:r>
            <a:r>
              <a:rPr lang="ar-SA" sz="2600" b="1" baseline="30000" dirty="0" err="1" smtClean="0"/>
              <a:t>.</a:t>
            </a:r>
            <a:endParaRPr lang="ar-SA" sz="2600" b="1" baseline="30000" dirty="0" smtClean="0"/>
          </a:p>
          <a:p>
            <a:pPr algn="just" fontAlgn="auto">
              <a:spcBef>
                <a:spcPts val="0"/>
              </a:spcBef>
              <a:spcAft>
                <a:spcPts val="0"/>
              </a:spcAft>
              <a:defRPr/>
            </a:pPr>
            <a:r>
              <a:rPr lang="ar-SA" sz="2600" b="1" dirty="0" smtClean="0"/>
              <a:t>ومن تواضعه صلى الله عليه وسلم أنه كان يدعى إلى خبز الشعير والإهالة </a:t>
            </a:r>
            <a:r>
              <a:rPr lang="ar-SA" sz="2600" b="1" dirty="0" err="1" smtClean="0"/>
              <a:t>السنخة</a:t>
            </a:r>
            <a:r>
              <a:rPr lang="ar-SA" sz="2600" b="1" dirty="0" smtClean="0"/>
              <a:t> </a:t>
            </a:r>
            <a:r>
              <a:rPr lang="ar-SA" sz="2600" b="1" dirty="0" err="1" smtClean="0"/>
              <a:t>فيجيب.</a:t>
            </a:r>
            <a:r>
              <a:rPr lang="ar-SA" sz="2600" b="1" dirty="0" smtClean="0"/>
              <a:t> والإهالة </a:t>
            </a:r>
            <a:r>
              <a:rPr lang="ar-SA" sz="2600" b="1" dirty="0" err="1" smtClean="0"/>
              <a:t>السنخة</a:t>
            </a:r>
            <a:r>
              <a:rPr lang="ar-SA" sz="2600" b="1" dirty="0" smtClean="0"/>
              <a:t>: تعني الدهن الجامد المتغير الريح من طوال </a:t>
            </a:r>
            <a:r>
              <a:rPr lang="ar-SA" sz="2600" b="1" dirty="0" err="1" smtClean="0"/>
              <a:t>المكث.</a:t>
            </a:r>
            <a:r>
              <a:rPr lang="ar-SA" sz="2600" b="1" dirty="0" smtClean="0"/>
              <a:t> </a:t>
            </a:r>
            <a:endParaRPr lang="ar-SA" sz="2600" b="1" dirty="0" smtClean="0"/>
          </a:p>
          <a:p>
            <a:pPr algn="just" fontAlgn="auto">
              <a:spcBef>
                <a:spcPts val="0"/>
              </a:spcBef>
              <a:spcAft>
                <a:spcPts val="0"/>
              </a:spcAft>
              <a:defRPr/>
            </a:pPr>
            <a:r>
              <a:rPr lang="ar-SA" sz="2600" b="1" dirty="0" smtClean="0"/>
              <a:t>وعن </a:t>
            </a:r>
            <a:r>
              <a:rPr lang="ar-SA" sz="2600" b="1" dirty="0" smtClean="0"/>
              <a:t>أنس أن خياطاً دعا النبي صلى الله عليه وسلم لطعام صنعه قال أنس فذهبت مع رسول الله صلى الله عليه وسلم إلى ذلك الطعام فقرب إلى رسول الله صلى الله عليه وسلم خبزاً من شعير ومرقاً فيه </a:t>
            </a:r>
            <a:r>
              <a:rPr lang="ar-SA" sz="2600" b="1" dirty="0" err="1" smtClean="0"/>
              <a:t>دباء</a:t>
            </a:r>
            <a:r>
              <a:rPr lang="ar-SA" sz="2600" b="1" dirty="0" smtClean="0"/>
              <a:t> وقديدٌ قال أنس فرأيت رسول الله يتتبع </a:t>
            </a:r>
            <a:r>
              <a:rPr lang="ar-SA" sz="2600" b="1" dirty="0" err="1" smtClean="0"/>
              <a:t>الدباء</a:t>
            </a:r>
            <a:r>
              <a:rPr lang="ar-SA" sz="2600" b="1" dirty="0" smtClean="0"/>
              <a:t> من حوالي </a:t>
            </a:r>
            <a:r>
              <a:rPr lang="ar-SA" sz="2600" b="1" dirty="0" err="1" smtClean="0"/>
              <a:t>الصحفة.</a:t>
            </a:r>
            <a:endParaRPr lang="ar-SA" sz="2600"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 rtl="1" eaLnBrk="1" hangingPunct="1">
              <a:defRPr/>
            </a:pPr>
            <a:r>
              <a:rPr lang="ar-SA" b="1" dirty="0" smtClean="0"/>
              <a:t>8- </a:t>
            </a:r>
            <a:r>
              <a:rPr lang="ar-SA" b="1" dirty="0" smtClean="0"/>
              <a:t>زهد النبي </a:t>
            </a:r>
            <a:r>
              <a:rPr lang="ar-SA" b="1" dirty="0" smtClean="0"/>
              <a:t>صلى الله عليه وسلم: </a:t>
            </a:r>
            <a:endParaRPr lang="en-US" b="1" dirty="0"/>
          </a:p>
        </p:txBody>
      </p:sp>
      <p:sp>
        <p:nvSpPr>
          <p:cNvPr id="7171" name="Text Placeholder 5"/>
          <p:cNvSpPr>
            <a:spLocks noGrp="1"/>
          </p:cNvSpPr>
          <p:nvPr>
            <p:ph idx="1"/>
          </p:nvPr>
        </p:nvSpPr>
        <p:spPr>
          <a:xfrm>
            <a:off x="304800" y="1371600"/>
            <a:ext cx="9296400" cy="4754563"/>
          </a:xfrm>
        </p:spPr>
        <p:txBody>
          <a:bodyPr/>
          <a:lstStyle/>
          <a:p>
            <a:pPr algn="just" rtl="1"/>
            <a:r>
              <a:rPr lang="ar-SA" sz="2400" b="1" dirty="0" smtClean="0">
                <a:cs typeface="+mn-cs"/>
              </a:rPr>
              <a:t>كان صلى الله عليه وسلم أزهد الناس في الدنيا وأرغبهم في الآخرة خيره الله تعالى بين أن يكون ملكاً نبياً أو يكون عبداً نبياً, فاختار أن يكون عبداً نبياً. </a:t>
            </a:r>
          </a:p>
          <a:p>
            <a:pPr algn="just" rtl="1"/>
            <a:r>
              <a:rPr lang="ar-SA" sz="2400" b="1" dirty="0" smtClean="0">
                <a:cs typeface="+mn-cs"/>
              </a:rPr>
              <a:t>كان ينامُ على الفراش تارة، وعلى الحصير تارة، وعلى الأرض تارة، وعلى السرير </a:t>
            </a:r>
            <a:r>
              <a:rPr lang="ar-SA" sz="2400" b="1" dirty="0" err="1" smtClean="0">
                <a:cs typeface="+mn-cs"/>
              </a:rPr>
              <a:t>تارة.</a:t>
            </a:r>
            <a:r>
              <a:rPr lang="ar-SA" sz="2400" b="1" dirty="0" smtClean="0">
                <a:cs typeface="+mn-cs"/>
              </a:rPr>
              <a:t> </a:t>
            </a:r>
            <a:endParaRPr lang="ar-SA" sz="2400" b="1" dirty="0" smtClean="0">
              <a:cs typeface="+mn-cs"/>
            </a:endParaRPr>
          </a:p>
          <a:p>
            <a:pPr algn="just" rtl="1"/>
            <a:r>
              <a:rPr lang="ar-SA" sz="2400" b="1" dirty="0" smtClean="0">
                <a:cs typeface="+mn-cs"/>
              </a:rPr>
              <a:t>قال </a:t>
            </a:r>
            <a:r>
              <a:rPr lang="ar-SA" sz="2400" b="1" dirty="0" smtClean="0">
                <a:cs typeface="+mn-cs"/>
              </a:rPr>
              <a:t>أنس بن مالك رضي الله عنه: (دخل عمر وناس من الصحابة فانحرف النبي صلى الله عليه وسلم فرأى عمر أثر الشريط في جنبه فبكى فقال النبي صلى الله عليه وسلم: ما يبكيك يا عمر قال: ومالي لا أبكي وكسرى وقيصر يعيشان فيما يعيشان فيه من الدنيا وأنت على الحال الذي أرى فقال يا عمر: أما ترضى أن تكون لهم الدنيا ولنا الآخرة قال : بلى. قال: هو كذلك. </a:t>
            </a:r>
          </a:p>
          <a:p>
            <a:pPr algn="just" rtl="1"/>
            <a:r>
              <a:rPr lang="ar-SA" sz="2400" b="1" dirty="0" smtClean="0">
                <a:cs typeface="+mn-cs"/>
              </a:rPr>
              <a:t>وكان من زهده صلى الله عليه وسلم وقلة ما بيده أن النار لا توقد في بيته في الشهر والشهرين, فعن عائشة ـ رضي الله عنها ـ أنها كانت تقول لعروة بن الزبير: والله يا ابن أختي كنا لننظر إلى الهلال ثم الهـلال ثـلاثة أهله في شهرين ما أوقـد في أبيـات رسـول الله صلى الله عليه وسلم نار، قلت: يا خالة فما كان عيشكم؟ قالت: الأسودان ـ التمر والماء ـ</a:t>
            </a:r>
            <a:r>
              <a:rPr lang="ar-SA" sz="2400" b="1" dirty="0" err="1" smtClean="0">
                <a:cs typeface="+mn-cs"/>
              </a:rPr>
              <a:t>).</a:t>
            </a:r>
            <a:r>
              <a:rPr lang="ar-SA" sz="2400" b="1" dirty="0" smtClean="0">
                <a:cs typeface="+mn-cs"/>
              </a:rPr>
              <a:t> </a:t>
            </a:r>
            <a:endParaRPr lang="ar-SA" sz="2400" b="1" dirty="0" smtClean="0">
              <a:cs typeface="+mn-cs"/>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6</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 rtl="1" eaLnBrk="1" hangingPunct="1">
              <a:defRPr/>
            </a:pPr>
            <a:r>
              <a:rPr lang="ar-SA" b="1" dirty="0" smtClean="0"/>
              <a:t>9-</a:t>
            </a:r>
            <a:r>
              <a:rPr lang="ar-SA" dirty="0" smtClean="0"/>
              <a:t> </a:t>
            </a:r>
            <a:r>
              <a:rPr lang="ar-SA" b="1" dirty="0" smtClean="0"/>
              <a:t>صبر النبي صلى الله عليه وسلم:</a:t>
            </a:r>
            <a:endParaRPr lang="en-US" dirty="0"/>
          </a:p>
        </p:txBody>
      </p:sp>
      <p:sp>
        <p:nvSpPr>
          <p:cNvPr id="7171" name="Text Placeholder 5"/>
          <p:cNvSpPr>
            <a:spLocks noGrp="1"/>
          </p:cNvSpPr>
          <p:nvPr>
            <p:ph idx="1"/>
          </p:nvPr>
        </p:nvSpPr>
        <p:spPr>
          <a:xfrm>
            <a:off x="304800" y="1447800"/>
            <a:ext cx="9296400" cy="4876800"/>
          </a:xfrm>
        </p:spPr>
        <p:txBody>
          <a:bodyPr/>
          <a:lstStyle/>
          <a:p>
            <a:pPr algn="just" rtl="1"/>
            <a:r>
              <a:rPr lang="ar-SA" sz="2800" b="1" dirty="0" smtClean="0"/>
              <a:t>الصبر خُلُق محمودٌ, ومطلوبٌ من كل مسلم ولكن بدرجات </a:t>
            </a:r>
            <a:r>
              <a:rPr lang="ar-SA" sz="2800" b="1" dirty="0" err="1" smtClean="0"/>
              <a:t>متفاوتة.</a:t>
            </a:r>
            <a:r>
              <a:rPr lang="ar-SA" sz="2800" b="1" dirty="0" smtClean="0"/>
              <a:t> </a:t>
            </a:r>
            <a:r>
              <a:rPr lang="ar-SA" sz="2800" b="1" dirty="0" smtClean="0"/>
              <a:t>وكلما </a:t>
            </a:r>
            <a:r>
              <a:rPr lang="ar-SA" sz="2800" b="1" dirty="0" smtClean="0"/>
              <a:t>كان الطموح في التقرب إلى الله أكبر, كانت الحاجة إلى الصبر </a:t>
            </a:r>
            <a:r>
              <a:rPr lang="ar-SA" sz="2800" b="1" dirty="0" err="1" smtClean="0"/>
              <a:t>أشد.</a:t>
            </a:r>
            <a:r>
              <a:rPr lang="ar-SA" sz="2800" b="1" dirty="0" smtClean="0"/>
              <a:t> </a:t>
            </a:r>
            <a:r>
              <a:rPr lang="ar-SA" sz="2800" b="1" dirty="0" smtClean="0"/>
              <a:t>ومن </a:t>
            </a:r>
            <a:r>
              <a:rPr lang="ar-SA" sz="2800" b="1" dirty="0" smtClean="0"/>
              <a:t>ثم كانت حاجة النبي صلى الله عليه وسلم إلى التسلح بهذا الخُلُق </a:t>
            </a:r>
            <a:r>
              <a:rPr lang="ar-SA" sz="2800" b="1" dirty="0" err="1" smtClean="0"/>
              <a:t>أعظم.</a:t>
            </a:r>
            <a:r>
              <a:rPr lang="ar-SA" sz="2800" b="1" dirty="0" smtClean="0"/>
              <a:t> </a:t>
            </a:r>
            <a:r>
              <a:rPr lang="ar-SA" sz="2800" b="1" dirty="0" smtClean="0"/>
              <a:t>وقد </a:t>
            </a:r>
            <a:r>
              <a:rPr lang="ar-SA" sz="2800" b="1" dirty="0" smtClean="0"/>
              <a:t>كان حظ النبي </a:t>
            </a:r>
            <a:r>
              <a:rPr lang="ar-SA" sz="2800" b="1" dirty="0" smtClean="0"/>
              <a:t>منه كبيراً</a:t>
            </a:r>
            <a:r>
              <a:rPr lang="ar-SA" sz="2800" b="1" dirty="0" smtClean="0"/>
              <a:t>, فلقد أوذي كثيراً من المشركين في مكة, ومن المنافقين في المدينة المنورة, ومن صور الإيذاء </a:t>
            </a:r>
            <a:r>
              <a:rPr lang="ar-SA" sz="2800" b="1" dirty="0" err="1" smtClean="0"/>
              <a:t>تلك:</a:t>
            </a:r>
            <a:r>
              <a:rPr lang="ar-SA" sz="2800" b="1" dirty="0" smtClean="0"/>
              <a:t> </a:t>
            </a:r>
            <a:endParaRPr lang="en-US" sz="2800" b="1" dirty="0" smtClean="0"/>
          </a:p>
          <a:p>
            <a:pPr algn="just" rtl="1"/>
            <a:r>
              <a:rPr lang="ar-SA" sz="2800" b="1" dirty="0" smtClean="0"/>
              <a:t>ما كان يوم </a:t>
            </a:r>
            <a:r>
              <a:rPr lang="ar-SA" sz="2800" b="1" dirty="0" smtClean="0"/>
              <a:t>العقبة, فقد لقي </a:t>
            </a:r>
            <a:r>
              <a:rPr lang="ar-SA" sz="2800" b="1" dirty="0" smtClean="0"/>
              <a:t>من قومه </a:t>
            </a:r>
            <a:r>
              <a:rPr lang="ar-SA" sz="2800" b="1" dirty="0" smtClean="0"/>
              <a:t>قدراً عظيماً من </a:t>
            </a:r>
            <a:r>
              <a:rPr lang="ar-SA" sz="2800" b="1" dirty="0" smtClean="0"/>
              <a:t>الأذى</a:t>
            </a:r>
            <a:r>
              <a:rPr lang="ar-SA" sz="2800" b="1" dirty="0" smtClean="0"/>
              <a:t>, فتوجه إلى ربه يبثُّ إليه </a:t>
            </a:r>
            <a:r>
              <a:rPr lang="ar-SA" sz="2800" b="1" dirty="0" err="1" smtClean="0"/>
              <a:t>شكواه.</a:t>
            </a:r>
            <a:r>
              <a:rPr lang="ar-SA" sz="2800" b="1" dirty="0" smtClean="0"/>
              <a:t> </a:t>
            </a:r>
            <a:r>
              <a:rPr lang="ar-SA" sz="2800" b="1" dirty="0" smtClean="0"/>
              <a:t>وإذا </a:t>
            </a:r>
            <a:r>
              <a:rPr lang="ar-SA" sz="2800" b="1" dirty="0" smtClean="0"/>
              <a:t>جبريل </a:t>
            </a:r>
            <a:r>
              <a:rPr lang="ar-SA" sz="2800" b="1" dirty="0" smtClean="0"/>
              <a:t>ومعه ملك الجبال </a:t>
            </a:r>
            <a:r>
              <a:rPr lang="ar-SA" sz="2800" b="1" dirty="0" smtClean="0"/>
              <a:t>يستأذنه ليُطبق </a:t>
            </a:r>
            <a:r>
              <a:rPr lang="ar-SA" sz="2800" b="1" dirty="0" smtClean="0"/>
              <a:t>عليهم </a:t>
            </a:r>
            <a:r>
              <a:rPr lang="ar-SA" sz="2800" b="1" dirty="0" err="1" smtClean="0"/>
              <a:t>الأخشبين</a:t>
            </a:r>
            <a:r>
              <a:rPr lang="ar-SA" sz="2800" b="1" dirty="0" smtClean="0"/>
              <a:t> -جبلا مكة: أبو </a:t>
            </a:r>
            <a:r>
              <a:rPr lang="ar-SA" sz="2800" b="1" dirty="0" err="1" smtClean="0"/>
              <a:t>قبيس</a:t>
            </a:r>
            <a:r>
              <a:rPr lang="ar-SA" sz="2800" b="1" dirty="0" smtClean="0"/>
              <a:t> والأحمر- ولكنه صلى الله عليه وسلم أبى وصبر, </a:t>
            </a:r>
            <a:r>
              <a:rPr lang="ar-SA" sz="2800" b="1" dirty="0" err="1" smtClean="0"/>
              <a:t>وقال: </a:t>
            </a:r>
            <a:r>
              <a:rPr lang="ar-SA" sz="2800" b="1" dirty="0" smtClean="0"/>
              <a:t>(بَلْ أَرْجُو أَنْ يُخْرِجَ الله من أَصْلَابِهِمْ من يَعْبُدُ اللَّهَ وَحْدَهُ لَا يُشْرِكُ </a:t>
            </a:r>
            <a:r>
              <a:rPr lang="ar-SA" sz="2800" b="1" dirty="0" err="1" smtClean="0"/>
              <a:t>بِهِ</a:t>
            </a:r>
            <a:r>
              <a:rPr lang="ar-SA" sz="2800" b="1" dirty="0" smtClean="0"/>
              <a:t> </a:t>
            </a:r>
            <a:r>
              <a:rPr lang="ar-SA" sz="2800" b="1" dirty="0" smtClean="0"/>
              <a:t>شيئاً</a:t>
            </a:r>
            <a:r>
              <a:rPr lang="ar-SA" sz="2800" b="1" dirty="0" err="1" smtClean="0"/>
              <a:t>)</a:t>
            </a:r>
            <a:r>
              <a:rPr lang="ar-SA" sz="2600" b="1" dirty="0" err="1" smtClean="0"/>
              <a:t>.</a:t>
            </a:r>
            <a:r>
              <a:rPr lang="ar-SA" sz="2600" b="1" dirty="0" smtClean="0"/>
              <a:t> </a:t>
            </a:r>
            <a:endParaRPr lang="ar-SA" sz="2600" b="1" dirty="0" smtClean="0"/>
          </a:p>
          <a:p>
            <a:pPr algn="just" rtl="1"/>
            <a:r>
              <a:rPr lang="ar-SA" sz="2600" b="1" dirty="0" smtClean="0"/>
              <a:t>ومن ذلك ما رواه طارق المحاربي قال: رأيت رسول الله صلى الله عليه وسلم بسوق ذي المجاز فمَرَّ وعليه جبة له حمراء وهو ينادي بأعلى صوته: " يا أيها </a:t>
            </a:r>
            <a:r>
              <a:rPr lang="ar-SA" sz="2600" b="1" dirty="0" err="1" smtClean="0"/>
              <a:t>الناس!</a:t>
            </a:r>
            <a:r>
              <a:rPr lang="ar-SA" sz="2600" b="1" dirty="0" smtClean="0"/>
              <a:t> </a:t>
            </a: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7</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8</a:t>
            </a:fld>
            <a:endParaRPr lang="en-US"/>
          </a:p>
        </p:txBody>
      </p:sp>
      <p:sp>
        <p:nvSpPr>
          <p:cNvPr id="3" name="مستطيل 2"/>
          <p:cNvSpPr/>
          <p:nvPr/>
        </p:nvSpPr>
        <p:spPr>
          <a:xfrm>
            <a:off x="457200" y="838200"/>
            <a:ext cx="8763000" cy="4832092"/>
          </a:xfrm>
          <a:prstGeom prst="rect">
            <a:avLst/>
          </a:prstGeom>
        </p:spPr>
        <p:txBody>
          <a:bodyPr wrap="square">
            <a:spAutoFit/>
          </a:bodyPr>
          <a:lstStyle/>
          <a:p>
            <a:pPr algn="just"/>
            <a:r>
              <a:rPr lang="ar-SA" sz="2800" b="1" dirty="0" smtClean="0"/>
              <a:t>قولوا: لا إله إلا </a:t>
            </a:r>
            <a:r>
              <a:rPr lang="ar-SA" sz="2800" b="1" dirty="0" err="1" smtClean="0"/>
              <a:t>الله </a:t>
            </a:r>
            <a:r>
              <a:rPr lang="ar-SA" sz="2800" b="1" dirty="0" smtClean="0"/>
              <a:t>- </a:t>
            </a:r>
            <a:r>
              <a:rPr lang="ar-SA" sz="2800" b="1" dirty="0" err="1" smtClean="0"/>
              <a:t>تفلحوا" </a:t>
            </a:r>
            <a:r>
              <a:rPr lang="ar-SA" sz="2800" b="1" dirty="0" smtClean="0"/>
              <a:t>، ورجل يتبعه بالحجارة وقد أدمى كعبيه وعرقوبيه وهو يقول: يا أيها </a:t>
            </a:r>
            <a:r>
              <a:rPr lang="ar-SA" sz="2800" b="1" dirty="0" err="1" smtClean="0"/>
              <a:t>الناس!</a:t>
            </a:r>
            <a:r>
              <a:rPr lang="ar-SA" sz="2800" b="1" dirty="0" smtClean="0"/>
              <a:t> لا تطيعوه فإنه كذاب؛ قلت: من </a:t>
            </a:r>
            <a:r>
              <a:rPr lang="ar-SA" sz="2800" b="1" dirty="0" err="1" smtClean="0"/>
              <a:t>هذا؟</a:t>
            </a:r>
            <a:r>
              <a:rPr lang="ar-SA" sz="2800" b="1" dirty="0" smtClean="0"/>
              <a:t> قالوا: غلام من بني عبد المطلب، قلت: فمن هذا يتبعه </a:t>
            </a:r>
            <a:r>
              <a:rPr lang="ar-SA" sz="2800" b="1" dirty="0" err="1" smtClean="0"/>
              <a:t>يرميه؟</a:t>
            </a:r>
            <a:r>
              <a:rPr lang="ar-SA" sz="2800" b="1" dirty="0" smtClean="0"/>
              <a:t> قالوا: هذا عمه عبد </a:t>
            </a:r>
            <a:r>
              <a:rPr lang="ar-SA" sz="2800" b="1" dirty="0" err="1" smtClean="0"/>
              <a:t>العزى </a:t>
            </a:r>
            <a:r>
              <a:rPr lang="ar-SA" sz="2800" b="1" dirty="0" smtClean="0"/>
              <a:t>- وهو أبو </a:t>
            </a:r>
            <a:r>
              <a:rPr lang="ar-SA" sz="2800" b="1" dirty="0" smtClean="0"/>
              <a:t>لهب.</a:t>
            </a:r>
            <a:endParaRPr lang="ar-SA" sz="2800" b="1" dirty="0" smtClean="0"/>
          </a:p>
          <a:p>
            <a:pPr algn="just"/>
            <a:r>
              <a:rPr lang="ar-SA" sz="2800" b="1" dirty="0" smtClean="0"/>
              <a:t>و</a:t>
            </a:r>
            <a:r>
              <a:rPr lang="ar-SA" sz="2800" b="1" dirty="0" smtClean="0"/>
              <a:t>عن </a:t>
            </a:r>
            <a:r>
              <a:rPr lang="ar-SA" sz="2800" b="1" dirty="0" smtClean="0"/>
              <a:t>الحارث بن الحارث الغامدي قال: حججت مع أبي فلما كنا بمنى إذا جماعة على رجل! فقلت: يا </a:t>
            </a:r>
            <a:r>
              <a:rPr lang="ar-SA" sz="2800" b="1" dirty="0" err="1" smtClean="0"/>
              <a:t>أبة</a:t>
            </a:r>
            <a:r>
              <a:rPr lang="ar-SA" sz="2800" b="1" dirty="0" smtClean="0"/>
              <a:t>! ما هذه الجماعة؟ فقال: هذا الصابئ الذي ترك دين قومه، ثم ذهب أبي حتى وقف عليهم على ناقته، فذهبت أنا حتى وقفت عليهم على ناقتي، فإذا </a:t>
            </a:r>
            <a:r>
              <a:rPr lang="ar-SA" sz="2800" b="1" dirty="0" err="1" smtClean="0"/>
              <a:t>به</a:t>
            </a:r>
            <a:r>
              <a:rPr lang="ar-SA" sz="2800" b="1" dirty="0" smtClean="0"/>
              <a:t> يحدثهم وهم يردون عليه، فلم يزل موقف أبي حتى تفرقوا عن ملل وارتفاع من النهار، وأقبلت جارية في يدها قدح فيه ماء ونحرها مكشوف، فقالوا: هذه بنته زينب، فناولته وهي تبكي، فقال: "خمري عليك نحرك يا بنية ! ولا </a:t>
            </a:r>
            <a:r>
              <a:rPr lang="ar-SA" sz="2800" b="1" dirty="0" err="1" smtClean="0"/>
              <a:t>تخافي</a:t>
            </a:r>
            <a:r>
              <a:rPr lang="ar-SA" sz="2800" b="1" dirty="0" smtClean="0"/>
              <a:t> على أبيك غلبة ولا ذلاً.</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 rtl="1" eaLnBrk="1" hangingPunct="1">
              <a:defRPr/>
            </a:pPr>
            <a:r>
              <a:rPr lang="ar-SA" b="1" dirty="0" smtClean="0"/>
              <a:t>10- مزاح النبي صلى الله عليه وسلم: </a:t>
            </a:r>
            <a:endParaRPr lang="en-US" b="1" dirty="0"/>
          </a:p>
        </p:txBody>
      </p:sp>
      <p:sp>
        <p:nvSpPr>
          <p:cNvPr id="7171" name="Text Placeholder 5"/>
          <p:cNvSpPr>
            <a:spLocks noGrp="1"/>
          </p:cNvSpPr>
          <p:nvPr>
            <p:ph idx="1"/>
          </p:nvPr>
        </p:nvSpPr>
        <p:spPr>
          <a:xfrm>
            <a:off x="381000" y="1371600"/>
            <a:ext cx="9144000" cy="4754563"/>
          </a:xfrm>
        </p:spPr>
        <p:txBody>
          <a:bodyPr/>
          <a:lstStyle/>
          <a:p>
            <a:pPr algn="just" rtl="1"/>
            <a:r>
              <a:rPr lang="ar-SA" sz="2600" b="1" dirty="0" smtClean="0"/>
              <a:t>كان من هديه صلى الله عليه وسلم أن يمزح مع أصحابه لمؤانستهم, ولإدخال السرور على قلوبهم, وليعلمهم أن في ديننا </a:t>
            </a:r>
            <a:r>
              <a:rPr lang="ar-SA" sz="2600" b="1" dirty="0" err="1" smtClean="0"/>
              <a:t>فسحة.</a:t>
            </a:r>
            <a:r>
              <a:rPr lang="ar-SA" sz="2600" b="1" dirty="0" smtClean="0"/>
              <a:t> فالنفوس تَمَلُّ وتَسْأمُ, وتحتاج إلى الترويح والترفيه؛ إلا أنه عليه الصلاة </a:t>
            </a:r>
            <a:r>
              <a:rPr lang="ar-SA" sz="2600" b="1" dirty="0" err="1" smtClean="0"/>
              <a:t>والسلام </a:t>
            </a:r>
            <a:r>
              <a:rPr lang="ar-SA" sz="2600" b="1" dirty="0" smtClean="0"/>
              <a:t>(لم يكن يقول في مِزاحه إلا حقاً</a:t>
            </a:r>
            <a:r>
              <a:rPr lang="ar-SA" sz="2600" b="1" dirty="0" err="1" smtClean="0"/>
              <a:t>).</a:t>
            </a:r>
            <a:r>
              <a:rPr lang="ar-SA" sz="2600" b="1" dirty="0" smtClean="0"/>
              <a:t> </a:t>
            </a:r>
            <a:r>
              <a:rPr lang="ar-SA" sz="2600" b="1" dirty="0" smtClean="0"/>
              <a:t>ولم يكن يكثر منه؛ لأنه كثرته </a:t>
            </a:r>
            <a:r>
              <a:rPr lang="ar-SA" sz="2600" b="1" dirty="0" err="1" smtClean="0"/>
              <a:t>تُقسي</a:t>
            </a:r>
            <a:r>
              <a:rPr lang="ar-SA" sz="2600" b="1" dirty="0" smtClean="0"/>
              <a:t> القلب, وتُشغل عن ذكر الله, وعن التفكير في مهمات الدين, وقد تنتهي إلى منازعاتٍ وأحقاد, وتُسقط المهابة </a:t>
            </a:r>
            <a:r>
              <a:rPr lang="ar-SA" sz="2600" b="1" dirty="0" smtClean="0"/>
              <a:t>والوقار.</a:t>
            </a:r>
          </a:p>
          <a:p>
            <a:pPr algn="just" rtl="1"/>
            <a:r>
              <a:rPr lang="ar-SA" sz="2600" b="1" dirty="0" smtClean="0"/>
              <a:t> </a:t>
            </a:r>
            <a:r>
              <a:rPr lang="ar-SA" sz="2600" b="1" dirty="0" smtClean="0"/>
              <a:t>وفيما يلي صورٌ من مِزاحه عليه الصلاة والسلام:</a:t>
            </a:r>
            <a:endParaRPr lang="en-US" sz="2600" b="1" dirty="0" smtClean="0"/>
          </a:p>
          <a:p>
            <a:pPr lvl="0" algn="just" rtl="1"/>
            <a:r>
              <a:rPr lang="ar-SA" sz="2600" b="1" dirty="0" smtClean="0">
                <a:cs typeface="+mn-cs"/>
              </a:rPr>
              <a:t>من ذلك </a:t>
            </a:r>
            <a:r>
              <a:rPr lang="ar-SA" sz="2600" b="1" dirty="0" smtClean="0">
                <a:cs typeface="+mn-cs"/>
              </a:rPr>
              <a:t>أن امرأة عجوزاً سألته</a:t>
            </a:r>
            <a:r>
              <a:rPr lang="ar-SA" sz="2600" b="1" dirty="0" smtClean="0"/>
              <a:t> صلى الله عليه وآله وسلم </a:t>
            </a:r>
            <a:r>
              <a:rPr lang="ar-SA" sz="2600" b="1" dirty="0" smtClean="0">
                <a:cs typeface="+mn-cs"/>
              </a:rPr>
              <a:t>فقالت: يا رسول الله! ادع الله أن يدخلني </a:t>
            </a:r>
            <a:r>
              <a:rPr lang="ar-SA" sz="2600" b="1" dirty="0" err="1" smtClean="0">
                <a:cs typeface="+mn-cs"/>
              </a:rPr>
              <a:t>الجنة.</a:t>
            </a:r>
            <a:r>
              <a:rPr lang="ar-SA" sz="2600" b="1" dirty="0" smtClean="0">
                <a:cs typeface="+mn-cs"/>
              </a:rPr>
              <a:t> فقال لها النبي صلى الله عليه </a:t>
            </a:r>
            <a:r>
              <a:rPr lang="ar-SA" sz="2600" b="1" dirty="0" err="1" smtClean="0">
                <a:cs typeface="+mn-cs"/>
              </a:rPr>
              <a:t>وسلم: </a:t>
            </a:r>
            <a:r>
              <a:rPr lang="ar-SA" sz="2600" b="1" dirty="0" smtClean="0">
                <a:cs typeface="+mn-cs"/>
              </a:rPr>
              <a:t>( يا أُم فلان إن الجنة لا تدخلها عجوز، فولت تبكي. فقال: أخبروها أنها لا تدخلها وهي عجوز، إن الله تعالى يقول: {إِنّآ أَنشَأْنَاهُنّ إِنشَآءً فَجَعَلْنَاهُنّ أَبْكَاراً عُرُباً أَتْرَاباً} </a:t>
            </a:r>
            <a:r>
              <a:rPr lang="ar-SA" sz="2000" b="1" dirty="0" smtClean="0">
                <a:cs typeface="+mn-cs"/>
              </a:rPr>
              <a:t>[الواقعة 35–37</a:t>
            </a:r>
            <a:r>
              <a:rPr lang="ar-SA" sz="2000" b="1" dirty="0" err="1" smtClean="0">
                <a:cs typeface="+mn-cs"/>
              </a:rPr>
              <a:t>]</a:t>
            </a:r>
            <a:r>
              <a:rPr lang="ar-SA" sz="2000" b="1" dirty="0" smtClean="0">
                <a:cs typeface="+mn-cs"/>
              </a:rPr>
              <a:t> </a:t>
            </a:r>
            <a:endParaRPr lang="ar-SA" sz="2600" b="1" dirty="0" smtClean="0">
              <a:cs typeface="+mn-cs"/>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9</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10</a:t>
            </a:fld>
            <a:endParaRPr lang="en-US"/>
          </a:p>
        </p:txBody>
      </p:sp>
      <p:sp>
        <p:nvSpPr>
          <p:cNvPr id="3" name="مستطيل 2"/>
          <p:cNvSpPr/>
          <p:nvPr/>
        </p:nvSpPr>
        <p:spPr>
          <a:xfrm>
            <a:off x="381000" y="838200"/>
            <a:ext cx="9067800" cy="4493538"/>
          </a:xfrm>
          <a:prstGeom prst="rect">
            <a:avLst/>
          </a:prstGeom>
        </p:spPr>
        <p:txBody>
          <a:bodyPr wrap="square">
            <a:spAutoFit/>
          </a:bodyPr>
          <a:lstStyle/>
          <a:p>
            <a:pPr lvl="0" algn="just"/>
            <a:r>
              <a:rPr lang="ar-SA" sz="2600" b="1" dirty="0" smtClean="0"/>
              <a:t>وعن أنس بن مالك رضي الله </a:t>
            </a:r>
            <a:r>
              <a:rPr lang="ar-SA" sz="2600" b="1" dirty="0" err="1" smtClean="0"/>
              <a:t>عنه </a:t>
            </a:r>
            <a:r>
              <a:rPr lang="ar-SA" sz="2600" b="1" dirty="0" smtClean="0"/>
              <a:t>(أنَّ رجلاً أتى رسولَ الله صلى الله عليه وسلم، فقال: يا رسولَ الله احمِلْنا على </a:t>
            </a:r>
            <a:r>
              <a:rPr lang="ar-SA" sz="2600" b="1" dirty="0" err="1" smtClean="0"/>
              <a:t>بعير.</a:t>
            </a:r>
            <a:r>
              <a:rPr lang="ar-SA" sz="2600" b="1" dirty="0" smtClean="0"/>
              <a:t> فقال: أحْمِلُكُمْ على وَلَدِ </a:t>
            </a:r>
            <a:r>
              <a:rPr lang="ar-SA" sz="2600" b="1" dirty="0" err="1" smtClean="0"/>
              <a:t>الناقةِ.</a:t>
            </a:r>
            <a:r>
              <a:rPr lang="ar-SA" sz="2600" b="1" dirty="0" smtClean="0"/>
              <a:t> قال: وما نَصْنَع بولدِ </a:t>
            </a:r>
            <a:r>
              <a:rPr lang="ar-SA" sz="2600" b="1" dirty="0" err="1" smtClean="0"/>
              <a:t>الناقةِ ؟</a:t>
            </a:r>
            <a:r>
              <a:rPr lang="ar-SA" sz="2600" b="1" dirty="0" smtClean="0"/>
              <a:t> فقال رسولُ الله صلى الله عليه وسلم: هل تَلِدُ الإبِلَ إلا </a:t>
            </a:r>
            <a:r>
              <a:rPr lang="ar-SA" sz="2600" b="1" dirty="0" err="1" smtClean="0"/>
              <a:t>النُّوقُ ؟).</a:t>
            </a:r>
            <a:r>
              <a:rPr lang="ar-SA" sz="2600" b="1" dirty="0" smtClean="0"/>
              <a:t> </a:t>
            </a:r>
          </a:p>
          <a:p>
            <a:pPr algn="just"/>
            <a:r>
              <a:rPr lang="ar-SA" sz="2600" b="1" dirty="0" smtClean="0"/>
              <a:t>وعن </a:t>
            </a:r>
            <a:r>
              <a:rPr lang="ar-SA" sz="2600" b="1" dirty="0" smtClean="0"/>
              <a:t>أنس بن مالك أن رجلا من أهل البادية يقال له : زاهر بن حرام كان يهدي إلى النبي صلى الله عليه و سلم الهدية فيجهزه رسول الله صلى الله عليه و سلم إذا أراد أن يخرج فقال رسول الله صلى الله عليه و سلم: ( إن زاهرا بادينا ونحن حاضروه). قال: فأتاه النبي صلى الله عليه و سلم وهو يبيع متاعه فاحتضنه من خلفه والرجل لا يبصره, فقال: أرسلني, من هذا؟ فالتفت إليه فلما عرف أنه النبي صلى الله عليه </a:t>
            </a:r>
            <a:r>
              <a:rPr lang="ar-SA" sz="2600" b="1" dirty="0" err="1" smtClean="0"/>
              <a:t>و</a:t>
            </a:r>
            <a:r>
              <a:rPr lang="ar-SA" sz="2600" b="1" dirty="0" smtClean="0"/>
              <a:t> سلم جعل </a:t>
            </a:r>
            <a:r>
              <a:rPr lang="ar-SA" sz="2600" b="1" dirty="0" err="1" smtClean="0"/>
              <a:t>يلزق</a:t>
            </a:r>
            <a:r>
              <a:rPr lang="ar-SA" sz="2600" b="1" dirty="0" smtClean="0"/>
              <a:t> ظهره بصدره. فقال رسول الله صلى الله عليه </a:t>
            </a:r>
            <a:r>
              <a:rPr lang="ar-SA" sz="2600" b="1" dirty="0" err="1" smtClean="0"/>
              <a:t>و</a:t>
            </a:r>
            <a:r>
              <a:rPr lang="ar-SA" sz="2600" b="1" dirty="0" smtClean="0"/>
              <a:t> سلم: (من يشتري هذا العبد)؟ فقال زاهر: تجدني يا رسول الله كاسدا. قال: (لكنك عند الله لست بكاسد). أو قال صلى الله عليه </a:t>
            </a:r>
            <a:r>
              <a:rPr lang="ar-SA" sz="2600" b="1" dirty="0" err="1" smtClean="0"/>
              <a:t>و</a:t>
            </a:r>
            <a:r>
              <a:rPr lang="ar-SA" sz="2600" b="1" dirty="0" smtClean="0"/>
              <a:t> سلم: (بل أنت عند الله غال).</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 rtl="1" eaLnBrk="1" hangingPunct="1">
              <a:defRPr/>
            </a:pPr>
            <a:r>
              <a:rPr lang="ar-SA" b="1" dirty="0" smtClean="0"/>
              <a:t>11- </a:t>
            </a:r>
            <a:r>
              <a:rPr lang="ar-SA" b="1" dirty="0" smtClean="0"/>
              <a:t>حياء النبي </a:t>
            </a:r>
            <a:r>
              <a:rPr lang="ar-SA" b="1" dirty="0" smtClean="0"/>
              <a:t>صلى الله عليه وسلم: </a:t>
            </a:r>
            <a:endParaRPr lang="en-US" b="1" dirty="0"/>
          </a:p>
        </p:txBody>
      </p:sp>
      <p:sp>
        <p:nvSpPr>
          <p:cNvPr id="7171" name="Text Placeholder 5"/>
          <p:cNvSpPr>
            <a:spLocks noGrp="1"/>
          </p:cNvSpPr>
          <p:nvPr>
            <p:ph idx="1"/>
          </p:nvPr>
        </p:nvSpPr>
        <p:spPr>
          <a:xfrm>
            <a:off x="381000" y="1371600"/>
            <a:ext cx="9144000" cy="5029200"/>
          </a:xfrm>
        </p:spPr>
        <p:txBody>
          <a:bodyPr/>
          <a:lstStyle/>
          <a:p>
            <a:pPr algn="just" rtl="1"/>
            <a:r>
              <a:rPr lang="ar-SA" sz="2600" b="1" dirty="0" smtClean="0"/>
              <a:t>يقول النبي صلى الله عليه </a:t>
            </a:r>
            <a:r>
              <a:rPr lang="ar-SA" sz="2600" b="1" dirty="0" err="1" smtClean="0"/>
              <a:t>وسلم: </a:t>
            </a:r>
            <a:r>
              <a:rPr lang="ar-SA" sz="2600" b="1" dirty="0" smtClean="0"/>
              <a:t>(إِنَّ لِكُلِّ دِينٍ خُلُقاً, وَإِنَّ خُلُقَ الْإِسْلَامِ الْحَيَاءُ</a:t>
            </a:r>
            <a:r>
              <a:rPr lang="ar-SA" sz="2600" b="1" dirty="0" err="1" smtClean="0"/>
              <a:t>).</a:t>
            </a:r>
            <a:r>
              <a:rPr lang="ar-SA" sz="2600" b="1" dirty="0" smtClean="0"/>
              <a:t> </a:t>
            </a:r>
            <a:r>
              <a:rPr lang="ar-SA" sz="2600" b="1" dirty="0" smtClean="0"/>
              <a:t>أي؛ أن لكل دين </a:t>
            </a:r>
            <a:r>
              <a:rPr lang="ar-SA" sz="2600" b="1" dirty="0" smtClean="0"/>
              <a:t>طبعاً, </a:t>
            </a:r>
            <a:r>
              <a:rPr lang="ar-SA" sz="2600" b="1" dirty="0" smtClean="0"/>
              <a:t>وطبع هذا الدين </a:t>
            </a:r>
            <a:r>
              <a:rPr lang="ar-SA" sz="2600" b="1" dirty="0" smtClean="0"/>
              <a:t>الذي </a:t>
            </a:r>
            <a:r>
              <a:rPr lang="ar-SA" sz="2600" b="1" dirty="0" err="1" smtClean="0"/>
              <a:t>به</a:t>
            </a:r>
            <a:r>
              <a:rPr lang="ar-SA" sz="2600" b="1" dirty="0" smtClean="0"/>
              <a:t> </a:t>
            </a:r>
            <a:r>
              <a:rPr lang="ar-SA" sz="2600" b="1" dirty="0" smtClean="0"/>
              <a:t>قِوامُه وجَمالُه هو </a:t>
            </a:r>
            <a:r>
              <a:rPr lang="ar-SA" sz="2600" b="1" dirty="0" err="1" smtClean="0"/>
              <a:t>الحياء.</a:t>
            </a:r>
            <a:r>
              <a:rPr lang="ar-SA" sz="2600" b="1" dirty="0" smtClean="0"/>
              <a:t> </a:t>
            </a:r>
            <a:endParaRPr lang="en-US" sz="2600" b="1" dirty="0" smtClean="0"/>
          </a:p>
          <a:p>
            <a:pPr algn="just" rtl="1"/>
            <a:r>
              <a:rPr lang="ar-SA" sz="2600" b="1" dirty="0" smtClean="0"/>
              <a:t>وهو خُلُق يخص </a:t>
            </a:r>
            <a:r>
              <a:rPr lang="ar-SA" sz="2600" b="1" dirty="0" smtClean="0"/>
              <a:t>الإنسان, </a:t>
            </a:r>
            <a:r>
              <a:rPr lang="ar-SA" sz="2600" b="1" dirty="0" smtClean="0"/>
              <a:t>ومن أفضل خصال </a:t>
            </a:r>
            <a:r>
              <a:rPr lang="ar-SA" sz="2600" b="1" dirty="0" smtClean="0"/>
              <a:t>الأخلاق, </a:t>
            </a:r>
            <a:r>
              <a:rPr lang="ar-SA" sz="2600" b="1" dirty="0" smtClean="0"/>
              <a:t>ولولاه لم يستر المرء له عورة, ولم يمتنع من فاحشة, بل إن كثيراً من الناس لولا الحياء لم يؤدِّ واجباً, ولم يراع حقاً </a:t>
            </a:r>
            <a:r>
              <a:rPr lang="ar-SA" sz="2600" b="1" dirty="0" smtClean="0"/>
              <a:t>لمخلوقٍ.</a:t>
            </a:r>
            <a:endParaRPr lang="en-US" sz="2600" b="1" dirty="0" smtClean="0"/>
          </a:p>
          <a:p>
            <a:pPr algn="just" rtl="1"/>
            <a:r>
              <a:rPr lang="ar-SA" sz="2600" b="1" dirty="0" smtClean="0"/>
              <a:t>وفيما يخص النبي صلى الله عليه وسلم, فإنه كان شديد الحياء, حتى قال فيه أَبِو سَعِيدٍ الْخُدْرِيِّ رَضِيَ اللَّهُ عَنْهُ بأنه </a:t>
            </a:r>
            <a:r>
              <a:rPr lang="ar-SA" sz="2600" b="1" dirty="0" err="1" smtClean="0"/>
              <a:t>كان </a:t>
            </a:r>
            <a:r>
              <a:rPr lang="ar-SA" sz="2600" b="1" dirty="0" smtClean="0"/>
              <a:t>"أَشَدَّ حَيَاءً مِنْ الْعَذْرَاءِ فِي خِدْرِهَا، وكان إِذَا كَرِهَ شَيْئًا عُرِفَ فِي </a:t>
            </a:r>
            <a:r>
              <a:rPr lang="ar-SA" sz="2600" b="1" dirty="0" err="1" smtClean="0"/>
              <a:t>وَجْهِهِ</a:t>
            </a:r>
            <a:r>
              <a:rPr lang="ar-SA" sz="2600" b="1" dirty="0" err="1" smtClean="0"/>
              <a:t>".</a:t>
            </a:r>
            <a:r>
              <a:rPr lang="ar-SA" sz="2600" b="1" dirty="0" smtClean="0"/>
              <a:t> </a:t>
            </a:r>
            <a:r>
              <a:rPr lang="ar-SA" sz="2600" b="1" dirty="0" smtClean="0"/>
              <a:t>والخِدر: الستر أو </a:t>
            </a:r>
            <a:r>
              <a:rPr lang="ar-SA" sz="2600" b="1" dirty="0" err="1" smtClean="0"/>
              <a:t>الخلوة.</a:t>
            </a:r>
            <a:r>
              <a:rPr lang="ar-SA" sz="2600" b="1" dirty="0" smtClean="0"/>
              <a:t> وإنما قال أبو سعيد ذلك: لأن حياء العذراء في الخلوة يشتد أكثر مما لو كانت في غير خلوة, لكون الخلوة مظنة وقوع الفعل </a:t>
            </a:r>
            <a:r>
              <a:rPr lang="ar-SA" sz="2600" b="1" dirty="0" err="1" smtClean="0"/>
              <a:t>بها.</a:t>
            </a:r>
            <a:r>
              <a:rPr lang="ar-SA" sz="2600" b="1" dirty="0" smtClean="0"/>
              <a:t> ويضيف أبو سعيد أنه </a:t>
            </a:r>
            <a:r>
              <a:rPr lang="en-US" sz="2600" b="1" dirty="0" smtClean="0"/>
              <a:t> </a:t>
            </a:r>
            <a:r>
              <a:rPr lang="en-US" sz="2600" b="1" dirty="0" smtClean="0">
                <a:sym typeface="AGA Arabesque"/>
              </a:rPr>
              <a:t></a:t>
            </a:r>
            <a:r>
              <a:rPr lang="en-US" sz="2600" b="1" dirty="0" smtClean="0"/>
              <a:t> </a:t>
            </a:r>
            <a:r>
              <a:rPr lang="ar-SA" sz="2600" b="1" dirty="0" smtClean="0"/>
              <a:t>لم يكن يواجه أحداً ويصارحه بما يكرهه منه لشدة حيائه, بل كان يتغير وجهه, فيفهم أصحابه كراهيته لذلك </a:t>
            </a:r>
            <a:r>
              <a:rPr lang="ar-SA" sz="2600" b="1" dirty="0" err="1" smtClean="0"/>
              <a:t>الأمر.</a:t>
            </a:r>
            <a:r>
              <a:rPr lang="ar-SA" sz="2600" b="1" dirty="0" smtClean="0"/>
              <a:t>  </a:t>
            </a:r>
            <a:endParaRPr lang="en-US" sz="2600" b="1" dirty="0" smtClean="0"/>
          </a:p>
          <a:p>
            <a:pPr rtl="1"/>
            <a:endParaRPr lang="en-US" sz="2400" dirty="0"/>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11</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1020762"/>
          </a:xfrm>
        </p:spPr>
        <p:txBody>
          <a:bodyPr/>
          <a:lstStyle/>
          <a:p>
            <a:pPr algn="just" rtl="1" eaLnBrk="1" hangingPunct="1">
              <a:defRPr/>
            </a:pPr>
            <a:r>
              <a:rPr lang="ar-SA" sz="3600" b="1" dirty="0" smtClean="0"/>
              <a:t>12- عدل النبي صلى الله عليه وسلم : </a:t>
            </a:r>
            <a:endParaRPr lang="en-US" sz="3600" dirty="0"/>
          </a:p>
        </p:txBody>
      </p:sp>
      <p:sp>
        <p:nvSpPr>
          <p:cNvPr id="7171" name="Text Placeholder 5"/>
          <p:cNvSpPr>
            <a:spLocks noGrp="1"/>
          </p:cNvSpPr>
          <p:nvPr>
            <p:ph idx="1"/>
          </p:nvPr>
        </p:nvSpPr>
        <p:spPr>
          <a:xfrm>
            <a:off x="457200" y="1371600"/>
            <a:ext cx="9067800" cy="4754563"/>
          </a:xfrm>
        </p:spPr>
        <p:txBody>
          <a:bodyPr/>
          <a:lstStyle/>
          <a:p>
            <a:pPr algn="just" rtl="1"/>
            <a:r>
              <a:rPr lang="ar-SA" sz="2600" b="1" dirty="0" smtClean="0"/>
              <a:t>العدل هو المساواة في المكافأة في خيرٍ أو </a:t>
            </a:r>
            <a:r>
              <a:rPr lang="ar-SA" sz="2600" b="1" dirty="0" err="1" smtClean="0"/>
              <a:t>شرٍ.</a:t>
            </a:r>
            <a:r>
              <a:rPr lang="ar-SA" sz="2600" b="1" dirty="0" smtClean="0"/>
              <a:t> والإحسانُ مقابلةُ الخيرِ بأكثر منه, والشرِ بتركه أو بأقل </a:t>
            </a:r>
            <a:r>
              <a:rPr lang="ar-SA" sz="2600" b="1" dirty="0" err="1" smtClean="0"/>
              <a:t>منه.</a:t>
            </a:r>
            <a:r>
              <a:rPr lang="ar-SA" sz="2600" b="1" dirty="0" smtClean="0"/>
              <a:t> </a:t>
            </a:r>
            <a:endParaRPr lang="en-US" sz="2600" b="1" dirty="0" smtClean="0"/>
          </a:p>
          <a:p>
            <a:pPr algn="just" rtl="1"/>
            <a:r>
              <a:rPr lang="ar-SA" sz="2600" b="1" dirty="0" smtClean="0"/>
              <a:t>ومن يقرأ في سيرة الرسول صلى الله عليه وسلم </a:t>
            </a:r>
            <a:r>
              <a:rPr lang="ar-SA" sz="2600" b="1" dirty="0" smtClean="0"/>
              <a:t>يجده المثل </a:t>
            </a:r>
            <a:r>
              <a:rPr lang="ar-SA" sz="2600" b="1" dirty="0" smtClean="0"/>
              <a:t>الكامل في </a:t>
            </a:r>
            <a:r>
              <a:rPr lang="ar-SA" sz="2600" b="1" dirty="0" err="1" smtClean="0"/>
              <a:t>الأمرين.</a:t>
            </a:r>
            <a:r>
              <a:rPr lang="ar-SA" sz="2600" b="1" dirty="0" smtClean="0"/>
              <a:t> ففيما يتعلق بإنصاف غيره من </a:t>
            </a:r>
            <a:r>
              <a:rPr lang="ar-SA" sz="2600" b="1" dirty="0" smtClean="0"/>
              <a:t>نفسه, </a:t>
            </a:r>
            <a:r>
              <a:rPr lang="ar-SA" sz="2600" b="1" dirty="0" smtClean="0"/>
              <a:t>فإنه كان يأخذ </a:t>
            </a:r>
            <a:r>
              <a:rPr lang="ar-SA" sz="2600" b="1" dirty="0" err="1" smtClean="0"/>
              <a:t>بالعدل.</a:t>
            </a:r>
            <a:r>
              <a:rPr lang="ar-SA" sz="2600" b="1" dirty="0" smtClean="0"/>
              <a:t> وفيما يتعلق بالانتصاف لنفسه من غيره, فإنه كان يأخذ </a:t>
            </a:r>
            <a:r>
              <a:rPr lang="ar-SA" sz="2600" b="1" dirty="0" err="1" smtClean="0"/>
              <a:t>بالإحسان.</a:t>
            </a:r>
            <a:r>
              <a:rPr lang="ar-SA" sz="2600" b="1" dirty="0" smtClean="0"/>
              <a:t> </a:t>
            </a:r>
            <a:endParaRPr lang="en-US" sz="2600" b="1" dirty="0" smtClean="0"/>
          </a:p>
          <a:p>
            <a:pPr algn="just" rtl="1"/>
            <a:r>
              <a:rPr lang="ar-SA" sz="2400" b="1" dirty="0" smtClean="0"/>
              <a:t>روى أبو سَعِيدٍ </a:t>
            </a:r>
            <a:r>
              <a:rPr lang="ar-SA" sz="2400" b="1" dirty="0" err="1" smtClean="0"/>
              <a:t>الْخُدْرِىَّ</a:t>
            </a:r>
            <a:r>
              <a:rPr lang="ar-SA" sz="2400" b="1" dirty="0" smtClean="0"/>
              <a:t> رضي الله عنه قَالَ: بَيْنَا نَحْنُ عِنْدَ رَسُولِ </a:t>
            </a:r>
            <a:r>
              <a:rPr lang="ar-SA" sz="2400" b="1" dirty="0" err="1" smtClean="0"/>
              <a:t>اللَّهِ </a:t>
            </a:r>
            <a:r>
              <a:rPr lang="ar-SA" sz="2400" b="1" dirty="0" smtClean="0"/>
              <a:t>-صلى الله عليه وسلم- وَهُوَ يَقْسِمُ قَسْماً, أَتَاهُ ذُو </a:t>
            </a:r>
            <a:r>
              <a:rPr lang="ar-SA" sz="2400" b="1" dirty="0" err="1" smtClean="0"/>
              <a:t>الْخُوَيْصِرَةِ</a:t>
            </a:r>
            <a:r>
              <a:rPr lang="ar-SA" sz="2400" b="1" dirty="0" smtClean="0"/>
              <a:t> -وَهُوَ رَجُلٌ مِنْ بَنِى تَمِيمٍ- فَقَالَ: يَا رَسُولَ اللَّهِ </a:t>
            </a:r>
            <a:r>
              <a:rPr lang="ar-SA" sz="2400" b="1" dirty="0" err="1" smtClean="0"/>
              <a:t>اعْدِلْ.</a:t>
            </a:r>
            <a:r>
              <a:rPr lang="ar-SA" sz="2400" b="1" dirty="0" smtClean="0"/>
              <a:t> </a:t>
            </a:r>
            <a:r>
              <a:rPr lang="ar-SA" sz="2400" b="1" dirty="0" err="1" smtClean="0"/>
              <a:t>فَقَالَ: </a:t>
            </a:r>
            <a:r>
              <a:rPr lang="ar-SA" sz="2400" b="1" dirty="0" smtClean="0"/>
              <a:t>(وَيْحَكَ وَمَنْ يَعْدِلُ إِذَا لَمْ </a:t>
            </a:r>
            <a:r>
              <a:rPr lang="ar-SA" sz="2400" b="1" dirty="0" err="1" smtClean="0"/>
              <a:t>أَعْدِلْ.</a:t>
            </a:r>
            <a:r>
              <a:rPr lang="ar-SA" sz="2400" b="1" dirty="0" smtClean="0"/>
              <a:t> لَقَدْ خِبْتَ وَخَسِرْتَ إِنْ لَمْ أَكُنْ أَعْدِلْ</a:t>
            </a:r>
            <a:r>
              <a:rPr lang="ar-SA" sz="2400" b="1" dirty="0" err="1" smtClean="0"/>
              <a:t>).</a:t>
            </a:r>
            <a:r>
              <a:rPr lang="ar-SA" sz="2400" b="1" dirty="0" smtClean="0"/>
              <a:t> فَقَالَ عُمَرُ </a:t>
            </a:r>
            <a:r>
              <a:rPr lang="ar-SA" sz="2400" b="1" dirty="0" err="1" smtClean="0"/>
              <a:t>رَضِىَ</a:t>
            </a:r>
            <a:r>
              <a:rPr lang="ar-SA" sz="2400" b="1" dirty="0" smtClean="0"/>
              <a:t> اللَّهُ عَنْهُ: يَا رَسُولَ اللَّهِ ائْذَنْ لِى فِيهِ أَضْرِبْ </a:t>
            </a:r>
            <a:r>
              <a:rPr lang="ar-SA" sz="2400" b="1" dirty="0" err="1" smtClean="0"/>
              <a:t>عُنُقَهُ.</a:t>
            </a:r>
            <a:r>
              <a:rPr lang="ar-SA" sz="2400" b="1" dirty="0" smtClean="0"/>
              <a:t> فَقَالَ رَسُولُ اللَّهِ صلى الله عليه </a:t>
            </a:r>
            <a:r>
              <a:rPr lang="ar-SA" sz="2400" b="1" dirty="0" err="1" smtClean="0"/>
              <a:t>وسلم: </a:t>
            </a:r>
            <a:r>
              <a:rPr lang="ar-SA" sz="2400" b="1" dirty="0" smtClean="0"/>
              <a:t>(</a:t>
            </a:r>
            <a:r>
              <a:rPr lang="ar-SA" sz="2400" b="1" dirty="0" err="1" smtClean="0"/>
              <a:t>دَعْهُ</a:t>
            </a:r>
            <a:r>
              <a:rPr lang="ar-SA" sz="2400" b="1" dirty="0" smtClean="0"/>
              <a:t> فَإِنَّ لَهُ أَصْحَابًا يَحْقِرُ أَحَدُكُمْ صَلاَتَهُ مَعَ صَلاَتِهِمْ, وَصِيَامَهُ مَعَ صِيَامِهِمْ, يَقْرَءُونَ الْقُرْآنَ لاَ يَجُوزُ </a:t>
            </a:r>
            <a:r>
              <a:rPr lang="ar-SA" sz="2400" b="1" dirty="0" err="1" smtClean="0"/>
              <a:t>تَرَاقِيَهُمْ</a:t>
            </a:r>
            <a:r>
              <a:rPr lang="ar-SA" sz="2400" b="1" dirty="0" smtClean="0"/>
              <a:t>, يَمْرُقُونَ مِنَ الإِسْلاَمِ كَمَا يَمْرُقُ السَّهْمُ مِنَ الرَّمِيَّةِ</a:t>
            </a:r>
            <a:r>
              <a:rPr lang="ar-SA" sz="2400" b="1" dirty="0" err="1" smtClean="0"/>
              <a:t>)</a:t>
            </a:r>
            <a:r>
              <a:rPr lang="ar-SA" sz="2400" b="1" baseline="30000" dirty="0" err="1" smtClean="0"/>
              <a:t>.</a:t>
            </a:r>
            <a:endParaRPr lang="en-US" sz="2400" b="1" dirty="0" smtClean="0"/>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12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13</a:t>
            </a:fld>
            <a:endParaRPr lang="en-US"/>
          </a:p>
        </p:txBody>
      </p:sp>
      <p:sp>
        <p:nvSpPr>
          <p:cNvPr id="1025" name="Rectangle 1"/>
          <p:cNvSpPr>
            <a:spLocks noChangeArrowheads="1"/>
          </p:cNvSpPr>
          <p:nvPr/>
        </p:nvSpPr>
        <p:spPr bwMode="auto">
          <a:xfrm>
            <a:off x="304800" y="578986"/>
            <a:ext cx="9296400" cy="55707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eaLnBrk="1" fontAlgn="base" latinLnBrk="0" hangingPunct="1">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tx1"/>
                </a:solidFill>
                <a:effectLst/>
                <a:latin typeface="Traditional Arabic" pitchFamily="18" charset="-78"/>
                <a:ea typeface="Times New Roman" pitchFamily="18" charset="0"/>
                <a:cs typeface="Traditional Arabic" pitchFamily="18" charset="-78"/>
              </a:rPr>
              <a:t>ولما سرقت المرأة المخزومية أهمَّ قُرَيْشًا شأنها, فَقَالُوا من يُكَلِّمُ رَسُولَ اللَّهِ صلى الله عليه </a:t>
            </a:r>
            <a:r>
              <a:rPr kumimoji="0" lang="ar-SA" sz="2800" b="1" i="0" u="none" strike="noStrike" cap="none" normalizeH="0" baseline="0" dirty="0" err="1" smtClean="0">
                <a:ln>
                  <a:noFill/>
                </a:ln>
                <a:solidFill>
                  <a:schemeClr val="tx1"/>
                </a:solidFill>
                <a:effectLst/>
                <a:latin typeface="Traditional Arabic" pitchFamily="18" charset="-78"/>
                <a:ea typeface="Times New Roman" pitchFamily="18" charset="0"/>
                <a:cs typeface="Traditional Arabic" pitchFamily="18" charset="-78"/>
              </a:rPr>
              <a:t>وسلم؟</a:t>
            </a:r>
            <a:r>
              <a:rPr kumimoji="0" lang="ar-SA" sz="2800" b="1" i="0" u="none" strike="noStrike" cap="none" normalizeH="0" baseline="0" dirty="0" smtClean="0">
                <a:ln>
                  <a:noFill/>
                </a:ln>
                <a:solidFill>
                  <a:schemeClr val="tx1"/>
                </a:solidFill>
                <a:effectLst/>
                <a:latin typeface="Traditional Arabic" pitchFamily="18" charset="-78"/>
                <a:ea typeface="Times New Roman" pitchFamily="18" charset="0"/>
                <a:cs typeface="Traditional Arabic" pitchFamily="18" charset="-78"/>
              </a:rPr>
              <a:t> وَمَنْ يَجْتَرِئُ عليه إلا أُسَامَةُ حِبُّ رسول اللَّهِ صلى الله عليه </a:t>
            </a:r>
            <a:r>
              <a:rPr kumimoji="0" lang="ar-SA" sz="2800" b="1" i="0" u="none" strike="noStrike" cap="none" normalizeH="0" baseline="0" dirty="0" err="1" smtClean="0">
                <a:ln>
                  <a:noFill/>
                </a:ln>
                <a:solidFill>
                  <a:schemeClr val="tx1"/>
                </a:solidFill>
                <a:effectLst/>
                <a:latin typeface="Traditional Arabic" pitchFamily="18" charset="-78"/>
                <a:ea typeface="Times New Roman" pitchFamily="18" charset="0"/>
                <a:cs typeface="Traditional Arabic" pitchFamily="18" charset="-78"/>
              </a:rPr>
              <a:t>وسلم!</a:t>
            </a:r>
            <a:r>
              <a:rPr kumimoji="0" lang="ar-SA" sz="2800" b="1" i="0" u="none" strike="noStrike" cap="none" normalizeH="0" baseline="0" dirty="0" smtClean="0">
                <a:ln>
                  <a:noFill/>
                </a:ln>
                <a:solidFill>
                  <a:schemeClr val="tx1"/>
                </a:solidFill>
                <a:effectLst/>
                <a:latin typeface="Traditional Arabic" pitchFamily="18" charset="-78"/>
                <a:ea typeface="Times New Roman" pitchFamily="18" charset="0"/>
                <a:cs typeface="Traditional Arabic" pitchFamily="18" charset="-78"/>
              </a:rPr>
              <a:t> فَكَلَّمَ رَسُولَ اللَّهِ صلى الله عليه وسلم, </a:t>
            </a:r>
            <a:r>
              <a:rPr kumimoji="0" lang="ar-SA" sz="2800" b="1" i="0" u="none" strike="noStrike" cap="none" normalizeH="0" baseline="0" dirty="0" err="1" smtClean="0">
                <a:ln>
                  <a:noFill/>
                </a:ln>
                <a:solidFill>
                  <a:schemeClr val="tx1"/>
                </a:solidFill>
                <a:effectLst/>
                <a:latin typeface="Traditional Arabic" pitchFamily="18" charset="-78"/>
                <a:ea typeface="Times New Roman" pitchFamily="18" charset="0"/>
                <a:cs typeface="Traditional Arabic" pitchFamily="18" charset="-78"/>
              </a:rPr>
              <a:t>فقال: </a:t>
            </a:r>
            <a:r>
              <a:rPr kumimoji="0" lang="ar-SA" sz="2800" b="1" i="0" u="none" strike="noStrike" cap="none" normalizeH="0" baseline="0" dirty="0" smtClean="0">
                <a:ln>
                  <a:noFill/>
                </a:ln>
                <a:solidFill>
                  <a:schemeClr val="tx1"/>
                </a:solidFill>
                <a:effectLst/>
                <a:latin typeface="Traditional Arabic" pitchFamily="18" charset="-78"/>
                <a:ea typeface="Times New Roman" pitchFamily="18" charset="0"/>
                <a:cs typeface="Traditional Arabic" pitchFamily="18" charset="-78"/>
              </a:rPr>
              <a:t>(أَتَشْفَعُ في حَدٍّ من حُدُودِ </a:t>
            </a:r>
            <a:r>
              <a:rPr kumimoji="0" lang="ar-SA" sz="2800" b="1" i="0" u="none" strike="noStrike" cap="none" normalizeH="0" baseline="0" dirty="0" err="1" smtClean="0">
                <a:ln>
                  <a:noFill/>
                </a:ln>
                <a:solidFill>
                  <a:schemeClr val="tx1"/>
                </a:solidFill>
                <a:effectLst/>
                <a:latin typeface="Traditional Arabic" pitchFamily="18" charset="-78"/>
                <a:ea typeface="Times New Roman" pitchFamily="18" charset="0"/>
                <a:cs typeface="Traditional Arabic" pitchFamily="18" charset="-78"/>
              </a:rPr>
              <a:t>اللَّهِ؟</a:t>
            </a:r>
            <a:r>
              <a:rPr kumimoji="0" lang="ar-SA" sz="2800" b="1" i="0" u="none" strike="noStrike" cap="none" normalizeH="0" baseline="0" dirty="0" smtClean="0">
                <a:ln>
                  <a:noFill/>
                </a:ln>
                <a:solidFill>
                  <a:schemeClr val="tx1"/>
                </a:solidFill>
                <a:effectLst/>
                <a:latin typeface="Traditional Arabic" pitchFamily="18" charset="-78"/>
                <a:ea typeface="Times New Roman" pitchFamily="18" charset="0"/>
                <a:cs typeface="Traditional Arabic" pitchFamily="18" charset="-78"/>
              </a:rPr>
              <a:t>) ثُمَّ قام فَخَطَبَ </a:t>
            </a:r>
            <a:r>
              <a:rPr kumimoji="0" lang="ar-SA" sz="2800" b="1" i="0" u="none" strike="noStrike" cap="none" normalizeH="0" baseline="0" dirty="0" err="1" smtClean="0">
                <a:ln>
                  <a:noFill/>
                </a:ln>
                <a:solidFill>
                  <a:schemeClr val="tx1"/>
                </a:solidFill>
                <a:effectLst/>
                <a:latin typeface="Traditional Arabic" pitchFamily="18" charset="-78"/>
                <a:ea typeface="Times New Roman" pitchFamily="18" charset="0"/>
                <a:cs typeface="Traditional Arabic" pitchFamily="18" charset="-78"/>
              </a:rPr>
              <a:t>قال: </a:t>
            </a:r>
            <a:r>
              <a:rPr kumimoji="0" lang="ar-SA" sz="2800" b="1" i="0" u="none" strike="noStrike" cap="none" normalizeH="0" baseline="0" dirty="0" smtClean="0">
                <a:ln>
                  <a:noFill/>
                </a:ln>
                <a:solidFill>
                  <a:schemeClr val="tx1"/>
                </a:solidFill>
                <a:effectLst/>
                <a:latin typeface="Traditional Arabic" pitchFamily="18" charset="-78"/>
                <a:ea typeface="Times New Roman" pitchFamily="18" charset="0"/>
                <a:cs typeface="Traditional Arabic" pitchFamily="18" charset="-78"/>
              </a:rPr>
              <a:t>(يا أَيُّهَا الناس؛ إنما ضَلَّ من كان قَبْلَكُمْ أَنَّهُمْ كَانُوا إذا سَرَقَ الشَّرِيفُ تَرَكُوهُ, وإذا سَرَقَ الضَّعِيفُ فِيهِمْ أَقَامُوا عليه </a:t>
            </a:r>
            <a:r>
              <a:rPr kumimoji="0" lang="ar-SA" sz="2800" b="1" i="0" u="none" strike="noStrike" cap="none" normalizeH="0" baseline="0" dirty="0" err="1" smtClean="0">
                <a:ln>
                  <a:noFill/>
                </a:ln>
                <a:solidFill>
                  <a:schemeClr val="tx1"/>
                </a:solidFill>
                <a:effectLst/>
                <a:latin typeface="Traditional Arabic" pitchFamily="18" charset="-78"/>
                <a:ea typeface="Times New Roman" pitchFamily="18" charset="0"/>
                <a:cs typeface="Traditional Arabic" pitchFamily="18" charset="-78"/>
              </a:rPr>
              <a:t>الْحَدَّ.</a:t>
            </a:r>
            <a:r>
              <a:rPr kumimoji="0" lang="ar-SA" sz="2800" b="1" i="0" u="none" strike="noStrike" cap="none" normalizeH="0" baseline="0" dirty="0" smtClean="0">
                <a:ln>
                  <a:noFill/>
                </a:ln>
                <a:solidFill>
                  <a:schemeClr val="tx1"/>
                </a:solidFill>
                <a:effectLst/>
                <a:latin typeface="Traditional Arabic" pitchFamily="18" charset="-78"/>
                <a:ea typeface="Times New Roman" pitchFamily="18" charset="0"/>
                <a:cs typeface="Traditional Arabic" pitchFamily="18" charset="-78"/>
              </a:rPr>
              <a:t> </a:t>
            </a:r>
            <a:r>
              <a:rPr kumimoji="0" lang="ar-SA" sz="2800" b="1" i="0" u="none" strike="noStrike" cap="none" normalizeH="0" baseline="0" dirty="0" err="1" smtClean="0">
                <a:ln>
                  <a:noFill/>
                </a:ln>
                <a:solidFill>
                  <a:schemeClr val="tx1"/>
                </a:solidFill>
                <a:effectLst/>
                <a:latin typeface="Traditional Arabic" pitchFamily="18" charset="-78"/>
                <a:ea typeface="Times New Roman" pitchFamily="18" charset="0"/>
                <a:cs typeface="Traditional Arabic" pitchFamily="18" charset="-78"/>
              </a:rPr>
              <a:t>وأيم</a:t>
            </a:r>
            <a:r>
              <a:rPr kumimoji="0" lang="ar-SA" sz="2800" b="1" i="0" u="none" strike="noStrike" cap="none" normalizeH="0" baseline="0" dirty="0" smtClean="0">
                <a:ln>
                  <a:noFill/>
                </a:ln>
                <a:solidFill>
                  <a:schemeClr val="tx1"/>
                </a:solidFill>
                <a:effectLst/>
                <a:latin typeface="Traditional Arabic" pitchFamily="18" charset="-78"/>
                <a:ea typeface="Times New Roman" pitchFamily="18" charset="0"/>
                <a:cs typeface="Traditional Arabic" pitchFamily="18" charset="-78"/>
              </a:rPr>
              <a:t> اللَّهِ لو أَنَّ فَاطِمَةَ بِنْتَ مُحَمَّدٍ سَرَقَتْ لَقَطَعَ مُحَمَّدٌ يَدَهَا</a:t>
            </a:r>
            <a:r>
              <a:rPr kumimoji="0" lang="ar-SA" sz="2800" b="1" i="0" u="none" strike="noStrike" cap="none" normalizeH="0" baseline="0" dirty="0" err="1" smtClean="0">
                <a:ln>
                  <a:noFill/>
                </a:ln>
                <a:solidFill>
                  <a:schemeClr val="tx1"/>
                </a:solidFill>
                <a:effectLst/>
                <a:latin typeface="Traditional Arabic" pitchFamily="18" charset="-78"/>
                <a:ea typeface="Times New Roman" pitchFamily="18" charset="0"/>
                <a:cs typeface="Traditional Arabic" pitchFamily="18" charset="-78"/>
              </a:rPr>
              <a:t>)</a:t>
            </a:r>
            <a:endParaRPr kumimoji="0" lang="en-US" sz="2800" b="1" i="0" u="none" strike="noStrike" cap="none" normalizeH="0" baseline="0" dirty="0" smtClean="0" bmk="">
              <a:ln>
                <a:noFill/>
              </a:ln>
              <a:solidFill>
                <a:schemeClr val="tx1"/>
              </a:solidFill>
              <a:effectLst/>
              <a:latin typeface="Arial" pitchFamily="34" charset="0"/>
              <a:cs typeface="Arial" pitchFamily="34" charset="0"/>
            </a:endParaRPr>
          </a:p>
          <a:p>
            <a:pPr marL="0" marR="0" lvl="0" indent="457200" algn="just" defTabSz="914400"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bmk="">
                <a:ln>
                  <a:noFill/>
                </a:ln>
                <a:solidFill>
                  <a:schemeClr val="tx1"/>
                </a:solidFill>
                <a:effectLst/>
                <a:latin typeface="Traditional Arabic" pitchFamily="18" charset="-78"/>
                <a:ea typeface="Times New Roman" pitchFamily="18" charset="0"/>
                <a:cs typeface="Traditional Arabic" pitchFamily="18" charset="-78"/>
              </a:rPr>
              <a:t>وكان أُسَيْدُ بن </a:t>
            </a:r>
            <a:r>
              <a:rPr kumimoji="0" lang="ar-SA" sz="2800" b="1" i="0" u="none" strike="noStrike" cap="none" normalizeH="0" baseline="0" dirty="0" err="1" smtClean="0" bmk="">
                <a:ln>
                  <a:noFill/>
                </a:ln>
                <a:solidFill>
                  <a:schemeClr val="tx1"/>
                </a:solidFill>
                <a:effectLst/>
                <a:latin typeface="Traditional Arabic" pitchFamily="18" charset="-78"/>
                <a:ea typeface="Times New Roman" pitchFamily="18" charset="0"/>
                <a:cs typeface="Traditional Arabic" pitchFamily="18" charset="-78"/>
              </a:rPr>
              <a:t>حُضَيْرٍ</a:t>
            </a:r>
            <a:r>
              <a:rPr kumimoji="0" lang="ar-SA" sz="2800" b="1" i="0" u="none" strike="noStrike" cap="none" normalizeH="0" baseline="0" dirty="0" smtClean="0" bmk="">
                <a:ln>
                  <a:noFill/>
                </a:ln>
                <a:solidFill>
                  <a:schemeClr val="tx1"/>
                </a:solidFill>
                <a:effectLst/>
                <a:latin typeface="Traditional Arabic" pitchFamily="18" charset="-78"/>
                <a:ea typeface="Times New Roman" pitchFamily="18" charset="0"/>
                <a:cs typeface="Traditional Arabic" pitchFamily="18" charset="-78"/>
              </a:rPr>
              <a:t> يُحَدِّثُ قَوْمَه ذات مرة ويُضْحِكُهُمْ بمزاحه ومليح كلامه, والنبي صلى الله عليه وسلم معهم في المجلس, فطَعَنَهُ النبي في خَاصِرَتِهِ </a:t>
            </a:r>
            <a:r>
              <a:rPr kumimoji="0" lang="ar-SA" sz="2800" b="1" i="0" u="none" strike="noStrike" cap="none" normalizeH="0" baseline="0" dirty="0" err="1" smtClean="0" bmk="">
                <a:ln>
                  <a:noFill/>
                </a:ln>
                <a:solidFill>
                  <a:schemeClr val="tx1"/>
                </a:solidFill>
                <a:effectLst/>
                <a:latin typeface="Traditional Arabic" pitchFamily="18" charset="-78"/>
                <a:ea typeface="Times New Roman" pitchFamily="18" charset="0"/>
                <a:cs typeface="Traditional Arabic" pitchFamily="18" charset="-78"/>
              </a:rPr>
              <a:t>بِعُودٍ.</a:t>
            </a:r>
            <a:r>
              <a:rPr kumimoji="0" lang="ar-SA" sz="2800" b="1" i="0" u="none" strike="noStrike" cap="none" normalizeH="0" baseline="0" dirty="0" smtClean="0" bmk="">
                <a:ln>
                  <a:noFill/>
                </a:ln>
                <a:solidFill>
                  <a:schemeClr val="tx1"/>
                </a:solidFill>
                <a:effectLst/>
                <a:latin typeface="Traditional Arabic" pitchFamily="18" charset="-78"/>
                <a:ea typeface="Times New Roman" pitchFamily="18" charset="0"/>
                <a:cs typeface="Traditional Arabic" pitchFamily="18" charset="-78"/>
              </a:rPr>
              <a:t> فقال: </a:t>
            </a:r>
            <a:r>
              <a:rPr kumimoji="0" lang="ar-SA" sz="2800" b="1" i="0" u="none" strike="noStrike" cap="none" normalizeH="0" baseline="0" dirty="0" err="1" smtClean="0" bmk="">
                <a:ln>
                  <a:noFill/>
                </a:ln>
                <a:solidFill>
                  <a:schemeClr val="tx1"/>
                </a:solidFill>
                <a:effectLst/>
                <a:latin typeface="Traditional Arabic" pitchFamily="18" charset="-78"/>
                <a:ea typeface="Times New Roman" pitchFamily="18" charset="0"/>
                <a:cs typeface="Traditional Arabic" pitchFamily="18" charset="-78"/>
              </a:rPr>
              <a:t>أَصْبِرْنِي </a:t>
            </a:r>
            <a:r>
              <a:rPr kumimoji="0" lang="ar-SA" sz="2800" b="1" i="0" u="none" strike="noStrike" cap="none" normalizeH="0" baseline="0" dirty="0" smtClean="0" bmk="">
                <a:ln>
                  <a:noFill/>
                </a:ln>
                <a:solidFill>
                  <a:schemeClr val="tx1"/>
                </a:solidFill>
                <a:effectLst/>
                <a:latin typeface="Traditional Arabic" pitchFamily="18" charset="-78"/>
                <a:ea typeface="Times New Roman" pitchFamily="18" charset="0"/>
                <a:cs typeface="Traditional Arabic" pitchFamily="18" charset="-78"/>
              </a:rPr>
              <a:t>(أي؛ </a:t>
            </a:r>
            <a:r>
              <a:rPr kumimoji="0" lang="ar-SA" sz="2800" b="1" i="0" u="none" strike="noStrike" cap="none" normalizeH="0" baseline="0" dirty="0" err="1" smtClean="0" bmk="">
                <a:ln>
                  <a:noFill/>
                </a:ln>
                <a:solidFill>
                  <a:schemeClr val="tx1"/>
                </a:solidFill>
                <a:effectLst/>
                <a:latin typeface="Traditional Arabic" pitchFamily="18" charset="-78"/>
                <a:ea typeface="Times New Roman" pitchFamily="18" charset="0"/>
                <a:cs typeface="Traditional Arabic" pitchFamily="18" charset="-78"/>
              </a:rPr>
              <a:t>أقدني</a:t>
            </a:r>
            <a:r>
              <a:rPr kumimoji="0" lang="ar-SA" sz="2800" b="1" i="0" u="none" strike="noStrike" cap="none" normalizeH="0" baseline="0" dirty="0" smtClean="0" bmk="">
                <a:ln>
                  <a:noFill/>
                </a:ln>
                <a:solidFill>
                  <a:schemeClr val="tx1"/>
                </a:solidFill>
                <a:effectLst/>
                <a:latin typeface="Traditional Arabic" pitchFamily="18" charset="-78"/>
                <a:ea typeface="Times New Roman" pitchFamily="18" charset="0"/>
                <a:cs typeface="Traditional Arabic" pitchFamily="18" charset="-78"/>
              </a:rPr>
              <a:t> من نفسك</a:t>
            </a:r>
            <a:r>
              <a:rPr kumimoji="0" lang="ar-SA" sz="2800" b="1" i="0" u="none" strike="noStrike" cap="none" normalizeH="0" baseline="0" dirty="0" err="1" smtClean="0" bmk="">
                <a:ln>
                  <a:noFill/>
                </a:ln>
                <a:solidFill>
                  <a:schemeClr val="tx1"/>
                </a:solidFill>
                <a:effectLst/>
                <a:latin typeface="Traditional Arabic" pitchFamily="18" charset="-78"/>
                <a:ea typeface="Times New Roman" pitchFamily="18" charset="0"/>
                <a:cs typeface="Traditional Arabic" pitchFamily="18" charset="-78"/>
              </a:rPr>
              <a:t>).</a:t>
            </a:r>
            <a:r>
              <a:rPr kumimoji="0" lang="ar-SA" sz="2800" b="1" i="0" u="none" strike="noStrike" cap="none" normalizeH="0" baseline="0" dirty="0" smtClean="0" bmk="">
                <a:ln>
                  <a:noFill/>
                </a:ln>
                <a:solidFill>
                  <a:schemeClr val="tx1"/>
                </a:solidFill>
                <a:effectLst/>
                <a:latin typeface="Traditional Arabic" pitchFamily="18" charset="-78"/>
                <a:ea typeface="Times New Roman" pitchFamily="18" charset="0"/>
                <a:cs typeface="Traditional Arabic" pitchFamily="18" charset="-78"/>
              </a:rPr>
              <a:t> </a:t>
            </a:r>
            <a:r>
              <a:rPr kumimoji="0" lang="ar-SA" sz="2800" b="1" i="0" u="none" strike="noStrike" cap="none" normalizeH="0" baseline="0" dirty="0" err="1" smtClean="0" bmk="">
                <a:ln>
                  <a:noFill/>
                </a:ln>
                <a:solidFill>
                  <a:schemeClr val="tx1"/>
                </a:solidFill>
                <a:effectLst/>
                <a:latin typeface="Traditional Arabic" pitchFamily="18" charset="-78"/>
                <a:ea typeface="Times New Roman" pitchFamily="18" charset="0"/>
                <a:cs typeface="Traditional Arabic" pitchFamily="18" charset="-78"/>
              </a:rPr>
              <a:t>فقال: </a:t>
            </a:r>
            <a:r>
              <a:rPr kumimoji="0" lang="ar-SA" sz="2800" b="1" i="0" u="none" strike="noStrike" cap="none" normalizeH="0" baseline="0" dirty="0" smtClean="0" bmk="">
                <a:ln>
                  <a:noFill/>
                </a:ln>
                <a:solidFill>
                  <a:schemeClr val="tx1"/>
                </a:solidFill>
                <a:effectLst/>
                <a:latin typeface="Traditional Arabic" pitchFamily="18" charset="-78"/>
                <a:ea typeface="Times New Roman" pitchFamily="18" charset="0"/>
                <a:cs typeface="Traditional Arabic" pitchFamily="18" charset="-78"/>
              </a:rPr>
              <a:t>(اصْطَبِرْ</a:t>
            </a:r>
            <a:r>
              <a:rPr kumimoji="0" lang="ar-SA" sz="2800" b="1" i="0" u="none" strike="noStrike" cap="none" normalizeH="0" baseline="0" dirty="0" err="1" smtClean="0" bmk="">
                <a:ln>
                  <a:noFill/>
                </a:ln>
                <a:solidFill>
                  <a:schemeClr val="tx1"/>
                </a:solidFill>
                <a:effectLst/>
                <a:latin typeface="Traditional Arabic" pitchFamily="18" charset="-78"/>
                <a:ea typeface="Times New Roman" pitchFamily="18" charset="0"/>
                <a:cs typeface="Traditional Arabic" pitchFamily="18" charset="-78"/>
              </a:rPr>
              <a:t>).</a:t>
            </a:r>
            <a:r>
              <a:rPr kumimoji="0" lang="ar-SA" sz="2800" b="1" i="0" u="none" strike="noStrike" cap="none" normalizeH="0" baseline="0" dirty="0" smtClean="0" bmk="">
                <a:ln>
                  <a:noFill/>
                </a:ln>
                <a:solidFill>
                  <a:schemeClr val="tx1"/>
                </a:solidFill>
                <a:effectLst/>
                <a:latin typeface="Traditional Arabic" pitchFamily="18" charset="-78"/>
                <a:ea typeface="Times New Roman" pitchFamily="18" charset="0"/>
                <a:cs typeface="Traditional Arabic" pitchFamily="18" charset="-78"/>
              </a:rPr>
              <a:t> قال: إِنَّ عَلَيْكَ قَمِيصاً, وَلَيْسَ عَلَيَّ </a:t>
            </a:r>
            <a:r>
              <a:rPr kumimoji="0" lang="ar-SA" sz="2800" b="1" i="0" u="none" strike="noStrike" cap="none" normalizeH="0" baseline="0" dirty="0" err="1" smtClean="0" bmk="">
                <a:ln>
                  <a:noFill/>
                </a:ln>
                <a:solidFill>
                  <a:schemeClr val="tx1"/>
                </a:solidFill>
                <a:effectLst/>
                <a:latin typeface="Traditional Arabic" pitchFamily="18" charset="-78"/>
                <a:ea typeface="Times New Roman" pitchFamily="18" charset="0"/>
                <a:cs typeface="Traditional Arabic" pitchFamily="18" charset="-78"/>
              </a:rPr>
              <a:t>قَمِيصٌ.</a:t>
            </a:r>
            <a:r>
              <a:rPr kumimoji="0" lang="ar-SA" sz="2800" b="1" i="0" u="none" strike="noStrike" cap="none" normalizeH="0" baseline="0" dirty="0" smtClean="0" bmk="">
                <a:ln>
                  <a:noFill/>
                </a:ln>
                <a:solidFill>
                  <a:schemeClr val="tx1"/>
                </a:solidFill>
                <a:effectLst/>
                <a:latin typeface="Traditional Arabic" pitchFamily="18" charset="-78"/>
                <a:ea typeface="Times New Roman" pitchFamily="18" charset="0"/>
                <a:cs typeface="Traditional Arabic" pitchFamily="18" charset="-78"/>
              </a:rPr>
              <a:t> فَرَفَعَ النبي صلى الله عليه وسلم عن </a:t>
            </a:r>
            <a:r>
              <a:rPr kumimoji="0" lang="ar-SA" sz="2800" b="1" i="0" u="none" strike="noStrike" cap="none" normalizeH="0" baseline="0" dirty="0" err="1" smtClean="0" bmk="">
                <a:ln>
                  <a:noFill/>
                </a:ln>
                <a:solidFill>
                  <a:schemeClr val="tx1"/>
                </a:solidFill>
                <a:effectLst/>
                <a:latin typeface="Traditional Arabic" pitchFamily="18" charset="-78"/>
                <a:ea typeface="Times New Roman" pitchFamily="18" charset="0"/>
                <a:cs typeface="Traditional Arabic" pitchFamily="18" charset="-78"/>
              </a:rPr>
              <a:t>قَمِيصِهِ.</a:t>
            </a:r>
            <a:r>
              <a:rPr kumimoji="0" lang="ar-SA" sz="2800" b="1" i="0" u="none" strike="noStrike" cap="none" normalizeH="0" baseline="0" dirty="0" smtClean="0" bmk="">
                <a:ln>
                  <a:noFill/>
                </a:ln>
                <a:solidFill>
                  <a:schemeClr val="tx1"/>
                </a:solidFill>
                <a:effectLst/>
                <a:latin typeface="Traditional Arabic" pitchFamily="18" charset="-78"/>
                <a:ea typeface="Times New Roman" pitchFamily="18" charset="0"/>
                <a:cs typeface="Traditional Arabic" pitchFamily="18" charset="-78"/>
              </a:rPr>
              <a:t> فَاحْتَضَنَهُ وَجَعَلَ يُقَبِّلُ </a:t>
            </a:r>
            <a:r>
              <a:rPr kumimoji="0" lang="ar-SA" sz="2800" b="1" i="0" u="none" strike="noStrike" cap="none" normalizeH="0" baseline="0" dirty="0" err="1" smtClean="0" bmk="">
                <a:ln>
                  <a:noFill/>
                </a:ln>
                <a:solidFill>
                  <a:schemeClr val="tx1"/>
                </a:solidFill>
                <a:effectLst/>
                <a:latin typeface="Traditional Arabic" pitchFamily="18" charset="-78"/>
                <a:ea typeface="Times New Roman" pitchFamily="18" charset="0"/>
                <a:cs typeface="Traditional Arabic" pitchFamily="18" charset="-78"/>
              </a:rPr>
              <a:t>كَشْحَهُ </a:t>
            </a:r>
            <a:r>
              <a:rPr kumimoji="0" lang="ar-SA" sz="2800" b="1" i="0" u="none" strike="noStrike" cap="none" normalizeH="0" baseline="0" dirty="0" smtClean="0" bmk="">
                <a:ln>
                  <a:noFill/>
                </a:ln>
                <a:solidFill>
                  <a:schemeClr val="tx1"/>
                </a:solidFill>
                <a:effectLst/>
                <a:latin typeface="Traditional Arabic" pitchFamily="18" charset="-78"/>
                <a:ea typeface="Times New Roman" pitchFamily="18" charset="0"/>
                <a:cs typeface="Traditional Arabic" pitchFamily="18" charset="-78"/>
              </a:rPr>
              <a:t>(أي؛ بطنه فوق مشد الإزار</a:t>
            </a:r>
            <a:r>
              <a:rPr kumimoji="0" lang="ar-SA" sz="2800" b="1" i="0" u="none" strike="noStrike" cap="none" normalizeH="0" baseline="0" dirty="0" err="1" smtClean="0" bmk="">
                <a:ln>
                  <a:noFill/>
                </a:ln>
                <a:solidFill>
                  <a:schemeClr val="tx1"/>
                </a:solidFill>
                <a:effectLst/>
                <a:latin typeface="Traditional Arabic" pitchFamily="18" charset="-78"/>
                <a:ea typeface="Times New Roman" pitchFamily="18" charset="0"/>
                <a:cs typeface="Traditional Arabic" pitchFamily="18" charset="-78"/>
              </a:rPr>
              <a:t>).</a:t>
            </a:r>
            <a:r>
              <a:rPr kumimoji="0" lang="ar-SA" sz="2800" b="1" i="0" u="none" strike="noStrike" cap="none" normalizeH="0" baseline="0" dirty="0" smtClean="0" bmk="">
                <a:ln>
                  <a:noFill/>
                </a:ln>
                <a:solidFill>
                  <a:schemeClr val="tx1"/>
                </a:solidFill>
                <a:effectLst/>
                <a:latin typeface="Traditional Arabic" pitchFamily="18" charset="-78"/>
                <a:ea typeface="Times New Roman" pitchFamily="18" charset="0"/>
                <a:cs typeface="Traditional Arabic" pitchFamily="18" charset="-78"/>
              </a:rPr>
              <a:t> قال: إنما أَرَدْتُ هذا يا رَسُولَ </a:t>
            </a:r>
            <a:r>
              <a:rPr kumimoji="0" lang="ar-SA" sz="2800" b="1" i="0" u="none" strike="noStrike" cap="none" normalizeH="0" baseline="0" dirty="0" err="1" smtClean="0" bmk="">
                <a:ln>
                  <a:noFill/>
                </a:ln>
                <a:solidFill>
                  <a:schemeClr val="tx1"/>
                </a:solidFill>
                <a:effectLst/>
                <a:latin typeface="Traditional Arabic" pitchFamily="18" charset="-78"/>
                <a:ea typeface="Times New Roman" pitchFamily="18" charset="0"/>
                <a:cs typeface="Traditional Arabic" pitchFamily="18" charset="-78"/>
              </a:rPr>
              <a:t>اللَّهِ”</a:t>
            </a:r>
            <a:endParaRPr kumimoji="0" lang="ar-SA" sz="2800" b="1" i="0" u="none" strike="noStrike" cap="none" normalizeH="0" baseline="0" dirty="0" smtClean="0" bmk="">
              <a:ln>
                <a:noFill/>
              </a:ln>
              <a:solidFill>
                <a:schemeClr val="tx1"/>
              </a:solidFill>
              <a:effectLst/>
              <a:latin typeface="Traditional Arabic" pitchFamily="18" charset="-78"/>
              <a:ea typeface="Times New Roman" pitchFamily="18" charset="0"/>
              <a:cs typeface="Traditional Arabic" pitchFamily="18" charset="-78"/>
            </a:endParaRPr>
          </a:p>
          <a:p>
            <a:r>
              <a:rPr lang="ar-SA" sz="2400" b="1" dirty="0" smtClean="0"/>
              <a:t>هذه </a:t>
            </a:r>
            <a:r>
              <a:rPr lang="ar-SA" sz="2400" b="1" dirty="0" smtClean="0"/>
              <a:t>بعض صور </a:t>
            </a:r>
            <a:r>
              <a:rPr lang="ar-SA" sz="2400" b="1" dirty="0" smtClean="0"/>
              <a:t>عدله, </a:t>
            </a:r>
            <a:r>
              <a:rPr lang="ar-SA" sz="2400" b="1" dirty="0" smtClean="0"/>
              <a:t>وأما صور إحسانه فقد مر معنا بعض الأمثلة كمعاملته لقريش بعد فتح مكة, ومن آذوه في جسده الشريف, أو بكلامهم </a:t>
            </a:r>
            <a:r>
              <a:rPr lang="ar-SA" sz="2400" b="1" dirty="0" smtClean="0"/>
              <a:t>فيه, </a:t>
            </a:r>
            <a:r>
              <a:rPr lang="ar-SA" sz="2400" b="1" dirty="0" smtClean="0"/>
              <a:t>ولم يقتص منهم بل عفا وأصفح</a:t>
            </a:r>
            <a:r>
              <a:rPr lang="ar-SA" sz="2400" b="1" dirty="0" smtClean="0"/>
              <a:t>.</a:t>
            </a:r>
            <a:r>
              <a:rPr kumimoji="0" lang="en-US" sz="2800" b="1" i="0" u="none" strike="noStrike" cap="none" normalizeH="0" baseline="0" dirty="0" smtClean="0">
                <a:ln>
                  <a:noFill/>
                </a:ln>
                <a:solidFill>
                  <a:schemeClr val="tx1"/>
                </a:solidFill>
                <a:effectLst/>
                <a:latin typeface="Arial" pitchFamily="34" charset="0"/>
                <a:cs typeface="Arial" pitchFamily="34" charset="0"/>
              </a:rPr>
              <a:t/>
            </a:r>
            <a:br>
              <a:rPr kumimoji="0" lang="en-US" sz="2800" b="1" i="0" u="none" strike="noStrike" cap="none" normalizeH="0" baseline="0" dirty="0" smtClean="0">
                <a:ln>
                  <a:noFill/>
                </a:ln>
                <a:solidFill>
                  <a:schemeClr val="tx1"/>
                </a:solidFill>
                <a:effectLst/>
                <a:latin typeface="Arial" pitchFamily="34" charset="0"/>
                <a:cs typeface="Arial" pitchFamily="34" charset="0"/>
              </a:rPr>
            </a:br>
            <a:endParaRPr kumimoji="0" lang="en-US" sz="28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 rtl="1" eaLnBrk="1" hangingPunct="1">
              <a:defRPr/>
            </a:pPr>
            <a:r>
              <a:rPr lang="ar-SA" sz="4000" b="1" dirty="0" smtClean="0"/>
              <a:t>13- أخلاق النبي صلى الله عليه وسلم مع أهله </a:t>
            </a:r>
            <a:r>
              <a:rPr lang="ar-SA" b="1" dirty="0" smtClean="0"/>
              <a:t>: </a:t>
            </a:r>
            <a:endParaRPr lang="en-US" b="1" dirty="0"/>
          </a:p>
        </p:txBody>
      </p:sp>
      <p:sp>
        <p:nvSpPr>
          <p:cNvPr id="7171" name="Text Placeholder 5"/>
          <p:cNvSpPr>
            <a:spLocks noGrp="1"/>
          </p:cNvSpPr>
          <p:nvPr>
            <p:ph idx="1"/>
          </p:nvPr>
        </p:nvSpPr>
        <p:spPr>
          <a:xfrm>
            <a:off x="381000" y="1371600"/>
            <a:ext cx="9144000" cy="4525963"/>
          </a:xfrm>
        </p:spPr>
        <p:txBody>
          <a:bodyPr/>
          <a:lstStyle/>
          <a:p>
            <a:pPr algn="just" rtl="1"/>
            <a:r>
              <a:rPr lang="ar-SA" sz="2800" b="1" dirty="0" smtClean="0"/>
              <a:t>حثَّ الرسول عليه الصلاة والسلام على حسن التعامل مع الأهل, </a:t>
            </a:r>
            <a:r>
              <a:rPr lang="ar-SA" sz="2800" b="1" dirty="0" err="1" smtClean="0"/>
              <a:t>فقال: </a:t>
            </a:r>
            <a:r>
              <a:rPr lang="ar-SA" sz="2800" b="1" dirty="0" smtClean="0"/>
              <a:t>(خَيْرُكُمْ خَيْرُكُمْ لِأَهْلِهِ, وأنا خَيْرُكُمْ لِأَهْلِي</a:t>
            </a:r>
            <a:r>
              <a:rPr lang="ar-SA" sz="2800" b="1" dirty="0" err="1" smtClean="0"/>
              <a:t>).</a:t>
            </a:r>
            <a:r>
              <a:rPr lang="ar-SA" sz="2800" b="1" dirty="0" smtClean="0"/>
              <a:t> </a:t>
            </a:r>
            <a:r>
              <a:rPr lang="ar-SA" sz="2800" b="1" dirty="0" smtClean="0"/>
              <a:t>وكما وصف الرسول صلى الله عليه وسلم نفسه, فقد كان خير الناس لأهله في طيب كلامه معهن, وحسن عشرته لهن, وإكرامه </a:t>
            </a:r>
            <a:r>
              <a:rPr lang="ar-SA" sz="2800" b="1" dirty="0" err="1" smtClean="0"/>
              <a:t>لمشاعرهن.</a:t>
            </a:r>
            <a:r>
              <a:rPr lang="ar-SA" sz="2800" b="1" dirty="0" smtClean="0"/>
              <a:t> ذكرت السيدة عائشة </a:t>
            </a:r>
            <a:r>
              <a:rPr lang="ar-SA" sz="2800" b="1" dirty="0" err="1" smtClean="0"/>
              <a:t>رَضِىَ</a:t>
            </a:r>
            <a:r>
              <a:rPr lang="ar-SA" sz="2800" b="1" dirty="0" smtClean="0"/>
              <a:t> اللَّهُ عَنْهَا أَنَّهَا كَانَتْ مَعَ </a:t>
            </a:r>
            <a:r>
              <a:rPr lang="ar-SA" sz="2800" b="1" dirty="0" err="1" smtClean="0"/>
              <a:t>النَّبِىِّ</a:t>
            </a:r>
            <a:r>
              <a:rPr lang="ar-SA" sz="2800" b="1" dirty="0" smtClean="0"/>
              <a:t> صلى الله عليه وسلم فِى سَفَرٍ وَهِىَ جَارِيَةٌ فَقَالَ </a:t>
            </a:r>
            <a:r>
              <a:rPr lang="ar-SA" sz="2800" b="1" dirty="0" err="1" smtClean="0"/>
              <a:t>لأَصْحَابِهِ: </a:t>
            </a:r>
            <a:r>
              <a:rPr lang="ar-SA" sz="2800" b="1" dirty="0" smtClean="0"/>
              <a:t>(تَقَدَّمُوا</a:t>
            </a:r>
            <a:r>
              <a:rPr lang="ar-SA" sz="2800" b="1" dirty="0" err="1" smtClean="0"/>
              <a:t>).</a:t>
            </a:r>
            <a:r>
              <a:rPr lang="ar-SA" sz="2800" b="1" dirty="0" smtClean="0"/>
              <a:t> </a:t>
            </a:r>
            <a:r>
              <a:rPr lang="ar-SA" sz="2800" b="1" dirty="0" err="1" smtClean="0"/>
              <a:t>فَتَقَدَّمُوا.</a:t>
            </a:r>
            <a:r>
              <a:rPr lang="ar-SA" sz="2800" b="1" dirty="0" smtClean="0"/>
              <a:t> ثُمَّ </a:t>
            </a:r>
            <a:r>
              <a:rPr lang="ar-SA" sz="2800" b="1" dirty="0" err="1" smtClean="0"/>
              <a:t>قَالَ: </a:t>
            </a:r>
            <a:r>
              <a:rPr lang="ar-SA" sz="2800" b="1" dirty="0" smtClean="0"/>
              <a:t>(تَعَالِ أُسَابِقْكِ</a:t>
            </a:r>
            <a:r>
              <a:rPr lang="ar-SA" sz="2800" b="1" dirty="0" err="1" smtClean="0"/>
              <a:t>).</a:t>
            </a:r>
            <a:r>
              <a:rPr lang="ar-SA" sz="2800" b="1" dirty="0" smtClean="0"/>
              <a:t> فَسَابَقْتُهُ فَسَبَقْتُهُ عَلَى رِجْلِي, فَلَمَّا كَانَ بَعْدُ, خَرَجْتُ أَيْضاً مَعَهُ فِى سَفَرٍ, فَقَالَ </a:t>
            </a:r>
            <a:r>
              <a:rPr lang="ar-SA" sz="2800" b="1" dirty="0" err="1" smtClean="0"/>
              <a:t>لأَصْحَابِهِ: </a:t>
            </a:r>
            <a:r>
              <a:rPr lang="ar-SA" sz="2800" b="1" dirty="0" smtClean="0"/>
              <a:t>(تَقَدَّمُوا</a:t>
            </a:r>
            <a:r>
              <a:rPr lang="ar-SA" sz="2800" b="1" dirty="0" err="1" smtClean="0"/>
              <a:t>).</a:t>
            </a:r>
            <a:r>
              <a:rPr lang="ar-SA" sz="2800" b="1" dirty="0" smtClean="0"/>
              <a:t> ثُمَّ </a:t>
            </a:r>
            <a:r>
              <a:rPr lang="ar-SA" sz="2800" b="1" dirty="0" err="1" smtClean="0"/>
              <a:t>قَالَ: </a:t>
            </a:r>
            <a:r>
              <a:rPr lang="ar-SA" sz="2800" b="1" dirty="0" smtClean="0"/>
              <a:t>(تَعَالِ أُسَابِقْكِ</a:t>
            </a:r>
            <a:r>
              <a:rPr lang="ar-SA" sz="2800" b="1" dirty="0" err="1" smtClean="0"/>
              <a:t>).</a:t>
            </a:r>
            <a:r>
              <a:rPr lang="ar-SA" sz="2800" b="1" dirty="0" smtClean="0"/>
              <a:t> وَنَسِيتُ الَّذِى كَانَ, وَقَدْ حَمَلْتُ اللَّحْمَ, فَقُلْتُ: وَكَيْفَ أُسَابِقُكَ يَا رَسُولَ اللَّهِ وَأَنَا عَلَى هَذِهِ </a:t>
            </a:r>
            <a:r>
              <a:rPr lang="ar-SA" sz="2800" b="1" dirty="0" err="1" smtClean="0"/>
              <a:t>الْحَالِ؟</a:t>
            </a:r>
            <a:r>
              <a:rPr lang="ar-SA" sz="2800" b="1" dirty="0" smtClean="0"/>
              <a:t> </a:t>
            </a:r>
            <a:r>
              <a:rPr lang="ar-SA" sz="2800" b="1" dirty="0" err="1" smtClean="0"/>
              <a:t>فَقَالَ: </a:t>
            </a:r>
            <a:r>
              <a:rPr lang="ar-SA" sz="2800" b="1" dirty="0" smtClean="0"/>
              <a:t>(لَتَفْعَلِنَّ</a:t>
            </a:r>
            <a:r>
              <a:rPr lang="ar-SA" sz="2800" b="1" dirty="0" err="1" smtClean="0"/>
              <a:t>).</a:t>
            </a:r>
            <a:r>
              <a:rPr lang="ar-SA" sz="2800" b="1" dirty="0" smtClean="0"/>
              <a:t> فَسَابَقْتُهُ فَسَبَقَنِى </a:t>
            </a:r>
            <a:r>
              <a:rPr lang="ar-SA" sz="2800" b="1" dirty="0" err="1" smtClean="0"/>
              <a:t>فَقَالَ: </a:t>
            </a:r>
            <a:r>
              <a:rPr lang="ar-SA" sz="2800" b="1" dirty="0" smtClean="0"/>
              <a:t>(هَذِهِ بِتِلْكَ </a:t>
            </a:r>
            <a:r>
              <a:rPr lang="ar-SA" sz="2800" b="1" dirty="0" err="1" smtClean="0"/>
              <a:t>السَّبْقَةِ</a:t>
            </a:r>
            <a:r>
              <a:rPr lang="ar-SA" sz="2800" b="1" dirty="0" err="1" smtClean="0"/>
              <a:t>).</a:t>
            </a:r>
            <a:r>
              <a:rPr lang="ar-SA" sz="2800" b="1" dirty="0" smtClean="0"/>
              <a:t> </a:t>
            </a:r>
            <a:endParaRPr lang="en-US" sz="2800" b="1" dirty="0" smtClean="0"/>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14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15</a:t>
            </a:fld>
            <a:endParaRPr lang="en-US"/>
          </a:p>
        </p:txBody>
      </p:sp>
      <p:sp>
        <p:nvSpPr>
          <p:cNvPr id="3" name="مستطيل 2"/>
          <p:cNvSpPr/>
          <p:nvPr/>
        </p:nvSpPr>
        <p:spPr>
          <a:xfrm>
            <a:off x="304800" y="685800"/>
            <a:ext cx="9144000" cy="4955203"/>
          </a:xfrm>
          <a:prstGeom prst="rect">
            <a:avLst/>
          </a:prstGeom>
        </p:spPr>
        <p:txBody>
          <a:bodyPr wrap="square">
            <a:spAutoFit/>
          </a:bodyPr>
          <a:lstStyle/>
          <a:p>
            <a:pPr algn="just"/>
            <a:r>
              <a:rPr lang="ar-SA" sz="2600" b="1" dirty="0" smtClean="0"/>
              <a:t>وتروي السيدة عائشة أم المؤمنين أيضاً </a:t>
            </a:r>
            <a:r>
              <a:rPr lang="ar-SA" sz="2600" b="1" dirty="0" err="1" smtClean="0"/>
              <a:t>فتقول: </a:t>
            </a:r>
            <a:r>
              <a:rPr lang="ar-SA" sz="2600" b="1" dirty="0" smtClean="0"/>
              <a:t>"والله لقد رأيت رَسُولَ اللَّهِ صلى الله عليه وسلم يَقُومُ على بَابِ حُجْرَتِي, وَالْحَبَشَةُ يَلْعَبُونَ بِحِرَابِهِمْ في مَسْجِدِ رسول اللَّهِ صلى الله عليه وسلم, يَسْتُرُنِي بِرِدَائِهِ لِكَيْ أَنْظُرَ إلى لَعِبِهِمْ, ثُمَّ يَقُومُ من أَجْلِي حتى أَكُونَ أنا التي أَنْصَرِفُ, فَاقْدِرُوا قَدْرَ الْجَارِيَةِ الْحَدِيثَةِ السِّنِّ حَرِيصَةً على اللَّهْوِ</a:t>
            </a:r>
            <a:r>
              <a:rPr lang="ar-SA" sz="2600" b="1" dirty="0" err="1" smtClean="0"/>
              <a:t>).</a:t>
            </a:r>
            <a:endParaRPr lang="en-US" sz="2600" b="1" dirty="0" smtClean="0"/>
          </a:p>
          <a:p>
            <a:pPr algn="just"/>
            <a:r>
              <a:rPr lang="ar-SA" sz="2600" b="1" dirty="0" smtClean="0"/>
              <a:t>وحين سئلت السيدة عائشة رضي الله عنها عن ما كان النبي صلى الله عليه وسلم يَصْنَعُ في بَيْتِهِ, </a:t>
            </a:r>
            <a:r>
              <a:rPr lang="ar-SA" sz="2600" b="1" dirty="0" err="1" smtClean="0"/>
              <a:t>أجابت: </a:t>
            </a:r>
            <a:r>
              <a:rPr lang="ar-SA" sz="2600" b="1" dirty="0" smtClean="0"/>
              <a:t>"كان يَكُونُ في مِهْنَةِ </a:t>
            </a:r>
            <a:r>
              <a:rPr lang="ar-SA" sz="2600" b="1" dirty="0" err="1" smtClean="0"/>
              <a:t>أَهْلِهِ </a:t>
            </a:r>
            <a:r>
              <a:rPr lang="ar-SA" sz="2600" b="1" dirty="0" smtClean="0"/>
              <a:t>-تَعْنِي خِدْمَةَ أَهْلِهِ-, فإذا حَضَرَتْ الصَّلَاةُ خَرَجَ إلى </a:t>
            </a:r>
            <a:r>
              <a:rPr lang="ar-SA" sz="2600" b="1" dirty="0" err="1" smtClean="0"/>
              <a:t>الصَّلَاةِ</a:t>
            </a:r>
            <a:r>
              <a:rPr lang="ar-SA" sz="2600" b="1" dirty="0" err="1" smtClean="0"/>
              <a:t>".</a:t>
            </a:r>
            <a:r>
              <a:rPr lang="ar-SA" sz="2600" b="1" dirty="0" smtClean="0"/>
              <a:t> </a:t>
            </a:r>
            <a:r>
              <a:rPr lang="ar-SA" sz="2600" b="1" dirty="0" smtClean="0"/>
              <a:t>وفي أحاديث أخرى كانت إجابتها أكثر تفصيلاً, فقد ذكرت صور خدمته صلى الله عليه وسلم في بيته, </a:t>
            </a:r>
            <a:r>
              <a:rPr lang="ar-SA" sz="2600" b="1" dirty="0" err="1" smtClean="0"/>
              <a:t>فقَالَتْ: </a:t>
            </a:r>
            <a:r>
              <a:rPr lang="ar-SA" sz="2600" b="1" dirty="0" smtClean="0"/>
              <a:t>"كان يفعل مَا يَفْعَلُ أَحَدُكُمْ فِي مِهْنَةِ أَهْلِهِ، يَخْصِفُ نَعْلَهُ، وَيَخِيطُ ثَوْبَهُ، وَيَرْقَعُ </a:t>
            </a:r>
            <a:r>
              <a:rPr lang="ar-SA" sz="2600" b="1" dirty="0" err="1" smtClean="0"/>
              <a:t>دَلْوَهُ</a:t>
            </a:r>
            <a:r>
              <a:rPr lang="ar-SA" sz="2600" b="1" dirty="0" err="1" smtClean="0"/>
              <a:t>".</a:t>
            </a:r>
            <a:r>
              <a:rPr lang="ar-SA" sz="2600" b="1" dirty="0" smtClean="0"/>
              <a:t> </a:t>
            </a:r>
            <a:r>
              <a:rPr lang="ar-SA" sz="2600" b="1" dirty="0" err="1" smtClean="0"/>
              <a:t>وهذ</a:t>
            </a:r>
            <a:r>
              <a:rPr lang="ar-SA" sz="2600" b="1" dirty="0" smtClean="0"/>
              <a:t> كله من تواضعه عليه الصلاة والسلام, ورغبته في أن يخدم نفسه, ولا يكون عبئاً على أهله.</a:t>
            </a:r>
            <a:endParaRPr lang="en-US" sz="2600" b="1" dirty="0" smtClean="0"/>
          </a:p>
          <a:p>
            <a:pPr algn="just"/>
            <a:r>
              <a:rPr lang="ar-SA" sz="2800" b="1" dirty="0" smtClean="0"/>
              <a:t>ومن </a:t>
            </a:r>
            <a:r>
              <a:rPr lang="ar-SA" sz="2800" b="1" dirty="0" smtClean="0"/>
              <a:t>دلائل احترامه الكبير, وحبه الشديد لزوجته خديجة رضي الله عنها، إن كان يذبح الشاة ثم يهديها إلى صديقاتها، وذلك بعد مماتها.</a:t>
            </a:r>
            <a:r>
              <a:rPr lang="ar-SA" sz="2800" dirty="0" smtClean="0"/>
              <a:t> </a:t>
            </a:r>
            <a:endParaRPr lang="ar-EG" sz="2800" b="1"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 rtl="1" eaLnBrk="1" hangingPunct="1">
              <a:defRPr/>
            </a:pPr>
            <a:r>
              <a:rPr lang="ar-SA" sz="3600" b="1" dirty="0" smtClean="0"/>
              <a:t>14- أخلاق النبي صلى الله عليه وسلم مع الأطفال: </a:t>
            </a:r>
            <a:endParaRPr lang="en-US" sz="3600" b="1" dirty="0"/>
          </a:p>
        </p:txBody>
      </p:sp>
      <p:sp>
        <p:nvSpPr>
          <p:cNvPr id="7171" name="Text Placeholder 5"/>
          <p:cNvSpPr>
            <a:spLocks noGrp="1"/>
          </p:cNvSpPr>
          <p:nvPr>
            <p:ph idx="1"/>
          </p:nvPr>
        </p:nvSpPr>
        <p:spPr>
          <a:xfrm>
            <a:off x="228600" y="1371600"/>
            <a:ext cx="9182100" cy="4754563"/>
          </a:xfrm>
        </p:spPr>
        <p:txBody>
          <a:bodyPr/>
          <a:lstStyle/>
          <a:p>
            <a:pPr algn="just" rtl="1"/>
            <a:r>
              <a:rPr lang="ar-SA" sz="2600" b="1" dirty="0" smtClean="0"/>
              <a:t>كان صلى الله عليه وسلم يمر بالصبيان فيسلم </a:t>
            </a:r>
            <a:r>
              <a:rPr lang="ar-SA" sz="2600" b="1" dirty="0" err="1" smtClean="0"/>
              <a:t>عليهم.</a:t>
            </a:r>
            <a:r>
              <a:rPr lang="ar-SA" sz="2600" b="1" dirty="0" smtClean="0"/>
              <a:t> </a:t>
            </a:r>
            <a:r>
              <a:rPr lang="ar-SA" sz="2600" b="1" dirty="0" smtClean="0"/>
              <a:t>ويسمع جواري </a:t>
            </a:r>
            <a:r>
              <a:rPr lang="ar-SA" sz="2600" b="1" dirty="0" smtClean="0"/>
              <a:t>يغنين </a:t>
            </a:r>
            <a:r>
              <a:rPr lang="ar-SA" sz="2600" b="1" dirty="0" smtClean="0"/>
              <a:t>في بيته ويلعبن فلا </a:t>
            </a:r>
            <a:r>
              <a:rPr lang="ar-SA" sz="2600" b="1" dirty="0" err="1" smtClean="0"/>
              <a:t>يمنعهن.</a:t>
            </a:r>
            <a:r>
              <a:rPr lang="ar-SA" sz="2600" b="1" dirty="0" smtClean="0"/>
              <a:t> تقول السيدة عَائِشَةَ رضي الله </a:t>
            </a:r>
            <a:r>
              <a:rPr lang="ar-SA" sz="2600" b="1" dirty="0" err="1" smtClean="0"/>
              <a:t>عنه: </a:t>
            </a:r>
            <a:r>
              <a:rPr lang="ar-SA" sz="2600" b="1" dirty="0" smtClean="0"/>
              <a:t>"دخل عَلَيَّ أبو بَكْرٍ وَعِنْدِي جَارِيَتَانِ من جَوَارِي الْأَنْصَارِ تُغَنِّيَانِ بِمَا تَقَاوَلَتْ </a:t>
            </a:r>
            <a:r>
              <a:rPr lang="ar-SA" sz="2600" b="1" dirty="0" err="1" smtClean="0"/>
              <a:t>بِهِ</a:t>
            </a:r>
            <a:r>
              <a:rPr lang="ar-SA" sz="2600" b="1" dirty="0" smtClean="0"/>
              <a:t> الْأَنْصَارُ يوم </a:t>
            </a:r>
            <a:r>
              <a:rPr lang="ar-SA" sz="2600" b="1" dirty="0" err="1" smtClean="0"/>
              <a:t>بُعَاثَ.</a:t>
            </a:r>
            <a:r>
              <a:rPr lang="ar-SA" sz="2600" b="1" dirty="0" smtClean="0"/>
              <a:t> قالت: وَلَيْسَتَا </a:t>
            </a:r>
            <a:r>
              <a:rPr lang="ar-SA" sz="2600" b="1" dirty="0" err="1" smtClean="0"/>
              <a:t>بِمُغَنِّيَتَيْنِ.</a:t>
            </a:r>
            <a:r>
              <a:rPr lang="ar-SA" sz="2600" b="1" dirty="0" smtClean="0"/>
              <a:t> فقال أبو بَكْرٍ: أَبِمَزْمُورِ الشَّيْطَانِ في بَيْتِ رسول اللَّهِ صلى الله عليه وسلم وَذَلِكَ في يَوْمِ </a:t>
            </a:r>
            <a:r>
              <a:rPr lang="ar-SA" sz="2600" b="1" dirty="0" err="1" smtClean="0"/>
              <a:t>عِيدٍ.</a:t>
            </a:r>
            <a:r>
              <a:rPr lang="ar-SA" sz="2600" b="1" dirty="0" smtClean="0"/>
              <a:t> فقال رسول اللَّهِ صلى الله عليه </a:t>
            </a:r>
            <a:r>
              <a:rPr lang="ar-SA" sz="2600" b="1" dirty="0" err="1" smtClean="0"/>
              <a:t>وسلم: </a:t>
            </a:r>
            <a:r>
              <a:rPr lang="ar-SA" sz="2600" b="1" dirty="0" smtClean="0"/>
              <a:t>(يا أَبَا بَكْرٍ إِنَّ لِكُلِّ قَوْمٍ عِيدًا وَهَذَا عِيدُنَا</a:t>
            </a:r>
            <a:r>
              <a:rPr lang="ar-SA" sz="2600" b="1" dirty="0" err="1" smtClean="0"/>
              <a:t>).</a:t>
            </a:r>
            <a:r>
              <a:rPr lang="ar-SA" sz="2600" b="1" dirty="0" smtClean="0"/>
              <a:t>  </a:t>
            </a:r>
            <a:endParaRPr lang="en-US" sz="2600" b="1" dirty="0" smtClean="0"/>
          </a:p>
          <a:p>
            <a:pPr algn="just" rtl="1"/>
            <a:r>
              <a:rPr lang="ar-SA" sz="2600" b="1" dirty="0" smtClean="0"/>
              <a:t>وكان من شدة شفقته على الأطفال ورحمته بهم, أنه كان وهو في </a:t>
            </a:r>
            <a:r>
              <a:rPr lang="ar-SA" sz="2600" b="1" dirty="0" err="1" smtClean="0"/>
              <a:t>الصلاة </a:t>
            </a:r>
            <a:r>
              <a:rPr lang="ar-SA" sz="2600" b="1" dirty="0" smtClean="0"/>
              <a:t>-التي هي أعظم عبادة- ومع أصحابه يؤمهم جماعة, يسمع بكاء الصبي فيخفف من صلاته رحمة </a:t>
            </a:r>
            <a:r>
              <a:rPr lang="ar-SA" sz="2600" b="1" dirty="0" err="1" smtClean="0"/>
              <a:t>به</a:t>
            </a:r>
            <a:r>
              <a:rPr lang="ar-SA" sz="2600" b="1" dirty="0" smtClean="0"/>
              <a:t> وبأمه لِما يعلمه من وَجْد الأم وعطفها على </a:t>
            </a:r>
            <a:r>
              <a:rPr lang="ar-SA" sz="2600" b="1" dirty="0" err="1" smtClean="0"/>
              <a:t>ولدها.</a:t>
            </a:r>
            <a:r>
              <a:rPr lang="ar-SA" sz="2600" b="1" dirty="0" smtClean="0"/>
              <a:t> </a:t>
            </a:r>
            <a:r>
              <a:rPr lang="ar-SA" sz="2600" b="1" dirty="0" smtClean="0"/>
              <a:t>يقول </a:t>
            </a:r>
            <a:r>
              <a:rPr lang="ar-SA" sz="2600" b="1" dirty="0" smtClean="0"/>
              <a:t>صلى الله عليه </a:t>
            </a:r>
            <a:r>
              <a:rPr lang="ar-SA" sz="2600" b="1" dirty="0" err="1" smtClean="0"/>
              <a:t>وسلم: </a:t>
            </a:r>
            <a:r>
              <a:rPr lang="ar-SA" sz="2600" b="1" dirty="0" smtClean="0"/>
              <a:t>(إني لَأَقُومُ في الصَّلَاةِ أُرِيدُ أَنْ أُطَوِّلَ فيها فَأَسْمَعُ بُكَاءَ الصَّبِيِّ فَأَتَجَوَّزُ في صَلَاتِي كَرَاهِيَةَ أَنْ أَشُقَّ على أُمِّهِ</a:t>
            </a:r>
            <a:r>
              <a:rPr lang="ar-SA" sz="2600" b="1" dirty="0" err="1" smtClean="0"/>
              <a:t>).</a:t>
            </a:r>
            <a:r>
              <a:rPr lang="ar-SA" sz="2600" b="1" dirty="0" smtClean="0"/>
              <a:t>  </a:t>
            </a:r>
            <a:endParaRPr lang="en-US" sz="2600" b="1" dirty="0" smtClean="0"/>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16</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17</a:t>
            </a:fld>
            <a:endParaRPr lang="en-US"/>
          </a:p>
        </p:txBody>
      </p:sp>
      <p:sp>
        <p:nvSpPr>
          <p:cNvPr id="3" name="مستطيل 2"/>
          <p:cNvSpPr/>
          <p:nvPr/>
        </p:nvSpPr>
        <p:spPr>
          <a:xfrm>
            <a:off x="533400" y="914400"/>
            <a:ext cx="8763000" cy="3539430"/>
          </a:xfrm>
          <a:prstGeom prst="rect">
            <a:avLst/>
          </a:prstGeom>
        </p:spPr>
        <p:txBody>
          <a:bodyPr wrap="square">
            <a:spAutoFit/>
          </a:bodyPr>
          <a:lstStyle/>
          <a:p>
            <a:pPr algn="just"/>
            <a:r>
              <a:rPr lang="ar-SA" sz="2800" b="1" dirty="0" smtClean="0"/>
              <a:t>وكان صلى الله عليه </a:t>
            </a:r>
            <a:r>
              <a:rPr lang="ar-SA" sz="2800" b="1" dirty="0" err="1" smtClean="0"/>
              <a:t>وسلم </a:t>
            </a:r>
            <a:r>
              <a:rPr lang="ar-SA" sz="2800" b="1" dirty="0" smtClean="0"/>
              <a:t>"يَؤُمُّ الناس </a:t>
            </a:r>
            <a:r>
              <a:rPr lang="ar-SA" sz="2800" b="1" dirty="0" err="1" smtClean="0"/>
              <a:t>وَأُمَامَةُ</a:t>
            </a:r>
            <a:r>
              <a:rPr lang="ar-SA" sz="2800" b="1" dirty="0" smtClean="0"/>
              <a:t> بِنْتُ أبي </a:t>
            </a:r>
            <a:r>
              <a:rPr lang="ar-SA" sz="2800" b="1" dirty="0" err="1" smtClean="0"/>
              <a:t>الْعَاصِ </a:t>
            </a:r>
            <a:r>
              <a:rPr lang="ar-SA" sz="2800" b="1" dirty="0" smtClean="0"/>
              <a:t>-وهى ابْنَةُ زَيْنَبَ بِنْتِ النبي صلى الله عليه وسلم- على عَاتِقِهِ, فإذا رَكَعَ وَضَعَهَا, وإذا رَفَعَ من السُّجُودِ </a:t>
            </a:r>
            <a:r>
              <a:rPr lang="ar-SA" sz="2800" b="1" dirty="0" err="1" smtClean="0"/>
              <a:t>أَعَادَهَا"</a:t>
            </a:r>
            <a:r>
              <a:rPr lang="ar-SA" sz="2800" b="1" baseline="30000" dirty="0" err="1" smtClean="0"/>
              <a:t>()</a:t>
            </a:r>
            <a:r>
              <a:rPr lang="ar-SA" sz="2800" b="1" dirty="0" err="1" smtClean="0"/>
              <a:t>.</a:t>
            </a:r>
            <a:r>
              <a:rPr lang="ar-SA" sz="2800" b="1" dirty="0" smtClean="0"/>
              <a:t>  </a:t>
            </a:r>
            <a:endParaRPr lang="en-US" sz="2800" b="1" dirty="0" smtClean="0"/>
          </a:p>
          <a:p>
            <a:pPr algn="just"/>
            <a:r>
              <a:rPr lang="ar-SA" sz="2800" b="1" dirty="0" smtClean="0"/>
              <a:t>ودخل الحسن والحسين رضي الله عنهما المسجد ذات مرة, والنبي صلى الله عليه وسلم يخطب في الناس, فنظر إليهما فإذا هما يمشيان ويعثران, فخشي أن يصيبهما الأذى من تعثرهما, فنزل إليهما, ووضعهما بين يديه على المنبر </a:t>
            </a:r>
            <a:r>
              <a:rPr lang="ar-SA" sz="2800" b="1" dirty="0" err="1" smtClean="0"/>
              <a:t>وقال: </a:t>
            </a:r>
            <a:r>
              <a:rPr lang="ar-SA" sz="2800" b="1" dirty="0" smtClean="0"/>
              <a:t>(صَدَقَ </a:t>
            </a:r>
            <a:r>
              <a:rPr lang="ar-SA" sz="2800" b="1" dirty="0" err="1" smtClean="0"/>
              <a:t>الله </a:t>
            </a:r>
            <a:r>
              <a:rPr lang="ar-SA" sz="2800" b="1" dirty="0" smtClean="0"/>
              <a:t>{أنما أَمْوَالُكُمْ وَأَوْلَادُكُمْ فِتْنَةٌ} نَظَرْتُ إلى هَذَيْنِ الصَّبِيَّيْنِ يَمْشِيَانِ وَيَعْثُرَانِ فلم أَصْبِرْ حتى قَطَعْتُ حَدِيثِي وَرَفَعْتُهُمَا</a:t>
            </a:r>
            <a:r>
              <a:rPr lang="ar-SA" sz="2800" b="1" dirty="0" err="1" smtClean="0"/>
              <a:t>)</a:t>
            </a:r>
            <a:r>
              <a:rPr lang="ar-SA" sz="2800" b="1" baseline="30000" dirty="0" err="1" smtClean="0"/>
              <a:t>.</a:t>
            </a:r>
            <a:endParaRPr lang="en-US" sz="2800" b="1" dirty="0"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 rtl="1" eaLnBrk="1" hangingPunct="1">
              <a:defRPr/>
            </a:pPr>
            <a:r>
              <a:rPr lang="ar-SA" sz="4000" b="1" dirty="0" smtClean="0"/>
              <a:t>15- أخلاق النبي صلى الله عليه وسلم مع الخدم: </a:t>
            </a:r>
            <a:endParaRPr lang="en-US" sz="4000" b="1" dirty="0"/>
          </a:p>
        </p:txBody>
      </p:sp>
      <p:sp>
        <p:nvSpPr>
          <p:cNvPr id="7171" name="Text Placeholder 5"/>
          <p:cNvSpPr>
            <a:spLocks noGrp="1"/>
          </p:cNvSpPr>
          <p:nvPr>
            <p:ph idx="1"/>
          </p:nvPr>
        </p:nvSpPr>
        <p:spPr>
          <a:xfrm>
            <a:off x="381000" y="1371600"/>
            <a:ext cx="9296400" cy="4754563"/>
          </a:xfrm>
        </p:spPr>
        <p:txBody>
          <a:bodyPr/>
          <a:lstStyle/>
          <a:p>
            <a:pPr algn="just" rtl="1"/>
            <a:r>
              <a:rPr lang="ar-SA" sz="2600" b="1" dirty="0" smtClean="0"/>
              <a:t>كان النبي صلى الله عليه وسلم رحيماً بالعبيد والخدم غاية </a:t>
            </a:r>
            <a:r>
              <a:rPr lang="ar-SA" sz="2600" b="1" dirty="0" smtClean="0"/>
              <a:t>الرحمة, وكان </a:t>
            </a:r>
            <a:r>
              <a:rPr lang="ar-SA" sz="2600" b="1" dirty="0" smtClean="0"/>
              <a:t>يوصي المسلمين بهم </a:t>
            </a:r>
            <a:r>
              <a:rPr lang="ar-SA" sz="2600" b="1" dirty="0" err="1" smtClean="0"/>
              <a:t>خيراً.</a:t>
            </a:r>
            <a:r>
              <a:rPr lang="ar-SA" sz="2600" b="1" dirty="0" smtClean="0"/>
              <a:t> والمواقف والمشاهد التي تدل لذلك وتؤكده كثيرة جداً منها:</a:t>
            </a:r>
            <a:endParaRPr lang="en-US" sz="2600" b="1" dirty="0" smtClean="0"/>
          </a:p>
          <a:p>
            <a:pPr algn="just" rtl="1">
              <a:buFontTx/>
              <a:buChar char="-"/>
            </a:pPr>
            <a:r>
              <a:rPr lang="ar-SA" sz="2600" b="1" dirty="0" smtClean="0"/>
              <a:t>كان </a:t>
            </a:r>
            <a:r>
              <a:rPr lang="ar-SA" sz="2600" b="1" dirty="0" smtClean="0"/>
              <a:t>زيد بن حارثة عبداً لخديجة, فأهدته للنبي صلى الله عليه وسلم بعد زواجهما, وقَدِم والده إلى النبي صلى الله عليه وسلم يطلب إعتاقه ويبدي استعداده لشرائه </a:t>
            </a:r>
            <a:r>
              <a:rPr lang="ar-SA" sz="2600" b="1" dirty="0" err="1" smtClean="0"/>
              <a:t>بالمال.</a:t>
            </a:r>
            <a:r>
              <a:rPr lang="ar-SA" sz="2600" b="1" dirty="0" smtClean="0"/>
              <a:t> فأخبره الرسول بأنه سيناديه ويخيره, فقَبِل والده بذلك, وسُرَّ </a:t>
            </a:r>
            <a:r>
              <a:rPr lang="ar-SA" sz="2600" b="1" dirty="0" err="1" smtClean="0"/>
              <a:t>به</a:t>
            </a:r>
            <a:r>
              <a:rPr lang="ar-SA" sz="2600" b="1" dirty="0" smtClean="0"/>
              <a:t>؛ لأنه لم يكن يساوره أية شكوك بأنه سيختاره والده وأهله, فناداه الرسول وخيره بين البقاء عنده أو اللحاق </a:t>
            </a:r>
            <a:r>
              <a:rPr lang="ar-SA" sz="2600" b="1" dirty="0" err="1" smtClean="0"/>
              <a:t>بوالده.</a:t>
            </a:r>
            <a:r>
              <a:rPr lang="ar-SA" sz="2600" b="1" dirty="0" smtClean="0"/>
              <a:t> فكان جوابه: ما أنا بالذي أختار عليك أحداً </a:t>
            </a:r>
            <a:r>
              <a:rPr lang="ar-SA" sz="2600" b="1" dirty="0" err="1" smtClean="0"/>
              <a:t>أبداً.</a:t>
            </a:r>
            <a:r>
              <a:rPr lang="ar-SA" sz="2600" b="1" dirty="0" smtClean="0"/>
              <a:t> قال والده: ويحك يا زيد أتختار العبودية على </a:t>
            </a:r>
            <a:r>
              <a:rPr lang="ar-SA" sz="2600" b="1" dirty="0" err="1" smtClean="0"/>
              <a:t>الحرية؟</a:t>
            </a:r>
            <a:r>
              <a:rPr lang="ar-SA" sz="2600" b="1" dirty="0" smtClean="0"/>
              <a:t> وعلى أبيك وأهل </a:t>
            </a:r>
            <a:r>
              <a:rPr lang="ar-SA" sz="2600" b="1" dirty="0" err="1" smtClean="0"/>
              <a:t>بيتك؟</a:t>
            </a:r>
            <a:r>
              <a:rPr lang="ar-SA" sz="2600" b="1" dirty="0" smtClean="0"/>
              <a:t> قال: نعم؛ قد رأيت من هذا الرجل شيئاً ما أنا بالذي أختار عليه أحداً </a:t>
            </a:r>
            <a:r>
              <a:rPr lang="ar-SA" sz="2600" b="1" dirty="0" err="1" smtClean="0"/>
              <a:t>أبداً.</a:t>
            </a:r>
            <a:r>
              <a:rPr lang="ar-SA" sz="2600" b="1" dirty="0" smtClean="0"/>
              <a:t> </a:t>
            </a:r>
            <a:r>
              <a:rPr lang="ar-SA" sz="2600" b="1" dirty="0" smtClean="0"/>
              <a:t>فانصرف والده بعد أن أسلم, واطمأن على وضع </a:t>
            </a:r>
            <a:r>
              <a:rPr lang="ar-SA" sz="2600" b="1" dirty="0" err="1" smtClean="0"/>
              <a:t>ابنه.</a:t>
            </a:r>
            <a:r>
              <a:rPr lang="ar-SA" sz="2600" b="1" dirty="0" smtClean="0"/>
              <a:t> وتبناه الرسول صلى الله عليه وسلم, فأصبح ينادى بزيد بن محمد حتى نَزَلَ في </a:t>
            </a:r>
            <a:r>
              <a:rPr lang="ar-SA" sz="2600" b="1" dirty="0" err="1" smtClean="0"/>
              <a:t>الْقُرْآنِ: </a:t>
            </a:r>
            <a:r>
              <a:rPr lang="ar-SA" sz="2600" b="1" dirty="0" smtClean="0"/>
              <a:t>(ادْعُوهُمْ لِآبَائِهِمْ هو أَقْسَطُ عِنْدَ </a:t>
            </a:r>
            <a:r>
              <a:rPr lang="ar-SA" sz="2600" b="1" dirty="0" smtClean="0"/>
              <a:t>اللَّهِ</a:t>
            </a:r>
            <a:r>
              <a:rPr lang="ar-SA" sz="2600" b="1" dirty="0" err="1" smtClean="0"/>
              <a:t>)</a:t>
            </a:r>
            <a:endParaRPr lang="ar-SA" sz="2600" b="1" dirty="0" smtClean="0"/>
          </a:p>
          <a:p>
            <a:pPr rtl="1">
              <a:buFontTx/>
              <a:buChar char="-"/>
            </a:pPr>
            <a:endParaRPr lang="ar-EG" sz="2400" b="1" dirty="0" smtClean="0">
              <a:cs typeface="+mn-cs"/>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18</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19</a:t>
            </a:fld>
            <a:endParaRPr lang="en-US"/>
          </a:p>
        </p:txBody>
      </p:sp>
      <p:sp>
        <p:nvSpPr>
          <p:cNvPr id="3" name="مستطيل 2"/>
          <p:cNvSpPr/>
          <p:nvPr/>
        </p:nvSpPr>
        <p:spPr>
          <a:xfrm>
            <a:off x="381000" y="609600"/>
            <a:ext cx="9067800" cy="5415379"/>
          </a:xfrm>
          <a:prstGeom prst="rect">
            <a:avLst/>
          </a:prstGeom>
        </p:spPr>
        <p:txBody>
          <a:bodyPr wrap="square">
            <a:spAutoFit/>
          </a:bodyPr>
          <a:lstStyle/>
          <a:p>
            <a:pPr algn="just"/>
            <a:r>
              <a:rPr lang="ar-SA" sz="2800" b="1" dirty="0" smtClean="0"/>
              <a:t>- كان النبي صلى الله عليه وسلم يوصي بحسن معاملة العبيد </a:t>
            </a:r>
            <a:r>
              <a:rPr lang="ar-SA" sz="2800" b="1" dirty="0" err="1" smtClean="0"/>
              <a:t>ويقول: </a:t>
            </a:r>
            <a:r>
              <a:rPr lang="ar-SA" sz="2800" b="1" dirty="0" smtClean="0"/>
              <a:t>(إِنَّ إِخْوَانَكُمْ خَوَلُكُمْ, جَعَلَهُمْ الله تَحْتَ أَيْدِيكُمْ, فَمَنْ كان أَخُوهُ تَحْتَ يَدِهِ فَلْيُطْعِمْهُ مِمَّا يَأْكُلُ, وَلْيُلْبِسْهُ مِمَّا يَلْبَسُ, ولا تُكَلِّفُوهُمْ ما يَغْلِبُهُمْ, فَإِنْ كَلَّفْتُمُوهُمْ ما يَغْلِبُهُمْ فَأَعِينُوهُمْ</a:t>
            </a:r>
            <a:r>
              <a:rPr lang="ar-SA" sz="2800" b="1" dirty="0" err="1" smtClean="0"/>
              <a:t>).</a:t>
            </a:r>
            <a:r>
              <a:rPr lang="ar-SA" sz="2800" b="1" dirty="0" smtClean="0"/>
              <a:t> </a:t>
            </a:r>
            <a:r>
              <a:rPr lang="ar-SA" sz="2800" b="1" dirty="0" smtClean="0"/>
              <a:t>وكان يأمر بمناداتهم بما يشعرهم بكرامتهم, </a:t>
            </a:r>
            <a:r>
              <a:rPr lang="ar-SA" sz="2800" b="1" dirty="0" err="1" smtClean="0"/>
              <a:t>فيقول: </a:t>
            </a:r>
            <a:r>
              <a:rPr lang="ar-SA" sz="2800" b="1" dirty="0" smtClean="0"/>
              <a:t>(لَا يَقُولَنَّ أحدكم عَبْدِي وَأَمَتِي كُلُّكُمْ عَبِيدُ اللَّهِ وَكُلُّ نِسَائِكُمْ إِمَاءُ اللَّهِ وَلَكِنْ لِيَقُلْ غُلَامِي وَجَارِيَتِي وَفَتَايَ وَفَتَاتِي</a:t>
            </a:r>
            <a:r>
              <a:rPr lang="ar-SA" sz="2800" b="1" dirty="0" err="1" smtClean="0"/>
              <a:t>).</a:t>
            </a:r>
            <a:r>
              <a:rPr lang="ar-SA" sz="2800" b="1" dirty="0" smtClean="0"/>
              <a:t> </a:t>
            </a:r>
            <a:endParaRPr lang="en-US" sz="2800" b="1" dirty="0" smtClean="0"/>
          </a:p>
          <a:p>
            <a:pPr algn="just"/>
            <a:r>
              <a:rPr lang="ar-SA" sz="2800" b="1" dirty="0" smtClean="0"/>
              <a:t>- ويقول أنس رضي الله </a:t>
            </a:r>
            <a:r>
              <a:rPr lang="ar-SA" sz="2800" b="1" dirty="0" err="1" smtClean="0"/>
              <a:t>عنه: </a:t>
            </a:r>
            <a:r>
              <a:rPr lang="ar-SA" sz="2800" b="1" dirty="0" smtClean="0"/>
              <a:t>"خَدَمْتُ النبي صلى الله عليه وسلم عَشْرَ سِنِينَ فما قال لي أُفٍّ, ولا لِمَ صَنَعْتَ, ولا ألا صَنَعْتَ</a:t>
            </a:r>
            <a:r>
              <a:rPr lang="ar-SA" sz="2800" b="1" dirty="0" smtClean="0"/>
              <a:t>"</a:t>
            </a:r>
            <a:r>
              <a:rPr lang="ar-EG" sz="2800" b="1" dirty="0" err="1" smtClean="0"/>
              <a:t>.</a:t>
            </a:r>
            <a:r>
              <a:rPr lang="ar-SA" sz="2800" b="1" dirty="0" smtClean="0"/>
              <a:t> </a:t>
            </a:r>
            <a:endParaRPr lang="en-US" sz="2800" b="1" dirty="0" smtClean="0"/>
          </a:p>
          <a:p>
            <a:pPr algn="just"/>
            <a:r>
              <a:rPr lang="ar-SA" sz="2800" b="1" dirty="0" smtClean="0"/>
              <a:t>- وعن عَائِشَةَ رضي الله عنها </a:t>
            </a:r>
            <a:r>
              <a:rPr lang="ar-SA" sz="2800" b="1" dirty="0" err="1" smtClean="0"/>
              <a:t>قالت: </a:t>
            </a:r>
            <a:r>
              <a:rPr lang="ar-SA" sz="2800" b="1" dirty="0" smtClean="0"/>
              <a:t>"ما ضَرَبَ رسول اللَّهِ صلى الله عليه وسلم شيئاً قَطُّ بيده, ولا امْرَأَةً, ولا خَادِماً, إلا أَنْ يُجَاهِدَ في سَبِيلِ </a:t>
            </a:r>
            <a:r>
              <a:rPr lang="ar-SA" sz="2800" b="1" dirty="0" err="1" smtClean="0"/>
              <a:t>اللَّهِ.</a:t>
            </a:r>
            <a:r>
              <a:rPr lang="ar-SA" sz="2800" b="1" dirty="0" smtClean="0"/>
              <a:t> وما نِيلَ منه شَيْءٌ قَطُّ فَيَنْتَقِمَ من صَاحِبِهِ إلا أَنْ يُنْتَهَكَ شَيْءٌ من مَحَارِمِ اللَّهِ فَيَنْتَقِمَ لِلَّهِ عز </a:t>
            </a:r>
            <a:r>
              <a:rPr lang="ar-SA" sz="2800" b="1" dirty="0" err="1" smtClean="0"/>
              <a:t>وجل”</a:t>
            </a:r>
            <a:r>
              <a:rPr lang="ar-SA" sz="2800" b="1" baseline="30000" dirty="0" err="1" smtClean="0"/>
              <a:t>.</a:t>
            </a:r>
            <a:endParaRPr lang="en-US" sz="2800" b="1" dirty="0" smtClean="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 rtl="1" eaLnBrk="1" hangingPunct="1">
              <a:defRPr/>
            </a:pPr>
            <a:r>
              <a:rPr lang="ar-SA" sz="3600" b="1" dirty="0" smtClean="0"/>
              <a:t>16-</a:t>
            </a:r>
            <a:r>
              <a:rPr lang="ar-QA" sz="3600" b="1" dirty="0" smtClean="0"/>
              <a:t> هدي</a:t>
            </a:r>
            <a:r>
              <a:rPr lang="ar-SA" sz="3600" b="1" dirty="0" smtClean="0"/>
              <a:t>ه</a:t>
            </a:r>
            <a:r>
              <a:rPr lang="ar-QA" sz="3600" b="1" dirty="0" smtClean="0"/>
              <a:t> صلى الله عليه وسلم في الرفق بالحيوان</a:t>
            </a:r>
            <a:r>
              <a:rPr lang="ar-SA" sz="3600" b="1" dirty="0" smtClean="0"/>
              <a:t>: </a:t>
            </a:r>
            <a:endParaRPr lang="en-US" sz="3600" b="1" dirty="0"/>
          </a:p>
        </p:txBody>
      </p:sp>
      <p:sp>
        <p:nvSpPr>
          <p:cNvPr id="7171" name="Text Placeholder 5"/>
          <p:cNvSpPr>
            <a:spLocks noGrp="1"/>
          </p:cNvSpPr>
          <p:nvPr>
            <p:ph idx="1"/>
          </p:nvPr>
        </p:nvSpPr>
        <p:spPr>
          <a:xfrm>
            <a:off x="304800" y="1371600"/>
            <a:ext cx="9296400" cy="4754563"/>
          </a:xfrm>
        </p:spPr>
        <p:txBody>
          <a:bodyPr/>
          <a:lstStyle/>
          <a:p>
            <a:pPr algn="just" rtl="1"/>
            <a:r>
              <a:rPr lang="ar-SA" sz="2400" b="1" dirty="0" smtClean="0"/>
              <a:t>خص النبي </a:t>
            </a:r>
            <a:r>
              <a:rPr lang="ar-SA" sz="2400" b="1" dirty="0" smtClean="0"/>
              <a:t>صلى الله عليه وسلم </a:t>
            </a:r>
            <a:r>
              <a:rPr lang="ar-SA" sz="2400" b="1" dirty="0" smtClean="0"/>
              <a:t>الحيوانات بأحكام </a:t>
            </a:r>
            <a:r>
              <a:rPr lang="ar-SA" sz="2400" b="1" dirty="0" smtClean="0"/>
              <a:t>شرعية تؤصل </a:t>
            </a:r>
            <a:r>
              <a:rPr lang="ar-SA" sz="2400" b="1" dirty="0" smtClean="0"/>
              <a:t>للرفق </a:t>
            </a:r>
            <a:r>
              <a:rPr lang="ar-SA" sz="2400" b="1" dirty="0" err="1" smtClean="0"/>
              <a:t>بها.</a:t>
            </a:r>
            <a:r>
              <a:rPr lang="ar-SA" sz="2400" b="1" dirty="0" smtClean="0"/>
              <a:t> </a:t>
            </a:r>
            <a:r>
              <a:rPr lang="ar-SA" sz="2400" b="1" dirty="0" smtClean="0"/>
              <a:t>يقول </a:t>
            </a:r>
            <a:r>
              <a:rPr lang="ar-QA" sz="2400" b="1" dirty="0" smtClean="0"/>
              <a:t>النبي صلى الله عليه </a:t>
            </a:r>
            <a:r>
              <a:rPr lang="ar-QA" sz="2400" b="1" dirty="0" err="1" smtClean="0"/>
              <a:t>وسلم: </a:t>
            </a:r>
            <a:r>
              <a:rPr lang="ar-QA" sz="2400" b="1" dirty="0" smtClean="0"/>
              <a:t>(إِنَّ اللَّهَ كَتَبَ الْإِحْسَانَ على كل شَيْءٍ, فإذا قَتَلْتُمْ فَأَحْسِنُوا الْقِتْلَةَ, وإذا ذَبَحْتُمْ فَأَحْسِنُوا الذَّبْحَ, وَلْيُحِدَّ أحدكم شَفْرَتَهُ, وَلْيُرِحْ ذَبِيحَتَهُ</a:t>
            </a:r>
            <a:r>
              <a:rPr lang="ar-QA" sz="2400" b="1" dirty="0" err="1" smtClean="0"/>
              <a:t>).</a:t>
            </a:r>
            <a:endParaRPr lang="en-US" sz="2400" b="1" dirty="0" smtClean="0"/>
          </a:p>
          <a:p>
            <a:pPr algn="just" rtl="1"/>
            <a:r>
              <a:rPr lang="ar-SA" sz="2400" b="1" dirty="0" smtClean="0"/>
              <a:t>وكان بعض الفتيان </a:t>
            </a:r>
            <a:r>
              <a:rPr lang="ar-SA" sz="2400" b="1" dirty="0" err="1" smtClean="0"/>
              <a:t>يلجؤون</a:t>
            </a:r>
            <a:r>
              <a:rPr lang="ar-SA" sz="2400" b="1" dirty="0" smtClean="0"/>
              <a:t> على سبيل اللعب إلى نصب بهائم للرمي إليها, فرآهم بعض الصحابة, فأنكروا عليهم لما فيه من إيذاء وتعذيب لها يتنافى مع رحمة </a:t>
            </a:r>
            <a:r>
              <a:rPr lang="ar-SA" sz="2400" b="1" dirty="0" err="1" smtClean="0"/>
              <a:t>الإسلام.</a:t>
            </a:r>
            <a:r>
              <a:rPr lang="ar-SA" sz="2400" b="1" dirty="0" smtClean="0"/>
              <a:t> </a:t>
            </a:r>
            <a:endParaRPr lang="ar-SA" sz="2400" b="1" dirty="0" smtClean="0"/>
          </a:p>
          <a:p>
            <a:pPr algn="just" rtl="1"/>
            <a:r>
              <a:rPr lang="ar-SA" sz="2400" b="1" dirty="0" smtClean="0"/>
              <a:t>من </a:t>
            </a:r>
            <a:r>
              <a:rPr lang="ar-SA" sz="2400" b="1" dirty="0" smtClean="0"/>
              <a:t>ذلك: أن أنس بن مالك رضي الله عنه دخل دار الحكم بن أيوب فوجد قَوْماً قد نَصَبُوا دَجَاجَةً </a:t>
            </a:r>
            <a:r>
              <a:rPr lang="ar-SA" sz="2400" b="1" dirty="0" err="1" smtClean="0"/>
              <a:t>يَرْمُونَهَا.</a:t>
            </a:r>
            <a:r>
              <a:rPr lang="ar-SA" sz="2400" b="1" dirty="0" smtClean="0"/>
              <a:t> </a:t>
            </a:r>
            <a:r>
              <a:rPr lang="ar-SA" sz="2400" b="1" dirty="0" err="1" smtClean="0"/>
              <a:t>فقال: </a:t>
            </a:r>
            <a:r>
              <a:rPr lang="ar-SA" sz="2400" b="1" dirty="0" smtClean="0"/>
              <a:t>"نهى رسول اللَّهِ صلى الله عليه وسلم أَنْ تُصْبَرَ </a:t>
            </a:r>
            <a:r>
              <a:rPr lang="ar-SA" sz="2400" b="1" dirty="0" err="1" smtClean="0"/>
              <a:t>الْبَهَائِمُ</a:t>
            </a:r>
            <a:r>
              <a:rPr lang="ar-SA" sz="2400" b="1" dirty="0" err="1" smtClean="0"/>
              <a:t>".</a:t>
            </a:r>
            <a:r>
              <a:rPr lang="ar-SA" sz="2400" b="1" dirty="0" smtClean="0"/>
              <a:t> </a:t>
            </a:r>
          </a:p>
          <a:p>
            <a:pPr algn="just" rtl="1"/>
            <a:r>
              <a:rPr lang="ar-SA" sz="2400" b="1" dirty="0" smtClean="0"/>
              <a:t>ومَرَّ </a:t>
            </a:r>
            <a:r>
              <a:rPr lang="ar-SA" sz="2400" b="1" dirty="0" smtClean="0"/>
              <a:t>عبد الله بن عُمَرَ بِفِتْيَانٍ من قُرَيْشٍ قد نَصَبُوا طَيْراً وَهُمْ يَرْمُونَهُ وقد جَعَلُوا لِصَاحِبِ الطَّيْرِ كُلَّ خَاطِئَةٍ من نَبْلِهِمْ, فلما رَأَوْا ابن عُمَرَ </a:t>
            </a:r>
            <a:r>
              <a:rPr lang="ar-SA" sz="2400" b="1" dirty="0" err="1" smtClean="0"/>
              <a:t>تَفَرَّقُوا.</a:t>
            </a:r>
            <a:r>
              <a:rPr lang="ar-SA" sz="2400" b="1" dirty="0" smtClean="0"/>
              <a:t> فقال ابن </a:t>
            </a:r>
            <a:r>
              <a:rPr lang="ar-SA" sz="2400" b="1" dirty="0" err="1" smtClean="0"/>
              <a:t>عُمَرَ: </a:t>
            </a:r>
            <a:r>
              <a:rPr lang="ar-SA" sz="2400" b="1" dirty="0" smtClean="0"/>
              <a:t>"من فَعَلَ </a:t>
            </a:r>
            <a:r>
              <a:rPr lang="ar-SA" sz="2400" b="1" dirty="0" err="1" smtClean="0"/>
              <a:t>هذا؟</a:t>
            </a:r>
            <a:r>
              <a:rPr lang="ar-SA" sz="2400" b="1" dirty="0" smtClean="0"/>
              <a:t> لَعَنْ الله من فَعَلَ </a:t>
            </a:r>
            <a:r>
              <a:rPr lang="ar-SA" sz="2400" b="1" dirty="0" err="1" smtClean="0"/>
              <a:t>هذا.</a:t>
            </a:r>
            <a:r>
              <a:rPr lang="ar-SA" sz="2400" b="1" dirty="0" smtClean="0"/>
              <a:t> إِنَّ رَسُولَ اللَّهِ </a:t>
            </a:r>
            <a:r>
              <a:rPr lang="en-GB" sz="2400" b="1" dirty="0" smtClean="0">
                <a:sym typeface="AGA Arabesque"/>
              </a:rPr>
              <a:t></a:t>
            </a:r>
            <a:r>
              <a:rPr lang="ar-SA" sz="2400" b="1" dirty="0" smtClean="0"/>
              <a:t> لَعَنَ من اتَّخَذَ شيئاً فيه الرُّوحُ غَرَضاً</a:t>
            </a:r>
            <a:r>
              <a:rPr lang="ar-SA" sz="2400" b="1" dirty="0" smtClean="0"/>
              <a:t>"</a:t>
            </a:r>
            <a:r>
              <a:rPr lang="ar-QA" sz="2400" b="1" dirty="0" err="1" smtClean="0"/>
              <a:t>.</a:t>
            </a:r>
            <a:r>
              <a:rPr lang="ar-QA" sz="2400" b="1" dirty="0" smtClean="0"/>
              <a:t> </a:t>
            </a:r>
            <a:r>
              <a:rPr lang="ar-SA" sz="2400" b="1" dirty="0" smtClean="0"/>
              <a:t> </a:t>
            </a:r>
            <a:endParaRPr lang="en-US" sz="2400" b="1" dirty="0" smtClean="0"/>
          </a:p>
          <a:p>
            <a:pPr algn="just" rtl="1"/>
            <a:r>
              <a:rPr lang="ar-SA" sz="2400" b="1" dirty="0" smtClean="0"/>
              <a:t>وغفر الله لرجل في </a:t>
            </a:r>
            <a:r>
              <a:rPr lang="ar-SA" sz="2400" b="1" dirty="0" smtClean="0"/>
              <a:t>كلب </a:t>
            </a:r>
            <a:r>
              <a:rPr lang="ar-SA" sz="2400" b="1" dirty="0" err="1" smtClean="0"/>
              <a:t>سقاه.</a:t>
            </a:r>
            <a:r>
              <a:rPr lang="ar-SA" sz="2400" b="1" dirty="0" smtClean="0"/>
              <a:t> ودخلت امْرَأَةٌ النار في </a:t>
            </a:r>
            <a:r>
              <a:rPr lang="ar-SA" sz="2400" b="1" dirty="0" smtClean="0"/>
              <a:t>هِرَّةٍ حَبَسَتْهَا حتى مَاتَتْ </a:t>
            </a:r>
            <a:r>
              <a:rPr lang="ar-SA" sz="2400" b="1" dirty="0" smtClean="0"/>
              <a:t>جُوعاً.</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20</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21</a:t>
            </a:fld>
            <a:endParaRPr lang="en-US"/>
          </a:p>
        </p:txBody>
      </p:sp>
      <p:sp>
        <p:nvSpPr>
          <p:cNvPr id="3" name="مستطيل 2"/>
          <p:cNvSpPr/>
          <p:nvPr/>
        </p:nvSpPr>
        <p:spPr>
          <a:xfrm>
            <a:off x="381000" y="762000"/>
            <a:ext cx="9067800" cy="4893647"/>
          </a:xfrm>
          <a:prstGeom prst="rect">
            <a:avLst/>
          </a:prstGeom>
        </p:spPr>
        <p:txBody>
          <a:bodyPr wrap="square">
            <a:spAutoFit/>
          </a:bodyPr>
          <a:lstStyle/>
          <a:p>
            <a:pPr lvl="0" algn="just"/>
            <a:r>
              <a:rPr lang="ar-SA" sz="2600" b="1" dirty="0" smtClean="0"/>
              <a:t>وختاماً نقول: إن هذه الصور لم تكن سوى غيض من فيض عن أخلاق الحبيب محمد صلوات ربي وسلامه عليه, وإن المجلدات العظام لن تحيط </a:t>
            </a:r>
            <a:r>
              <a:rPr lang="ar-SA" sz="2600" b="1" dirty="0" err="1" smtClean="0"/>
              <a:t>بوصفها.</a:t>
            </a:r>
            <a:r>
              <a:rPr lang="ar-SA" sz="2600" b="1" dirty="0" smtClean="0"/>
              <a:t> إن البشر مهما قالوا, ومهما كتبوا عن أخلاقه صلى الله عليه وآله وسلم فلن يبلغوا ثناء الله عليه وعلى </a:t>
            </a:r>
            <a:r>
              <a:rPr lang="ar-SA" sz="2600" b="1" dirty="0" err="1" smtClean="0"/>
              <a:t>أخلاقه.</a:t>
            </a:r>
            <a:r>
              <a:rPr lang="ar-SA" sz="2600" b="1" dirty="0" smtClean="0"/>
              <a:t> إن إلهنا العظيم عندما يصف خلق الحبيب بأنه عظيم {وإنك لعلى خلُقٍ عظيم}, فماذا عسى أن يبلغ وصف البشر لأخلاقه صلى الله وسلم عليه.</a:t>
            </a:r>
          </a:p>
          <a:p>
            <a:pPr lvl="0" algn="just"/>
            <a:r>
              <a:rPr lang="ar-SA" sz="2600" b="1" dirty="0" smtClean="0"/>
              <a:t>غير أن الذي يجب أن لا نغفل عنه هو السعي في إحياء هذه الأخلاق النبوية في حياتنا, فنتحلى بها, </a:t>
            </a:r>
            <a:r>
              <a:rPr lang="ar-SA" sz="2600" b="1" dirty="0" smtClean="0"/>
              <a:t>وندعو إليها, </a:t>
            </a:r>
            <a:r>
              <a:rPr lang="ar-SA" sz="2600" b="1" dirty="0" smtClean="0"/>
              <a:t>خصوصاً في هذا الوقت الذي كادت الأخلاق الحميدة والمثل العليا أن تختفي من حياة الناس, وأصبحت المادة والمصلحة هي الغاية القصوى من الوجود, إن البشرية اليوم ظامئة, وهي بأمس الحاجة إلى إحياء هذه القيم السامية في واقع حياتها. </a:t>
            </a:r>
          </a:p>
          <a:p>
            <a:pPr lvl="0" algn="just"/>
            <a:r>
              <a:rPr lang="ar-SA" sz="2600" b="1" dirty="0" smtClean="0"/>
              <a:t>إننا حين نعرف الآخرين بمحمد عليه الصلاة والسلام, من هو؟ ولماذا نتخذه أسوة ومثلاً في حياتنا؟</a:t>
            </a:r>
            <a:r>
              <a:rPr lang="ar-QA" sz="2600" b="1" dirty="0" smtClean="0"/>
              <a:t> </a:t>
            </a:r>
            <a:r>
              <a:rPr lang="ar-SA" sz="2600" b="1" dirty="0" smtClean="0"/>
              <a:t>نكون قد قدمنا لهم و</a:t>
            </a:r>
            <a:r>
              <a:rPr lang="ar-QA" sz="2600" b="1" dirty="0" smtClean="0"/>
              <a:t>للإسلام أعظم خدمة</a:t>
            </a:r>
            <a:r>
              <a:rPr lang="ar-SA" sz="2600" b="1" dirty="0" smtClean="0"/>
              <a:t> يمكن تقديمها اليوم</a:t>
            </a:r>
            <a:r>
              <a:rPr lang="ar-SA" sz="2600" b="1" dirty="0" smtClean="0"/>
              <a:t>.</a:t>
            </a:r>
            <a:endParaRPr lang="ar-SA" sz="2600" b="1" dirty="0" smtClean="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22</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3066</TotalTime>
  <Words>3323</Words>
  <Application>Microsoft Office PowerPoint</Application>
  <PresentationFormat>A4 Paper (210x297 mm)‎</PresentationFormat>
  <Paragraphs>96</Paragraphs>
  <Slides>22</Slides>
  <Notes>0</Notes>
  <HiddenSlides>0</HiddenSlides>
  <MMClips>0</MMClips>
  <ScaleCrop>false</ScaleCrop>
  <HeadingPairs>
    <vt:vector size="4" baseType="variant">
      <vt:variant>
        <vt:lpstr>سمة</vt:lpstr>
      </vt:variant>
      <vt:variant>
        <vt:i4>1</vt:i4>
      </vt:variant>
      <vt:variant>
        <vt:lpstr>عناوين الشرائح</vt:lpstr>
      </vt:variant>
      <vt:variant>
        <vt:i4>22</vt:i4>
      </vt:variant>
    </vt:vector>
  </HeadingPairs>
  <TitlesOfParts>
    <vt:vector size="23" baseType="lpstr">
      <vt:lpstr>Office Theme</vt:lpstr>
      <vt:lpstr>الشريحة 1</vt:lpstr>
      <vt:lpstr>المحاضرة السابعة</vt:lpstr>
      <vt:lpstr>7- تواضع النبي صلى الله عليه وسلم : </vt:lpstr>
      <vt:lpstr>الشريحة 4</vt:lpstr>
      <vt:lpstr>الشريحة 5</vt:lpstr>
      <vt:lpstr>8- زهد النبي صلى الله عليه وسلم: </vt:lpstr>
      <vt:lpstr>9- صبر النبي صلى الله عليه وسلم:</vt:lpstr>
      <vt:lpstr>الشريحة 8</vt:lpstr>
      <vt:lpstr>10- مزاح النبي صلى الله عليه وسلم: </vt:lpstr>
      <vt:lpstr>الشريحة 10</vt:lpstr>
      <vt:lpstr>11- حياء النبي صلى الله عليه وسلم: </vt:lpstr>
      <vt:lpstr>12- عدل النبي صلى الله عليه وسلم : </vt:lpstr>
      <vt:lpstr>الشريحة 13</vt:lpstr>
      <vt:lpstr>13- أخلاق النبي صلى الله عليه وسلم مع أهله : </vt:lpstr>
      <vt:lpstr>الشريحة 15</vt:lpstr>
      <vt:lpstr>14- أخلاق النبي صلى الله عليه وسلم مع الأطفال: </vt:lpstr>
      <vt:lpstr>الشريحة 17</vt:lpstr>
      <vt:lpstr>15- أخلاق النبي صلى الله عليه وسلم مع الخدم: </vt:lpstr>
      <vt:lpstr>الشريحة 19</vt:lpstr>
      <vt:lpstr>16- هديه صلى الله عليه وسلم في الرفق بالحيوان: </vt:lpstr>
      <vt:lpstr>الشريحة 21</vt:lpstr>
      <vt:lpstr>الشريحة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aldershawi</cp:lastModifiedBy>
  <cp:revision>200</cp:revision>
  <dcterms:created xsi:type="dcterms:W3CDTF">2009-10-14T19:14:34Z</dcterms:created>
  <dcterms:modified xsi:type="dcterms:W3CDTF">2013-09-26T21:18:47Z</dcterms:modified>
</cp:coreProperties>
</file>