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59" r:id="rId5"/>
    <p:sldId id="288" r:id="rId6"/>
    <p:sldId id="289" r:id="rId7"/>
    <p:sldId id="287" r:id="rId8"/>
    <p:sldId id="290" r:id="rId9"/>
    <p:sldId id="291" r:id="rId10"/>
    <p:sldId id="296" r:id="rId11"/>
    <p:sldId id="292" r:id="rId12"/>
    <p:sldId id="293" r:id="rId13"/>
    <p:sldId id="297" r:id="rId14"/>
    <p:sldId id="294" r:id="rId15"/>
    <p:sldId id="298" r:id="rId16"/>
    <p:sldId id="295"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24384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r>
              <a:rPr lang="ar-SA" sz="3200" b="1" dirty="0" smtClean="0">
                <a:solidFill>
                  <a:srgbClr val="FF0000"/>
                </a:solidFill>
                <a:latin typeface="AYM Wadiy S_U normal."/>
                <a:cs typeface="Times New Roman" pitchFamily="18" charset="0"/>
              </a:rPr>
              <a:t>الأخلاق الإسلامية وآداب المهنة </a:t>
            </a:r>
          </a:p>
          <a:p>
            <a:pPr lvl="1" algn="ctr"/>
            <a:r>
              <a:rPr lang="ar-SA" sz="3200" b="1" dirty="0" smtClean="0">
                <a:solidFill>
                  <a:srgbClr val="FF0000"/>
                </a:solidFill>
                <a:latin typeface="AYM Wadiy S_U normal."/>
                <a:cs typeface="Times New Roman" pitchFamily="18" charset="0"/>
              </a:rPr>
              <a:t>سلم 317</a:t>
            </a:r>
            <a:endParaRPr lang="en-US" sz="3200" b="1" dirty="0" smtClean="0">
              <a:solidFill>
                <a:srgbClr val="FF0000"/>
              </a:solidFill>
              <a:latin typeface="Calibri" pitchFamily="34" charset="0"/>
            </a:endParaRPr>
          </a:p>
          <a:p>
            <a:pPr lvl="1" algn="ctr"/>
            <a:r>
              <a:rPr lang="ar-SA" sz="3200" b="1" dirty="0" err="1" smtClean="0">
                <a:solidFill>
                  <a:srgbClr val="FF0000"/>
                </a:solidFill>
                <a:latin typeface="Calibri" pitchFamily="34" charset="0"/>
                <a:cs typeface="Times New Roman" pitchFamily="18" charset="0"/>
              </a:rPr>
              <a:t>د.</a:t>
            </a:r>
            <a:r>
              <a:rPr lang="ar-SA" sz="3200" b="1" dirty="0" smtClean="0">
                <a:solidFill>
                  <a:srgbClr val="FF0000"/>
                </a:solidFill>
                <a:latin typeface="Calibri" pitchFamily="34" charset="0"/>
                <a:cs typeface="Times New Roman" pitchFamily="18" charset="0"/>
              </a:rPr>
              <a:t> عبد الله الديرشوي</a:t>
            </a:r>
            <a:endParaRPr lang="en-US" sz="3200" b="1" dirty="0" smtClean="0">
              <a:solidFill>
                <a:srgbClr val="7F7F7F"/>
              </a:solidFill>
              <a:latin typeface="Calibri" pitchFamily="34" charset="0"/>
            </a:endParaRPr>
          </a:p>
          <a:p>
            <a:pPr lvl="1" algn="ctr">
              <a:lnSpc>
                <a:spcPct val="80000"/>
              </a:lnSpc>
            </a:pP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a:r>
              <a:rPr lang="ar-SA" b="1" dirty="0" smtClean="0"/>
              <a:t>المحاضرة الثامنة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3600" b="1" dirty="0" smtClean="0">
                <a:solidFill>
                  <a:schemeClr val="tx1"/>
                </a:solidFill>
                <a:cs typeface="+mn-cs"/>
              </a:rPr>
              <a:t>أخلاق المهنة ومدى الحاجة إلى دراستها</a:t>
            </a:r>
            <a:r>
              <a:rPr lang="en-US" sz="3600" b="1" dirty="0" smtClean="0">
                <a:solidFill>
                  <a:schemeClr val="tx1"/>
                </a:solidFill>
                <a:cs typeface="+mn-cs"/>
              </a:rPr>
              <a:t/>
            </a:r>
            <a:br>
              <a:rPr lang="en-US" sz="3600" b="1" dirty="0" smtClean="0">
                <a:solidFill>
                  <a:schemeClr val="tx1"/>
                </a:solidFill>
                <a:cs typeface="+mn-cs"/>
              </a:rPr>
            </a:br>
            <a:endParaRPr lang="en-US" sz="3600" b="1" dirty="0" smtClean="0">
              <a:solidFill>
                <a:schemeClr val="tx1"/>
              </a:solidFill>
              <a:cs typeface="+mn-cs"/>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28600"/>
            <a:ext cx="8915400" cy="990600"/>
          </a:xfrm>
        </p:spPr>
        <p:txBody>
          <a:bodyPr/>
          <a:lstStyle/>
          <a:p>
            <a:pPr rtl="1" eaLnBrk="1" hangingPunct="1">
              <a:defRPr/>
            </a:pPr>
            <a:r>
              <a:rPr lang="ar-SA" sz="4000" b="1" dirty="0" smtClean="0"/>
              <a:t>تعريف </a:t>
            </a:r>
            <a:r>
              <a:rPr lang="ar-SA" sz="4000" b="1" dirty="0" err="1" smtClean="0"/>
              <a:t>المهنة:</a:t>
            </a:r>
            <a:r>
              <a:rPr lang="ar-SA" sz="4000" b="1" dirty="0" smtClean="0"/>
              <a:t> </a:t>
            </a:r>
            <a:endParaRPr lang="en-US" sz="4000" dirty="0"/>
          </a:p>
        </p:txBody>
      </p:sp>
      <p:sp>
        <p:nvSpPr>
          <p:cNvPr id="7171" name="Text Placeholder 5"/>
          <p:cNvSpPr>
            <a:spLocks noGrp="1"/>
          </p:cNvSpPr>
          <p:nvPr>
            <p:ph idx="1"/>
          </p:nvPr>
        </p:nvSpPr>
        <p:spPr>
          <a:xfrm>
            <a:off x="304800" y="1371600"/>
            <a:ext cx="9296400" cy="4830763"/>
          </a:xfrm>
        </p:spPr>
        <p:txBody>
          <a:bodyPr/>
          <a:lstStyle/>
          <a:p>
            <a:pPr algn="just" rtl="1"/>
            <a:r>
              <a:rPr lang="ar-SA" sz="2400" b="1" u="sng" dirty="0" smtClean="0"/>
              <a:t>المهنَة لغة: </a:t>
            </a:r>
            <a:r>
              <a:rPr lang="ar-SA" sz="2400" b="1" dirty="0" smtClean="0"/>
              <a:t>بكسر الميم وفتحها, والفتح </a:t>
            </a:r>
            <a:r>
              <a:rPr lang="ar-SA" sz="2400" b="1" dirty="0" err="1" smtClean="0"/>
              <a:t>أشهر.</a:t>
            </a:r>
            <a:r>
              <a:rPr lang="ar-SA" sz="2400" b="1" dirty="0" smtClean="0"/>
              <a:t> وتطلق على الخدمة والعمل, كما تطلق على الحِذق والمهارة </a:t>
            </a:r>
            <a:r>
              <a:rPr lang="ar-SA" sz="2400" b="1" dirty="0" err="1" smtClean="0"/>
              <a:t>فيها.</a:t>
            </a:r>
            <a:r>
              <a:rPr lang="ar-SA" sz="2400" b="1" dirty="0" smtClean="0"/>
              <a:t> </a:t>
            </a:r>
            <a:r>
              <a:rPr lang="ar-SA" sz="2400" b="1" dirty="0" smtClean="0"/>
              <a:t>وبمعنى الخدمة ورد قول النبي صلى الله عليه وآله </a:t>
            </a:r>
            <a:r>
              <a:rPr lang="ar-SA" sz="2400" b="1" dirty="0" err="1" smtClean="0"/>
              <a:t>وسلم: </a:t>
            </a:r>
            <a:r>
              <a:rPr lang="ar-SA" sz="2400" b="1" dirty="0" smtClean="0"/>
              <a:t>(ما على أَحَدِكُمْ إن وَجَدَ أو ما على أَحَدِكُمْ إن وَجَدْتُمْ أَنْ يَتَّخِذَ ثَوْبَيْنِ لِيَوْمِ الْجُمُعَةِ سِوَى ثَوْبَيْ مِهْنَتِهِ</a:t>
            </a:r>
            <a:r>
              <a:rPr lang="ar-SA" sz="2400" b="1" dirty="0" err="1" smtClean="0"/>
              <a:t>).</a:t>
            </a:r>
            <a:r>
              <a:rPr lang="ar-SA" sz="2400" b="1" dirty="0" smtClean="0"/>
              <a:t> </a:t>
            </a:r>
            <a:r>
              <a:rPr lang="ar-SA" sz="2400" b="1" dirty="0" smtClean="0"/>
              <a:t>أي سوى ثوبي الخدمة والعمل, إذ إن ثوب الخدمة والعمل يكون مبتذلاً, ولا تتم المحافظة على نظافته ولا </a:t>
            </a:r>
            <a:r>
              <a:rPr lang="ar-SA" sz="2400" b="1" dirty="0" err="1" smtClean="0"/>
              <a:t>يصان.</a:t>
            </a:r>
            <a:r>
              <a:rPr lang="ar-SA" sz="2400" b="1" dirty="0" smtClean="0"/>
              <a:t> وبهذا المعنى أيضاً ما ورد عَنْ أم المؤمنين عائشة رضي الله عنها, حين سئلت عن مَا كَانَ النَّبِيُّ صَلَّى اللَّهُ عَلَيْهِ وَسَلَّمَ يَصْنَعُ فِي </a:t>
            </a:r>
            <a:r>
              <a:rPr lang="ar-SA" sz="2400" b="1" dirty="0" err="1" smtClean="0"/>
              <a:t>بَيْتِهِ؟</a:t>
            </a:r>
            <a:r>
              <a:rPr lang="ar-SA" sz="2400" b="1" dirty="0" smtClean="0"/>
              <a:t> </a:t>
            </a:r>
            <a:r>
              <a:rPr lang="ar-SA" sz="2400" b="1" dirty="0" err="1" smtClean="0"/>
              <a:t>فقَالَتْ: </a:t>
            </a:r>
            <a:r>
              <a:rPr lang="ar-SA" sz="2400" b="1" dirty="0" smtClean="0"/>
              <a:t>"كَانَ يَكُونُ فِي مَهْنَةِ أَهْلِهِ تَعْنِي خِدْمَةَ أَهْلِهِ, فَإِذَا حَضَرَتْ الصَّلَاةُ خَرَجَ إِلَى </a:t>
            </a:r>
            <a:r>
              <a:rPr lang="ar-SA" sz="2400" b="1" dirty="0" err="1" smtClean="0"/>
              <a:t>الصَّلَاةِ</a:t>
            </a:r>
            <a:r>
              <a:rPr lang="ar-SA" sz="2400" b="1" dirty="0" err="1" smtClean="0"/>
              <a:t>".</a:t>
            </a:r>
            <a:r>
              <a:rPr lang="ar-SA" sz="2400" b="1" dirty="0" smtClean="0"/>
              <a:t> </a:t>
            </a:r>
            <a:r>
              <a:rPr lang="ar-SA" sz="2400" b="1" dirty="0" smtClean="0"/>
              <a:t>وفي حديث آخر </a:t>
            </a:r>
            <a:r>
              <a:rPr lang="ar-SA" sz="2400" b="1" dirty="0" err="1" smtClean="0"/>
              <a:t>قالت: </a:t>
            </a:r>
            <a:r>
              <a:rPr lang="ar-SA" sz="2400" b="1" dirty="0" smtClean="0"/>
              <a:t>"كان يفعل مَا يَفْعَلُ أَحَدُكُمْ فِي مِهْنَةِ أَهْلِهِ، يَخْصِفُ نَعْلَهُ، وَيَخِيطُ ثَوْبَهُ، وَيَرْقَعُ </a:t>
            </a:r>
            <a:r>
              <a:rPr lang="ar-SA" sz="2400" b="1" dirty="0" err="1" smtClean="0"/>
              <a:t>دَلْوَهُ“</a:t>
            </a:r>
            <a:endParaRPr lang="ar-SA" sz="2400" b="1" dirty="0" smtClean="0"/>
          </a:p>
          <a:p>
            <a:pPr rtl="1"/>
            <a:r>
              <a:rPr lang="ar-SA" sz="2400" b="1" u="sng" dirty="0" smtClean="0"/>
              <a:t>وفي </a:t>
            </a:r>
            <a:r>
              <a:rPr lang="ar-SA" sz="2400" b="1" u="sng" dirty="0" smtClean="0"/>
              <a:t>الاصطلاح المعاصر </a:t>
            </a:r>
            <a:r>
              <a:rPr lang="ar-SA" sz="2400" b="1" dirty="0" smtClean="0"/>
              <a:t>تطلق المهنة على: الحرفة التي تشتمل على مجموعة من المعـارف العقلية ومجموعة من الممارسـات والخبرات التدريبية, يؤديها الفرد من خلال ممارسته للعمل. أو هي: عمل يحتاج إلى معارف عقلية وخبرة ميدانية. كالطب, والهندسة, والتدريس, والمحاسبة.</a:t>
            </a:r>
            <a:endParaRPr lang="en-US" sz="2400" b="1" dirty="0" smtClean="0"/>
          </a:p>
          <a:p>
            <a:pPr rtl="1" eaLnBrk="1" hangingPunct="1"/>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0"/>
            <a:ext cx="8915400" cy="1371600"/>
          </a:xfrm>
        </p:spPr>
        <p:txBody>
          <a:bodyPr/>
          <a:lstStyle/>
          <a:p>
            <a:pPr rtl="1" eaLnBrk="1" hangingPunct="1"/>
            <a:r>
              <a:rPr lang="ar-SA" b="1" dirty="0" smtClean="0"/>
              <a:t/>
            </a:r>
            <a:br>
              <a:rPr lang="ar-SA" b="1" dirty="0" smtClean="0"/>
            </a:br>
            <a:r>
              <a:rPr lang="ar-SA" sz="3600" b="1" dirty="0" err="1" smtClean="0"/>
              <a:t>مرادفات</a:t>
            </a:r>
            <a:r>
              <a:rPr lang="ar-SA" sz="3600" b="1" dirty="0" smtClean="0"/>
              <a:t> لفظ المهنة: </a:t>
            </a:r>
            <a:br>
              <a:rPr lang="ar-SA" sz="3600" b="1" dirty="0" smtClean="0"/>
            </a:br>
            <a:r>
              <a:rPr lang="ar-SA" sz="3600" b="1" dirty="0" smtClean="0"/>
              <a:t>1- الحرفة:</a:t>
            </a:r>
            <a:r>
              <a:rPr lang="en-US" sz="3600" b="1" dirty="0" smtClean="0"/>
              <a:t>     </a:t>
            </a:r>
            <a:r>
              <a:rPr lang="en-US" dirty="0" smtClean="0"/>
              <a:t/>
            </a:r>
            <a:br>
              <a:rPr lang="en-US" dirty="0" smtClean="0"/>
            </a:br>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371600"/>
            <a:ext cx="9448800" cy="4876800"/>
          </a:xfrm>
        </p:spPr>
        <p:txBody>
          <a:bodyPr/>
          <a:lstStyle/>
          <a:p>
            <a:pPr algn="just" rtl="1"/>
            <a:r>
              <a:rPr lang="ar-SA" sz="2300" b="1" dirty="0" smtClean="0">
                <a:cs typeface="+mn-cs"/>
              </a:rPr>
              <a:t>هناك ألفاظ قريبة في معناها من المهنة وربما التبست بها, كالحرفة والصنعة والعمل </a:t>
            </a:r>
            <a:r>
              <a:rPr lang="ar-SA" sz="2300" b="1" dirty="0" err="1" smtClean="0">
                <a:cs typeface="+mn-cs"/>
              </a:rPr>
              <a:t>والوظيفة ..</a:t>
            </a:r>
            <a:r>
              <a:rPr lang="ar-SA" sz="2300" b="1" dirty="0" smtClean="0">
                <a:cs typeface="+mn-cs"/>
              </a:rPr>
              <a:t> وفيما يلي بيان لمعانيها وأوجه الفرق </a:t>
            </a:r>
            <a:r>
              <a:rPr lang="ar-SA" sz="2300" b="1" dirty="0" err="1" smtClean="0">
                <a:cs typeface="+mn-cs"/>
              </a:rPr>
              <a:t>بينها:</a:t>
            </a:r>
            <a:r>
              <a:rPr lang="ar-SA" sz="2300" b="1" dirty="0" smtClean="0">
                <a:cs typeface="+mn-cs"/>
              </a:rPr>
              <a:t> </a:t>
            </a:r>
            <a:endParaRPr lang="en-US" sz="2300" b="1" dirty="0" smtClean="0">
              <a:cs typeface="+mn-cs"/>
            </a:endParaRPr>
          </a:p>
          <a:p>
            <a:pPr lvl="0" algn="just" rtl="1"/>
            <a:r>
              <a:rPr lang="ar-SA" sz="2300" b="1" u="sng" dirty="0" smtClean="0">
                <a:cs typeface="+mn-cs"/>
              </a:rPr>
              <a:t>الحِرفة</a:t>
            </a:r>
            <a:r>
              <a:rPr lang="ar-SA" sz="2300" b="1" dirty="0" smtClean="0">
                <a:cs typeface="+mn-cs"/>
              </a:rPr>
              <a:t>: وهي لغةً: بالكسر؛ الصنعة أو وسيلة الكسب التي يَرْتزق منها المرء بصفة مستمرة, من زراعة أو صناعة أو تجارة, وتحتاج إلى تدريب قصير. وسميت بذلك لأنه مُنْحرِف إليها. ويقال حِرْفَتُهُ أنْ يفعل كذا: أي؛ دأبه </a:t>
            </a:r>
            <a:r>
              <a:rPr lang="ar-SA" sz="2300" b="1" dirty="0" err="1" smtClean="0">
                <a:cs typeface="+mn-cs"/>
              </a:rPr>
              <a:t>وديدنه.</a:t>
            </a:r>
            <a:r>
              <a:rPr lang="ar-SA" sz="2300" b="1" dirty="0" smtClean="0">
                <a:cs typeface="+mn-cs"/>
              </a:rPr>
              <a:t> والاحتراف: هو </a:t>
            </a:r>
            <a:r>
              <a:rPr lang="ar-SA" sz="2300" b="1" dirty="0" err="1" smtClean="0">
                <a:cs typeface="+mn-cs"/>
              </a:rPr>
              <a:t>الاكتساب.</a:t>
            </a:r>
            <a:r>
              <a:rPr lang="ar-SA" sz="2300" b="1" dirty="0" smtClean="0">
                <a:cs typeface="+mn-cs"/>
              </a:rPr>
              <a:t> </a:t>
            </a:r>
          </a:p>
          <a:p>
            <a:pPr lvl="0" algn="just" rtl="1"/>
            <a:r>
              <a:rPr lang="ar-SA" sz="2300" b="1" dirty="0" smtClean="0">
                <a:cs typeface="+mn-cs"/>
              </a:rPr>
              <a:t>وليس للاحتراف معنى اصطلاحي خارج عن المعنى اللغوي. وغالباً ما تستعمل في الأعمال اليدوية سواء كانت بآلة أو بغير </a:t>
            </a:r>
            <a:r>
              <a:rPr lang="ar-SA" sz="2300" b="1" dirty="0" err="1" smtClean="0">
                <a:cs typeface="+mn-cs"/>
              </a:rPr>
              <a:t>آلة.</a:t>
            </a:r>
            <a:r>
              <a:rPr lang="ar-SA" sz="2300" b="1" dirty="0" smtClean="0">
                <a:cs typeface="+mn-cs"/>
              </a:rPr>
              <a:t> من ذلك ما ورد أن أبا بكر الصديق رضي الله عنه لما استُخْلِف, وكان تاجراً, فأراد أن يخرج لتجارته, فقال له عمر: إلى أين؟ قال: أحترف لأهلي. قال: ومن لمصالح المسلمين وإدارة شؤونهم. ارجع ويُصرف لك من بيت المال حاجتك, فرجع فجعلوا له ألفين. فقال: زيدوني فإن لي عيالاً, وقد شغلتموني عن التجارة, فزادوه خمسمائة. وقال أَبُو بَكْرٍ رضي الله عنه "لَقَدْ عَلِمَ قَوْمِي أَنَّ حِرْفَتِي لَمْ تَكُنْ تَعْجِزُ عَنْ مَئُونَةِ أَهْلِي, وَشُغِلْتُ بِأَمْرِ الْمُسْلِمِينَ, فَسَيَأْكُلُ آلُ أَبِي بَكْرٍ مِنْ هَذَا الْمَالِ, وَيَحتَرِفُ –أي أبو بكر- لِلْمُسْلِمِينَ فِيهِ". فعمل أبي بكر رضي الله عنه وأرضاه كان في التجارة, وقد سماه حرفة. </a:t>
            </a:r>
            <a:endParaRPr lang="en-US" sz="2300" b="1" dirty="0" smtClean="0">
              <a:cs typeface="+mn-cs"/>
            </a:endParaRPr>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143000"/>
          </a:xfrm>
        </p:spPr>
        <p:txBody>
          <a:bodyPr/>
          <a:lstStyle/>
          <a:p>
            <a:pPr lvl="0" rtl="1"/>
            <a:r>
              <a:rPr lang="ar-SA" sz="3600" b="1" dirty="0" smtClean="0"/>
              <a:t>2- </a:t>
            </a:r>
            <a:r>
              <a:rPr lang="ar-SA" sz="3600" b="1" dirty="0" err="1" smtClean="0"/>
              <a:t>العمل:</a:t>
            </a:r>
            <a:r>
              <a:rPr lang="ar-SA" sz="3600" b="1" dirty="0" smtClean="0"/>
              <a:t> </a:t>
            </a:r>
            <a:endParaRPr lang="ar-SA" sz="3600" dirty="0"/>
          </a:p>
        </p:txBody>
      </p:sp>
      <p:sp>
        <p:nvSpPr>
          <p:cNvPr id="3" name="عنصر نائب للمحتوى 2"/>
          <p:cNvSpPr>
            <a:spLocks noGrp="1"/>
          </p:cNvSpPr>
          <p:nvPr>
            <p:ph idx="1"/>
          </p:nvPr>
        </p:nvSpPr>
        <p:spPr>
          <a:xfrm>
            <a:off x="495300" y="1371600"/>
            <a:ext cx="8915400" cy="4754563"/>
          </a:xfrm>
        </p:spPr>
        <p:txBody>
          <a:bodyPr/>
          <a:lstStyle/>
          <a:p>
            <a:pPr rtl="1"/>
            <a:endParaRPr lang="ar-SA" sz="2400" b="1" dirty="0" smtClean="0"/>
          </a:p>
          <a:p>
            <a:pPr algn="just" rtl="1"/>
            <a:r>
              <a:rPr lang="ar-SA" sz="2400" b="1" dirty="0" smtClean="0"/>
              <a:t>العمل لغةً: يُطلق على المهنة، وعلى الفعل. </a:t>
            </a:r>
            <a:endParaRPr lang="en-US" sz="2400" b="1" dirty="0" smtClean="0"/>
          </a:p>
          <a:p>
            <a:pPr algn="just" rtl="1"/>
            <a:r>
              <a:rPr lang="ar-SA" sz="2400" b="1" u="sng" dirty="0" smtClean="0"/>
              <a:t>والفارق بينه وبين كلٍ من المهنة </a:t>
            </a:r>
            <a:r>
              <a:rPr lang="ar-SA" sz="2400" b="1" u="sng" dirty="0" err="1" smtClean="0"/>
              <a:t>والحرفة:</a:t>
            </a:r>
            <a:r>
              <a:rPr lang="ar-SA" sz="2400" b="1" u="sng" dirty="0" smtClean="0"/>
              <a:t> </a:t>
            </a:r>
          </a:p>
          <a:p>
            <a:pPr algn="just" rtl="1"/>
            <a:r>
              <a:rPr lang="ar-SA" sz="2400" b="1" dirty="0" smtClean="0"/>
              <a:t>أ- أن العمل قد يكون من الإنسان أو الحيوان, والحرفة لا تكون إلا من الإنسان. فالثور الذي يحرث الأرض يعمل, والطائر الذي يبني لنفسه عشاً يعمل, ولكن لا يُقال إنه محترفٌ أو ذو مهنة.</a:t>
            </a:r>
            <a:endParaRPr lang="en-US" sz="2400" b="1" dirty="0" smtClean="0"/>
          </a:p>
          <a:p>
            <a:pPr lvl="0" algn="just" rtl="1"/>
            <a:r>
              <a:rPr lang="ar-SA" sz="2400" b="1" dirty="0" smtClean="0"/>
              <a:t>ب- العمل قد يكون ذهنياً, وقد يكون بدنياً, وأما الحرفة فالغالب أنها تُطلق على الأعمال اليدوية.</a:t>
            </a:r>
            <a:endParaRPr lang="en-US" sz="2400" b="1" dirty="0" smtClean="0"/>
          </a:p>
          <a:p>
            <a:pPr lvl="0" algn="just" rtl="1"/>
            <a:r>
              <a:rPr lang="ar-SA" sz="2400" b="1" dirty="0" smtClean="0"/>
              <a:t>ج- العمل يستعمل للمرة الواحدة ولأكثر, ولا يحتاج إلى التدريب, بخلاف المهنة أو الحرفة فلا بد فيها من بعض التدريب والاستمرارية.</a:t>
            </a:r>
            <a:endParaRPr lang="en-US" sz="24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lvl="0" rtl="1"/>
            <a:r>
              <a:rPr lang="ar-SA" sz="3600" b="1" dirty="0" smtClean="0"/>
              <a:t>3- </a:t>
            </a:r>
            <a:r>
              <a:rPr lang="ar-SA" sz="3600" b="1" dirty="0" err="1" smtClean="0"/>
              <a:t>الصنعة:</a:t>
            </a:r>
            <a:endParaRPr lang="ar-SA" sz="3600" dirty="0"/>
          </a:p>
        </p:txBody>
      </p:sp>
      <p:sp>
        <p:nvSpPr>
          <p:cNvPr id="3" name="عنصر نائب للمحتوى 2"/>
          <p:cNvSpPr>
            <a:spLocks noGrp="1"/>
          </p:cNvSpPr>
          <p:nvPr>
            <p:ph idx="1"/>
          </p:nvPr>
        </p:nvSpPr>
        <p:spPr>
          <a:xfrm>
            <a:off x="495300" y="1371600"/>
            <a:ext cx="9182100" cy="4754563"/>
          </a:xfrm>
        </p:spPr>
        <p:txBody>
          <a:bodyPr/>
          <a:lstStyle/>
          <a:p>
            <a:pPr algn="just" rtl="1"/>
            <a:r>
              <a:rPr lang="ar-SA" sz="2400" b="1" dirty="0" smtClean="0">
                <a:cs typeface="+mn-cs"/>
              </a:rPr>
              <a:t>الصنعة لغة: ترتيب العمل وإحْكامه على النحو الذي تعلمه, وبما يوصل إلى المقصود منه. فيقال للنجار صانع, ولا يقال للتاجر صانع؛ لان النجار قد سبق علمه بما يريد عمله من سرير أو باب, وكذا سبق علمه بالأسباب التي توصله إلى المقصود منه, وأما التاجر فلا يعلم إذا اتجر هل سيصل إلى ما يريده من الربح أم </a:t>
            </a:r>
            <a:r>
              <a:rPr lang="ar-SA" sz="2400" b="1" dirty="0" err="1" smtClean="0">
                <a:cs typeface="+mn-cs"/>
              </a:rPr>
              <a:t>لا ؟.</a:t>
            </a:r>
            <a:r>
              <a:rPr lang="ar-SA" sz="2400" b="1" dirty="0" smtClean="0">
                <a:cs typeface="+mn-cs"/>
              </a:rPr>
              <a:t> </a:t>
            </a:r>
            <a:endParaRPr lang="en-US" sz="2400" b="1" dirty="0" smtClean="0">
              <a:cs typeface="+mn-cs"/>
            </a:endParaRPr>
          </a:p>
          <a:p>
            <a:pPr algn="just" rtl="1"/>
            <a:r>
              <a:rPr lang="ar-SA" sz="2400" b="1" u="sng" dirty="0" smtClean="0">
                <a:cs typeface="+mn-cs"/>
              </a:rPr>
              <a:t>الفرق بين الصنعة والعمل: </a:t>
            </a:r>
            <a:r>
              <a:rPr lang="ar-SA" sz="2400" b="1" dirty="0" smtClean="0">
                <a:cs typeface="+mn-cs"/>
              </a:rPr>
              <a:t>يمكن تلخيص أوجه الفرق بين الاثنين فيما يأتي:</a:t>
            </a:r>
            <a:endParaRPr lang="en-US" sz="2400" b="1" u="sng" dirty="0" smtClean="0">
              <a:cs typeface="+mn-cs"/>
            </a:endParaRPr>
          </a:p>
          <a:p>
            <a:pPr lvl="0" algn="just" rtl="1"/>
            <a:r>
              <a:rPr lang="ar-SA" sz="2400" b="1" dirty="0" smtClean="0">
                <a:cs typeface="+mn-cs"/>
              </a:rPr>
              <a:t>أ- العمل يُطلق على ما يصدر من الإنسان أو الحيوان, بينما لا تُطلق الصنعة إلا على ما صدر من الإنسان.</a:t>
            </a:r>
            <a:endParaRPr lang="en-US" sz="2400" b="1" dirty="0" smtClean="0">
              <a:cs typeface="+mn-cs"/>
            </a:endParaRPr>
          </a:p>
          <a:p>
            <a:pPr algn="just" rtl="1"/>
            <a:r>
              <a:rPr lang="ar-SA" sz="2400" b="1" dirty="0" smtClean="0">
                <a:cs typeface="+mn-cs"/>
              </a:rPr>
              <a:t>ب- </a:t>
            </a:r>
            <a:r>
              <a:rPr lang="ar-SA" sz="2400" b="1" dirty="0" smtClean="0"/>
              <a:t>العمل لا يتطلب العلم بما يعمل له, بخلاف الصنعة فإنها تتطلب العلم والمهارة</a:t>
            </a:r>
            <a:r>
              <a:rPr lang="ar-SA" sz="2400" b="1" dirty="0" smtClean="0">
                <a:cs typeface="+mn-cs"/>
              </a:rPr>
              <a:t>, بل إن الصنعة لا تُطلق إلا على ما كان بإجادة, وفيه معنى الحرفة.</a:t>
            </a:r>
            <a:endParaRPr lang="en-US" sz="2400" b="1" dirty="0" smtClean="0">
              <a:cs typeface="+mn-cs"/>
            </a:endParaRPr>
          </a:p>
          <a:p>
            <a:pPr algn="just" rtl="1"/>
            <a:r>
              <a:rPr lang="ar-SA" sz="2400" b="1" dirty="0" smtClean="0">
                <a:cs typeface="+mn-cs"/>
              </a:rPr>
              <a:t>ج- الصنعة أخص والعمل أعم. وكل صنعةٍ عملٌ، وليس كل عملٍ صنعةً.</a:t>
            </a:r>
            <a:endParaRPr lang="en-US" sz="2400" b="1" dirty="0" smtClean="0">
              <a:cs typeface="+mn-cs"/>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066800"/>
          </a:xfrm>
        </p:spPr>
        <p:txBody>
          <a:bodyPr/>
          <a:lstStyle/>
          <a:p>
            <a:pPr lvl="0" rtl="1"/>
            <a:r>
              <a:rPr lang="ar-SA" sz="3600" b="1" dirty="0" smtClean="0"/>
              <a:t>4- الوظيفة</a:t>
            </a:r>
            <a:r>
              <a:rPr lang="es-ES_tradnl" sz="3600" b="1" dirty="0" smtClean="0"/>
              <a:t>:</a:t>
            </a:r>
            <a:endParaRPr lang="en-US" sz="3600" dirty="0"/>
          </a:p>
        </p:txBody>
      </p:sp>
      <p:sp>
        <p:nvSpPr>
          <p:cNvPr id="9219" name="Content Placeholder 2"/>
          <p:cNvSpPr>
            <a:spLocks noGrp="1"/>
          </p:cNvSpPr>
          <p:nvPr>
            <p:ph idx="4294967295"/>
          </p:nvPr>
        </p:nvSpPr>
        <p:spPr>
          <a:xfrm>
            <a:off x="228600" y="1371600"/>
            <a:ext cx="9144000" cy="4602163"/>
          </a:xfrm>
        </p:spPr>
        <p:txBody>
          <a:bodyPr/>
          <a:lstStyle/>
          <a:p>
            <a:pPr algn="just" rtl="1">
              <a:buNone/>
            </a:pPr>
            <a:endParaRPr lang="ar-SA" sz="2800" b="1" dirty="0" smtClean="0"/>
          </a:p>
          <a:p>
            <a:pPr algn="just" rtl="1">
              <a:buNone/>
            </a:pPr>
            <a:r>
              <a:rPr lang="ar-SA" sz="2800" b="1" dirty="0" smtClean="0"/>
              <a:t>الوظيفة لغةً: ما يقدَّر من عمل أو طعام أو رزق في زمن معيَّن، وتأتي أيضاً بمعنى الخدمة المعيَّنة.</a:t>
            </a:r>
            <a:endParaRPr lang="en-US" sz="2800" b="1" dirty="0" smtClean="0"/>
          </a:p>
          <a:p>
            <a:pPr algn="just" rtl="1">
              <a:buNone/>
            </a:pPr>
            <a:r>
              <a:rPr lang="ar-SA" sz="2800" b="1" dirty="0" smtClean="0"/>
              <a:t>وفي الاصطلاح المعاصر: تطلق على وحدة من وحدات العمل, تتكون من عدة أنشطة مجتمعة مع بعضها في المضمون والشكل, ويمكن أن يقوم </a:t>
            </a:r>
            <a:r>
              <a:rPr lang="ar-SA" sz="2800" b="1" dirty="0" err="1" smtClean="0"/>
              <a:t>بها</a:t>
            </a:r>
            <a:r>
              <a:rPr lang="ar-SA" sz="2800" b="1" dirty="0" smtClean="0"/>
              <a:t> موظف واحد أو أكثر. كالمحاسبة في شركة مثلاً فإنها وظيفة, تحتوي على مجموعة من الأنشطة من جمع للبيانات والفواتير, وتصنيفها وإدخالها في الحاسوب, وجمعها, وإجراء المقابلة والمقاصة بين الوارد والصادر منها ثم إخراج النتيجة النهائية لليوم, ثم للشهر, ثم للسنة,  وهكذا... وقد يكون للشركة محاسب واحد أو مجموعة من المحاسبين. </a:t>
            </a:r>
            <a:endParaRPr lang="en-US" sz="2800" b="1"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خصائص المهنة:</a:t>
            </a:r>
            <a:endParaRPr lang="ar-SA" sz="3200" dirty="0"/>
          </a:p>
        </p:txBody>
      </p:sp>
      <p:sp>
        <p:nvSpPr>
          <p:cNvPr id="3" name="عنصر نائب للمحتوى 2"/>
          <p:cNvSpPr>
            <a:spLocks noGrp="1"/>
          </p:cNvSpPr>
          <p:nvPr>
            <p:ph idx="1"/>
          </p:nvPr>
        </p:nvSpPr>
        <p:spPr/>
        <p:txBody>
          <a:bodyPr/>
          <a:lstStyle/>
          <a:p>
            <a:pPr algn="just" rtl="1"/>
            <a:r>
              <a:rPr lang="ar-SA" sz="2800" b="1" dirty="0" smtClean="0"/>
              <a:t>للمهنة جملة من الخصائص أهمها:</a:t>
            </a:r>
            <a:endParaRPr lang="en-US" sz="2800" b="1" dirty="0" smtClean="0"/>
          </a:p>
          <a:p>
            <a:pPr marL="514350" lvl="0" indent="-514350" algn="just" rtl="1">
              <a:buFont typeface="+mj-lt"/>
              <a:buAutoNum type="arabicPeriod"/>
            </a:pPr>
            <a:r>
              <a:rPr lang="ar-SA" sz="2800" b="1" dirty="0" smtClean="0"/>
              <a:t>تقديم خدمات أساسية ومفيدة للمجتمع.</a:t>
            </a:r>
            <a:endParaRPr lang="en-US" sz="2800" b="1" dirty="0" smtClean="0"/>
          </a:p>
          <a:p>
            <a:pPr marL="514350" lvl="0" indent="-514350" algn="just" rtl="1">
              <a:buFont typeface="+mj-lt"/>
              <a:buAutoNum type="arabicPeriod"/>
            </a:pPr>
            <a:r>
              <a:rPr lang="ar-SA" sz="2800" b="1" dirty="0" smtClean="0"/>
              <a:t>حاجتها إلى الإعداد العلمي من خلال برامج ذات أهداف محددة وواضحة, ومن جهات علمية معترف بها.</a:t>
            </a:r>
            <a:endParaRPr lang="en-US" sz="2800" b="1" dirty="0" smtClean="0"/>
          </a:p>
          <a:p>
            <a:pPr marL="514350" lvl="0" indent="-514350" algn="just" rtl="1">
              <a:buFont typeface="+mj-lt"/>
              <a:buAutoNum type="arabicPeriod"/>
            </a:pPr>
            <a:r>
              <a:rPr lang="ar-SA" sz="2800" b="1" dirty="0" smtClean="0"/>
              <a:t>لكل مهنة معارف ومهارات خاصة </a:t>
            </a:r>
            <a:r>
              <a:rPr lang="ar-SA" sz="2800" b="1" dirty="0" err="1" smtClean="0"/>
              <a:t>بها</a:t>
            </a:r>
            <a:r>
              <a:rPr lang="ar-SA" sz="2800" b="1" dirty="0" smtClean="0"/>
              <a:t>.</a:t>
            </a:r>
            <a:endParaRPr lang="en-US" sz="2800" b="1" dirty="0" smtClean="0"/>
          </a:p>
          <a:p>
            <a:pPr marL="514350" lvl="0" indent="-514350" algn="just" rtl="1">
              <a:buFont typeface="+mj-lt"/>
              <a:buAutoNum type="arabicPeriod"/>
            </a:pPr>
            <a:r>
              <a:rPr lang="ar-SA" sz="2800" b="1" dirty="0" smtClean="0"/>
              <a:t>لكل مهنة قوانين وآداب تنظمها, وتحكم العمل بها.</a:t>
            </a:r>
            <a:endParaRPr lang="en-US" sz="2800" b="1" dirty="0" smtClean="0"/>
          </a:p>
          <a:p>
            <a:pPr marL="514350" lvl="0" indent="-514350" algn="just" rtl="1">
              <a:buFont typeface="+mj-lt"/>
              <a:buAutoNum type="arabicPeriod"/>
            </a:pPr>
            <a:r>
              <a:rPr lang="ar-SA" sz="2800" b="1" dirty="0" smtClean="0"/>
              <a:t>غالباً ما يوجد في وقتنا الحالي تجمع للعاملين بالمهنة يتحدث باسمها ويدافع عنها كالنقابات والجمعيات.</a:t>
            </a:r>
            <a:endParaRPr lang="en-US" sz="2800" b="1" dirty="0" smtClean="0"/>
          </a:p>
          <a:p>
            <a:pPr marL="514350" lvl="0" indent="-514350" algn="just" rtl="1">
              <a:buFont typeface="+mj-lt"/>
              <a:buAutoNum type="arabicPeriod"/>
            </a:pPr>
            <a:r>
              <a:rPr lang="ar-SA" sz="2800" b="1" dirty="0" smtClean="0"/>
              <a:t>لكل مهنة معالمها الواضحة التي تميزها عن غيرها من المهن.</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868362"/>
          </a:xfrm>
        </p:spPr>
        <p:txBody>
          <a:bodyPr/>
          <a:lstStyle/>
          <a:p>
            <a:r>
              <a:rPr lang="ar-SA" sz="3600" b="1" dirty="0" smtClean="0"/>
              <a:t>الحكم الشرعي للمهنة:</a:t>
            </a:r>
            <a:endParaRPr lang="ar-SA" sz="3600" dirty="0"/>
          </a:p>
        </p:txBody>
      </p:sp>
      <p:sp>
        <p:nvSpPr>
          <p:cNvPr id="3" name="عنصر نائب للمحتوى 2"/>
          <p:cNvSpPr>
            <a:spLocks noGrp="1"/>
          </p:cNvSpPr>
          <p:nvPr>
            <p:ph idx="1"/>
          </p:nvPr>
        </p:nvSpPr>
        <p:spPr>
          <a:xfrm>
            <a:off x="495300" y="1371601"/>
            <a:ext cx="9105900" cy="4343400"/>
          </a:xfrm>
        </p:spPr>
        <p:txBody>
          <a:bodyPr/>
          <a:lstStyle/>
          <a:p>
            <a:pPr algn="just" rtl="1"/>
            <a:r>
              <a:rPr lang="ar-SA" sz="2600" b="1" dirty="0" smtClean="0"/>
              <a:t>إن من يقرأ في كتاب الله تعالى, أو في أحاديث النبي صلى الله عليه وسلم, يجد أن الإسلام يحث على العمل, ويرفع من </a:t>
            </a:r>
            <a:r>
              <a:rPr lang="ar-SA" sz="2600" b="1" dirty="0" err="1" smtClean="0"/>
              <a:t>شأنه.</a:t>
            </a:r>
            <a:r>
              <a:rPr lang="ar-SA" sz="2600" b="1" dirty="0" smtClean="0"/>
              <a:t> كما أن من يقرأ سيرة النبي صلى الله عليه وسلم العطرة, أو غيره من الأنبياء, أو يقرأ في سير الخلفاء الراشدين, أو الصحابة الكرام رضوان الله عليهم, أو في سير سلف الأمة وأئمتها, يجد أنهم جميعاً قد مارسوا مختلف المهن من تجارة ورعي وزراعة وخياطة وحدادة </a:t>
            </a:r>
            <a:r>
              <a:rPr lang="ar-SA" sz="2600" b="1" dirty="0" err="1" smtClean="0"/>
              <a:t>وغيرها.</a:t>
            </a:r>
            <a:r>
              <a:rPr lang="ar-SA" sz="2600" b="1" dirty="0" smtClean="0"/>
              <a:t> من ذلك </a:t>
            </a:r>
            <a:r>
              <a:rPr lang="ar-SA" sz="2600" b="1" dirty="0" err="1" smtClean="0"/>
              <a:t>مثلاً:</a:t>
            </a:r>
            <a:r>
              <a:rPr lang="ar-SA" sz="2600" b="1" dirty="0" smtClean="0"/>
              <a:t> </a:t>
            </a:r>
            <a:endParaRPr lang="en-US" sz="2600" b="1" dirty="0" smtClean="0"/>
          </a:p>
          <a:p>
            <a:pPr lvl="0" algn="just" rtl="1"/>
            <a:r>
              <a:rPr lang="ar-SA" sz="2600" b="1" dirty="0" smtClean="0"/>
              <a:t>قول الله تعالى عن نبيه داود عليه السلام: [وَعَلَّمْنَاهُ صَنْعَةَ لَبُوسٍ لَكُمْ لِتُحْصِنَكُمْ مِنْ بَأْسِكُمْ فَهَلْ أَنْتُمْ شَاكِرُونَ] {الأنبياء:80} واللبوس: الدروع.</a:t>
            </a:r>
            <a:endParaRPr lang="en-US" sz="2600" b="1" dirty="0" smtClean="0"/>
          </a:p>
          <a:p>
            <a:pPr lvl="0" algn="just" rtl="1"/>
            <a:r>
              <a:rPr lang="ar-SA" sz="2600" b="1" dirty="0" smtClean="0"/>
              <a:t>وقول الرسول صلى الله عليه وسلم: (ما أكل أحدٌ طعاماً قط خيراً من أن يأكل من عمل يده, وإن نبي الله داود كان يأكل من عمل يده</a:t>
            </a:r>
            <a:r>
              <a:rPr lang="ar-SA" sz="2600" b="1" dirty="0" err="1" smtClean="0"/>
              <a:t>).</a:t>
            </a:r>
            <a:r>
              <a:rPr lang="ar-SA" sz="2600" b="1" dirty="0" smtClean="0"/>
              <a:t> </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457200" y="762000"/>
            <a:ext cx="8610600" cy="5293757"/>
          </a:xfrm>
          <a:prstGeom prst="rect">
            <a:avLst/>
          </a:prstGeom>
        </p:spPr>
        <p:txBody>
          <a:bodyPr wrap="square">
            <a:spAutoFit/>
          </a:bodyPr>
          <a:lstStyle/>
          <a:p>
            <a:pPr lvl="0" algn="just"/>
            <a:r>
              <a:rPr lang="ar-SA" sz="2600" b="1" dirty="0" err="1" smtClean="0"/>
              <a:t>وقوله: </a:t>
            </a:r>
            <a:r>
              <a:rPr lang="ar-SA" sz="2600" b="1" dirty="0" smtClean="0"/>
              <a:t>(ما من مسلم يغرس غرساً أو يزرع زرعاً فيأكل منه طيرٌ أو إنسان أو بهيمة إلا كان له </a:t>
            </a:r>
            <a:r>
              <a:rPr lang="ar-SA" sz="2600" b="1" dirty="0" err="1" smtClean="0"/>
              <a:t>به</a:t>
            </a:r>
            <a:r>
              <a:rPr lang="ar-SA" sz="2600" b="1" dirty="0" smtClean="0"/>
              <a:t> صدقة</a:t>
            </a:r>
            <a:r>
              <a:rPr lang="ar-SA" sz="2600" b="1" dirty="0" err="1" smtClean="0"/>
              <a:t>).</a:t>
            </a:r>
            <a:r>
              <a:rPr lang="ar-SA" sz="2600" b="1" dirty="0" smtClean="0"/>
              <a:t> </a:t>
            </a:r>
          </a:p>
          <a:p>
            <a:pPr lvl="0" algn="just"/>
            <a:r>
              <a:rPr lang="ar-SA" sz="2600" b="1" dirty="0" smtClean="0"/>
              <a:t>ويقول عبد الله بن عباس رضي الله </a:t>
            </a:r>
            <a:r>
              <a:rPr lang="ar-SA" sz="2600" b="1" dirty="0" err="1" smtClean="0"/>
              <a:t>عنهما: </a:t>
            </a:r>
            <a:r>
              <a:rPr lang="ar-SA" sz="2600" b="1" dirty="0" smtClean="0"/>
              <a:t>"كان آدم عليه السلام </a:t>
            </a:r>
            <a:r>
              <a:rPr lang="ar-SA" sz="2600" b="1" dirty="0" err="1" smtClean="0"/>
              <a:t>حراثاً</a:t>
            </a:r>
            <a:r>
              <a:rPr lang="ar-SA" sz="2600" b="1" dirty="0" smtClean="0"/>
              <a:t> (زراعاً), وكان إدريس خياطاً, وكان نوح نجاراً, وكان هود تاجراً, وكان إبراهيم </a:t>
            </a:r>
            <a:r>
              <a:rPr lang="ar-SA" sz="2600" b="1" dirty="0" err="1" smtClean="0"/>
              <a:t>راعياً </a:t>
            </a:r>
            <a:r>
              <a:rPr lang="ar-SA" sz="2600" b="1" dirty="0" smtClean="0"/>
              <a:t>(و ورد </a:t>
            </a:r>
            <a:r>
              <a:rPr lang="ar-SA" sz="2600" b="1" dirty="0" err="1" smtClean="0"/>
              <a:t>بزازاً</a:t>
            </a:r>
            <a:r>
              <a:rPr lang="ar-SA" sz="2600" b="1" dirty="0" smtClean="0"/>
              <a:t> أي تاجراً يبيع الملابس), وكان داود </a:t>
            </a:r>
            <a:r>
              <a:rPr lang="ar-SA" sz="2600" b="1" dirty="0" err="1" smtClean="0"/>
              <a:t>زراداً</a:t>
            </a:r>
            <a:r>
              <a:rPr lang="ar-SA" sz="2600" b="1" dirty="0" smtClean="0"/>
              <a:t> (أي حداداً), وكان سليمان خواصاً, وكان </a:t>
            </a:r>
            <a:r>
              <a:rPr lang="ar-SA" sz="2600" b="1" dirty="0" err="1" smtClean="0"/>
              <a:t>موسى </a:t>
            </a:r>
            <a:r>
              <a:rPr lang="ar-SA" sz="2600" b="1" dirty="0" smtClean="0"/>
              <a:t>(راعياً) أجيراً, وكان عيسى سياحاً, وعمل محمد صلى الله عليه وسلم في التجارة والرعي كما أخبر عن نفسه صلى الله عليه </a:t>
            </a:r>
            <a:r>
              <a:rPr lang="ar-SA" sz="2600" b="1" dirty="0" err="1" smtClean="0"/>
              <a:t>وسلم".</a:t>
            </a:r>
            <a:endParaRPr lang="en-US" sz="2600" b="1" dirty="0" smtClean="0"/>
          </a:p>
          <a:p>
            <a:pPr lvl="0" algn="just"/>
            <a:r>
              <a:rPr lang="ar-SA" sz="2600" b="1" dirty="0" smtClean="0"/>
              <a:t>ويقول عمر بن الخطاب رضي الله </a:t>
            </a:r>
            <a:r>
              <a:rPr lang="ar-SA" sz="2600" b="1" dirty="0" err="1" smtClean="0"/>
              <a:t>عنه: </a:t>
            </a:r>
            <a:r>
              <a:rPr lang="ar-SA" sz="2600" b="1" dirty="0" smtClean="0"/>
              <a:t>"إني لأرى الرجل فيعجبني، فأقول: هل له </a:t>
            </a:r>
            <a:r>
              <a:rPr lang="ar-SA" sz="2600" b="1" dirty="0" err="1" smtClean="0"/>
              <a:t>حرفة؟</a:t>
            </a:r>
            <a:r>
              <a:rPr lang="ar-SA" sz="2600" b="1" dirty="0" smtClean="0"/>
              <a:t> فإن قالوا: لا؛ سقط من </a:t>
            </a:r>
            <a:r>
              <a:rPr lang="ar-SA" sz="2600" b="1" dirty="0" err="1" smtClean="0"/>
              <a:t>عيني".</a:t>
            </a:r>
            <a:r>
              <a:rPr lang="ar-SA" sz="2600" b="1" dirty="0" smtClean="0"/>
              <a:t> وفي هذا القدر كفاية, إذ ليس الغرض الحصر والاستقصاء.</a:t>
            </a:r>
          </a:p>
          <a:p>
            <a:pPr algn="just"/>
            <a:r>
              <a:rPr lang="ar-SA" sz="2600" b="1" dirty="0" smtClean="0"/>
              <a:t>فهذه </a:t>
            </a:r>
            <a:r>
              <a:rPr lang="ar-SA" sz="2600" b="1" dirty="0" err="1" smtClean="0"/>
              <a:t>النصوص </a:t>
            </a:r>
            <a:r>
              <a:rPr lang="ar-SA" sz="2600" b="1" dirty="0" smtClean="0"/>
              <a:t>-وغيرها مما في معناها كثير- تدل على مدى حث الشريعة على العمل, وعلى مدى إعلائه من شأنه.</a:t>
            </a:r>
            <a:endParaRPr lang="en-US" sz="26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تعريف أخلاق المهنة: </a:t>
            </a:r>
            <a:endParaRPr lang="ar-SA" sz="3600" dirty="0"/>
          </a:p>
        </p:txBody>
      </p:sp>
      <p:sp>
        <p:nvSpPr>
          <p:cNvPr id="3" name="عنصر نائب للمحتوى 2"/>
          <p:cNvSpPr>
            <a:spLocks noGrp="1"/>
          </p:cNvSpPr>
          <p:nvPr>
            <p:ph idx="1"/>
          </p:nvPr>
        </p:nvSpPr>
        <p:spPr>
          <a:xfrm>
            <a:off x="381000" y="1371600"/>
            <a:ext cx="9144000" cy="4754563"/>
          </a:xfrm>
        </p:spPr>
        <p:txBody>
          <a:bodyPr/>
          <a:lstStyle/>
          <a:p>
            <a:pPr algn="just" rtl="1"/>
            <a:r>
              <a:rPr lang="ar-SA" sz="2600" b="1" dirty="0" smtClean="0"/>
              <a:t>عرف بعض المعاصرين أخلاق المهنة </a:t>
            </a:r>
            <a:r>
              <a:rPr lang="ar-SA" sz="2600" b="1" dirty="0" err="1" smtClean="0"/>
              <a:t>بأنها: </a:t>
            </a:r>
            <a:r>
              <a:rPr lang="ar-SA" sz="2600" b="1" dirty="0" smtClean="0"/>
              <a:t>" مجموعة القيم والأعراف والتقاليد التي يتفق ويتعارف عليها أفراد مهنة حول ما هو خير وعدل في نظرهم, وما يعتبرونه أساساً لتعاملهم وتنظيم أمورهم وسلوكهم في إطار </a:t>
            </a:r>
            <a:r>
              <a:rPr lang="ar-SA" sz="2600" b="1" dirty="0" err="1" smtClean="0"/>
              <a:t>المهنة</a:t>
            </a:r>
            <a:r>
              <a:rPr lang="ar-SA" sz="2600" b="1" dirty="0" err="1" smtClean="0"/>
              <a:t>"</a:t>
            </a:r>
            <a:r>
              <a:rPr lang="ar-SA" sz="2600" b="1" dirty="0" smtClean="0"/>
              <a:t>  </a:t>
            </a:r>
          </a:p>
          <a:p>
            <a:pPr algn="just" rtl="1"/>
            <a:r>
              <a:rPr lang="ar-SA" sz="2600" b="1" dirty="0" smtClean="0"/>
              <a:t>أو </a:t>
            </a:r>
            <a:r>
              <a:rPr lang="ar-SA" sz="2600" b="1" dirty="0" smtClean="0"/>
              <a:t>بعبارة أخرى: هي تلك التوجيهات النابعة من القيم والمبادئ التي يؤمن بها أفراد المجتمع, والتي ينبغي للشخص أن يتحلى بها أثناء ممارسته </a:t>
            </a:r>
            <a:r>
              <a:rPr lang="ar-SA" sz="2600" b="1" dirty="0" err="1" smtClean="0"/>
              <a:t>للمهنة.</a:t>
            </a:r>
            <a:r>
              <a:rPr lang="ar-SA" sz="2600" b="1" dirty="0" smtClean="0"/>
              <a:t> </a:t>
            </a:r>
            <a:endParaRPr lang="en-US" sz="2600" b="1" dirty="0" smtClean="0"/>
          </a:p>
          <a:p>
            <a:pPr algn="just" rtl="1"/>
            <a:r>
              <a:rPr lang="ar-SA" sz="2600" b="1" u="sng" dirty="0" smtClean="0"/>
              <a:t>الفرق بين أخلاق المهنة </a:t>
            </a:r>
            <a:r>
              <a:rPr lang="ar-SA" sz="2600" b="1" u="sng" dirty="0" err="1" smtClean="0"/>
              <a:t>وأنظمتها:</a:t>
            </a:r>
            <a:r>
              <a:rPr lang="ar-SA" sz="2600" b="1" u="sng" dirty="0" smtClean="0"/>
              <a:t> </a:t>
            </a:r>
            <a:endParaRPr lang="en-US" sz="2600" b="1" dirty="0" smtClean="0"/>
          </a:p>
          <a:p>
            <a:pPr algn="just" rtl="1"/>
            <a:r>
              <a:rPr lang="ar-SA" sz="2600" b="1" dirty="0" smtClean="0"/>
              <a:t>تُعَرَّف أنظمة المهنة بأنها: تلك القوانين والتشريعات التي تحدد وتنظم عمل الممارسين </a:t>
            </a:r>
            <a:r>
              <a:rPr lang="ar-SA" sz="2600" b="1" dirty="0" err="1" smtClean="0"/>
              <a:t>للمهنة.</a:t>
            </a:r>
            <a:r>
              <a:rPr lang="ar-SA" sz="2600" b="1" dirty="0" smtClean="0"/>
              <a:t> وهذا </a:t>
            </a:r>
            <a:r>
              <a:rPr lang="ar-SA" sz="2600" b="1" dirty="0" err="1" smtClean="0"/>
              <a:t>يعني:</a:t>
            </a:r>
            <a:r>
              <a:rPr lang="ar-SA" sz="2600" b="1" dirty="0" smtClean="0"/>
              <a:t> </a:t>
            </a:r>
            <a:endParaRPr lang="en-US" sz="2600" b="1" dirty="0" smtClean="0"/>
          </a:p>
          <a:p>
            <a:pPr algn="just" rtl="1"/>
            <a:r>
              <a:rPr lang="ar-SA" sz="2600" b="1" dirty="0" smtClean="0"/>
              <a:t>أ- أن أخلاق المهنة تهتم بما ينبغي فعله، </a:t>
            </a:r>
            <a:r>
              <a:rPr lang="ar-SA" sz="2600" b="1" dirty="0" smtClean="0"/>
              <a:t>وأما </a:t>
            </a:r>
            <a:r>
              <a:rPr lang="ar-SA" sz="2600" b="1" dirty="0" smtClean="0"/>
              <a:t>أنظمة المهنة فتهتم بما يجب </a:t>
            </a:r>
            <a:r>
              <a:rPr lang="ar-SA" sz="2600" b="1" dirty="0" err="1" smtClean="0"/>
              <a:t>فعله.</a:t>
            </a:r>
            <a:r>
              <a:rPr lang="ar-SA" sz="2600" b="1" dirty="0" smtClean="0"/>
              <a:t> </a:t>
            </a:r>
            <a:endParaRPr lang="en-US" sz="2600" b="1" dirty="0" smtClean="0"/>
          </a:p>
          <a:p>
            <a:pPr algn="just" rtl="1"/>
            <a:r>
              <a:rPr lang="ar-SA" sz="2600" b="1" dirty="0" smtClean="0"/>
              <a:t>ب- إن من يخالف أخلاق المهنة يستحق اللوم والعتاب, وأما من يخالف أنظمتها فإنه يستحق العقوبة الزاجرة أيضاً, ولا يكتفى معه باللوم </a:t>
            </a:r>
            <a:r>
              <a:rPr lang="ar-SA" sz="2600" b="1" dirty="0" err="1" smtClean="0"/>
              <a:t>والعتاب</a:t>
            </a:r>
            <a:r>
              <a:rPr lang="ar-SA" sz="2800" b="1" dirty="0" err="1" smtClean="0"/>
              <a:t>.</a:t>
            </a:r>
            <a:r>
              <a:rPr lang="ar-SA" sz="2800" b="1" dirty="0" smtClean="0"/>
              <a:t> </a:t>
            </a:r>
            <a:endParaRPr lang="ar-SA"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sz="3600" b="1" dirty="0" smtClean="0"/>
              <a:t>مصادر أخلاق</a:t>
            </a:r>
            <a:r>
              <a:rPr lang="ar-SA" sz="3600" dirty="0" smtClean="0"/>
              <a:t> </a:t>
            </a:r>
            <a:r>
              <a:rPr lang="ar-SA" sz="3600" b="1" dirty="0" smtClean="0"/>
              <a:t>المهنة</a:t>
            </a:r>
            <a:r>
              <a:rPr lang="ar-SA" sz="3600" dirty="0" smtClean="0"/>
              <a:t>:</a:t>
            </a:r>
            <a:endParaRPr lang="ar-SA" sz="3600" dirty="0"/>
          </a:p>
        </p:txBody>
      </p:sp>
      <p:sp>
        <p:nvSpPr>
          <p:cNvPr id="3" name="عنصر نائب للمحتوى 2"/>
          <p:cNvSpPr>
            <a:spLocks noGrp="1"/>
          </p:cNvSpPr>
          <p:nvPr>
            <p:ph idx="1"/>
          </p:nvPr>
        </p:nvSpPr>
        <p:spPr>
          <a:xfrm>
            <a:off x="304800" y="1371600"/>
            <a:ext cx="9296400" cy="4648200"/>
          </a:xfrm>
        </p:spPr>
        <p:txBody>
          <a:bodyPr/>
          <a:lstStyle/>
          <a:p>
            <a:pPr algn="just" rtl="1"/>
            <a:r>
              <a:rPr lang="ar-SA" b="1" dirty="0" smtClean="0"/>
              <a:t> </a:t>
            </a:r>
            <a:r>
              <a:rPr lang="ar-SA" sz="2800" b="1" dirty="0" smtClean="0"/>
              <a:t>نصوص الشريعة كتاباً وسنةً هي مصدر التكاليف الشرعية عامةً بما فيها الجانب الأخلاقي, وأخلاق المهنة بصفتها تمثل جانباً من جوانب السلوك الأخلاقي, فإن مصدرها أيضاً هو </a:t>
            </a:r>
            <a:r>
              <a:rPr lang="ar-SA" sz="2800" b="1" dirty="0" err="1" smtClean="0"/>
              <a:t>الشرع</a:t>
            </a:r>
            <a:r>
              <a:rPr lang="ar-SA" sz="2800" b="1" dirty="0" smtClean="0"/>
              <a:t>, وقد جاءت الشريعة لتأخذ بيد الإنسان إلى الحياة الهانئة الطيبة الآمنة السعيدة, وليعيش في ظلال الإيمان الوارفة, ومن ثمَّ كانت تحثُّ على كل فضيلة, وعلى كل ما هو من مكارم الأخلاق, وعلى إتقان العمل</a:t>
            </a:r>
            <a:r>
              <a:rPr lang="ar-EG" sz="2800" b="1" dirty="0" err="1" smtClean="0"/>
              <a:t>،</a:t>
            </a:r>
            <a:r>
              <a:rPr lang="ar-SA" sz="2800" b="1" dirty="0" smtClean="0"/>
              <a:t> وعلى بذل النصيحة للآخرين والسعي فيما ينفعهم, وعلى مراقبة الله عز وجل في كل شؤون الحياة.</a:t>
            </a:r>
            <a:r>
              <a:rPr lang="ar-EG" sz="2800" b="1" dirty="0" smtClean="0"/>
              <a:t> </a:t>
            </a:r>
            <a:r>
              <a:rPr lang="ar-SA" sz="2800" b="1" dirty="0" smtClean="0"/>
              <a:t>ونصوص </a:t>
            </a:r>
            <a:r>
              <a:rPr lang="ar-SA" sz="2800" b="1" dirty="0" err="1" smtClean="0"/>
              <a:t>الشرع</a:t>
            </a:r>
            <a:r>
              <a:rPr lang="ar-SA" sz="2800" b="1" dirty="0" smtClean="0"/>
              <a:t> في ذلك كثيرة, نذكر منها على سبيل المثال</a:t>
            </a:r>
            <a:r>
              <a:rPr lang="ar-EG" sz="2800" b="1" dirty="0" err="1" smtClean="0"/>
              <a:t>:</a:t>
            </a:r>
            <a:r>
              <a:rPr lang="ar-SA" sz="2800" b="1" dirty="0" smtClean="0"/>
              <a:t> قول الله </a:t>
            </a:r>
            <a:r>
              <a:rPr lang="ar-SA" sz="2800" b="1" dirty="0" err="1" smtClean="0"/>
              <a:t>تعالى: </a:t>
            </a:r>
            <a:r>
              <a:rPr lang="ar-SA" sz="2800" b="1" dirty="0" smtClean="0"/>
              <a:t>[مَنْ عَمِلَ صَالِحاً مِنْ ذَكَرٍ أَوْ أُنْثَى وَهُوَ مُؤْمِنٌ فَلَنُحْيِيَنَّهُ حَيَاةً طَيِّبَةً وَلَنَجْزِيَنَّهُمْ أَجْرَهُمْ بِأَحْسَنِ مَا كَانُوا يَعْمَلُونَ</a:t>
            </a:r>
            <a:r>
              <a:rPr lang="ar-SA" sz="2800" b="1" dirty="0" err="1" smtClean="0"/>
              <a:t>]</a:t>
            </a:r>
            <a:r>
              <a:rPr lang="ar-SA" sz="2800" b="1" dirty="0" smtClean="0"/>
              <a:t>{النحل:97} وقوله </a:t>
            </a:r>
            <a:r>
              <a:rPr lang="ar-SA" sz="2800" b="1" dirty="0" err="1" smtClean="0"/>
              <a:t>تعالى:</a:t>
            </a:r>
            <a:r>
              <a:rPr lang="ar-SA" sz="2400" b="1" dirty="0" err="1" smtClean="0"/>
              <a:t> </a:t>
            </a:r>
            <a:r>
              <a:rPr lang="ar-SA" sz="2800" b="1" dirty="0" smtClean="0"/>
              <a:t>[قَدْ </a:t>
            </a:r>
            <a:r>
              <a:rPr lang="ar-SA" sz="2800" b="1" dirty="0" err="1" smtClean="0"/>
              <a:t>جَاءَكُمْ</a:t>
            </a:r>
            <a:r>
              <a:rPr lang="ar-SA" sz="2800" b="1" dirty="0" smtClean="0"/>
              <a:t> مِنَ اللهِ نُورٌ وَكِتَابٌ </a:t>
            </a:r>
            <a:r>
              <a:rPr lang="ar-SA" sz="2800" b="1" dirty="0" err="1" smtClean="0"/>
              <a:t>مُبِينٌ,</a:t>
            </a:r>
            <a:r>
              <a:rPr lang="ar-SA" sz="2800" b="1" dirty="0" smtClean="0"/>
              <a:t> </a:t>
            </a:r>
            <a:endParaRPr lang="en-US"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457200" y="838200"/>
            <a:ext cx="8915400" cy="3970318"/>
          </a:xfrm>
          <a:prstGeom prst="rect">
            <a:avLst/>
          </a:prstGeom>
        </p:spPr>
        <p:txBody>
          <a:bodyPr wrap="square">
            <a:spAutoFit/>
          </a:bodyPr>
          <a:lstStyle/>
          <a:p>
            <a:pPr algn="just"/>
            <a:r>
              <a:rPr lang="ar-SA" sz="2800" b="1" dirty="0" smtClean="0"/>
              <a:t>يَهْدِي </a:t>
            </a:r>
            <a:r>
              <a:rPr lang="ar-SA" sz="2800" b="1" dirty="0" err="1" smtClean="0"/>
              <a:t>بِهِ</a:t>
            </a:r>
            <a:r>
              <a:rPr lang="ar-SA" sz="2800" b="1" dirty="0" smtClean="0"/>
              <a:t> اللهُ مَنِ اتَّبَعَ رِضْوَانَهُ سُبُلَ السَّلَامِ وَيُخْرِجُهُمْ مِنَ الظُّلُمَاتِ إِلَى النُّورِ بِإِذْنِهِ وَيَهْدِيهِمْ إِلَى صِرَاطٍ مُسْتَقِيمٍ</a:t>
            </a:r>
            <a:r>
              <a:rPr lang="ar-SA" sz="2800" b="1" dirty="0" err="1" smtClean="0"/>
              <a:t>] </a:t>
            </a:r>
            <a:r>
              <a:rPr lang="ar-SA" sz="2800" b="1" dirty="0" smtClean="0"/>
              <a:t>{المائدة:15-16}, فهذه الآيات وغيرها كثير, تؤكد أن الحياة السعيدة الهانئة الطيبة إنما هي في اتباع شرع الله, وليس غيره, ويقول الرسول صلى الله عليه </a:t>
            </a:r>
            <a:r>
              <a:rPr lang="ar-SA" sz="2800" b="1" dirty="0" err="1" smtClean="0"/>
              <a:t>وسلم: </a:t>
            </a:r>
            <a:r>
              <a:rPr lang="ar-SA" sz="2800" b="1" dirty="0" smtClean="0"/>
              <a:t>(إنما بعثت لأتمم </a:t>
            </a:r>
            <a:r>
              <a:rPr lang="ar-SA" sz="2800" b="1" dirty="0" smtClean="0"/>
              <a:t>صالح الأخلاق</a:t>
            </a:r>
            <a:r>
              <a:rPr lang="ar-SA" sz="2800" b="1" dirty="0" err="1" smtClean="0"/>
              <a:t>).</a:t>
            </a:r>
            <a:r>
              <a:rPr lang="ar-SA" sz="2800" b="1" dirty="0" smtClean="0"/>
              <a:t> </a:t>
            </a:r>
            <a:endParaRPr lang="en-US" sz="2800" b="1" dirty="0" smtClean="0"/>
          </a:p>
          <a:p>
            <a:pPr algn="just"/>
            <a:r>
              <a:rPr lang="ar-EG" sz="2800" b="1" dirty="0" smtClean="0"/>
              <a:t>و</a:t>
            </a:r>
            <a:r>
              <a:rPr lang="ar-SA" sz="2800" b="1" dirty="0" smtClean="0"/>
              <a:t>كون </a:t>
            </a:r>
            <a:r>
              <a:rPr lang="ar-SA" sz="2800" b="1" dirty="0" err="1" smtClean="0"/>
              <a:t>الشرع</a:t>
            </a:r>
            <a:r>
              <a:rPr lang="ar-SA" sz="2800" b="1" dirty="0" smtClean="0"/>
              <a:t> مصدر أخلاق المهنة لا يعني المنع </a:t>
            </a:r>
            <a:r>
              <a:rPr lang="ar-EG" sz="2800" b="1" dirty="0" smtClean="0"/>
              <a:t>من </a:t>
            </a:r>
            <a:r>
              <a:rPr lang="ar-SA" sz="2800" b="1" dirty="0" smtClean="0"/>
              <a:t>الاستفادة مما هو متوافر لدى الآخرين من غير المسلمين من أنظمة وتشريعات وإجراءات وأساليب نافعة ومفيدة في هذا </a:t>
            </a:r>
            <a:r>
              <a:rPr lang="ar-SA" sz="2800" b="1" dirty="0" err="1" smtClean="0"/>
              <a:t>الباب,</a:t>
            </a:r>
            <a:r>
              <a:rPr lang="ar-SA" sz="2800" b="1" dirty="0" smtClean="0"/>
              <a:t> </a:t>
            </a:r>
            <a:r>
              <a:rPr lang="ar-EG" sz="2800" b="1" dirty="0" smtClean="0"/>
              <a:t>ما لم</a:t>
            </a:r>
            <a:r>
              <a:rPr lang="ar-SA" sz="2800" b="1" dirty="0" smtClean="0"/>
              <a:t> تكن </a:t>
            </a:r>
            <a:r>
              <a:rPr lang="ar-SA" sz="2800" b="1" dirty="0" err="1" smtClean="0"/>
              <a:t>مصادمةً</a:t>
            </a:r>
            <a:r>
              <a:rPr lang="ar-SA" sz="2800" b="1" dirty="0" smtClean="0"/>
              <a:t> </a:t>
            </a:r>
            <a:r>
              <a:rPr lang="ar-SA" sz="2800" b="1" dirty="0" err="1" smtClean="0"/>
              <a:t>للشرع</a:t>
            </a:r>
            <a:r>
              <a:rPr lang="ar-SA" sz="2800" b="1" dirty="0" smtClean="0"/>
              <a:t>, فالحكمة ضالة المؤمن, وحيثما وجدها أخذها, وكان أحق بها.</a:t>
            </a:r>
            <a:endParaRPr lang="en-US" sz="28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مدى الحاجة إلى دراسة أخلاق المهنة:</a:t>
            </a:r>
            <a:endParaRPr lang="ar-SA" sz="3200" b="1" dirty="0"/>
          </a:p>
        </p:txBody>
      </p:sp>
      <p:sp>
        <p:nvSpPr>
          <p:cNvPr id="3" name="عنصر نائب للمحتوى 2"/>
          <p:cNvSpPr>
            <a:spLocks noGrp="1"/>
          </p:cNvSpPr>
          <p:nvPr>
            <p:ph idx="1"/>
          </p:nvPr>
        </p:nvSpPr>
        <p:spPr>
          <a:xfrm>
            <a:off x="304800" y="1371600"/>
            <a:ext cx="9220200" cy="4754563"/>
          </a:xfrm>
        </p:spPr>
        <p:txBody>
          <a:bodyPr/>
          <a:lstStyle/>
          <a:p>
            <a:pPr algn="just" rtl="1"/>
            <a:r>
              <a:rPr lang="ar-SA" sz="2400" b="1" dirty="0" smtClean="0">
                <a:cs typeface="+mn-cs"/>
              </a:rPr>
              <a:t>لكل مهنة أخلاق وآداب عامة تحددها القوانين واللوائح الخاصة </a:t>
            </a:r>
            <a:r>
              <a:rPr lang="ar-SA" sz="2400" b="1" dirty="0" err="1" smtClean="0">
                <a:cs typeface="+mn-cs"/>
              </a:rPr>
              <a:t>بها</a:t>
            </a:r>
            <a:r>
              <a:rPr lang="ar-SA" sz="2400" b="1" dirty="0" smtClean="0">
                <a:cs typeface="+mn-cs"/>
              </a:rPr>
              <a:t>, ومن خلال مراعاتها تتم المحافظة على المهنة ومكانتها. وكثيراً ما تجمع هذه الآداب والأخلاق في عصرنا هذا في وثيقة واحدة, يطلق عليها ميثاق الشرف المهني. </a:t>
            </a:r>
            <a:endParaRPr lang="en-US" sz="2400" b="1" dirty="0" smtClean="0">
              <a:cs typeface="+mn-cs"/>
            </a:endParaRPr>
          </a:p>
          <a:p>
            <a:pPr algn="just" rtl="1"/>
            <a:r>
              <a:rPr lang="ar-SA" sz="2400" b="1" dirty="0" smtClean="0">
                <a:cs typeface="+mn-cs"/>
              </a:rPr>
              <a:t>ومن المعلوم أن مجموع المهن في </a:t>
            </a:r>
            <a:r>
              <a:rPr lang="ar-SA" sz="2400" b="1" dirty="0" err="1" smtClean="0">
                <a:cs typeface="+mn-cs"/>
              </a:rPr>
              <a:t>المجتمع </a:t>
            </a:r>
            <a:r>
              <a:rPr lang="ar-SA" sz="2400" b="1" dirty="0" smtClean="0">
                <a:cs typeface="+mn-cs"/>
              </a:rPr>
              <a:t>(كالتدريس والقضاء والطب والهندسة والمحاسبة وغيرها) هي الأداة المنفذة لأهداف وتطلعات أبناء المجتمع</a:t>
            </a:r>
            <a:r>
              <a:rPr lang="ar-EG" sz="2400" b="1" dirty="0" err="1" smtClean="0">
                <a:cs typeface="+mn-cs"/>
              </a:rPr>
              <a:t>،</a:t>
            </a:r>
            <a:r>
              <a:rPr lang="ar-SA" sz="2400" b="1" dirty="0" smtClean="0">
                <a:cs typeface="+mn-cs"/>
              </a:rPr>
              <a:t> فإذا فقد العاملون فيها آداب وأخلاق مهنتهم</a:t>
            </a:r>
            <a:r>
              <a:rPr lang="ar-EG" sz="2400" b="1" dirty="0" err="1" smtClean="0">
                <a:cs typeface="+mn-cs"/>
              </a:rPr>
              <a:t>،</a:t>
            </a:r>
            <a:r>
              <a:rPr lang="ar-SA" sz="2400" b="1" dirty="0" smtClean="0">
                <a:cs typeface="+mn-cs"/>
              </a:rPr>
              <a:t> كان ذلك نذير شؤم عليهم</a:t>
            </a:r>
            <a:r>
              <a:rPr lang="ar-EG" sz="2400" b="1" dirty="0" err="1" smtClean="0">
                <a:cs typeface="+mn-cs"/>
              </a:rPr>
              <a:t>،</a:t>
            </a:r>
            <a:r>
              <a:rPr lang="ar-SA" sz="2400" b="1" dirty="0" smtClean="0">
                <a:cs typeface="+mn-cs"/>
              </a:rPr>
              <a:t> وعلى مجتمعهم, وكان دليلاً على قرب نهايتهم,</a:t>
            </a:r>
            <a:r>
              <a:rPr lang="ar-EG" sz="2400" b="1" dirty="0" smtClean="0">
                <a:cs typeface="+mn-cs"/>
              </a:rPr>
              <a:t> </a:t>
            </a:r>
            <a:r>
              <a:rPr lang="ar-SA" sz="2400" b="1" dirty="0" smtClean="0">
                <a:cs typeface="+mn-cs"/>
              </a:rPr>
              <a:t>فكما يقول </a:t>
            </a:r>
            <a:r>
              <a:rPr lang="ar-SA" sz="2400" b="1" dirty="0" err="1" smtClean="0">
                <a:cs typeface="+mn-cs"/>
              </a:rPr>
              <a:t>الشاعر:</a:t>
            </a:r>
            <a:r>
              <a:rPr lang="ar-SA" sz="2400" b="1" dirty="0" smtClean="0">
                <a:cs typeface="+mn-cs"/>
              </a:rPr>
              <a:t>   </a:t>
            </a:r>
          </a:p>
          <a:p>
            <a:pPr algn="just" rtl="1"/>
            <a:r>
              <a:rPr lang="ar-SA" sz="2400" b="1" dirty="0" smtClean="0">
                <a:cs typeface="+mn-cs"/>
              </a:rPr>
              <a:t>وإنما الأمم الأخلاق ما بقيت          فإن همُ ذهبت أخلاقهم ذهبوا</a:t>
            </a:r>
            <a:endParaRPr lang="en-US" sz="2400" b="1" dirty="0" smtClean="0">
              <a:cs typeface="+mn-cs"/>
            </a:endParaRPr>
          </a:p>
          <a:p>
            <a:pPr algn="just" rtl="1"/>
            <a:r>
              <a:rPr lang="ar-SA" sz="2400" b="1" dirty="0" smtClean="0">
                <a:cs typeface="+mn-cs"/>
              </a:rPr>
              <a:t>و</a:t>
            </a:r>
            <a:r>
              <a:rPr lang="ar-EG" sz="2400" b="1" dirty="0" smtClean="0">
                <a:cs typeface="+mn-cs"/>
              </a:rPr>
              <a:t>ن</a:t>
            </a:r>
            <a:r>
              <a:rPr lang="ar-SA" sz="2400" b="1" dirty="0" err="1" smtClean="0">
                <a:cs typeface="+mn-cs"/>
              </a:rPr>
              <a:t>ظراً</a:t>
            </a:r>
            <a:r>
              <a:rPr lang="ar-SA" sz="2400" b="1" dirty="0" smtClean="0">
                <a:cs typeface="+mn-cs"/>
              </a:rPr>
              <a:t> لاتساع سلطان العلم في عصرنا هذا وما رافقه من تقنيات مذهلة في معظم مجالات الحياة</a:t>
            </a:r>
            <a:r>
              <a:rPr lang="ar-EG" sz="2400" b="1" dirty="0" err="1" smtClean="0">
                <a:cs typeface="+mn-cs"/>
              </a:rPr>
              <a:t>،</a:t>
            </a:r>
            <a:r>
              <a:rPr lang="ar-SA" sz="2400" b="1" dirty="0" smtClean="0">
                <a:cs typeface="+mn-cs"/>
              </a:rPr>
              <a:t> ولأن مجالات العمل قد تضاعفت أضعافاً كثيرة عن العصور السابقة</a:t>
            </a:r>
            <a:r>
              <a:rPr lang="ar-EG" sz="2400" b="1" dirty="0" err="1" smtClean="0">
                <a:cs typeface="+mn-cs"/>
              </a:rPr>
              <a:t>،</a:t>
            </a:r>
            <a:r>
              <a:rPr lang="ar-SA" sz="2400" b="1" dirty="0" smtClean="0">
                <a:cs typeface="+mn-cs"/>
              </a:rPr>
              <a:t> فقد أصبحت الحاجة إلى أخلاق المهنة أكثر إلحاحاً, وأشد ضرورةً تلافياً لما يمكن أن يوجه إليه المهنة من الاستغلال السيئ من قبل بعض المنحرفين, ومرضى النفوس, فتصبح وسيلة للإفساد </a:t>
            </a:r>
            <a:endParaRPr lang="en-US" sz="2400" b="1" dirty="0" smtClean="0">
              <a:cs typeface="+mn-cs"/>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381000" y="457200"/>
            <a:ext cx="9144000" cy="5478423"/>
          </a:xfrm>
          <a:prstGeom prst="rect">
            <a:avLst/>
          </a:prstGeom>
        </p:spPr>
        <p:txBody>
          <a:bodyPr wrap="square">
            <a:spAutoFit/>
          </a:bodyPr>
          <a:lstStyle/>
          <a:p>
            <a:pPr algn="just"/>
            <a:r>
              <a:rPr lang="ar-SA" sz="2500" b="1" dirty="0" smtClean="0"/>
              <a:t>والتدمير والعبث بمصير البشرية</a:t>
            </a:r>
            <a:r>
              <a:rPr lang="ar-EG" sz="2500" b="1" dirty="0" err="1" smtClean="0"/>
              <a:t>،</a:t>
            </a:r>
            <a:r>
              <a:rPr lang="ar-SA" sz="2500" b="1" dirty="0" smtClean="0"/>
              <a:t> ولا أدل على ذلك مما نجده في أيامنا هذه من العبث بالجينات الوراثية للمواد </a:t>
            </a:r>
            <a:r>
              <a:rPr lang="ar-SA" sz="2500" b="1" dirty="0" err="1" smtClean="0"/>
              <a:t>الغذائية </a:t>
            </a:r>
            <a:r>
              <a:rPr lang="ar-SA" sz="2500" b="1" dirty="0" smtClean="0"/>
              <a:t>(كالحبوب المعدلة وراثياً) وإدخال كثير من المواد الكيميائية في تركيبة الأغذية على الرغم من التحذيرات الطبية العالمية من كونها مواد </a:t>
            </a:r>
            <a:r>
              <a:rPr lang="ar-SA" sz="2500" b="1" dirty="0" err="1" smtClean="0"/>
              <a:t>مسرطنة</a:t>
            </a:r>
            <a:r>
              <a:rPr lang="ar-SA" sz="2500" b="1" dirty="0" smtClean="0"/>
              <a:t> أو ضارة بالإنسان أو بالبيئة, ومثل ذلك الاستنساخ والعبث بخِلْقة بعض الحيوانات وجعلها قطع غيار, والسعي بعد ذلك للعبث بخِلْقة الإنسان, وكذلك التنافس المحموم بين كثير من دول العالم في تصنيع القنابل النووية</a:t>
            </a:r>
            <a:r>
              <a:rPr lang="ar-EG" sz="2500" b="1" dirty="0" err="1" smtClean="0"/>
              <a:t>،</a:t>
            </a:r>
            <a:r>
              <a:rPr lang="ar-SA" sz="2500" b="1" dirty="0" smtClean="0"/>
              <a:t> إلى الصواريخ العابرة للقارات</a:t>
            </a:r>
            <a:r>
              <a:rPr lang="ar-EG" sz="2500" b="1" dirty="0" err="1" smtClean="0"/>
              <a:t>،</a:t>
            </a:r>
            <a:r>
              <a:rPr lang="ar-SA" sz="2500" b="1" dirty="0" smtClean="0"/>
              <a:t> إلى غزو الفضاء من خلال أقمار الت</a:t>
            </a:r>
            <a:r>
              <a:rPr lang="ar-EG" sz="2500" b="1" dirty="0" smtClean="0"/>
              <a:t>ج</a:t>
            </a:r>
            <a:r>
              <a:rPr lang="ar-SA" sz="2500" b="1" dirty="0" err="1" smtClean="0"/>
              <a:t>سس ...</a:t>
            </a:r>
            <a:r>
              <a:rPr lang="ar-SA" sz="2500" b="1" dirty="0" smtClean="0"/>
              <a:t> </a:t>
            </a:r>
            <a:r>
              <a:rPr lang="ar-SA" sz="2500" b="1" dirty="0" err="1" smtClean="0"/>
              <a:t>وهكذا.</a:t>
            </a:r>
            <a:r>
              <a:rPr lang="ar-SA" sz="2500" b="1" dirty="0" smtClean="0"/>
              <a:t> </a:t>
            </a:r>
            <a:endParaRPr lang="en-US" sz="2500" b="1" dirty="0" smtClean="0"/>
          </a:p>
          <a:p>
            <a:pPr algn="just"/>
            <a:r>
              <a:rPr lang="ar-SA" sz="2500" b="1" dirty="0" smtClean="0"/>
              <a:t>وهذه الأمور التي هي على درجة كبيرة من الخطورة ليس على البشرية فحسب, بل على الكون برمته بكائناته الحية وجماداته, دفعت كثيراً من رجال العلم والفكر في العالم للدعوة إلى وضع مواثيق شرف أخلاقي تخص كل مهنة من المهن</a:t>
            </a:r>
            <a:r>
              <a:rPr lang="ar-EG" sz="2500" b="1" dirty="0" err="1" smtClean="0"/>
              <a:t>،</a:t>
            </a:r>
            <a:r>
              <a:rPr lang="ar-SA" sz="2500" b="1" dirty="0" smtClean="0"/>
              <a:t> ويكون من شأن هذا الميثاق حماية سمعة المهنة</a:t>
            </a:r>
            <a:r>
              <a:rPr lang="ar-EG" sz="2500" b="1" dirty="0" err="1" smtClean="0"/>
              <a:t>،</a:t>
            </a:r>
            <a:r>
              <a:rPr lang="ar-SA" sz="2500" b="1" dirty="0" smtClean="0"/>
              <a:t> والمحافظة عليها من الانحراف </a:t>
            </a:r>
            <a:r>
              <a:rPr lang="ar-SA" sz="2500" b="1" dirty="0" err="1" smtClean="0"/>
              <a:t>والاستغلال.</a:t>
            </a:r>
            <a:r>
              <a:rPr lang="ar-SA" sz="2500" b="1" dirty="0" smtClean="0"/>
              <a:t> </a:t>
            </a:r>
          </a:p>
          <a:p>
            <a:pPr algn="just"/>
            <a:r>
              <a:rPr lang="ar-SA" sz="2500" b="1" dirty="0" smtClean="0"/>
              <a:t>وقد تمت الاستجابة لهذه الدعوات ووُضِعتْ كثيرٌ من المواثيق في البلدان المختلفة, انطلاقاً من قيم البلد ومبادئه, ومن هنا كانت الحاجة إلى دراستها والوقوف عليها, وإن كان ذلك من خلال الخطوط العريضة لها.</a:t>
            </a:r>
            <a:endParaRPr lang="en-US" sz="25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صفات الميثاق الأخلاقي:</a:t>
            </a:r>
            <a:endParaRPr lang="ar-SA" sz="3600" b="1" dirty="0"/>
          </a:p>
        </p:txBody>
      </p:sp>
      <p:sp>
        <p:nvSpPr>
          <p:cNvPr id="3" name="عنصر نائب للمحتوى 2"/>
          <p:cNvSpPr>
            <a:spLocks noGrp="1"/>
          </p:cNvSpPr>
          <p:nvPr>
            <p:ph idx="1"/>
          </p:nvPr>
        </p:nvSpPr>
        <p:spPr/>
        <p:txBody>
          <a:bodyPr/>
          <a:lstStyle/>
          <a:p>
            <a:pPr algn="just" rtl="1"/>
            <a:r>
              <a:rPr lang="ar-SA" sz="2400" b="1" dirty="0" smtClean="0"/>
              <a:t>لكي يحقق الميثاق الأخلاقي أهدافه يجب أن يتصف بما يلي:</a:t>
            </a:r>
            <a:endParaRPr lang="en-US" sz="2400" b="1" dirty="0" smtClean="0"/>
          </a:p>
          <a:p>
            <a:pPr marL="457200" lvl="0" indent="-457200" algn="just" rtl="1">
              <a:buFont typeface="+mj-lt"/>
              <a:buAutoNum type="arabicPeriod"/>
            </a:pPr>
            <a:r>
              <a:rPr lang="ar-SA" sz="2400" b="1" dirty="0" smtClean="0"/>
              <a:t>أن تكون مواده منسجمة مع قيم المجتمع ومبادئه.</a:t>
            </a:r>
            <a:endParaRPr lang="en-US" sz="2400" b="1" dirty="0" smtClean="0"/>
          </a:p>
          <a:p>
            <a:pPr marL="457200" lvl="0" indent="-457200" algn="just" rtl="1">
              <a:buFont typeface="+mj-lt"/>
              <a:buAutoNum type="arabicPeriod"/>
            </a:pPr>
            <a:r>
              <a:rPr lang="ar-SA" sz="2400" b="1" dirty="0" smtClean="0"/>
              <a:t>أن تكون مختصرة.</a:t>
            </a:r>
            <a:endParaRPr lang="en-US" sz="2400" b="1" dirty="0" smtClean="0"/>
          </a:p>
          <a:p>
            <a:pPr marL="457200" lvl="0" indent="-457200" algn="just" rtl="1">
              <a:buFont typeface="+mj-lt"/>
              <a:buAutoNum type="arabicPeriod"/>
            </a:pPr>
            <a:r>
              <a:rPr lang="ar-SA" sz="2400" b="1" dirty="0" smtClean="0"/>
              <a:t>أن تكون سهلة وواضحة.</a:t>
            </a:r>
            <a:endParaRPr lang="en-US" sz="2400" b="1" dirty="0" smtClean="0"/>
          </a:p>
          <a:p>
            <a:pPr marL="457200" lvl="0" indent="-457200" algn="just" rtl="1">
              <a:buFont typeface="+mj-lt"/>
              <a:buAutoNum type="arabicPeriod"/>
            </a:pPr>
            <a:r>
              <a:rPr lang="ar-SA" sz="2400" b="1" dirty="0" smtClean="0"/>
              <a:t>أن تكون معقولة ومقبولة من الناحية العملية.</a:t>
            </a:r>
            <a:endParaRPr lang="en-US" sz="2400" b="1" dirty="0" smtClean="0"/>
          </a:p>
          <a:p>
            <a:pPr marL="457200" lvl="0" indent="-457200" algn="just" rtl="1">
              <a:buFont typeface="+mj-lt"/>
              <a:buAutoNum type="arabicPeriod"/>
            </a:pPr>
            <a:r>
              <a:rPr lang="ar-SA" sz="2400" b="1" dirty="0" smtClean="0"/>
              <a:t>أن تكون شاملة.</a:t>
            </a:r>
            <a:endParaRPr lang="en-US" sz="2400" b="1" dirty="0" smtClean="0"/>
          </a:p>
          <a:p>
            <a:pPr marL="457200" lvl="0" indent="-457200" algn="just" rtl="1">
              <a:buFont typeface="+mj-lt"/>
              <a:buAutoNum type="arabicPeriod"/>
            </a:pPr>
            <a:r>
              <a:rPr lang="ar-SA" sz="2400" b="1" dirty="0" smtClean="0"/>
              <a:t>أن تكون إيجابية.</a:t>
            </a:r>
            <a:endParaRPr lang="en-US" sz="2400" b="1" dirty="0" smtClean="0"/>
          </a:p>
          <a:p>
            <a:pPr algn="just" rtl="1"/>
            <a:r>
              <a:rPr lang="ar-SA" sz="2400" b="1" dirty="0" smtClean="0"/>
              <a:t>وسيكون لنا في المحاضرة الأخيرة بمشيئة الله وقفة مع أنموذج من هذه المواثيق.</a:t>
            </a:r>
            <a:endParaRPr lang="en-US" sz="2400" b="1" dirty="0" smtClean="0"/>
          </a:p>
          <a:p>
            <a:pPr algn="just"/>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1809</TotalTime>
  <Words>2031</Words>
  <Application>Microsoft Office PowerPoint</Application>
  <PresentationFormat>A4 Paper (210x297 mm)‎</PresentationFormat>
  <Paragraphs>97</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الثامنة</vt:lpstr>
      <vt:lpstr>تعريف المهنة: </vt:lpstr>
      <vt:lpstr> مرادفات لفظ المهنة:  1- الحرفة:      </vt:lpstr>
      <vt:lpstr>2- العمل: </vt:lpstr>
      <vt:lpstr>3- الصنعة:</vt:lpstr>
      <vt:lpstr>4- الوظيفة:</vt:lpstr>
      <vt:lpstr>خصائص المهنة:</vt:lpstr>
      <vt:lpstr>الحكم الشرعي للمهنة:</vt:lpstr>
      <vt:lpstr>الشريحة 10</vt:lpstr>
      <vt:lpstr>تعريف أخلاق المهنة: </vt:lpstr>
      <vt:lpstr>مصادر أخلاق المهنة:</vt:lpstr>
      <vt:lpstr>الشريحة 13</vt:lpstr>
      <vt:lpstr>مدى الحاجة إلى دراسة أخلاق المهنة:</vt:lpstr>
      <vt:lpstr>الشريحة 15</vt:lpstr>
      <vt:lpstr>صفات الميثاق الأخلاقي:</vt:lpstr>
      <vt:lpstr>الشريحة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125</cp:revision>
  <dcterms:created xsi:type="dcterms:W3CDTF">2009-10-14T19:14:34Z</dcterms:created>
  <dcterms:modified xsi:type="dcterms:W3CDTF">2013-09-26T21:33:32Z</dcterms:modified>
</cp:coreProperties>
</file>