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8"/>
  </p:notesMasterIdLst>
  <p:sldIdLst>
    <p:sldId id="256" r:id="rId2"/>
    <p:sldId id="292" r:id="rId3"/>
    <p:sldId id="308" r:id="rId4"/>
    <p:sldId id="310" r:id="rId5"/>
    <p:sldId id="311" r:id="rId6"/>
    <p:sldId id="309" r:id="rId7"/>
    <p:sldId id="312" r:id="rId8"/>
    <p:sldId id="313" r:id="rId9"/>
    <p:sldId id="314" r:id="rId10"/>
    <p:sldId id="315" r:id="rId11"/>
    <p:sldId id="320" r:id="rId12"/>
    <p:sldId id="318" r:id="rId13"/>
    <p:sldId id="319" r:id="rId14"/>
    <p:sldId id="321" r:id="rId15"/>
    <p:sldId id="32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64" d="100"/>
          <a:sy n="64" d="100"/>
        </p:scale>
        <p:origin x="-114" y="-16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الأخلاق الإسلامية وآداب المهنة سلم 317</a:t>
            </a: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أ.د/ عبد الله الديرشوي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الأولى</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717032"/>
            <a:ext cx="8877300" cy="21392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400" b="1" dirty="0" smtClean="0">
                <a:solidFill>
                  <a:schemeClr val="tx1"/>
                </a:solidFill>
              </a:rPr>
              <a:t>تعريف الخُلُق, موضوعه, أقسامه, مكانته </a:t>
            </a:r>
          </a:p>
          <a:p>
            <a:pPr rtl="1"/>
            <a:r>
              <a:rPr lang="ar-SA" sz="4400" b="1" dirty="0" smtClean="0">
                <a:solidFill>
                  <a:schemeClr val="tx1"/>
                </a:solidFill>
              </a:rPr>
              <a:t>في الإسلام</a:t>
            </a:r>
            <a:endParaRPr lang="en-US" sz="4400" dirty="0">
              <a:solidFill>
                <a:schemeClr val="tx1"/>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371600"/>
            <a:ext cx="9145016" cy="4937720"/>
          </a:xfrm>
        </p:spPr>
        <p:txBody>
          <a:bodyPr/>
          <a:lstStyle/>
          <a:p>
            <a:pPr algn="just"/>
            <a:r>
              <a:rPr lang="ar-SA" sz="2400" b="1" dirty="0" smtClean="0">
                <a:solidFill>
                  <a:schemeClr val="tx1"/>
                </a:solidFill>
              </a:rPr>
              <a:t>الخُلُق لغة:</a:t>
            </a:r>
            <a:r>
              <a:rPr lang="ar-SA" sz="2400" dirty="0" smtClean="0">
                <a:solidFill>
                  <a:schemeClr val="tx1"/>
                </a:solidFill>
              </a:rPr>
              <a:t> بضم الخاء واللام, الطبع </a:t>
            </a:r>
            <a:r>
              <a:rPr lang="ar-SA" sz="2400" dirty="0" err="1" smtClean="0">
                <a:solidFill>
                  <a:schemeClr val="tx1"/>
                </a:solidFill>
              </a:rPr>
              <a:t>والسجية.</a:t>
            </a:r>
            <a:r>
              <a:rPr lang="ar-SA" sz="2400" dirty="0" smtClean="0">
                <a:solidFill>
                  <a:schemeClr val="tx1"/>
                </a:solidFill>
              </a:rPr>
              <a:t> أي ما جُبِل عليه الإنسان من </a:t>
            </a:r>
            <a:r>
              <a:rPr lang="ar-SA" sz="2400" dirty="0" err="1" smtClean="0">
                <a:solidFill>
                  <a:schemeClr val="tx1"/>
                </a:solidFill>
              </a:rPr>
              <a:t>الطَّبع.</a:t>
            </a:r>
            <a:r>
              <a:rPr lang="ar-SA" sz="2400" dirty="0" smtClean="0">
                <a:solidFill>
                  <a:schemeClr val="tx1"/>
                </a:solidFill>
              </a:rPr>
              <a:t> وجمعه </a:t>
            </a:r>
            <a:r>
              <a:rPr lang="ar-SA" sz="2400" dirty="0" err="1" smtClean="0">
                <a:solidFill>
                  <a:schemeClr val="tx1"/>
                </a:solidFill>
              </a:rPr>
              <a:t>أخلاقٌ.</a:t>
            </a:r>
            <a:r>
              <a:rPr lang="ar-SA" sz="2400" dirty="0" smtClean="0">
                <a:solidFill>
                  <a:schemeClr val="tx1"/>
                </a:solidFill>
              </a:rPr>
              <a:t> </a:t>
            </a:r>
            <a:endParaRPr lang="en-US" sz="2400" dirty="0" smtClean="0">
              <a:solidFill>
                <a:schemeClr val="tx1"/>
              </a:solidFill>
            </a:endParaRPr>
          </a:p>
          <a:p>
            <a:pPr algn="just"/>
            <a:r>
              <a:rPr lang="ar-SA" sz="2400" dirty="0" err="1" smtClean="0">
                <a:solidFill>
                  <a:schemeClr val="tx1"/>
                </a:solidFill>
              </a:rPr>
              <a:t>وهو </a:t>
            </a:r>
            <a:r>
              <a:rPr lang="ar-SA" sz="2400" dirty="0" smtClean="0">
                <a:solidFill>
                  <a:schemeClr val="tx1"/>
                </a:solidFill>
              </a:rPr>
              <a:t>- أي </a:t>
            </a:r>
            <a:r>
              <a:rPr lang="ar-SA" sz="2400" dirty="0" err="1" smtClean="0">
                <a:solidFill>
                  <a:schemeClr val="tx1"/>
                </a:solidFill>
              </a:rPr>
              <a:t>الخُلُق </a:t>
            </a:r>
            <a:r>
              <a:rPr lang="ar-SA" sz="2400" dirty="0" smtClean="0">
                <a:solidFill>
                  <a:schemeClr val="tx1"/>
                </a:solidFill>
              </a:rPr>
              <a:t>– يمثل صورة الإنسان </a:t>
            </a:r>
            <a:r>
              <a:rPr lang="ar-SA" sz="2400" dirty="0" err="1" smtClean="0">
                <a:solidFill>
                  <a:schemeClr val="tx1"/>
                </a:solidFill>
              </a:rPr>
              <a:t>الباطنة</a:t>
            </a:r>
            <a:r>
              <a:rPr lang="ar-SA" sz="2400" dirty="0" smtClean="0">
                <a:solidFill>
                  <a:schemeClr val="tx1"/>
                </a:solidFill>
              </a:rPr>
              <a:t>، التي هي نفسه التي بين جنبيه وأوصافها ومعانيها المختصَّة </a:t>
            </a:r>
            <a:r>
              <a:rPr lang="ar-SA" sz="2400" dirty="0" err="1" smtClean="0">
                <a:solidFill>
                  <a:schemeClr val="tx1"/>
                </a:solidFill>
              </a:rPr>
              <a:t>بها.</a:t>
            </a:r>
            <a:r>
              <a:rPr lang="ar-SA" sz="2400" dirty="0" smtClean="0">
                <a:solidFill>
                  <a:schemeClr val="tx1"/>
                </a:solidFill>
              </a:rPr>
              <a:t> أو بتعبير آخر: الجانب المعنوي في شخصية </a:t>
            </a:r>
            <a:r>
              <a:rPr lang="ar-SA" sz="2400" dirty="0" err="1" smtClean="0">
                <a:solidFill>
                  <a:schemeClr val="tx1"/>
                </a:solidFill>
              </a:rPr>
              <a:t>الإنسان.</a:t>
            </a:r>
            <a:r>
              <a:rPr lang="ar-SA" sz="2400" dirty="0" smtClean="0">
                <a:solidFill>
                  <a:schemeClr val="tx1"/>
                </a:solidFill>
              </a:rPr>
              <a:t> </a:t>
            </a:r>
            <a:endParaRPr lang="en-US" sz="2400" dirty="0" smtClean="0">
              <a:solidFill>
                <a:schemeClr val="tx1"/>
              </a:solidFill>
            </a:endParaRPr>
          </a:p>
          <a:p>
            <a:pPr algn="just"/>
            <a:r>
              <a:rPr lang="ar-SA" sz="2400" dirty="0" smtClean="0">
                <a:solidFill>
                  <a:schemeClr val="tx1"/>
                </a:solidFill>
              </a:rPr>
              <a:t> كما أن الخَلْق يمثل صورته الظاهرة وأوصافها </a:t>
            </a:r>
            <a:r>
              <a:rPr lang="ar-SA" sz="2400" dirty="0" err="1" smtClean="0">
                <a:solidFill>
                  <a:schemeClr val="tx1"/>
                </a:solidFill>
              </a:rPr>
              <a:t>ومعانيها.</a:t>
            </a:r>
            <a:r>
              <a:rPr lang="ar-SA" sz="2400" dirty="0" smtClean="0">
                <a:solidFill>
                  <a:schemeClr val="tx1"/>
                </a:solidFill>
              </a:rPr>
              <a:t> أو بتعبير آخر: الجانب المادي في شخصية الإنسان.</a:t>
            </a:r>
          </a:p>
          <a:p>
            <a:pPr algn="just"/>
            <a:r>
              <a:rPr lang="ar-SA" sz="2400" b="1" dirty="0" smtClean="0">
                <a:solidFill>
                  <a:schemeClr val="tx1"/>
                </a:solidFill>
              </a:rPr>
              <a:t>واصطلاحاً</a:t>
            </a:r>
            <a:r>
              <a:rPr lang="ar-SA" sz="2400" dirty="0" smtClean="0">
                <a:solidFill>
                  <a:schemeClr val="tx1"/>
                </a:solidFill>
              </a:rPr>
              <a:t>: حالٌ للنفس راسخةٌ تصدر عنها الأفعال من خيرٍ أو شرٍ بسهولةٍ ويسرٍ من غير حاجةٍ إلى فِكْرٍ و </a:t>
            </a:r>
            <a:r>
              <a:rPr lang="ar-SA" sz="2400" dirty="0" err="1" smtClean="0">
                <a:solidFill>
                  <a:schemeClr val="tx1"/>
                </a:solidFill>
              </a:rPr>
              <a:t>رَوِيَّةٍ.</a:t>
            </a:r>
            <a:r>
              <a:rPr lang="ar-SA" sz="2400" dirty="0" smtClean="0">
                <a:solidFill>
                  <a:schemeClr val="tx1"/>
                </a:solidFill>
              </a:rPr>
              <a:t> وبهذا المعنى ورد قول الله سبحانه في مدح نبيه محمد صلى الله عليه </a:t>
            </a:r>
            <a:r>
              <a:rPr lang="ar-SA" sz="2400" dirty="0" err="1" smtClean="0">
                <a:solidFill>
                  <a:schemeClr val="tx1"/>
                </a:solidFill>
              </a:rPr>
              <a:t>وسلم: </a:t>
            </a:r>
            <a:r>
              <a:rPr lang="ar-SA" sz="2400" dirty="0" smtClean="0">
                <a:solidFill>
                  <a:schemeClr val="tx1"/>
                </a:solidFill>
              </a:rPr>
              <a:t>{وَإِنَّكَ لَعَلَى خُلُقٍ عَظِيمٍ</a:t>
            </a:r>
            <a:r>
              <a:rPr lang="ar-SA" sz="2400" dirty="0" err="1" smtClean="0">
                <a:solidFill>
                  <a:schemeClr val="tx1"/>
                </a:solidFill>
              </a:rPr>
              <a:t>} </a:t>
            </a:r>
            <a:r>
              <a:rPr lang="ar-SA" sz="2400" dirty="0" smtClean="0">
                <a:solidFill>
                  <a:schemeClr val="tx1"/>
                </a:solidFill>
              </a:rPr>
              <a:t>(القلم: 4</a:t>
            </a:r>
            <a:r>
              <a:rPr lang="ar-SA" sz="2400" dirty="0" err="1" smtClean="0">
                <a:solidFill>
                  <a:schemeClr val="tx1"/>
                </a:solidFill>
              </a:rPr>
              <a:t>).</a:t>
            </a:r>
            <a:r>
              <a:rPr lang="ar-SA" sz="2400" dirty="0" smtClean="0">
                <a:solidFill>
                  <a:schemeClr val="tx1"/>
                </a:solidFill>
              </a:rPr>
              <a:t> </a:t>
            </a:r>
            <a:endParaRPr lang="en-US" sz="2400" dirty="0" smtClean="0">
              <a:solidFill>
                <a:schemeClr val="tx1"/>
              </a:solidFill>
            </a:endParaRPr>
          </a:p>
          <a:p>
            <a:pPr algn="just"/>
            <a:r>
              <a:rPr lang="ar-EG" sz="2400" b="1" dirty="0" smtClean="0">
                <a:solidFill>
                  <a:schemeClr val="tx1"/>
                </a:solidFill>
              </a:rPr>
              <a:t>وقد يطلق الخُلُق</a:t>
            </a:r>
            <a:r>
              <a:rPr lang="ar-EG" sz="2400" dirty="0" smtClean="0">
                <a:solidFill>
                  <a:schemeClr val="tx1"/>
                </a:solidFill>
              </a:rPr>
              <a:t> على نفس المبادئ والقواعد المنظمة للسلوك الإنساني على نحو يحقق الغاية من وجوده في هذا العالم على الوجه </a:t>
            </a:r>
            <a:r>
              <a:rPr lang="ar-EG" sz="2400" dirty="0" err="1" smtClean="0">
                <a:solidFill>
                  <a:schemeClr val="tx1"/>
                </a:solidFill>
              </a:rPr>
              <a:t>الأكمل.</a:t>
            </a:r>
            <a:r>
              <a:rPr lang="ar-EG" sz="2400" dirty="0" smtClean="0">
                <a:solidFill>
                  <a:schemeClr val="tx1"/>
                </a:solidFill>
              </a:rPr>
              <a:t> </a:t>
            </a:r>
            <a:r>
              <a:rPr lang="ar-SA" sz="2400" dirty="0" smtClean="0">
                <a:solidFill>
                  <a:schemeClr val="tx1"/>
                </a:solidFill>
              </a:rPr>
              <a:t>وبهذا المعنى ورد قول الرسول صلى الله عليه </a:t>
            </a:r>
            <a:r>
              <a:rPr lang="ar-SA" sz="2400" dirty="0" err="1" smtClean="0">
                <a:solidFill>
                  <a:schemeClr val="tx1"/>
                </a:solidFill>
              </a:rPr>
              <a:t>وسلم: </a:t>
            </a:r>
            <a:r>
              <a:rPr lang="ar-SA" sz="2400" dirty="0" smtClean="0">
                <a:solidFill>
                  <a:schemeClr val="tx1"/>
                </a:solidFill>
              </a:rPr>
              <a:t>(إنما بعثت لأتمم صالح الأخلاق</a:t>
            </a:r>
            <a:r>
              <a:rPr lang="ar-SA" sz="2400" dirty="0" err="1" smtClean="0">
                <a:solidFill>
                  <a:schemeClr val="tx1"/>
                </a:solidFill>
              </a:rPr>
              <a:t>)</a:t>
            </a:r>
            <a:r>
              <a:rPr lang="ar-SA" sz="2400" baseline="30000" dirty="0" err="1" smtClean="0">
                <a:solidFill>
                  <a:schemeClr val="tx1"/>
                </a:solidFill>
              </a:rPr>
              <a:t>.</a:t>
            </a:r>
            <a:endParaRPr lang="ar-SA" sz="2400" baseline="30000" dirty="0" smtClean="0">
              <a:solidFill>
                <a:schemeClr val="tx1"/>
              </a:solidFill>
            </a:endParaRPr>
          </a:p>
          <a:p>
            <a:pPr algn="just"/>
            <a:r>
              <a:rPr lang="ar-SA" sz="2400" dirty="0" smtClean="0">
                <a:solidFill>
                  <a:schemeClr val="tx1"/>
                </a:solidFill>
              </a:rPr>
              <a:t> </a:t>
            </a:r>
            <a:endParaRPr lang="en-US" sz="2400" dirty="0" smtClean="0">
              <a:solidFill>
                <a:schemeClr val="tx1"/>
              </a:solidFill>
            </a:endParaRPr>
          </a:p>
        </p:txBody>
      </p:sp>
      <p:sp>
        <p:nvSpPr>
          <p:cNvPr id="2" name="Title 1"/>
          <p:cNvSpPr>
            <a:spLocks noGrp="1"/>
          </p:cNvSpPr>
          <p:nvPr>
            <p:ph type="title"/>
          </p:nvPr>
        </p:nvSpPr>
        <p:spPr/>
        <p:txBody>
          <a:bodyPr/>
          <a:lstStyle/>
          <a:p>
            <a:r>
              <a:rPr lang="ar-SA" b="1" dirty="0" smtClean="0"/>
              <a:t>أولاً- تعريف الخُلُق:</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xmlns=""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3" name="مستطيل 2"/>
          <p:cNvSpPr/>
          <p:nvPr/>
        </p:nvSpPr>
        <p:spPr>
          <a:xfrm>
            <a:off x="416496" y="476672"/>
            <a:ext cx="9073008" cy="4924425"/>
          </a:xfrm>
          <a:prstGeom prst="rect">
            <a:avLst/>
          </a:prstGeom>
        </p:spPr>
        <p:txBody>
          <a:bodyPr wrap="square">
            <a:spAutoFit/>
          </a:bodyPr>
          <a:lstStyle/>
          <a:p>
            <a:pPr algn="just"/>
            <a:r>
              <a:rPr lang="ar-EG" sz="2600" b="1" dirty="0" smtClean="0"/>
              <a:t>شرح التعريف:</a:t>
            </a:r>
            <a:r>
              <a:rPr lang="ar-EG" sz="2600" dirty="0" smtClean="0"/>
              <a:t> التعريف الأخير </a:t>
            </a:r>
            <a:r>
              <a:rPr lang="ar-SA" sz="2600" dirty="0" smtClean="0"/>
              <a:t>-نعني المبادئ والقواعد المنظمة للسلوك </a:t>
            </a:r>
            <a:r>
              <a:rPr lang="ar-SA" sz="2600" dirty="0" err="1" smtClean="0"/>
              <a:t>الإنساني-</a:t>
            </a:r>
            <a:r>
              <a:rPr lang="ar-SA" sz="2600" dirty="0" smtClean="0"/>
              <a:t> </a:t>
            </a:r>
            <a:r>
              <a:rPr lang="ar-EG" sz="2600" dirty="0" smtClean="0"/>
              <a:t>واضح لا لبس فيه,</a:t>
            </a:r>
            <a:r>
              <a:rPr lang="ar-SA" sz="2600" dirty="0" smtClean="0"/>
              <a:t> ف</a:t>
            </a:r>
            <a:r>
              <a:rPr lang="ar-EG" sz="2600" dirty="0" smtClean="0"/>
              <a:t>الصدقُ والسخاءُ والرحمةُ والعدلُ وحبُ الخير </a:t>
            </a:r>
            <a:r>
              <a:rPr lang="ar-EG" sz="2600" dirty="0" err="1" smtClean="0"/>
              <a:t>للناس...</a:t>
            </a:r>
            <a:r>
              <a:rPr lang="ar-EG" sz="2600" dirty="0" smtClean="0"/>
              <a:t> </a:t>
            </a:r>
            <a:r>
              <a:rPr lang="ar-SA" sz="2600" dirty="0" smtClean="0"/>
              <a:t>جميعها </a:t>
            </a:r>
            <a:r>
              <a:rPr lang="ar-EG" sz="2600" dirty="0" smtClean="0"/>
              <a:t>أخلاقٌ حميدةٌ, وفضائلُ مُسلَّمةٌ, يسعى عقلاء الناس للتحلي بها, وتربية أولادهم عليها.</a:t>
            </a:r>
            <a:endParaRPr lang="ar-SA" sz="2600" dirty="0" smtClean="0"/>
          </a:p>
          <a:p>
            <a:pPr algn="just"/>
            <a:r>
              <a:rPr lang="ar-EG" sz="2600" dirty="0" smtClean="0"/>
              <a:t>وأما التعريف الأول فهو الذي يكتنفه بعض الغموض, ويحتاج إلى </a:t>
            </a:r>
            <a:r>
              <a:rPr lang="ar-EG" sz="2600" dirty="0" err="1" smtClean="0"/>
              <a:t>توضيح.</a:t>
            </a:r>
            <a:r>
              <a:rPr lang="ar-EG" sz="2600" dirty="0" smtClean="0"/>
              <a:t> فنقول في بيان </a:t>
            </a:r>
            <a:r>
              <a:rPr lang="ar-EG" sz="2600" dirty="0" err="1" smtClean="0"/>
              <a:t>ذلك:</a:t>
            </a:r>
            <a:r>
              <a:rPr lang="ar-EG" sz="2600" dirty="0" smtClean="0"/>
              <a:t> </a:t>
            </a:r>
            <a:endParaRPr lang="ar-SA" sz="2600" dirty="0" smtClean="0"/>
          </a:p>
          <a:p>
            <a:pPr algn="just"/>
            <a:r>
              <a:rPr lang="ar-SA" sz="2600" dirty="0" err="1" smtClean="0"/>
              <a:t>قولهم :</a:t>
            </a:r>
            <a:r>
              <a:rPr lang="ar-SA" sz="2600" dirty="0" smtClean="0"/>
              <a:t> </a:t>
            </a:r>
            <a:r>
              <a:rPr lang="ar-EG" sz="2600" dirty="0" smtClean="0"/>
              <a:t>(حالٌ): أي هيئةٌ أو صفةٌ للنفس الإنسانية</a:t>
            </a:r>
            <a:r>
              <a:rPr lang="ar-SA" sz="2600" dirty="0" err="1" smtClean="0"/>
              <a:t>.</a:t>
            </a:r>
            <a:r>
              <a:rPr lang="ar-SA" sz="2600" dirty="0" smtClean="0"/>
              <a:t> وبهذا الاعتبار يقال: فلانٌ خلقه </a:t>
            </a:r>
            <a:r>
              <a:rPr lang="ar-SA" sz="2600" dirty="0" err="1" smtClean="0"/>
              <a:t>حميد.</a:t>
            </a:r>
            <a:r>
              <a:rPr lang="ar-SA" sz="2600" dirty="0" smtClean="0"/>
              <a:t> أي؛ الصفةُ التي في </a:t>
            </a:r>
            <a:r>
              <a:rPr lang="ar-SA" sz="2600" dirty="0" err="1" smtClean="0"/>
              <a:t>نفسه </a:t>
            </a:r>
            <a:r>
              <a:rPr lang="ar-SA" sz="2600" dirty="0" smtClean="0"/>
              <a:t>-والتي هي وراء تصرفاته السلوكية- حميدةٌ.</a:t>
            </a:r>
            <a:endParaRPr lang="en-US" sz="2600" dirty="0" smtClean="0"/>
          </a:p>
          <a:p>
            <a:pPr algn="just"/>
            <a:r>
              <a:rPr lang="ar-EG" sz="2600" dirty="0" err="1" smtClean="0"/>
              <a:t>وقولهم: </a:t>
            </a:r>
            <a:r>
              <a:rPr lang="ar-EG" sz="2600" dirty="0" smtClean="0"/>
              <a:t>(راسخةٌ): أي؛ ثابتة </a:t>
            </a:r>
            <a:r>
              <a:rPr lang="ar-EG" sz="2600" dirty="0" err="1" smtClean="0"/>
              <a:t>بعمق.</a:t>
            </a:r>
            <a:r>
              <a:rPr lang="ar-EG" sz="2600" dirty="0" smtClean="0"/>
              <a:t> وهو ما يعني أن الأفعال تتكرر من صاحبها على نسقٍ واحدٍ حتى تصبح عادةً مستقرةً </a:t>
            </a:r>
            <a:r>
              <a:rPr lang="ar-EG" sz="2600" dirty="0" err="1" smtClean="0"/>
              <a:t>لديه.</a:t>
            </a:r>
            <a:r>
              <a:rPr lang="ar-EG" sz="2600" dirty="0" smtClean="0"/>
              <a:t> ومن ثمَّ كان مَنْ يُنفق المال مرةً أو مرتين أو ثلاثٍ على المحتاجين لا يوصف بخُلُق السخاء والجود, بل لابد من تكرره منه بحيث يصبح عادة </a:t>
            </a:r>
            <a:r>
              <a:rPr lang="ar-EG" sz="2600" dirty="0" err="1" smtClean="0"/>
              <a:t>له.</a:t>
            </a:r>
            <a:r>
              <a:rPr lang="ar-EG" sz="2600" dirty="0" smtClean="0"/>
              <a:t> </a:t>
            </a:r>
            <a:endParaRPr lang="en-US" sz="2600" dirty="0" smtClean="0"/>
          </a:p>
          <a:p>
            <a:endParaRPr lang="en-US" sz="28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مستطيل 2"/>
          <p:cNvSpPr/>
          <p:nvPr/>
        </p:nvSpPr>
        <p:spPr>
          <a:xfrm>
            <a:off x="416496" y="476672"/>
            <a:ext cx="8928992" cy="4093428"/>
          </a:xfrm>
          <a:prstGeom prst="rect">
            <a:avLst/>
          </a:prstGeom>
        </p:spPr>
        <p:txBody>
          <a:bodyPr wrap="square">
            <a:spAutoFit/>
          </a:bodyPr>
          <a:lstStyle/>
          <a:p>
            <a:pPr algn="just"/>
            <a:r>
              <a:rPr lang="ar-EG" sz="2600" dirty="0" err="1" smtClean="0"/>
              <a:t>وقولهم: (</a:t>
            </a:r>
            <a:r>
              <a:rPr lang="ar-SA" sz="2600" dirty="0" smtClean="0"/>
              <a:t>من غير حاجةٍ إلى فِكرٍ ورَوِيَّةٍ</a:t>
            </a:r>
            <a:r>
              <a:rPr lang="ar-SA" sz="2600" dirty="0" err="1" smtClean="0"/>
              <a:t>)</a:t>
            </a:r>
            <a:r>
              <a:rPr lang="ar-EG" sz="2600" dirty="0" smtClean="0"/>
              <a:t>: أي من غير تَكَلُّفٍ أو مجاهدةِ نفس, بل بسهولة ويسر, وبطريقة </a:t>
            </a:r>
            <a:r>
              <a:rPr lang="ar-EG" sz="2600" dirty="0" err="1" smtClean="0"/>
              <a:t>تلقائية.</a:t>
            </a:r>
            <a:r>
              <a:rPr lang="ar-EG" sz="2600" dirty="0" smtClean="0"/>
              <a:t> </a:t>
            </a:r>
            <a:endParaRPr lang="en-US" sz="2600" dirty="0" smtClean="0"/>
          </a:p>
          <a:p>
            <a:pPr algn="just"/>
            <a:r>
              <a:rPr lang="ar-EG" sz="2600" dirty="0" smtClean="0"/>
              <a:t>يقول الإمام الغزالي رحمه </a:t>
            </a:r>
            <a:r>
              <a:rPr lang="ar-EG" sz="2600" dirty="0" err="1" smtClean="0"/>
              <a:t>الله: </a:t>
            </a:r>
            <a:r>
              <a:rPr lang="ar-EG" sz="2600" dirty="0" smtClean="0"/>
              <a:t>"الخَلْق والخُلُق عبارتان مستعملتان معاً, يقال: فلانٌ حسنُ الخُلُق </a:t>
            </a:r>
            <a:r>
              <a:rPr lang="ar-EG" sz="2600" dirty="0" err="1" smtClean="0"/>
              <a:t>والخَلْق.</a:t>
            </a:r>
            <a:r>
              <a:rPr lang="ar-EG" sz="2600" dirty="0" smtClean="0"/>
              <a:t> أي: حسن الباطن </a:t>
            </a:r>
            <a:r>
              <a:rPr lang="ar-EG" sz="2600" dirty="0" err="1" smtClean="0"/>
              <a:t>والظاهر.</a:t>
            </a:r>
            <a:r>
              <a:rPr lang="ar-EG" sz="2600" dirty="0" smtClean="0"/>
              <a:t> فيراد بالخَلْق الصورة الظاهرة, ويراد بالخُلُق الصورة </a:t>
            </a:r>
            <a:r>
              <a:rPr lang="ar-EG" sz="2600" dirty="0" err="1" smtClean="0"/>
              <a:t>الباطنة.</a:t>
            </a:r>
            <a:r>
              <a:rPr lang="ar-EG" sz="2600" dirty="0" smtClean="0"/>
              <a:t> وذلك لأن الإنسان مركبٌ من جسدٍ مدرك بالبصر, ومن روحٍ ونفسٍ مدركٍ </a:t>
            </a:r>
            <a:r>
              <a:rPr lang="ar-EG" sz="2600" dirty="0" err="1" smtClean="0"/>
              <a:t>بالبصيرة.</a:t>
            </a:r>
            <a:r>
              <a:rPr lang="ar-EG" sz="2600" dirty="0" smtClean="0"/>
              <a:t> ولكل واحد منهما هيئةٌ وصورةٌ: إما قبيحةٌ, وإما </a:t>
            </a:r>
            <a:r>
              <a:rPr lang="ar-EG" sz="2600" dirty="0" err="1" smtClean="0"/>
              <a:t>جميلةٌ.</a:t>
            </a:r>
            <a:r>
              <a:rPr lang="ar-EG" sz="2600" dirty="0" smtClean="0"/>
              <a:t> فالنفس المدركة بالبصيرة أعظم قدراً من الجسد المدرك بالبصر, ولذلك عظم الله أمره بإضافته إليه, إذ قال </a:t>
            </a:r>
            <a:r>
              <a:rPr lang="ar-EG" sz="2600" dirty="0" err="1" smtClean="0"/>
              <a:t>تعالى: </a:t>
            </a:r>
            <a:r>
              <a:rPr lang="ar-EG" sz="2600" dirty="0" smtClean="0"/>
              <a:t>{إِنّى خَالِقٌ بَشَراً مّن طِينٍ فَإِذَا </a:t>
            </a:r>
            <a:r>
              <a:rPr lang="ar-EG" sz="2600" dirty="0" err="1" smtClean="0"/>
              <a:t>سَوَّيْتُهُ</a:t>
            </a:r>
            <a:r>
              <a:rPr lang="ar-EG" sz="2600" dirty="0" smtClean="0"/>
              <a:t> وَنَفَخْتُ فِيهِ مِن رُّوحِى فَقَعُواْ لَهُ سَاجِدِينَ</a:t>
            </a:r>
            <a:r>
              <a:rPr lang="ar-EG" sz="2600" dirty="0" err="1" smtClean="0"/>
              <a:t>} </a:t>
            </a:r>
            <a:r>
              <a:rPr lang="ar-EG" sz="2600" dirty="0" smtClean="0"/>
              <a:t>(ص: 71-72</a:t>
            </a:r>
            <a:r>
              <a:rPr lang="ar-EG" sz="2600" dirty="0" err="1" smtClean="0"/>
              <a:t>) </a:t>
            </a:r>
            <a:r>
              <a:rPr lang="ar-EG" sz="2600" dirty="0" smtClean="0"/>
              <a:t>, فنبه على أن الجسد منسوب إلى الطين, والروح إلى رب العالمين, والمراد بالروح والنفس في هذا المقام </a:t>
            </a:r>
            <a:r>
              <a:rPr lang="ar-EG" sz="2600" dirty="0" err="1" smtClean="0"/>
              <a:t>واحد".</a:t>
            </a:r>
            <a:endParaRPr lang="en-US" sz="26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موضوع علم </a:t>
            </a:r>
            <a:r>
              <a:rPr lang="ar-SA" b="1" dirty="0" err="1" smtClean="0"/>
              <a:t>الأخلاق:</a:t>
            </a:r>
            <a:endParaRPr lang="ar-SA" dirty="0"/>
          </a:p>
        </p:txBody>
      </p:sp>
      <p:sp>
        <p:nvSpPr>
          <p:cNvPr id="3" name="عنصر نائب للمحتوى 2"/>
          <p:cNvSpPr>
            <a:spLocks noGrp="1"/>
          </p:cNvSpPr>
          <p:nvPr>
            <p:ph idx="1"/>
          </p:nvPr>
        </p:nvSpPr>
        <p:spPr>
          <a:xfrm>
            <a:off x="344488" y="1412776"/>
            <a:ext cx="9217024" cy="4713387"/>
          </a:xfrm>
        </p:spPr>
        <p:txBody>
          <a:bodyPr/>
          <a:lstStyle/>
          <a:p>
            <a:pPr algn="just"/>
            <a:r>
              <a:rPr lang="ar-SA" sz="2400" dirty="0" smtClean="0">
                <a:solidFill>
                  <a:schemeClr val="tx1"/>
                </a:solidFill>
              </a:rPr>
              <a:t>ليس جميع ما يستقر في النفس من الصفات من قبيل الأخلاق؛ بل منها ما هو من قبيل الغرائز والدوافع ولا صلة لها </a:t>
            </a:r>
            <a:r>
              <a:rPr lang="ar-SA" sz="2400" dirty="0" err="1" smtClean="0">
                <a:solidFill>
                  <a:schemeClr val="tx1"/>
                </a:solidFill>
              </a:rPr>
              <a:t>بالخلق.</a:t>
            </a:r>
            <a:r>
              <a:rPr lang="ar-SA" sz="2400" dirty="0" smtClean="0">
                <a:solidFill>
                  <a:schemeClr val="tx1"/>
                </a:solidFill>
              </a:rPr>
              <a:t> وما يميز بين الاثنين هو؛ أن الأخلاق يبحث في الأحكام </a:t>
            </a:r>
            <a:r>
              <a:rPr lang="ar-SA" sz="2400" dirty="0" err="1" smtClean="0">
                <a:solidFill>
                  <a:schemeClr val="tx1"/>
                </a:solidFill>
              </a:rPr>
              <a:t>القيمية</a:t>
            </a:r>
            <a:r>
              <a:rPr lang="ar-SA" sz="2400" dirty="0" smtClean="0">
                <a:solidFill>
                  <a:schemeClr val="tx1"/>
                </a:solidFill>
              </a:rPr>
              <a:t> المتعلقة بالأعمال التي يمكن وصفها بالخير أو الشر, أو بالحسن أو </a:t>
            </a:r>
            <a:r>
              <a:rPr lang="ar-SA" sz="2400" dirty="0" err="1" smtClean="0">
                <a:solidFill>
                  <a:schemeClr val="tx1"/>
                </a:solidFill>
              </a:rPr>
              <a:t>القبح.</a:t>
            </a:r>
            <a:r>
              <a:rPr lang="ar-SA" sz="2400" dirty="0" smtClean="0">
                <a:solidFill>
                  <a:schemeClr val="tx1"/>
                </a:solidFill>
              </a:rPr>
              <a:t> والغرائز والدوافع حاجات فطرية, جَبَلَ الله الإنسان عليها كحاجته للأكل والشرب والزواج </a:t>
            </a:r>
            <a:r>
              <a:rPr lang="ar-SA" sz="2400" dirty="0" err="1" smtClean="0">
                <a:solidFill>
                  <a:schemeClr val="tx1"/>
                </a:solidFill>
              </a:rPr>
              <a:t>والنوم ...</a:t>
            </a:r>
            <a:r>
              <a:rPr lang="ar-SA" sz="2400" dirty="0" smtClean="0">
                <a:solidFill>
                  <a:schemeClr val="tx1"/>
                </a:solidFill>
              </a:rPr>
              <a:t> وهذه لا تستوجب لصاحبها مدحاً أو ذماً, كما لا يترتب على إشباعها ثوابٌ أو </a:t>
            </a:r>
            <a:r>
              <a:rPr lang="ar-SA" sz="2400" dirty="0" err="1" smtClean="0">
                <a:solidFill>
                  <a:schemeClr val="tx1"/>
                </a:solidFill>
              </a:rPr>
              <a:t>عقابٌ.</a:t>
            </a:r>
            <a:r>
              <a:rPr lang="ar-SA" sz="2400" dirty="0" smtClean="0">
                <a:solidFill>
                  <a:schemeClr val="tx1"/>
                </a:solidFill>
              </a:rPr>
              <a:t> </a:t>
            </a:r>
            <a:endParaRPr lang="en-US" sz="2400" dirty="0" smtClean="0">
              <a:solidFill>
                <a:schemeClr val="tx1"/>
              </a:solidFill>
            </a:endParaRPr>
          </a:p>
          <a:p>
            <a:pPr algn="just"/>
            <a:r>
              <a:rPr lang="ar-SA" sz="2400" dirty="0" smtClean="0">
                <a:solidFill>
                  <a:schemeClr val="tx1"/>
                </a:solidFill>
              </a:rPr>
              <a:t>فإن حصل ومُدِحَ الإنسانُ أو ذُمَّ على تعاطيه مع بعض تلك الغرائز أو الدوافع, كان المقصود ليس نفس الفعل, وإنما الطريقة التي اتبعها صاحبها في تلبية تلك الحاجة, أو إشباع تلك </a:t>
            </a:r>
            <a:r>
              <a:rPr lang="ar-SA" sz="2400" dirty="0" err="1" smtClean="0">
                <a:solidFill>
                  <a:schemeClr val="tx1"/>
                </a:solidFill>
              </a:rPr>
              <a:t>الرغبة.</a:t>
            </a:r>
            <a:r>
              <a:rPr lang="ar-SA" sz="2400" dirty="0" smtClean="0">
                <a:solidFill>
                  <a:schemeClr val="tx1"/>
                </a:solidFill>
              </a:rPr>
              <a:t> فمن يأكل لدفع الجوع عن نفسه لا يُمدح ولا يُذم على نفس فعل الأكل, وإنما يُمدح أو يُذمُّ على طريقته في </a:t>
            </a:r>
            <a:r>
              <a:rPr lang="ar-SA" sz="2400" dirty="0" err="1" smtClean="0">
                <a:solidFill>
                  <a:schemeClr val="tx1"/>
                </a:solidFill>
              </a:rPr>
              <a:t>الأكل.</a:t>
            </a:r>
            <a:r>
              <a:rPr lang="ar-SA" sz="2400" dirty="0" smtClean="0">
                <a:solidFill>
                  <a:schemeClr val="tx1"/>
                </a:solidFill>
              </a:rPr>
              <a:t> فإن أكل مثلاً مما يليه, وبهدوءٍ, ومضغ الطعام جيداً, وبدأ باسم الله, وانتهى بحمد الله, حُمِد على فعله </a:t>
            </a:r>
            <a:r>
              <a:rPr lang="ar-SA" sz="2400" dirty="0" err="1" smtClean="0">
                <a:solidFill>
                  <a:schemeClr val="tx1"/>
                </a:solidFill>
              </a:rPr>
              <a:t>هذا.</a:t>
            </a:r>
            <a:r>
              <a:rPr lang="ar-SA" sz="2400" dirty="0" smtClean="0">
                <a:solidFill>
                  <a:schemeClr val="tx1"/>
                </a:solidFill>
              </a:rPr>
              <a:t> </a:t>
            </a:r>
          </a:p>
          <a:p>
            <a:pPr algn="just"/>
            <a:r>
              <a:rPr lang="ar-SA" sz="2400" dirty="0" smtClean="0">
                <a:solidFill>
                  <a:schemeClr val="tx1"/>
                </a:solidFill>
              </a:rPr>
              <a:t>وإن أكل بشراهةٍ, وأدخل اللقمةَ على اللقمة, وجالت يده في القصعة, ذُمَّ على فعله </a:t>
            </a:r>
            <a:r>
              <a:rPr lang="ar-SA" sz="2400" dirty="0" err="1" smtClean="0">
                <a:solidFill>
                  <a:schemeClr val="tx1"/>
                </a:solidFill>
              </a:rPr>
              <a:t>ذاك.</a:t>
            </a:r>
            <a:r>
              <a:rPr lang="ar-SA" sz="2400" dirty="0" smtClean="0">
                <a:solidFill>
                  <a:schemeClr val="tx1"/>
                </a:solidFill>
              </a:rPr>
              <a:t> وهكذا يقال في تعاطيه مع جميع الدوافع والغرائز من شراب ونكاح ونوم وحبٍ للمال والولد.</a:t>
            </a:r>
            <a:endParaRPr lang="en-US" sz="2400"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أقسام </a:t>
            </a:r>
            <a:r>
              <a:rPr lang="ar-SA" b="1" dirty="0" err="1" smtClean="0"/>
              <a:t>الخلق:</a:t>
            </a:r>
            <a:endParaRPr lang="ar-SA" dirty="0"/>
          </a:p>
        </p:txBody>
      </p:sp>
      <p:sp>
        <p:nvSpPr>
          <p:cNvPr id="3" name="عنصر نائب للمحتوى 2"/>
          <p:cNvSpPr>
            <a:spLocks noGrp="1"/>
          </p:cNvSpPr>
          <p:nvPr>
            <p:ph idx="1"/>
          </p:nvPr>
        </p:nvSpPr>
        <p:spPr>
          <a:xfrm>
            <a:off x="495300" y="1412776"/>
            <a:ext cx="9066212" cy="4713387"/>
          </a:xfrm>
        </p:spPr>
        <p:txBody>
          <a:bodyPr/>
          <a:lstStyle/>
          <a:p>
            <a:pPr algn="just"/>
            <a:r>
              <a:rPr lang="ar-SA" sz="2600" dirty="0" smtClean="0">
                <a:solidFill>
                  <a:schemeClr val="tx1"/>
                </a:solidFill>
              </a:rPr>
              <a:t>يمكن تقسيم الخلق إلى قسمين اثنين باعتبارين </a:t>
            </a:r>
            <a:r>
              <a:rPr lang="ar-SA" sz="2600" dirty="0" err="1" smtClean="0">
                <a:solidFill>
                  <a:schemeClr val="tx1"/>
                </a:solidFill>
              </a:rPr>
              <a:t>مختلفين:</a:t>
            </a:r>
            <a:r>
              <a:rPr lang="ar-SA" sz="2600" dirty="0" smtClean="0">
                <a:solidFill>
                  <a:schemeClr val="tx1"/>
                </a:solidFill>
              </a:rPr>
              <a:t> </a:t>
            </a:r>
            <a:endParaRPr lang="en-US" sz="2600" dirty="0" smtClean="0">
              <a:solidFill>
                <a:schemeClr val="tx1"/>
              </a:solidFill>
            </a:endParaRPr>
          </a:p>
          <a:p>
            <a:pPr algn="just"/>
            <a:r>
              <a:rPr lang="ar-SA" sz="2600" b="1" dirty="0" smtClean="0">
                <a:solidFill>
                  <a:schemeClr val="tx1"/>
                </a:solidFill>
              </a:rPr>
              <a:t>أولهما</a:t>
            </a:r>
            <a:r>
              <a:rPr lang="ar-SA" sz="2600" dirty="0" smtClean="0">
                <a:solidFill>
                  <a:schemeClr val="tx1"/>
                </a:solidFill>
              </a:rPr>
              <a:t>: باعتبار الفطرة والاكتساب: وينقسم </a:t>
            </a:r>
            <a:r>
              <a:rPr lang="ar-SA" sz="2600" dirty="0" err="1" smtClean="0">
                <a:solidFill>
                  <a:schemeClr val="tx1"/>
                </a:solidFill>
              </a:rPr>
              <a:t>إلى:</a:t>
            </a:r>
            <a:r>
              <a:rPr lang="ar-SA" sz="2600" dirty="0" smtClean="0">
                <a:solidFill>
                  <a:schemeClr val="tx1"/>
                </a:solidFill>
              </a:rPr>
              <a:t> </a:t>
            </a:r>
            <a:endParaRPr lang="en-US" sz="2600" dirty="0" smtClean="0">
              <a:solidFill>
                <a:schemeClr val="tx1"/>
              </a:solidFill>
            </a:endParaRPr>
          </a:p>
          <a:p>
            <a:pPr algn="just"/>
            <a:r>
              <a:rPr lang="ar-SA" sz="2600" b="1" dirty="0" smtClean="0">
                <a:solidFill>
                  <a:schemeClr val="tx1"/>
                </a:solidFill>
              </a:rPr>
              <a:t>- أخلاق فطرية:</a:t>
            </a:r>
            <a:r>
              <a:rPr lang="ar-SA" sz="2600" dirty="0" smtClean="0">
                <a:solidFill>
                  <a:schemeClr val="tx1"/>
                </a:solidFill>
              </a:rPr>
              <a:t> جَبَلَ الله الإنسان </a:t>
            </a:r>
            <a:r>
              <a:rPr lang="ar-SA" sz="2600" dirty="0" err="1" smtClean="0">
                <a:solidFill>
                  <a:schemeClr val="tx1"/>
                </a:solidFill>
              </a:rPr>
              <a:t>عليها.</a:t>
            </a:r>
            <a:r>
              <a:rPr lang="ar-SA" sz="2600" dirty="0" smtClean="0">
                <a:solidFill>
                  <a:schemeClr val="tx1"/>
                </a:solidFill>
              </a:rPr>
              <a:t> أي أنها هبةٌ ومنحةٌ من الله تعالى, وليس للإنسان أي دور في </a:t>
            </a:r>
            <a:r>
              <a:rPr lang="ar-SA" sz="2600" dirty="0" err="1" smtClean="0">
                <a:solidFill>
                  <a:schemeClr val="tx1"/>
                </a:solidFill>
              </a:rPr>
              <a:t>اكتسابها.</a:t>
            </a:r>
            <a:r>
              <a:rPr lang="ar-SA" sz="2600" dirty="0" smtClean="0">
                <a:solidFill>
                  <a:schemeClr val="tx1"/>
                </a:solidFill>
              </a:rPr>
              <a:t> مثال ذلك ما جاء في حديث أشج عبد </a:t>
            </a:r>
            <a:r>
              <a:rPr lang="ar-SA" sz="2600" dirty="0" err="1" smtClean="0">
                <a:solidFill>
                  <a:schemeClr val="tx1"/>
                </a:solidFill>
              </a:rPr>
              <a:t>القيس </a:t>
            </a:r>
            <a:r>
              <a:rPr lang="ar-SA" sz="2600" dirty="0" smtClean="0">
                <a:solidFill>
                  <a:schemeClr val="tx1"/>
                </a:solidFill>
              </a:rPr>
              <a:t>- وكان وافدهم وقائدهم ورئيسهم وعبد القيس قبيلة- حيث قال له النبي صلى الله عليه </a:t>
            </a:r>
            <a:r>
              <a:rPr lang="ar-SA" sz="2600" dirty="0" err="1" smtClean="0">
                <a:solidFill>
                  <a:schemeClr val="tx1"/>
                </a:solidFill>
              </a:rPr>
              <a:t>وسلم: </a:t>
            </a:r>
            <a:r>
              <a:rPr lang="ar-SA" sz="2600" dirty="0" smtClean="0">
                <a:solidFill>
                  <a:schemeClr val="tx1"/>
                </a:solidFill>
              </a:rPr>
              <a:t>(إِنَّ فِيكَ خَلَّتَيْنِ يُحِبُّهُمَا الله الْحِلْمُ وَالْأَنَاةُ</a:t>
            </a:r>
            <a:r>
              <a:rPr lang="ar-SA" sz="2600" dirty="0" err="1" smtClean="0">
                <a:solidFill>
                  <a:schemeClr val="tx1"/>
                </a:solidFill>
              </a:rPr>
              <a:t>).</a:t>
            </a:r>
            <a:r>
              <a:rPr lang="ar-SA" sz="2600" dirty="0" smtClean="0">
                <a:solidFill>
                  <a:schemeClr val="tx1"/>
                </a:solidFill>
              </a:rPr>
              <a:t> قال يا رَسُولَ اللَّهِ: أنا أَتَخَلَّقُ </a:t>
            </a:r>
            <a:r>
              <a:rPr lang="ar-SA" sz="2600" dirty="0" err="1" smtClean="0">
                <a:solidFill>
                  <a:schemeClr val="tx1"/>
                </a:solidFill>
              </a:rPr>
              <a:t>بِهِمَا</a:t>
            </a:r>
            <a:r>
              <a:rPr lang="ar-SA" sz="2600" dirty="0" smtClean="0">
                <a:solidFill>
                  <a:schemeClr val="tx1"/>
                </a:solidFill>
              </a:rPr>
              <a:t>, أَمْ اللهُ جَبَلَنِي </a:t>
            </a:r>
            <a:r>
              <a:rPr lang="ar-SA" sz="2600" dirty="0" err="1" smtClean="0">
                <a:solidFill>
                  <a:schemeClr val="tx1"/>
                </a:solidFill>
              </a:rPr>
              <a:t>عَلَيْهِمَا؟</a:t>
            </a:r>
            <a:r>
              <a:rPr lang="ar-SA" sz="2600" dirty="0" smtClean="0">
                <a:solidFill>
                  <a:schemeClr val="tx1"/>
                </a:solidFill>
              </a:rPr>
              <a:t> </a:t>
            </a:r>
            <a:r>
              <a:rPr lang="ar-SA" sz="2600" dirty="0" err="1" smtClean="0">
                <a:solidFill>
                  <a:schemeClr val="tx1"/>
                </a:solidFill>
              </a:rPr>
              <a:t>قال: </a:t>
            </a:r>
            <a:r>
              <a:rPr lang="ar-SA" sz="2600" dirty="0" smtClean="0">
                <a:solidFill>
                  <a:schemeClr val="tx1"/>
                </a:solidFill>
              </a:rPr>
              <a:t>(بَلْ اللهُ جَبَلَكَ عَلَيْهِمَا) قال: الْحَمْدُ لِلَّهِ الذي جَبَلَنِي على خَلَّتَيْنِ يُحِبُّهُمَا الله </a:t>
            </a:r>
            <a:r>
              <a:rPr lang="ar-SA" sz="2600" dirty="0" err="1" smtClean="0">
                <a:solidFill>
                  <a:schemeClr val="tx1"/>
                </a:solidFill>
              </a:rPr>
              <a:t>وَرَسُولُهُ".</a:t>
            </a:r>
            <a:r>
              <a:rPr lang="ar-SA" sz="2600" dirty="0" smtClean="0">
                <a:solidFill>
                  <a:schemeClr val="tx1"/>
                </a:solidFill>
              </a:rPr>
              <a:t> قال </a:t>
            </a:r>
            <a:r>
              <a:rPr lang="ar-SA" sz="2600" dirty="0" err="1" smtClean="0">
                <a:solidFill>
                  <a:schemeClr val="tx1"/>
                </a:solidFill>
              </a:rPr>
              <a:t>النووي: </a:t>
            </a:r>
            <a:r>
              <a:rPr lang="ar-SA" sz="2600" dirty="0" smtClean="0">
                <a:solidFill>
                  <a:schemeClr val="tx1"/>
                </a:solidFill>
              </a:rPr>
              <a:t>" أما </a:t>
            </a:r>
            <a:r>
              <a:rPr lang="ar-SA" sz="2600" dirty="0" err="1" smtClean="0">
                <a:solidFill>
                  <a:schemeClr val="tx1"/>
                </a:solidFill>
              </a:rPr>
              <a:t>الأشج</a:t>
            </a:r>
            <a:r>
              <a:rPr lang="ar-SA" sz="2600" dirty="0" smtClean="0">
                <a:solidFill>
                  <a:schemeClr val="tx1"/>
                </a:solidFill>
              </a:rPr>
              <a:t> فاسمه المنذر بن </a:t>
            </a:r>
            <a:r>
              <a:rPr lang="ar-SA" sz="2600" dirty="0" err="1" smtClean="0">
                <a:solidFill>
                  <a:schemeClr val="tx1"/>
                </a:solidFill>
              </a:rPr>
              <a:t>عائذ ...</a:t>
            </a:r>
            <a:r>
              <a:rPr lang="ar-SA" sz="2600" dirty="0" smtClean="0">
                <a:solidFill>
                  <a:schemeClr val="tx1"/>
                </a:solidFill>
              </a:rPr>
              <a:t> وأما الحلم: فهو </a:t>
            </a:r>
            <a:r>
              <a:rPr lang="ar-SA" sz="2600" dirty="0" err="1" smtClean="0">
                <a:solidFill>
                  <a:schemeClr val="tx1"/>
                </a:solidFill>
              </a:rPr>
              <a:t>العقل.</a:t>
            </a:r>
            <a:r>
              <a:rPr lang="ar-SA" sz="2600" dirty="0" smtClean="0">
                <a:solidFill>
                  <a:schemeClr val="tx1"/>
                </a:solidFill>
              </a:rPr>
              <a:t> وأما الأناة: فهي التثبت وترك </a:t>
            </a:r>
            <a:r>
              <a:rPr lang="ar-SA" sz="2600" dirty="0" err="1" smtClean="0">
                <a:solidFill>
                  <a:schemeClr val="tx1"/>
                </a:solidFill>
              </a:rPr>
              <a:t>العجلة.</a:t>
            </a:r>
            <a:r>
              <a:rPr lang="ar-SA" sz="2600" dirty="0" smtClean="0">
                <a:solidFill>
                  <a:schemeClr val="tx1"/>
                </a:solidFill>
              </a:rPr>
              <a:t> </a:t>
            </a:r>
            <a:r>
              <a:rPr lang="ar-SA" sz="2600" dirty="0" err="1" smtClean="0">
                <a:solidFill>
                  <a:schemeClr val="tx1"/>
                </a:solidFill>
              </a:rPr>
              <a:t>...</a:t>
            </a:r>
            <a:r>
              <a:rPr lang="ar-SA" sz="2600" dirty="0" smtClean="0">
                <a:solidFill>
                  <a:schemeClr val="tx1"/>
                </a:solidFill>
              </a:rPr>
              <a:t> وسبب قول النبى صلى الله عليه وسلم ذلك له, ما جاء فى حديث الوفد أنهم لما وصلوا المدينة بادروا إلى النبى صلى الله عليه وسلم, وأقام </a:t>
            </a:r>
            <a:r>
              <a:rPr lang="ar-SA" sz="2600" dirty="0" err="1" smtClean="0">
                <a:solidFill>
                  <a:schemeClr val="tx1"/>
                </a:solidFill>
              </a:rPr>
              <a:t>الأشج</a:t>
            </a:r>
            <a:r>
              <a:rPr lang="ar-SA" sz="2600" dirty="0" smtClean="0">
                <a:solidFill>
                  <a:schemeClr val="tx1"/>
                </a:solidFill>
              </a:rPr>
              <a:t> عند رحالهم, فجمعها وعقل ناقته, ولبس </a:t>
            </a:r>
            <a:endParaRPr lang="en-US" sz="2600"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2"/>
          <p:cNvSpPr/>
          <p:nvPr/>
        </p:nvSpPr>
        <p:spPr>
          <a:xfrm>
            <a:off x="416496" y="476672"/>
            <a:ext cx="9073008" cy="5437773"/>
          </a:xfrm>
          <a:prstGeom prst="rect">
            <a:avLst/>
          </a:prstGeom>
        </p:spPr>
        <p:txBody>
          <a:bodyPr wrap="square">
            <a:spAutoFit/>
          </a:bodyPr>
          <a:lstStyle/>
          <a:p>
            <a:pPr algn="just"/>
            <a:r>
              <a:rPr lang="ar-SA" sz="2600" dirty="0" smtClean="0"/>
              <a:t>أحسن ثيابه, ثم أقبل إلى النبى صلى الله عليه وسلم, فَقَرَّبَه النبى صلى الله عليه وسلم, وأجلسه إلى جانبه, ثم قال لهم النبى صلى الله عليه وسلم: تبايعون على أنفسكم </a:t>
            </a:r>
            <a:r>
              <a:rPr lang="ar-SA" sz="2600" dirty="0" err="1" smtClean="0"/>
              <a:t>وقومكم؟</a:t>
            </a:r>
            <a:r>
              <a:rPr lang="ar-SA" sz="2600" dirty="0" smtClean="0"/>
              <a:t> فقال القوم: </a:t>
            </a:r>
            <a:r>
              <a:rPr lang="ar-SA" sz="2600" dirty="0" err="1" smtClean="0"/>
              <a:t>نعم.</a:t>
            </a:r>
            <a:r>
              <a:rPr lang="ar-SA" sz="2600" dirty="0" smtClean="0"/>
              <a:t> فقال: </a:t>
            </a:r>
            <a:r>
              <a:rPr lang="ar-SA" sz="2600" dirty="0" err="1" smtClean="0"/>
              <a:t>الأشج</a:t>
            </a:r>
            <a:r>
              <a:rPr lang="ar-SA" sz="2600" dirty="0" smtClean="0"/>
              <a:t>: يا رسول الله إنك لم تزاول الرجل عن شيء أشدَّ عليه من </a:t>
            </a:r>
            <a:r>
              <a:rPr lang="ar-SA" sz="2600" dirty="0" err="1" smtClean="0"/>
              <a:t>دينه.</a:t>
            </a:r>
            <a:r>
              <a:rPr lang="ar-SA" sz="2600" dirty="0" smtClean="0"/>
              <a:t> نبايعك على أنفسنا, ونرسل من يدعوهم, فمن اتَّبَعنا, كان مِنَّا, ومَنْ أبى </a:t>
            </a:r>
            <a:r>
              <a:rPr lang="ar-SA" sz="2600" dirty="0" err="1" smtClean="0"/>
              <a:t>قاتلناه.</a:t>
            </a:r>
            <a:r>
              <a:rPr lang="ar-SA" sz="2600" dirty="0" smtClean="0"/>
              <a:t> قال: </a:t>
            </a:r>
            <a:r>
              <a:rPr lang="ar-SA" sz="2600" dirty="0" err="1" smtClean="0"/>
              <a:t>صدقت.</a:t>
            </a:r>
            <a:r>
              <a:rPr lang="ar-SA" sz="2600" dirty="0" smtClean="0"/>
              <a:t> (إن فيك </a:t>
            </a:r>
            <a:r>
              <a:rPr lang="ar-SA" sz="2600" dirty="0" err="1" smtClean="0"/>
              <a:t>خصلتين ...</a:t>
            </a:r>
            <a:r>
              <a:rPr lang="ar-SA" sz="2600" dirty="0" smtClean="0"/>
              <a:t>) الحديث قال القاضي </a:t>
            </a:r>
            <a:r>
              <a:rPr lang="ar-SA" sz="2600" dirty="0" err="1" smtClean="0"/>
              <a:t>عياض</a:t>
            </a:r>
            <a:r>
              <a:rPr lang="ar-SA" sz="2600" dirty="0" smtClean="0"/>
              <a:t>: فالأناة: تربصه حتى نظر فى مصالحه ولم </a:t>
            </a:r>
            <a:r>
              <a:rPr lang="ar-SA" sz="2600" dirty="0" err="1" smtClean="0"/>
              <a:t>يعجل.</a:t>
            </a:r>
            <a:r>
              <a:rPr lang="ar-SA" sz="2600" dirty="0" smtClean="0"/>
              <a:t> والحلم هذا القول الذى قاله, الدال على صحة عقله, وجودة نظره </a:t>
            </a:r>
            <a:r>
              <a:rPr lang="ar-SA" sz="2600" dirty="0" err="1" smtClean="0"/>
              <a:t>للعواقب".</a:t>
            </a:r>
            <a:endParaRPr lang="en-US" sz="2600" dirty="0" smtClean="0"/>
          </a:p>
          <a:p>
            <a:pPr algn="just"/>
            <a:r>
              <a:rPr lang="ar-SA" sz="2600" b="1" dirty="0" smtClean="0"/>
              <a:t>- أخلاق مكتسبة:</a:t>
            </a:r>
            <a:r>
              <a:rPr lang="ar-SA" sz="2600" dirty="0" smtClean="0"/>
              <a:t> يسعى الإنسان في تحصيلها بالتدريب والممارسة العملية, ومن خلال مجاهدته </a:t>
            </a:r>
            <a:r>
              <a:rPr lang="ar-SA" sz="2600" dirty="0" err="1" smtClean="0"/>
              <a:t>لنفسه.</a:t>
            </a:r>
            <a:r>
              <a:rPr lang="ar-SA" sz="2600" dirty="0" smtClean="0"/>
              <a:t> ومنه قول النبي </a:t>
            </a:r>
            <a:r>
              <a:rPr lang="en-US" sz="2600" dirty="0" smtClean="0">
                <a:sym typeface="AGA Arabesque"/>
              </a:rPr>
              <a:t></a:t>
            </a:r>
            <a:r>
              <a:rPr lang="en-US" sz="2600" dirty="0" smtClean="0"/>
              <a:t> </a:t>
            </a:r>
            <a:r>
              <a:rPr lang="ar-SA" sz="2600" dirty="0" err="1" smtClean="0"/>
              <a:t>: </a:t>
            </a:r>
            <a:r>
              <a:rPr lang="ar-SA" sz="2600" dirty="0" smtClean="0"/>
              <a:t>(إنما العلم بالتعلم), وفي حديث </a:t>
            </a:r>
            <a:r>
              <a:rPr lang="ar-SA" sz="2600" dirty="0" err="1" smtClean="0"/>
              <a:t>آخر </a:t>
            </a:r>
            <a:r>
              <a:rPr lang="ar-SA" sz="2600" dirty="0" smtClean="0"/>
              <a:t>(وَمَنْ </a:t>
            </a:r>
            <a:r>
              <a:rPr lang="ar-SA" sz="2600" dirty="0" err="1" smtClean="0"/>
              <a:t>يَسْتَعْفِفْ</a:t>
            </a:r>
            <a:r>
              <a:rPr lang="ar-SA" sz="2600" dirty="0" smtClean="0"/>
              <a:t> يُعِفَّهُ الله, وَمَنْ يَسْتَغْنِ </a:t>
            </a:r>
            <a:r>
              <a:rPr lang="ar-SA" sz="2600" dirty="0" err="1" smtClean="0"/>
              <a:t>يُغْنِهِ</a:t>
            </a:r>
            <a:r>
              <a:rPr lang="ar-SA" sz="2600" dirty="0" smtClean="0"/>
              <a:t> الله</a:t>
            </a:r>
            <a:r>
              <a:rPr lang="ar-SA" sz="2600" dirty="0" err="1" smtClean="0"/>
              <a:t>).</a:t>
            </a:r>
            <a:endParaRPr lang="en-US" sz="2600" dirty="0" smtClean="0"/>
          </a:p>
          <a:p>
            <a:r>
              <a:rPr lang="ar-SA" sz="2600" b="1" dirty="0" smtClean="0"/>
              <a:t>ثانيهما</a:t>
            </a:r>
            <a:r>
              <a:rPr lang="ar-SA" sz="2600" dirty="0" smtClean="0"/>
              <a:t>: باعتبار القبول وعدمه شرعاً: وبهذا الاعتبار ينقسم الخلق </a:t>
            </a:r>
            <a:r>
              <a:rPr lang="ar-SA" sz="2600" dirty="0" err="1" smtClean="0"/>
              <a:t>إلى:</a:t>
            </a:r>
            <a:r>
              <a:rPr lang="ar-SA" sz="2600" dirty="0" smtClean="0"/>
              <a:t> </a:t>
            </a:r>
            <a:endParaRPr lang="en-US" sz="2600" dirty="0" smtClean="0"/>
          </a:p>
          <a:p>
            <a:pPr lvl="0"/>
            <a:r>
              <a:rPr lang="ar-EG" sz="2600" b="1" dirty="0" smtClean="0"/>
              <a:t>خلق محمود:</a:t>
            </a:r>
            <a:r>
              <a:rPr lang="ar-EG" sz="2600" dirty="0" smtClean="0"/>
              <a:t> وهو حسن الأدب, وتنتج عنه أقوالٌ وأفعالٌ جميلةٌ عقلاً </a:t>
            </a:r>
            <a:r>
              <a:rPr lang="ar-EG" sz="2600" dirty="0" err="1" smtClean="0"/>
              <a:t>وشرعاً.</a:t>
            </a:r>
            <a:r>
              <a:rPr lang="ar-EG" sz="2600" dirty="0" smtClean="0"/>
              <a:t> </a:t>
            </a:r>
            <a:endParaRPr lang="en-US" sz="2600" dirty="0" smtClean="0"/>
          </a:p>
          <a:p>
            <a:pPr lvl="0"/>
            <a:r>
              <a:rPr lang="ar-EG" sz="2600" b="1" dirty="0" smtClean="0"/>
              <a:t>خلق مذموم:</a:t>
            </a:r>
            <a:r>
              <a:rPr lang="ar-EG" sz="2600" dirty="0" smtClean="0"/>
              <a:t> وهو سوء الأدب, وتنتج عنه أقوالٌ وأفعالٌ قبيحةٌ عقلاً </a:t>
            </a:r>
            <a:r>
              <a:rPr lang="ar-EG" sz="2600" dirty="0" err="1" smtClean="0"/>
              <a:t>وشرعاً.</a:t>
            </a:r>
            <a:r>
              <a:rPr lang="ar-EG" sz="2600" dirty="0" smtClean="0"/>
              <a:t> </a:t>
            </a:r>
            <a:endParaRPr lang="en-US" sz="26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مكانة الأخلاق في </a:t>
            </a:r>
            <a:r>
              <a:rPr lang="ar-SA" b="1" dirty="0" err="1" smtClean="0"/>
              <a:t>الإسلام</a:t>
            </a:r>
            <a:r>
              <a:rPr lang="ar-SA" dirty="0" err="1" smtClean="0"/>
              <a:t>:</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600" dirty="0" smtClean="0">
                <a:solidFill>
                  <a:schemeClr val="tx1"/>
                </a:solidFill>
              </a:rPr>
              <a:t>تمثل الأخلاق جوهر رسالة </a:t>
            </a:r>
            <a:r>
              <a:rPr lang="ar-SA" sz="2600" dirty="0" err="1" smtClean="0">
                <a:solidFill>
                  <a:schemeClr val="tx1"/>
                </a:solidFill>
              </a:rPr>
              <a:t>الإسلام </a:t>
            </a:r>
            <a:r>
              <a:rPr lang="ar-SA" sz="2600" dirty="0" smtClean="0">
                <a:solidFill>
                  <a:schemeClr val="tx1"/>
                </a:solidFill>
              </a:rPr>
              <a:t>، بكل ما تحمله كلمة الأخلاق من معنى.</a:t>
            </a:r>
            <a:endParaRPr lang="en-US" sz="2600" dirty="0" smtClean="0">
              <a:solidFill>
                <a:schemeClr val="tx1"/>
              </a:solidFill>
            </a:endParaRPr>
          </a:p>
          <a:p>
            <a:pPr algn="just"/>
            <a:r>
              <a:rPr lang="ar-SA" sz="2600" dirty="0" smtClean="0">
                <a:solidFill>
                  <a:schemeClr val="tx1"/>
                </a:solidFill>
              </a:rPr>
              <a:t>فقد حث الإسلام على الفضائل وحذر من الرذائل في نصوص لا تحصى من القرآن والسنة, ووصل فيها إلى أعلى درجات الإلزام، ورتب عليها أعظم مراتب الجزاء، ثواباً وعقاباً، في الدنيا والآخرة</a:t>
            </a:r>
            <a:r>
              <a:rPr lang="en-US" sz="2600" dirty="0" smtClean="0">
                <a:solidFill>
                  <a:schemeClr val="tx1"/>
                </a:solidFill>
              </a:rPr>
              <a:t>.</a:t>
            </a:r>
            <a:r>
              <a:rPr lang="ar-SA" sz="2600" dirty="0" smtClean="0">
                <a:solidFill>
                  <a:schemeClr val="tx1"/>
                </a:solidFill>
              </a:rPr>
              <a:t> فـالرسول </a:t>
            </a:r>
            <a:r>
              <a:rPr lang="en-US" sz="2600" dirty="0" smtClean="0">
                <a:solidFill>
                  <a:schemeClr val="tx1"/>
                </a:solidFill>
                <a:sym typeface="AGA Arabesque"/>
              </a:rPr>
              <a:t></a:t>
            </a:r>
            <a:r>
              <a:rPr lang="en-US" sz="2600" dirty="0" smtClean="0">
                <a:solidFill>
                  <a:schemeClr val="tx1"/>
                </a:solidFill>
              </a:rPr>
              <a:t> </a:t>
            </a:r>
            <a:r>
              <a:rPr lang="ar-SA" sz="2600" dirty="0" smtClean="0">
                <a:solidFill>
                  <a:schemeClr val="tx1"/>
                </a:solidFill>
              </a:rPr>
              <a:t>أخبرنا </a:t>
            </a:r>
            <a:r>
              <a:rPr lang="ar-SA" sz="2600" dirty="0" err="1" smtClean="0">
                <a:solidFill>
                  <a:schemeClr val="tx1"/>
                </a:solidFill>
              </a:rPr>
              <a:t>أن </a:t>
            </a:r>
            <a:r>
              <a:rPr lang="ar-SA" sz="2600" dirty="0" smtClean="0">
                <a:solidFill>
                  <a:schemeClr val="tx1"/>
                </a:solidFill>
              </a:rPr>
              <a:t>(الصدق يهدي إلى البر, والبر يهدي إلى </a:t>
            </a:r>
            <a:r>
              <a:rPr lang="ar-SA" sz="2600" dirty="0" err="1" smtClean="0">
                <a:solidFill>
                  <a:schemeClr val="tx1"/>
                </a:solidFill>
              </a:rPr>
              <a:t>الجنة.</a:t>
            </a:r>
            <a:r>
              <a:rPr lang="ar-SA" sz="2600" dirty="0" smtClean="0">
                <a:solidFill>
                  <a:schemeClr val="tx1"/>
                </a:solidFill>
              </a:rPr>
              <a:t> والكذب يهدي إلى الفجور, والفجور يهدي إلى النار), </a:t>
            </a:r>
            <a:r>
              <a:rPr lang="ar-SA" sz="2600" dirty="0" err="1" smtClean="0">
                <a:solidFill>
                  <a:schemeClr val="tx1"/>
                </a:solidFill>
              </a:rPr>
              <a:t>وقال: </a:t>
            </a:r>
            <a:r>
              <a:rPr lang="ar-SA" sz="2600" dirty="0" smtClean="0">
                <a:solidFill>
                  <a:schemeClr val="tx1"/>
                </a:solidFill>
              </a:rPr>
              <a:t>(دخلت امرأة النار في هرة حبستها لا هي أطعمتها, ولا هي دعتها تأكل من خشاش الأرض), و(غفر الله لبغي في كلب سقته), و(المرء يبلغ بحسن خلقه درجة قائم الليل, صائم النهار</a:t>
            </a:r>
            <a:r>
              <a:rPr lang="ar-SA" sz="2600" dirty="0" err="1" smtClean="0">
                <a:solidFill>
                  <a:schemeClr val="tx1"/>
                </a:solidFill>
              </a:rPr>
              <a:t>).</a:t>
            </a:r>
            <a:r>
              <a:rPr lang="ar-SA" sz="2600" dirty="0" smtClean="0">
                <a:solidFill>
                  <a:schemeClr val="tx1"/>
                </a:solidFill>
              </a:rPr>
              <a:t> </a:t>
            </a:r>
            <a:endParaRPr lang="en-US" sz="2600" dirty="0" smtClean="0">
              <a:solidFill>
                <a:schemeClr val="tx1"/>
              </a:solidFill>
            </a:endParaRPr>
          </a:p>
          <a:p>
            <a:pPr algn="just"/>
            <a:r>
              <a:rPr lang="ar-SA" sz="2600" dirty="0" smtClean="0">
                <a:solidFill>
                  <a:schemeClr val="tx1"/>
                </a:solidFill>
              </a:rPr>
              <a:t>وبلغ من عناية الإسلام بالأخلاق أن الله سبحانه حين أثنى على نبيه محمد </a:t>
            </a:r>
            <a:r>
              <a:rPr lang="en-US" sz="2600" dirty="0" smtClean="0">
                <a:solidFill>
                  <a:schemeClr val="tx1"/>
                </a:solidFill>
                <a:sym typeface="AGA Arabesque"/>
              </a:rPr>
              <a:t></a:t>
            </a:r>
            <a:r>
              <a:rPr lang="ar-SA" sz="2600" dirty="0" smtClean="0">
                <a:solidFill>
                  <a:schemeClr val="tx1"/>
                </a:solidFill>
                <a:sym typeface="AGA Arabesque"/>
              </a:rPr>
              <a:t> </a:t>
            </a:r>
            <a:r>
              <a:rPr lang="ar-SA" sz="2600" dirty="0" smtClean="0">
                <a:solidFill>
                  <a:schemeClr val="tx1"/>
                </a:solidFill>
              </a:rPr>
              <a:t>في القرآن الكريم اختار الثناء عليه من جهة أخلاقه ليُعلمنا أنه لا أبلغ ولا أرفع من هذه </a:t>
            </a:r>
            <a:r>
              <a:rPr lang="ar-SA" sz="2600" dirty="0" err="1" smtClean="0">
                <a:solidFill>
                  <a:schemeClr val="tx1"/>
                </a:solidFill>
              </a:rPr>
              <a:t>الصفة.</a:t>
            </a:r>
            <a:r>
              <a:rPr lang="ar-SA" sz="2600" dirty="0" smtClean="0">
                <a:solidFill>
                  <a:schemeClr val="tx1"/>
                </a:solidFill>
              </a:rPr>
              <a:t> فقال </a:t>
            </a:r>
            <a:r>
              <a:rPr lang="ar-SA" sz="2600" dirty="0" err="1" smtClean="0">
                <a:solidFill>
                  <a:schemeClr val="tx1"/>
                </a:solidFill>
              </a:rPr>
              <a:t>تعالى: </a:t>
            </a:r>
            <a:r>
              <a:rPr lang="ar-SA" sz="2600" dirty="0" smtClean="0">
                <a:solidFill>
                  <a:schemeClr val="tx1"/>
                </a:solidFill>
              </a:rPr>
              <a:t>{وَإِنَّكَ لَعَلَى خُلُقٍ عَظِيمٍ</a:t>
            </a:r>
            <a:r>
              <a:rPr lang="ar-SA" sz="2600" dirty="0" err="1" smtClean="0">
                <a:solidFill>
                  <a:schemeClr val="tx1"/>
                </a:solidFill>
              </a:rPr>
              <a:t>} </a:t>
            </a:r>
            <a:r>
              <a:rPr lang="ar-SA" sz="2600" dirty="0" smtClean="0">
                <a:solidFill>
                  <a:schemeClr val="tx1"/>
                </a:solidFill>
              </a:rPr>
              <a:t>(القلم: 4</a:t>
            </a:r>
            <a:r>
              <a:rPr lang="ar-SA" sz="2600" dirty="0" err="1" smtClean="0">
                <a:solidFill>
                  <a:schemeClr val="tx1"/>
                </a:solidFill>
              </a:rPr>
              <a:t>).</a:t>
            </a:r>
            <a:r>
              <a:rPr lang="ar-SA" sz="2600" dirty="0" smtClean="0">
                <a:solidFill>
                  <a:schemeClr val="tx1"/>
                </a:solidFill>
              </a:rPr>
              <a:t> </a:t>
            </a:r>
            <a:endParaRPr lang="en-US" sz="2600"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مستطيل 2"/>
          <p:cNvSpPr/>
          <p:nvPr/>
        </p:nvSpPr>
        <p:spPr>
          <a:xfrm>
            <a:off x="560512" y="332656"/>
            <a:ext cx="8928992" cy="5632311"/>
          </a:xfrm>
          <a:prstGeom prst="rect">
            <a:avLst/>
          </a:prstGeom>
        </p:spPr>
        <p:txBody>
          <a:bodyPr wrap="square">
            <a:spAutoFit/>
          </a:bodyPr>
          <a:lstStyle/>
          <a:p>
            <a:pPr algn="just"/>
            <a:r>
              <a:rPr lang="ar-SA" sz="2400" dirty="0" smtClean="0"/>
              <a:t>وجعل الرسول </a:t>
            </a:r>
            <a:r>
              <a:rPr lang="en-US" sz="2400" dirty="0" smtClean="0">
                <a:sym typeface="AGA Arabesque"/>
              </a:rPr>
              <a:t></a:t>
            </a:r>
            <a:r>
              <a:rPr lang="en-US" sz="2400" dirty="0" smtClean="0"/>
              <a:t> </a:t>
            </a:r>
            <a:r>
              <a:rPr lang="ar-SA" sz="2400" dirty="0" smtClean="0"/>
              <a:t>الغاية والهدف من رسالته إتمام البناء الأخلاقي الذي بدأه من سبقه من الأنبياء والمرسلين, فقال فيما يرويه أبو هريرة رضي الله </a:t>
            </a:r>
            <a:r>
              <a:rPr lang="ar-SA" sz="2400" dirty="0" err="1" smtClean="0"/>
              <a:t>عنه: </a:t>
            </a:r>
            <a:r>
              <a:rPr lang="ar-SA" sz="2400" dirty="0" smtClean="0"/>
              <a:t>(إنما بعثت لأتمم صالح الأخلاق) ولعله يشير بذلك إلى أنه </a:t>
            </a:r>
            <a:r>
              <a:rPr lang="en-US" sz="2400" dirty="0" smtClean="0">
                <a:sym typeface="AGA Arabesque"/>
              </a:rPr>
              <a:t></a:t>
            </a:r>
            <a:r>
              <a:rPr lang="ar-SA" sz="2400" dirty="0" smtClean="0">
                <a:sym typeface="AGA Arabesque"/>
              </a:rPr>
              <a:t> </a:t>
            </a:r>
            <a:r>
              <a:rPr lang="ar-SA" sz="2400" dirty="0" smtClean="0"/>
              <a:t>كان المتمم والمكمل لرسالات من سبقوه من الأنبياء عليهم السلام, وما بعثوا </a:t>
            </a:r>
            <a:r>
              <a:rPr lang="ar-SA" sz="2400" dirty="0" err="1" smtClean="0"/>
              <a:t>به</a:t>
            </a:r>
            <a:r>
              <a:rPr lang="ar-SA" sz="2400" dirty="0" smtClean="0"/>
              <a:t> من القيم والفضائل, كما أخبر بذلك</a:t>
            </a:r>
            <a:r>
              <a:rPr lang="en-US" sz="2400" dirty="0" smtClean="0">
                <a:sym typeface="AGA Arabesque"/>
              </a:rPr>
              <a:t></a:t>
            </a:r>
            <a:r>
              <a:rPr lang="en-US" sz="2400" dirty="0" smtClean="0"/>
              <a:t> </a:t>
            </a:r>
            <a:r>
              <a:rPr lang="ar-SA" sz="2400" dirty="0" smtClean="0"/>
              <a:t> </a:t>
            </a:r>
            <a:r>
              <a:rPr lang="ar-SA" sz="2400" dirty="0" err="1" smtClean="0"/>
              <a:t>فقال: </a:t>
            </a:r>
            <a:r>
              <a:rPr lang="ar-SA" sz="2400" dirty="0" smtClean="0"/>
              <a:t>(إِنَّ مَثَلِي وَمَثَلَ الْأَنْبِيَاءِ من قَبْلِي, كَمَثَلِ رَجُلٍ بَنَى بَيْتًا فَأَحْسَنَهُ وَأَجْمَلَهُ, إلا مَوْضِعَ لَبِنَةٍ من زَاوِيَةٍ, فَجَعَلَ الناس يَطُوفُونَ </a:t>
            </a:r>
            <a:r>
              <a:rPr lang="ar-SA" sz="2400" dirty="0" err="1" smtClean="0"/>
              <a:t>بِهِ</a:t>
            </a:r>
            <a:r>
              <a:rPr lang="ar-SA" sz="2400" dirty="0" smtClean="0"/>
              <a:t> وَيَعْجَبُونَ له وَيَقُولُونَ: هَلَّا وُضِعَتْ هذه اللَّبِنَةُ</a:t>
            </a:r>
            <a:r>
              <a:rPr lang="ar-SA" sz="2400" dirty="0" err="1" smtClean="0"/>
              <a:t>).</a:t>
            </a:r>
            <a:r>
              <a:rPr lang="ar-SA" sz="2400" dirty="0" smtClean="0"/>
              <a:t> </a:t>
            </a:r>
            <a:r>
              <a:rPr lang="ar-SA" sz="2400" dirty="0" err="1" smtClean="0"/>
              <a:t>قال: </a:t>
            </a:r>
            <a:r>
              <a:rPr lang="ar-SA" sz="2400" dirty="0" smtClean="0"/>
              <a:t>(فَأَنَا اللَّبِنَةُ, وأنا خَاتِمُ النَّبِيِّينَ</a:t>
            </a:r>
            <a:r>
              <a:rPr lang="ar-SA" sz="2400" dirty="0" err="1" smtClean="0"/>
              <a:t>).</a:t>
            </a:r>
            <a:r>
              <a:rPr lang="ar-SA" sz="2400" dirty="0" smtClean="0"/>
              <a:t> </a:t>
            </a:r>
            <a:endParaRPr lang="en-US" sz="2400" dirty="0" smtClean="0"/>
          </a:p>
          <a:p>
            <a:pPr algn="just"/>
            <a:r>
              <a:rPr lang="ar-EG" sz="2400" dirty="0" smtClean="0"/>
              <a:t>وحسن الخلق من أكثر الوسائل التي توصل المرء إلى الفوز بمحبة الله ورسول</a:t>
            </a:r>
            <a:r>
              <a:rPr lang="ar-SA" sz="2400" dirty="0" err="1" smtClean="0"/>
              <a:t>ه,</a:t>
            </a:r>
            <a:r>
              <a:rPr lang="ar-SA" sz="2400" dirty="0" smtClean="0"/>
              <a:t> </a:t>
            </a:r>
            <a:r>
              <a:rPr lang="ar-EG" sz="2400" dirty="0" smtClean="0"/>
              <a:t>والظفر بقربه يوم القيامة, حيث يقول </a:t>
            </a:r>
            <a:r>
              <a:rPr lang="en-US" sz="2400" dirty="0" smtClean="0">
                <a:sym typeface="AGA Arabesque"/>
              </a:rPr>
              <a:t></a:t>
            </a:r>
            <a:r>
              <a:rPr lang="en-US" sz="2400" dirty="0" smtClean="0"/>
              <a:t> </a:t>
            </a:r>
            <a:r>
              <a:rPr lang="ar-EG" sz="2400" dirty="0" err="1" smtClean="0"/>
              <a:t>: </a:t>
            </a:r>
            <a:r>
              <a:rPr lang="ar-EG" sz="2400" dirty="0" smtClean="0"/>
              <a:t>(إِنَّ من أَحَبِّكُمْ إلي وَأَقْرَبِكُمْ مِنِّي مَجْلِسًا يوم الْقِيَامَةِ </a:t>
            </a:r>
            <a:r>
              <a:rPr lang="ar-EG" sz="2400" dirty="0" err="1" smtClean="0"/>
              <a:t>أَحَاسِنَكُمْ</a:t>
            </a:r>
            <a:r>
              <a:rPr lang="ar-EG" sz="2400" dirty="0" smtClean="0"/>
              <a:t> أَخْلَاقاً</a:t>
            </a:r>
            <a:r>
              <a:rPr lang="ar-EG" sz="2400" dirty="0" err="1" smtClean="0"/>
              <a:t>)</a:t>
            </a:r>
            <a:r>
              <a:rPr lang="ar-SA" sz="2400" dirty="0" smtClean="0"/>
              <a:t>, ولما سئل </a:t>
            </a:r>
            <a:r>
              <a:rPr lang="ar-EG" sz="2400" dirty="0" smtClean="0"/>
              <a:t>"مَنْ أَحَبُّ عِبَادِ اللَّهِ إلى اللَّهِ؟" </a:t>
            </a:r>
            <a:r>
              <a:rPr lang="ar-EG" sz="2400" dirty="0" err="1" smtClean="0"/>
              <a:t>أجاب: </a:t>
            </a:r>
            <a:r>
              <a:rPr lang="ar-EG" sz="2400" dirty="0" smtClean="0"/>
              <a:t>(أَحْسَنُهُمْ خُلُقاً</a:t>
            </a:r>
            <a:r>
              <a:rPr lang="ar-EG" sz="2400" dirty="0" err="1" smtClean="0"/>
              <a:t>).</a:t>
            </a:r>
            <a:r>
              <a:rPr lang="ar-SA" sz="2400" dirty="0" smtClean="0"/>
              <a:t> </a:t>
            </a:r>
          </a:p>
          <a:p>
            <a:pPr algn="just"/>
            <a:r>
              <a:rPr lang="ar-SA" sz="2400" dirty="0" smtClean="0"/>
              <a:t>هذا من حيث مكانة الأخلاق وأهميتها بصورة </a:t>
            </a:r>
            <a:r>
              <a:rPr lang="ar-SA" sz="2400" dirty="0" err="1" smtClean="0"/>
              <a:t>عامة.</a:t>
            </a:r>
            <a:r>
              <a:rPr lang="ar-SA" sz="2400" dirty="0" smtClean="0"/>
              <a:t> </a:t>
            </a:r>
            <a:endParaRPr lang="en-US" sz="2400" dirty="0" smtClean="0"/>
          </a:p>
          <a:p>
            <a:pPr algn="just"/>
            <a:r>
              <a:rPr lang="ar-SA" sz="2400" dirty="0" smtClean="0"/>
              <a:t>وأما من حيث مكانة </a:t>
            </a:r>
            <a:r>
              <a:rPr lang="ar-SA" sz="2400" b="1" dirty="0" smtClean="0"/>
              <a:t>الأخلاق بين علوم </a:t>
            </a:r>
            <a:r>
              <a:rPr lang="ar-SA" sz="2400" b="1" dirty="0" err="1" smtClean="0"/>
              <a:t>الشرع</a:t>
            </a:r>
            <a:r>
              <a:rPr lang="ar-SA" sz="2400" dirty="0" smtClean="0"/>
              <a:t> فإن كثيراً من الباحثين المعاصرين يقسمون ما جاء </a:t>
            </a:r>
            <a:r>
              <a:rPr lang="ar-SA" sz="2400" dirty="0" err="1" smtClean="0"/>
              <a:t>به</a:t>
            </a:r>
            <a:r>
              <a:rPr lang="ar-SA" sz="2400" dirty="0" smtClean="0"/>
              <a:t> الإسلام من تشريعات وأحكام إلى شعب أربعة: عقائد, وعبادات, ومعاملات, </a:t>
            </a:r>
            <a:r>
              <a:rPr lang="ar-SA" sz="2400" dirty="0" err="1" smtClean="0"/>
              <a:t>وأخلاق.</a:t>
            </a:r>
            <a:r>
              <a:rPr lang="ar-SA" sz="2400" dirty="0" smtClean="0"/>
              <a:t> وربما قسمها بعضهم إلى ثلاث شعب فدمجوا بين العبادات والمعاملات تحت اسم الشريعة, فقالوا: عقيدة, وشريعة, </a:t>
            </a:r>
            <a:r>
              <a:rPr lang="ar-SA" sz="2400" dirty="0" err="1" smtClean="0"/>
              <a:t>وأخلاق.</a:t>
            </a:r>
            <a:r>
              <a:rPr lang="ar-SA" sz="2400" dirty="0" smtClean="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3" name="مستطيل 2"/>
          <p:cNvSpPr/>
          <p:nvPr/>
        </p:nvSpPr>
        <p:spPr>
          <a:xfrm>
            <a:off x="272480" y="260648"/>
            <a:ext cx="9289032" cy="5632311"/>
          </a:xfrm>
          <a:prstGeom prst="rect">
            <a:avLst/>
          </a:prstGeom>
        </p:spPr>
        <p:txBody>
          <a:bodyPr wrap="square">
            <a:spAutoFit/>
          </a:bodyPr>
          <a:lstStyle/>
          <a:p>
            <a:pPr lvl="0" indent="457200" algn="just">
              <a:tabLst>
                <a:tab pos="228600" algn="l"/>
              </a:tabLst>
            </a:pPr>
            <a:r>
              <a:rPr lang="ar-SA" sz="2400" dirty="0" smtClean="0">
                <a:latin typeface="Traditional Arabic" pitchFamily="18" charset="-78"/>
                <a:ea typeface="Times New Roman" pitchFamily="18" charset="0"/>
                <a:cs typeface="+mn-cs"/>
              </a:rPr>
              <a:t>وكلا التقسيمين إنما يصح بالنظر إلى الجهة الغالبة في تلك القضايا والمسائل التي تناولتها نصوص </a:t>
            </a:r>
            <a:r>
              <a:rPr lang="ar-SA" sz="2400" dirty="0" err="1" smtClean="0">
                <a:latin typeface="Traditional Arabic" pitchFamily="18" charset="-78"/>
                <a:ea typeface="Times New Roman" pitchFamily="18" charset="0"/>
                <a:cs typeface="+mn-cs"/>
              </a:rPr>
              <a:t>الشرع</a:t>
            </a:r>
            <a:r>
              <a:rPr lang="ar-SA" sz="2400" dirty="0" smtClean="0">
                <a:latin typeface="Traditional Arabic" pitchFamily="18" charset="-78"/>
                <a:ea typeface="Times New Roman" pitchFamily="18" charset="0"/>
                <a:cs typeface="+mn-cs"/>
              </a:rPr>
              <a:t>, وإلا فعند التأمل وإنعام النظر نجد أن هذه الشعب الثلاث أو الأربع لا تنفك عن بعضها, وأنها متداخلة متعاضدة كالبنيان يشد بعضها </a:t>
            </a:r>
            <a:r>
              <a:rPr lang="ar-SA" sz="2400" dirty="0" err="1" smtClean="0">
                <a:latin typeface="Traditional Arabic" pitchFamily="18" charset="-78"/>
                <a:ea typeface="Times New Roman" pitchFamily="18" charset="0"/>
                <a:cs typeface="+mn-cs"/>
              </a:rPr>
              <a:t>بعضاً.</a:t>
            </a:r>
            <a:r>
              <a:rPr lang="ar-SA" sz="2400" dirty="0" smtClean="0">
                <a:latin typeface="Traditional Arabic" pitchFamily="18" charset="-78"/>
                <a:ea typeface="Times New Roman" pitchFamily="18" charset="0"/>
                <a:cs typeface="+mn-cs"/>
              </a:rPr>
              <a:t> فالأخلاق لا تنفك عن العقيدة والعبادات والمعاملات, وفي نفس درجتها ومستواها من </a:t>
            </a:r>
            <a:r>
              <a:rPr lang="ar-SA" sz="2400" dirty="0" err="1" smtClean="0">
                <a:latin typeface="Traditional Arabic" pitchFamily="18" charset="-78"/>
                <a:ea typeface="Times New Roman" pitchFamily="18" charset="0"/>
                <a:cs typeface="+mn-cs"/>
              </a:rPr>
              <a:t>الأهمية.</a:t>
            </a:r>
            <a:r>
              <a:rPr lang="ar-SA" sz="2400" dirty="0" smtClean="0">
                <a:latin typeface="Traditional Arabic" pitchFamily="18" charset="-78"/>
                <a:ea typeface="Times New Roman" pitchFamily="18" charset="0"/>
                <a:cs typeface="+mn-cs"/>
              </a:rPr>
              <a:t> </a:t>
            </a:r>
            <a:endParaRPr lang="en-US" sz="2400" dirty="0" smtClean="0">
              <a:cs typeface="+mn-cs"/>
            </a:endParaRPr>
          </a:p>
          <a:p>
            <a:pPr lvl="0" indent="457200" algn="just" eaLnBrk="0" hangingPunct="0">
              <a:buFontTx/>
              <a:buChar char="•"/>
              <a:tabLst>
                <a:tab pos="228600" algn="l"/>
              </a:tabLst>
            </a:pPr>
            <a:r>
              <a:rPr lang="ar-SA" sz="2400" b="1" dirty="0" smtClean="0">
                <a:latin typeface="Traditional Arabic" pitchFamily="18" charset="-78"/>
                <a:ea typeface="Times New Roman" pitchFamily="18" charset="0"/>
                <a:cs typeface="+mn-cs"/>
              </a:rPr>
              <a:t>ففي باب العقائد</a:t>
            </a:r>
            <a:r>
              <a:rPr lang="ar-SA" sz="2400" dirty="0" smtClean="0">
                <a:latin typeface="Traditional Arabic" pitchFamily="18" charset="-78"/>
                <a:ea typeface="Times New Roman" pitchFamily="18" charset="0"/>
                <a:cs typeface="+mn-cs"/>
              </a:rPr>
              <a:t> نجد أن الإسلام يربط بين الإيمان والأخلاق ربطاً محكماً فيجعل حسن الخُلق علامة كمال الإيمان والتفاضل فيه, فيقول </a:t>
            </a:r>
            <a:r>
              <a:rPr lang="en-US" sz="2400" dirty="0" smtClean="0">
                <a:latin typeface="Traditional Arabic" pitchFamily="18" charset="-78"/>
                <a:ea typeface="Times New Roman" pitchFamily="18" charset="0"/>
                <a:cs typeface="+mn-cs"/>
                <a:sym typeface="AGA Arabesque" pitchFamily="2" charset="2"/>
              </a:rPr>
              <a:t></a:t>
            </a:r>
            <a:r>
              <a:rPr lang="en-US" sz="2400" dirty="0" smtClean="0">
                <a:latin typeface="Traditional Arabic" pitchFamily="18" charset="-78"/>
                <a:ea typeface="Times New Roman" pitchFamily="18" charset="0"/>
                <a:cs typeface="+mn-cs"/>
              </a:rPr>
              <a:t> </a:t>
            </a:r>
            <a:r>
              <a:rPr lang="ar-SA" sz="2400" dirty="0" err="1" smtClean="0">
                <a:latin typeface="Traditional Arabic" pitchFamily="18" charset="-78"/>
                <a:ea typeface="Times New Roman" pitchFamily="18" charset="0"/>
                <a:cs typeface="+mn-cs"/>
                <a:sym typeface="AGA Arabesque" pitchFamily="2" charset="2"/>
              </a:rPr>
              <a:t>: </a:t>
            </a:r>
            <a:r>
              <a:rPr lang="ar-SA" sz="2400" dirty="0" smtClean="0">
                <a:latin typeface="Traditional Arabic" pitchFamily="18" charset="-78"/>
                <a:ea typeface="Times New Roman" pitchFamily="18" charset="0"/>
                <a:cs typeface="+mn-cs"/>
                <a:sym typeface="AGA Arabesque" pitchFamily="2" charset="2"/>
              </a:rPr>
              <a:t>(أَكْمَلُ الْمُؤْمِنِينَ إِيمَانًا أَحْسَنُهُمْ خُلُقًا)</a:t>
            </a:r>
            <a:r>
              <a:rPr lang="ar-SA" sz="2400" dirty="0" smtClean="0" bmk="">
                <a:latin typeface="Traditional Arabic" pitchFamily="18" charset="-78"/>
                <a:ea typeface="Times New Roman" pitchFamily="18" charset="0"/>
                <a:cs typeface="+mn-cs"/>
                <a:sym typeface="AGA Arabesque" pitchFamily="2" charset="2"/>
              </a:rPr>
              <a:t>, ويضفي على التوحيد صبغة خُلُقية، فيعتبره من </a:t>
            </a:r>
            <a:r>
              <a:rPr lang="ar-SA" sz="2400" dirty="0" err="1" smtClean="0" bmk="">
                <a:latin typeface="Traditional Arabic" pitchFamily="18" charset="-78"/>
                <a:ea typeface="Times New Roman" pitchFamily="18" charset="0"/>
                <a:cs typeface="+mn-cs"/>
                <a:sym typeface="AGA Arabesque" pitchFamily="2" charset="2"/>
              </a:rPr>
              <a:t>باب </a:t>
            </a:r>
            <a:r>
              <a:rPr lang="ar-SA" sz="2400" dirty="0" smtClean="0" bmk="">
                <a:latin typeface="Traditional Arabic" pitchFamily="18" charset="-78"/>
                <a:ea typeface="Times New Roman" pitchFamily="18" charset="0"/>
                <a:cs typeface="+mn-cs"/>
                <a:sym typeface="AGA Arabesque" pitchFamily="2" charset="2"/>
              </a:rPr>
              <a:t>"العدل" وهو فضيلة خلقية، كما يعتبر الشرك من </a:t>
            </a:r>
            <a:r>
              <a:rPr lang="ar-SA" sz="2400" dirty="0" err="1" smtClean="0" bmk="">
                <a:latin typeface="Traditional Arabic" pitchFamily="18" charset="-78"/>
                <a:ea typeface="Times New Roman" pitchFamily="18" charset="0"/>
                <a:cs typeface="+mn-cs"/>
                <a:sym typeface="AGA Arabesque" pitchFamily="2" charset="2"/>
              </a:rPr>
              <a:t>باب </a:t>
            </a:r>
            <a:r>
              <a:rPr lang="ar-SA" sz="2400" dirty="0" smtClean="0" bmk="">
                <a:latin typeface="Traditional Arabic" pitchFamily="18" charset="-78"/>
                <a:ea typeface="Times New Roman" pitchFamily="18" charset="0"/>
                <a:cs typeface="+mn-cs"/>
                <a:sym typeface="AGA Arabesque" pitchFamily="2" charset="2"/>
              </a:rPr>
              <a:t>"الظلم" وهو رذيلة خلقية, فيقول </a:t>
            </a:r>
            <a:r>
              <a:rPr lang="ar-SA" sz="2400" dirty="0" err="1" smtClean="0" bmk="">
                <a:latin typeface="Traditional Arabic" pitchFamily="18" charset="-78"/>
                <a:ea typeface="Times New Roman" pitchFamily="18" charset="0"/>
                <a:cs typeface="+mn-cs"/>
                <a:sym typeface="AGA Arabesque" pitchFamily="2" charset="2"/>
              </a:rPr>
              <a:t>سبحانه: </a:t>
            </a:r>
            <a:r>
              <a:rPr lang="ar-SA" sz="2400" dirty="0" smtClean="0" bmk="">
                <a:latin typeface="Traditional Arabic" pitchFamily="18" charset="-78"/>
                <a:ea typeface="Times New Roman" pitchFamily="18" charset="0"/>
                <a:cs typeface="+mn-cs"/>
                <a:sym typeface="AGA Arabesque" pitchFamily="2" charset="2"/>
              </a:rPr>
              <a:t>{إِنَّ الشّرْكَ لَظُلْمٌ عَظِيمٌ</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(لقمان: 13), وذاك لأنه وضعٌ للعبادة في غير موضعها، وتوجه بها إلى من لا </a:t>
            </a:r>
            <a:r>
              <a:rPr lang="ar-SA" sz="2400" dirty="0" err="1" smtClean="0" bmk="">
                <a:latin typeface="Traditional Arabic" pitchFamily="18" charset="-78"/>
                <a:ea typeface="Times New Roman" pitchFamily="18" charset="0"/>
                <a:cs typeface="+mn-cs"/>
                <a:sym typeface="AGA Arabesque" pitchFamily="2" charset="2"/>
              </a:rPr>
              <a:t>يستحقها.</a:t>
            </a:r>
            <a:r>
              <a:rPr lang="ar-SA" sz="2400" dirty="0" smtClean="0" bmk="">
                <a:latin typeface="Traditional Arabic" pitchFamily="18" charset="-78"/>
                <a:ea typeface="Times New Roman" pitchFamily="18" charset="0"/>
                <a:cs typeface="+mn-cs"/>
                <a:sym typeface="AGA Arabesque" pitchFamily="2" charset="2"/>
              </a:rPr>
              <a:t> بل اعتبر القرآن الكريم الكفر بكل أنواعه ظلماً، فقال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{وَالْكَافِرُونَ هُمُ الظَّالِمُونَ</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(البقرة: 254</a:t>
            </a:r>
            <a:r>
              <a:rPr lang="ar-SA" sz="2400" dirty="0" err="1" smtClean="0" bmk="">
                <a:latin typeface="Traditional Arabic" pitchFamily="18" charset="-78"/>
                <a:ea typeface="Times New Roman" pitchFamily="18" charset="0"/>
                <a:cs typeface="+mn-cs"/>
                <a:sym typeface="AGA Arabesque" pitchFamily="2" charset="2"/>
              </a:rPr>
              <a:t>).</a:t>
            </a:r>
            <a:endParaRPr lang="en-US" sz="2400" dirty="0" smtClean="0" bmk="">
              <a:cs typeface="+mn-cs"/>
              <a:sym typeface="AGA Arabesque" pitchFamily="2" charset="2"/>
            </a:endParaRPr>
          </a:p>
          <a:p>
            <a:pPr lvl="0" indent="457200" algn="just" eaLnBrk="0" hangingPunct="0">
              <a:buFontTx/>
              <a:buChar char="•"/>
              <a:tabLst>
                <a:tab pos="228600" algn="l"/>
              </a:tabLst>
            </a:pPr>
            <a:r>
              <a:rPr lang="ar-SA" sz="2400" b="1" dirty="0" smtClean="0" bmk="">
                <a:latin typeface="Traditional Arabic" pitchFamily="18" charset="-78"/>
                <a:ea typeface="Times New Roman" pitchFamily="18" charset="0"/>
                <a:cs typeface="+mn-cs"/>
                <a:sym typeface="AGA Arabesque" pitchFamily="2" charset="2"/>
              </a:rPr>
              <a:t>وفي باب العبادات</a:t>
            </a:r>
            <a:r>
              <a:rPr lang="ar-SA" sz="2400" dirty="0" smtClean="0" bmk="">
                <a:latin typeface="Traditional Arabic" pitchFamily="18" charset="-78"/>
                <a:ea typeface="Times New Roman" pitchFamily="18" charset="0"/>
                <a:cs typeface="+mn-cs"/>
                <a:sym typeface="AGA Arabesque" pitchFamily="2" charset="2"/>
              </a:rPr>
              <a:t> نجد أن الكبرى منها ذات أهداف أخلاقية منصوص عليها </a:t>
            </a:r>
            <a:r>
              <a:rPr lang="ar-SA" sz="2400" dirty="0" err="1" smtClean="0" bmk="">
                <a:latin typeface="Traditional Arabic" pitchFamily="18" charset="-78"/>
                <a:ea typeface="Times New Roman" pitchFamily="18" charset="0"/>
                <a:cs typeface="+mn-cs"/>
                <a:sym typeface="AGA Arabesque" pitchFamily="2" charset="2"/>
              </a:rPr>
              <a:t>بجلاء:</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فالصلاة وهي العبادة الأهم في حياة المسلم، لها وظيفة سامية في تكوين الوازع الذاتي، وتربية الضمير الديني على الابتعاد عن </a:t>
            </a:r>
            <a:r>
              <a:rPr lang="ar-SA" sz="2400" dirty="0" err="1" smtClean="0" bmk="">
                <a:latin typeface="Traditional Arabic" pitchFamily="18" charset="-78"/>
                <a:ea typeface="Times New Roman" pitchFamily="18" charset="0"/>
                <a:cs typeface="+mn-cs"/>
                <a:sym typeface="AGA Arabesque" pitchFamily="2" charset="2"/>
              </a:rPr>
              <a:t>الرذائل.</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{وَأَقِمِ الصَّلاَةَ إِنَّ الصَّلاَةَ تَنْهَى عَنِ </a:t>
            </a:r>
            <a:r>
              <a:rPr lang="ar-SA" sz="2400" dirty="0" err="1" smtClean="0" bmk="">
                <a:latin typeface="Traditional Arabic" pitchFamily="18" charset="-78"/>
                <a:ea typeface="Times New Roman" pitchFamily="18" charset="0"/>
                <a:cs typeface="+mn-cs"/>
                <a:sym typeface="AGA Arabesque" pitchFamily="2" charset="2"/>
              </a:rPr>
              <a:t>الْفَحْشَآءِ</a:t>
            </a:r>
            <a:r>
              <a:rPr lang="ar-SA" sz="2400" dirty="0" smtClean="0" bmk="">
                <a:latin typeface="Traditional Arabic" pitchFamily="18" charset="-78"/>
                <a:ea typeface="Times New Roman" pitchFamily="18" charset="0"/>
                <a:cs typeface="+mn-cs"/>
                <a:sym typeface="AGA Arabesque" pitchFamily="2" charset="2"/>
              </a:rPr>
              <a:t> وَالْمُنْكَرِ</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(العنكبوت: 45), وهي كذلك تعين المسلم على مواجهة متاعب </a:t>
            </a:r>
            <a:r>
              <a:rPr lang="ar-SA" sz="2400" dirty="0" err="1" smtClean="0" bmk="">
                <a:latin typeface="Traditional Arabic" pitchFamily="18" charset="-78"/>
                <a:ea typeface="Times New Roman" pitchFamily="18" charset="0"/>
                <a:cs typeface="+mn-cs"/>
                <a:sym typeface="AGA Arabesque" pitchFamily="2" charset="2"/>
              </a:rPr>
              <a:t>الحياة.</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a:t>
            </a:r>
            <a:r>
              <a:rPr lang="ar-SA" sz="2400" dirty="0" err="1" smtClean="0" bmk="">
                <a:latin typeface="Traditional Arabic" pitchFamily="18" charset="-78"/>
                <a:ea typeface="Times New Roman" pitchFamily="18" charset="0"/>
                <a:cs typeface="+mn-cs"/>
                <a:sym typeface="AGA Arabesque" pitchFamily="2" charset="2"/>
              </a:rPr>
              <a:t>يَاأَيُّهَا</a:t>
            </a:r>
            <a:r>
              <a:rPr lang="ar-SA" sz="2400" dirty="0" smtClean="0" bmk="">
                <a:latin typeface="Traditional Arabic" pitchFamily="18" charset="-78"/>
                <a:ea typeface="Times New Roman" pitchFamily="18" charset="0"/>
                <a:cs typeface="+mn-cs"/>
                <a:sym typeface="AGA Arabesque" pitchFamily="2" charset="2"/>
              </a:rPr>
              <a:t> الَّذِينَ </a:t>
            </a:r>
            <a:r>
              <a:rPr lang="ar-SA" sz="2400" dirty="0" err="1" smtClean="0" bmk="">
                <a:latin typeface="Traditional Arabic" pitchFamily="18" charset="-78"/>
                <a:ea typeface="Times New Roman" pitchFamily="18" charset="0"/>
                <a:cs typeface="+mn-cs"/>
                <a:sym typeface="AGA Arabesque" pitchFamily="2" charset="2"/>
              </a:rPr>
              <a:t>ءَامَنُواْ</a:t>
            </a:r>
            <a:r>
              <a:rPr lang="ar-SA" sz="2400" dirty="0" smtClean="0" bmk="">
                <a:latin typeface="Traditional Arabic" pitchFamily="18" charset="-78"/>
                <a:ea typeface="Times New Roman" pitchFamily="18" charset="0"/>
                <a:cs typeface="+mn-cs"/>
                <a:sym typeface="AGA Arabesque" pitchFamily="2" charset="2"/>
              </a:rPr>
              <a:t> اسْتَعِينُواْ بِالصَّبْرِ </a:t>
            </a:r>
            <a:r>
              <a:rPr lang="ar-SA" sz="2400" dirty="0" err="1" smtClean="0" bmk="">
                <a:latin typeface="Traditional Arabic" pitchFamily="18" charset="-78"/>
                <a:ea typeface="Times New Roman" pitchFamily="18" charset="0"/>
                <a:cs typeface="+mn-cs"/>
                <a:sym typeface="AGA Arabesque" pitchFamily="2" charset="2"/>
              </a:rPr>
              <a:t>وَالصَّلَواةِ</a:t>
            </a:r>
            <a:r>
              <a:rPr lang="ar-SA" sz="2400" dirty="0" smtClean="0" bmk="">
                <a:latin typeface="Traditional Arabic" pitchFamily="18" charset="-78"/>
                <a:ea typeface="Times New Roman" pitchFamily="18" charset="0"/>
                <a:cs typeface="+mn-cs"/>
                <a:sym typeface="AGA Arabesque" pitchFamily="2" charset="2"/>
              </a:rPr>
              <a:t> إِنَّ اللَّهَ مَعَ الصَّابِرِينَ</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(البقرة: 153</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مستطيل 2"/>
          <p:cNvSpPr/>
          <p:nvPr/>
        </p:nvSpPr>
        <p:spPr>
          <a:xfrm>
            <a:off x="344488" y="404664"/>
            <a:ext cx="9145016" cy="5262979"/>
          </a:xfrm>
          <a:prstGeom prst="rect">
            <a:avLst/>
          </a:prstGeom>
        </p:spPr>
        <p:txBody>
          <a:bodyPr wrap="square">
            <a:spAutoFit/>
          </a:bodyPr>
          <a:lstStyle/>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والزكاة وهي العبادة التي تلي الصلاة في الأهمية, وسيلة لتطهير وتزكية النفس, وهما من الأهمية بمكان في عالم </a:t>
            </a:r>
            <a:r>
              <a:rPr lang="ar-SA" sz="2400" dirty="0" err="1" smtClean="0" bmk="">
                <a:latin typeface="Traditional Arabic" pitchFamily="18" charset="-78"/>
                <a:ea typeface="Times New Roman" pitchFamily="18" charset="0"/>
                <a:cs typeface="+mn-cs"/>
                <a:sym typeface="AGA Arabesque" pitchFamily="2" charset="2"/>
              </a:rPr>
              <a:t>الأخلاق.</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a:t>
            </a:r>
            <a:r>
              <a:rPr lang="ar-SA" sz="2400" dirty="0" smtClean="0" bmk="">
                <a:latin typeface="Traditional Arabic" pitchFamily="18" charset="-78"/>
                <a:ea typeface="Times New Roman" pitchFamily="18" charset="0"/>
                <a:cs typeface="+mn-cs"/>
                <a:sym typeface="AGA Arabesque" pitchFamily="2" charset="2"/>
              </a:rPr>
              <a:t>{خُذْ مِنْ أَمْوَالِهِمْ صَدَقَةً تُطَهِّرُهُمْ وَتُزَكِّيهِمْ </a:t>
            </a:r>
            <a:r>
              <a:rPr lang="ar-SA" sz="2400" dirty="0" err="1" smtClean="0" bmk="">
                <a:latin typeface="Traditional Arabic" pitchFamily="18" charset="-78"/>
                <a:ea typeface="Times New Roman" pitchFamily="18" charset="0"/>
                <a:cs typeface="+mn-cs"/>
                <a:sym typeface="AGA Arabesque" pitchFamily="2" charset="2"/>
              </a:rPr>
              <a:t>بِهَا} </a:t>
            </a:r>
            <a:r>
              <a:rPr lang="ar-SA" sz="2400" dirty="0" smtClean="0" bmk="">
                <a:latin typeface="Traditional Arabic" pitchFamily="18" charset="-78"/>
                <a:ea typeface="Times New Roman" pitchFamily="18" charset="0"/>
                <a:cs typeface="+mn-cs"/>
                <a:sym typeface="AGA Arabesque" pitchFamily="2" charset="2"/>
              </a:rPr>
              <a:t>(التوبة: 103</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والصيام إنما يقصد </a:t>
            </a:r>
            <a:r>
              <a:rPr lang="ar-SA" sz="2400" dirty="0" err="1" smtClean="0" bmk="">
                <a:latin typeface="Traditional Arabic" pitchFamily="18" charset="-78"/>
                <a:ea typeface="Times New Roman" pitchFamily="18" charset="0"/>
                <a:cs typeface="+mn-cs"/>
                <a:sym typeface="AGA Arabesque" pitchFamily="2" charset="2"/>
              </a:rPr>
              <a:t>به</a:t>
            </a:r>
            <a:r>
              <a:rPr lang="ar-SA" sz="2400" dirty="0" smtClean="0" bmk="">
                <a:latin typeface="Traditional Arabic" pitchFamily="18" charset="-78"/>
                <a:ea typeface="Times New Roman" pitchFamily="18" charset="0"/>
                <a:cs typeface="+mn-cs"/>
                <a:sym typeface="AGA Arabesque" pitchFamily="2" charset="2"/>
              </a:rPr>
              <a:t> تدريب النفس على الكف عن شهواتها، وإدخال صاحبها في سلك المتقين, والتقوى جماع الأخلاق </a:t>
            </a:r>
            <a:r>
              <a:rPr lang="ar-SA" sz="2400" dirty="0" err="1" smtClean="0" bmk="">
                <a:latin typeface="Traditional Arabic" pitchFamily="18" charset="-78"/>
                <a:ea typeface="Times New Roman" pitchFamily="18" charset="0"/>
                <a:cs typeface="+mn-cs"/>
                <a:sym typeface="AGA Arabesque" pitchFamily="2" charset="2"/>
              </a:rPr>
              <a:t>الإسلامية.</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a:t>
            </a:r>
            <a:r>
              <a:rPr lang="ar-SA" sz="2400" dirty="0" err="1" smtClean="0" bmk="">
                <a:latin typeface="Traditional Arabic" pitchFamily="18" charset="-78"/>
                <a:ea typeface="Times New Roman" pitchFamily="18" charset="0"/>
                <a:cs typeface="+mn-cs"/>
                <a:sym typeface="AGA Arabesque" pitchFamily="2" charset="2"/>
              </a:rPr>
              <a:t>ياأَيُّهَا</a:t>
            </a:r>
            <a:r>
              <a:rPr lang="ar-SA" sz="2400" dirty="0" smtClean="0" bmk="">
                <a:latin typeface="Traditional Arabic" pitchFamily="18" charset="-78"/>
                <a:ea typeface="Times New Roman" pitchFamily="18" charset="0"/>
                <a:cs typeface="+mn-cs"/>
                <a:sym typeface="AGA Arabesque" pitchFamily="2" charset="2"/>
              </a:rPr>
              <a:t> الَّذِينَ </a:t>
            </a:r>
            <a:r>
              <a:rPr lang="ar-SA" sz="2400" dirty="0" err="1" smtClean="0" bmk="">
                <a:latin typeface="Traditional Arabic" pitchFamily="18" charset="-78"/>
                <a:ea typeface="Times New Roman" pitchFamily="18" charset="0"/>
                <a:cs typeface="+mn-cs"/>
                <a:sym typeface="AGA Arabesque" pitchFamily="2" charset="2"/>
              </a:rPr>
              <a:t>ءَامَنُواْ</a:t>
            </a:r>
            <a:r>
              <a:rPr lang="ar-SA" sz="2400" dirty="0" smtClean="0" bmk="">
                <a:latin typeface="Traditional Arabic" pitchFamily="18" charset="-78"/>
                <a:ea typeface="Times New Roman" pitchFamily="18" charset="0"/>
                <a:cs typeface="+mn-cs"/>
                <a:sym typeface="AGA Arabesque" pitchFamily="2" charset="2"/>
              </a:rPr>
              <a:t> كُتِبَ عَلَيْكُمُ الصِّيَامُ كَمَا كُتِبَ عَلَى الَّذِينَ مِن قَبْلِكُمْ لَعَلَّكُمْ تَتَّقُونَ</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(البقرة: 183</a:t>
            </a:r>
            <a:r>
              <a:rPr lang="ar-SA" sz="2400" dirty="0" err="1" smtClean="0" bmk="">
                <a:latin typeface="Traditional Arabic" pitchFamily="18" charset="-78"/>
                <a:ea typeface="Times New Roman" pitchFamily="18" charset="0"/>
                <a:cs typeface="+mn-cs"/>
                <a:sym typeface="AGA Arabesque" pitchFamily="2" charset="2"/>
              </a:rPr>
              <a:t>).</a:t>
            </a:r>
            <a:endParaRPr lang="en-US" sz="2400" dirty="0" smtClean="0" bmk="">
              <a:cs typeface="+mn-cs"/>
              <a:sym typeface="AGA Arabesque" pitchFamily="2" charset="2"/>
            </a:endParaRPr>
          </a:p>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والحج تدريب للمسلم على التطهر والتجرد والترفع عن زخارف الحياة, وضبط </a:t>
            </a:r>
            <a:r>
              <a:rPr lang="ar-SA" sz="2400" dirty="0" err="1" smtClean="0" bmk="">
                <a:latin typeface="Traditional Arabic" pitchFamily="18" charset="-78"/>
                <a:ea typeface="Times New Roman" pitchFamily="18" charset="0"/>
                <a:cs typeface="+mn-cs"/>
                <a:sym typeface="AGA Arabesque" pitchFamily="2" charset="2"/>
              </a:rPr>
              <a:t>الجوارح.</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{الْحَجُّ أَشْهُرٌ مَّعْلُومَاتٌ فَمَن فَرَضَ فِيهِنَّ الْحَجَّ فَلاَ رَفَثَ وَلاَ فُسُوقَ وَلاَ جِدَالَ فِي الْحَجِّ</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(البقرة: 197</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a:t>
            </a:r>
            <a:endParaRPr lang="ar-SA" sz="2400" b="1" dirty="0" smtClean="0" bmk="">
              <a:latin typeface="Traditional Arabic" pitchFamily="18" charset="-78"/>
              <a:ea typeface="Times New Roman" pitchFamily="18" charset="0"/>
              <a:cs typeface="+mn-cs"/>
              <a:sym typeface="AGA Arabesque" pitchFamily="2" charset="2"/>
            </a:endParaRPr>
          </a:p>
          <a:p>
            <a:pPr lvl="0" indent="457200" algn="just" eaLnBrk="0" hangingPunct="0">
              <a:buFontTx/>
              <a:buChar char="•"/>
              <a:tabLst>
                <a:tab pos="228600" algn="l"/>
              </a:tabLst>
            </a:pPr>
            <a:r>
              <a:rPr lang="ar-SA" sz="2400" b="1" dirty="0" smtClean="0" bmk="">
                <a:latin typeface="Traditional Arabic" pitchFamily="18" charset="-78"/>
                <a:ea typeface="Times New Roman" pitchFamily="18" charset="0"/>
                <a:cs typeface="+mn-cs"/>
                <a:sym typeface="AGA Arabesque" pitchFamily="2" charset="2"/>
              </a:rPr>
              <a:t>وفي مجال المال والاقتصاد</a:t>
            </a:r>
            <a:r>
              <a:rPr lang="ar-SA" sz="2400" dirty="0" smtClean="0" bmk="">
                <a:latin typeface="Traditional Arabic" pitchFamily="18" charset="-78"/>
                <a:ea typeface="Times New Roman" pitchFamily="18" charset="0"/>
                <a:cs typeface="+mn-cs"/>
                <a:sym typeface="AGA Arabesque" pitchFamily="2" charset="2"/>
              </a:rPr>
              <a:t> كان للأخلاق حضورها سواءٌ في ميدان الإنتاج أم التداول أم التوزيع أم </a:t>
            </a:r>
            <a:r>
              <a:rPr lang="ar-SA" sz="2400" dirty="0" err="1" smtClean="0" bmk="">
                <a:latin typeface="Traditional Arabic" pitchFamily="18" charset="-78"/>
                <a:ea typeface="Times New Roman" pitchFamily="18" charset="0"/>
                <a:cs typeface="+mn-cs"/>
                <a:sym typeface="AGA Arabesque" pitchFamily="2" charset="2"/>
              </a:rPr>
              <a:t>الاستهلاك.</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ففي مجال الإنتاج يجب أن تكون السلعة المنتجة نافعة مفيدة, وأما ما كان ضاراً بالناس أو مؤذياً لهم فلا يجوز إنتاجه مهما كان سيجلب لصاحبه من أرباحٍ </a:t>
            </a:r>
            <a:r>
              <a:rPr lang="ar-SA" sz="2400" dirty="0" err="1" smtClean="0" bmk="">
                <a:latin typeface="Traditional Arabic" pitchFamily="18" charset="-78"/>
                <a:ea typeface="Times New Roman" pitchFamily="18" charset="0"/>
                <a:cs typeface="+mn-cs"/>
                <a:sym typeface="AGA Arabesque" pitchFamily="2" charset="2"/>
              </a:rPr>
              <a:t>ماديةٍ.</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{يَسْألُونَكَ عَنِ الْخَمْرِ وَالْمَيْسِرِ قُلْ </a:t>
            </a:r>
            <a:r>
              <a:rPr lang="ar-SA" sz="2400" dirty="0" err="1" smtClean="0" bmk="">
                <a:latin typeface="Traditional Arabic" pitchFamily="18" charset="-78"/>
                <a:ea typeface="Times New Roman" pitchFamily="18" charset="0"/>
                <a:cs typeface="+mn-cs"/>
                <a:sym typeface="AGA Arabesque" pitchFamily="2" charset="2"/>
              </a:rPr>
              <a:t>فِيهِمَآ</a:t>
            </a:r>
            <a:r>
              <a:rPr lang="ar-SA" sz="2400" dirty="0" smtClean="0" bmk="">
                <a:latin typeface="Traditional Arabic" pitchFamily="18" charset="-78"/>
                <a:ea typeface="Times New Roman" pitchFamily="18" charset="0"/>
                <a:cs typeface="+mn-cs"/>
                <a:sym typeface="AGA Arabesque" pitchFamily="2" charset="2"/>
              </a:rPr>
              <a:t> إِثْمٌ كَبِيرٌ وَمَنَافِعُ لِلنَّاسِ </a:t>
            </a:r>
            <a:r>
              <a:rPr lang="ar-SA" sz="2400" dirty="0" err="1" smtClean="0" bmk="">
                <a:latin typeface="Traditional Arabic" pitchFamily="18" charset="-78"/>
                <a:ea typeface="Times New Roman" pitchFamily="18" charset="0"/>
                <a:cs typeface="+mn-cs"/>
                <a:sym typeface="AGA Arabesque" pitchFamily="2" charset="2"/>
              </a:rPr>
              <a:t>وَإِثْمُهُمَآ</a:t>
            </a:r>
            <a:r>
              <a:rPr lang="ar-SA" sz="2400" dirty="0" smtClean="0" bmk="">
                <a:latin typeface="Traditional Arabic" pitchFamily="18" charset="-78"/>
                <a:ea typeface="Times New Roman" pitchFamily="18" charset="0"/>
                <a:cs typeface="+mn-cs"/>
                <a:sym typeface="AGA Arabesque" pitchFamily="2" charset="2"/>
              </a:rPr>
              <a:t> أَكْبَرُ مِن نَّفْعِهِمَا</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(البقرة: 219</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 name="مستطيل 2"/>
          <p:cNvSpPr/>
          <p:nvPr/>
        </p:nvSpPr>
        <p:spPr>
          <a:xfrm>
            <a:off x="344488" y="404664"/>
            <a:ext cx="9217024" cy="5632311"/>
          </a:xfrm>
          <a:prstGeom prst="rect">
            <a:avLst/>
          </a:prstGeom>
        </p:spPr>
        <p:txBody>
          <a:bodyPr wrap="square">
            <a:spAutoFit/>
          </a:bodyPr>
          <a:lstStyle/>
          <a:p>
            <a:pPr indent="457200" algn="just" eaLnBrk="0" hangingPunct="0">
              <a:tabLst>
                <a:tab pos="228600" algn="l"/>
              </a:tabLst>
            </a:pPr>
            <a:r>
              <a:rPr lang="ar-SA" sz="2400" dirty="0" smtClean="0" bmk="">
                <a:latin typeface="Traditional Arabic" pitchFamily="18" charset="-78"/>
                <a:ea typeface="Times New Roman" pitchFamily="18" charset="0"/>
                <a:sym typeface="AGA Arabesque" pitchFamily="2" charset="2"/>
              </a:rPr>
              <a:t>وفي مجال التبادل يحرم الإسلام الاحتكار والغش وكتمان العيب, وإنفاق السلعة بالحلف, واستغلال حاجة الآخرين أو استغلال بساطتهم أو طيشهم لخداعهم ففي </a:t>
            </a:r>
            <a:r>
              <a:rPr lang="ar-SA" sz="2400" dirty="0" err="1" smtClean="0" bmk="">
                <a:latin typeface="Traditional Arabic" pitchFamily="18" charset="-78"/>
                <a:ea typeface="Times New Roman" pitchFamily="18" charset="0"/>
                <a:sym typeface="AGA Arabesque" pitchFamily="2" charset="2"/>
              </a:rPr>
              <a:t>الحديث: </a:t>
            </a:r>
            <a:r>
              <a:rPr lang="ar-SA" sz="2400" dirty="0" smtClean="0" bmk="">
                <a:latin typeface="Traditional Arabic" pitchFamily="18" charset="-78"/>
                <a:ea typeface="Times New Roman" pitchFamily="18" charset="0"/>
                <a:sym typeface="AGA Arabesque" pitchFamily="2" charset="2"/>
              </a:rPr>
              <a:t>(لا يحتكر إلا خاطئ), أي </a:t>
            </a:r>
            <a:r>
              <a:rPr lang="ar-SA" sz="2400" dirty="0" err="1" smtClean="0" bmk="">
                <a:latin typeface="Traditional Arabic" pitchFamily="18" charset="-78"/>
                <a:ea typeface="Times New Roman" pitchFamily="18" charset="0"/>
                <a:sym typeface="AGA Arabesque" pitchFamily="2" charset="2"/>
              </a:rPr>
              <a:t>آثم.</a:t>
            </a:r>
            <a:r>
              <a:rPr lang="ar-SA" sz="2400" dirty="0" smtClean="0" bmk="">
                <a:latin typeface="Traditional Arabic" pitchFamily="18" charset="-78"/>
                <a:ea typeface="Times New Roman" pitchFamily="18" charset="0"/>
                <a:sym typeface="AGA Arabesque" pitchFamily="2" charset="2"/>
              </a:rPr>
              <a:t> وفيه </a:t>
            </a:r>
            <a:r>
              <a:rPr lang="ar-SA" sz="2400" dirty="0" err="1" smtClean="0" bmk="">
                <a:latin typeface="Traditional Arabic" pitchFamily="18" charset="-78"/>
                <a:ea typeface="Times New Roman" pitchFamily="18" charset="0"/>
                <a:sym typeface="AGA Arabesque" pitchFamily="2" charset="2"/>
              </a:rPr>
              <a:t>أيضاً: </a:t>
            </a:r>
            <a:r>
              <a:rPr lang="ar-SA" sz="2400" dirty="0" smtClean="0" bmk="">
                <a:latin typeface="Traditional Arabic" pitchFamily="18" charset="-78"/>
                <a:ea typeface="Times New Roman" pitchFamily="18" charset="0"/>
                <a:sym typeface="AGA Arabesque" pitchFamily="2" charset="2"/>
              </a:rPr>
              <a:t>(مَنْ غشنا, فليس مِنَّا), </a:t>
            </a:r>
            <a:r>
              <a:rPr lang="ar-SA" sz="2400" dirty="0" err="1" smtClean="0" bmk="">
                <a:latin typeface="Traditional Arabic" pitchFamily="18" charset="-78"/>
                <a:ea typeface="Times New Roman" pitchFamily="18" charset="0"/>
                <a:sym typeface="AGA Arabesque" pitchFamily="2" charset="2"/>
              </a:rPr>
              <a:t>وفيه: </a:t>
            </a:r>
            <a:r>
              <a:rPr lang="ar-SA" sz="2400" dirty="0" smtClean="0" bmk="">
                <a:latin typeface="Traditional Arabic" pitchFamily="18" charset="-78"/>
                <a:ea typeface="Times New Roman" pitchFamily="18" charset="0"/>
                <a:sym typeface="AGA Arabesque" pitchFamily="2" charset="2"/>
              </a:rPr>
              <a:t>(الحَلِفُ مَنْفَقَةٌ للسلعة, </a:t>
            </a:r>
            <a:r>
              <a:rPr lang="ar-SA" sz="2400" dirty="0" err="1" smtClean="0" bmk="">
                <a:latin typeface="Traditional Arabic" pitchFamily="18" charset="-78"/>
                <a:ea typeface="Times New Roman" pitchFamily="18" charset="0"/>
                <a:sym typeface="AGA Arabesque" pitchFamily="2" charset="2"/>
              </a:rPr>
              <a:t>مَمْحَقةٌ</a:t>
            </a:r>
            <a:r>
              <a:rPr lang="ar-SA" sz="2400" dirty="0" smtClean="0" bmk="">
                <a:latin typeface="Traditional Arabic" pitchFamily="18" charset="-78"/>
                <a:ea typeface="Times New Roman" pitchFamily="18" charset="0"/>
                <a:sym typeface="AGA Arabesque" pitchFamily="2" charset="2"/>
              </a:rPr>
              <a:t> للربح</a:t>
            </a:r>
            <a:r>
              <a:rPr lang="ar-SA" sz="2400" dirty="0" err="1" smtClean="0" bmk="">
                <a:latin typeface="Traditional Arabic" pitchFamily="18" charset="-78"/>
                <a:ea typeface="Times New Roman" pitchFamily="18" charset="0"/>
                <a:sym typeface="AGA Arabesque" pitchFamily="2" charset="2"/>
              </a:rPr>
              <a:t>).</a:t>
            </a:r>
            <a:r>
              <a:rPr lang="ar-SA" sz="2400" dirty="0" smtClean="0" bmk="">
                <a:latin typeface="Traditional Arabic" pitchFamily="18" charset="-78"/>
                <a:ea typeface="Times New Roman" pitchFamily="18" charset="0"/>
                <a:sym typeface="AGA Arabesque" pitchFamily="2" charset="2"/>
              </a:rPr>
              <a:t> </a:t>
            </a:r>
            <a:endParaRPr lang="en-US" sz="2400" dirty="0" smtClean="0" bmk="">
              <a:sym typeface="AGA Arabesque" pitchFamily="2" charset="2"/>
            </a:endParaRPr>
          </a:p>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وفي مجال الملكية، لا يحل للمسلم تملك ثروةٍ من طريق </a:t>
            </a:r>
            <a:r>
              <a:rPr lang="ar-SA" sz="2400" dirty="0" err="1" smtClean="0" bmk="">
                <a:latin typeface="Traditional Arabic" pitchFamily="18" charset="-78"/>
                <a:ea typeface="Times New Roman" pitchFamily="18" charset="0"/>
                <a:cs typeface="+mn-cs"/>
                <a:sym typeface="AGA Arabesque" pitchFamily="2" charset="2"/>
              </a:rPr>
              <a:t>خبيث.</a:t>
            </a:r>
            <a:r>
              <a:rPr lang="ar-SA" sz="2400" dirty="0" smtClean="0" bmk="">
                <a:latin typeface="Traditional Arabic" pitchFamily="18" charset="-78"/>
                <a:ea typeface="Times New Roman" pitchFamily="18" charset="0"/>
                <a:cs typeface="+mn-cs"/>
                <a:sym typeface="AGA Arabesque" pitchFamily="2" charset="2"/>
              </a:rPr>
              <a:t> ولا يحل له أن يأخذ ما ليس له بحق كأن يأخذه بالعدوان أو الحيلة</a:t>
            </a:r>
            <a:r>
              <a:rPr lang="en-US" sz="2400" dirty="0"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ولا يجوز له تنمية ملكه بطريق محرمة, ومن ثَمَّ حرم الله الربا والقمار والرشوة، وكل ما يعد من قبيل أكل المال </a:t>
            </a:r>
            <a:r>
              <a:rPr lang="ar-SA" sz="2400" dirty="0" err="1" smtClean="0" bmk="">
                <a:latin typeface="Traditional Arabic" pitchFamily="18" charset="-78"/>
                <a:ea typeface="Times New Roman" pitchFamily="18" charset="0"/>
                <a:cs typeface="+mn-cs"/>
                <a:sym typeface="AGA Arabesque" pitchFamily="2" charset="2"/>
              </a:rPr>
              <a:t>بالباطل.</a:t>
            </a:r>
            <a:r>
              <a:rPr lang="ar-SA" sz="2400" dirty="0" smtClean="0" bmk="">
                <a:latin typeface="Traditional Arabic" pitchFamily="18" charset="-78"/>
                <a:ea typeface="Times New Roman" pitchFamily="18" charset="0"/>
                <a:cs typeface="+mn-cs"/>
                <a:sym typeface="AGA Arabesque" pitchFamily="2" charset="2"/>
              </a:rPr>
              <a:t> وحرم كذلك الظلم بكل صوره وأشكاله، والضَّرر والضِّرار بكل </a:t>
            </a:r>
            <a:r>
              <a:rPr lang="ar-SA" sz="2400" dirty="0" err="1" smtClean="0" bmk="">
                <a:latin typeface="Traditional Arabic" pitchFamily="18" charset="-78"/>
                <a:ea typeface="Times New Roman" pitchFamily="18" charset="0"/>
                <a:cs typeface="+mn-cs"/>
                <a:sym typeface="AGA Arabesque" pitchFamily="2" charset="2"/>
              </a:rPr>
              <a:t>ألوانه.</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وفى مجال التوزيع أمر بالعدل بين الأولاد في العطية فقال </a:t>
            </a:r>
            <a:r>
              <a:rPr lang="en-US" sz="2400" dirty="0" smtClean="0" bmk="">
                <a:latin typeface="Traditional Arabic" pitchFamily="18" charset="-78"/>
                <a:ea typeface="Times New Roman" pitchFamily="18" charset="0"/>
                <a:cs typeface="+mn-cs"/>
                <a:sym typeface="AGA Arabesque" pitchFamily="2" charset="2"/>
              </a:rPr>
              <a:t></a:t>
            </a:r>
            <a:r>
              <a:rPr lang="en-US" sz="2400" dirty="0" smtClean="0" bmk="">
                <a:latin typeface="Traditional Arabic" pitchFamily="18" charset="-78"/>
                <a:ea typeface="Times New Roman" pitchFamily="18" charset="0"/>
                <a:cs typeface="+mn-cs"/>
              </a:rPr>
              <a:t> </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(اتَّقُوا اللَّهَ وَاعْدِلُوا بين أَوْلَادِكُمْ), كما وضع نظاماً دقيقاً في توزيع الميراث, والصدقات المفروضة, والغنائم والفيء والخراج والجزية وعطايا بيت </a:t>
            </a:r>
            <a:r>
              <a:rPr lang="ar-SA" sz="2400" dirty="0" err="1" smtClean="0" bmk="">
                <a:latin typeface="Traditional Arabic" pitchFamily="18" charset="-78"/>
                <a:ea typeface="Times New Roman" pitchFamily="18" charset="0"/>
                <a:cs typeface="+mn-cs"/>
                <a:sym typeface="AGA Arabesque" pitchFamily="2" charset="2"/>
              </a:rPr>
              <a:t>المال.</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a:p>
            <a:pPr lvl="0" indent="457200" algn="just" eaLnBrk="0" hangingPunct="0">
              <a:tabLst>
                <a:tab pos="228600" algn="l"/>
              </a:tabLst>
            </a:pPr>
            <a:r>
              <a:rPr lang="ar-SA" sz="2400" dirty="0" smtClean="0" bmk="">
                <a:latin typeface="Traditional Arabic" pitchFamily="18" charset="-78"/>
                <a:ea typeface="Times New Roman" pitchFamily="18" charset="0"/>
                <a:cs typeface="+mn-cs"/>
                <a:sym typeface="AGA Arabesque" pitchFamily="2" charset="2"/>
              </a:rPr>
              <a:t>وفي مجال الاستهلاك والإنفاق أمر الإسلام بالاعتدال والتوسط, والابتعاد عن الترف, والتبذير والإسراف </a:t>
            </a:r>
            <a:r>
              <a:rPr lang="ar-SA" sz="2400" dirty="0" err="1" smtClean="0" bmk="">
                <a:latin typeface="Traditional Arabic" pitchFamily="18" charset="-78"/>
                <a:ea typeface="Times New Roman" pitchFamily="18" charset="0"/>
                <a:cs typeface="+mn-cs"/>
                <a:sym typeface="AGA Arabesque" pitchFamily="2" charset="2"/>
              </a:rPr>
              <a:t>والتقتير.</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{وَلَا تَجْعَلْ يَدَكَ مَغْلُولَةً إلَى عُنُقِكَ وَلَا تَبْسُطْهَا كُلَّ الْبَسْطِ فَتَقْعُدَ مَلُومًا مَحْسُورًا</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(الإسراء: 29), وقال </a:t>
            </a:r>
            <a:r>
              <a:rPr lang="ar-SA" sz="2400" dirty="0" err="1" smtClean="0" bmk="">
                <a:latin typeface="Traditional Arabic" pitchFamily="18" charset="-78"/>
                <a:ea typeface="Times New Roman" pitchFamily="18" charset="0"/>
                <a:cs typeface="+mn-cs"/>
                <a:sym typeface="AGA Arabesque" pitchFamily="2" charset="2"/>
              </a:rPr>
              <a:t>أيضاً: </a:t>
            </a:r>
            <a:r>
              <a:rPr lang="ar-SA" sz="2400" dirty="0" smtClean="0" bmk="">
                <a:latin typeface="Traditional Arabic" pitchFamily="18" charset="-78"/>
                <a:ea typeface="Times New Roman" pitchFamily="18" charset="0"/>
                <a:cs typeface="+mn-cs"/>
                <a:sym typeface="AGA Arabesque" pitchFamily="2" charset="2"/>
              </a:rPr>
              <a:t>{وكُلُواْ وَاشْرَبُواْ وَلاَ تُسْرِفُواْ إِنَّهُ لاَ يُحِبُّ الْمُسْرِفِينَ</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(الأعراف: 31</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ومن هذا الباب تحريم الإسلام لاستعمال أواني الذهب والفضة مطلقاً، وكذا تحريمه لبس الذهب والحرير على الرجال.</a:t>
            </a:r>
            <a:endParaRPr lang="en-US" sz="2400" dirty="0" smtClean="0" bmk="">
              <a:cs typeface="+mn-cs"/>
              <a:sym typeface="AGA Arabesque" pitchFamily="2" charset="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3" name="مستطيل 2"/>
          <p:cNvSpPr/>
          <p:nvPr/>
        </p:nvSpPr>
        <p:spPr>
          <a:xfrm>
            <a:off x="488504" y="476673"/>
            <a:ext cx="8856984" cy="4893647"/>
          </a:xfrm>
          <a:prstGeom prst="rect">
            <a:avLst/>
          </a:prstGeom>
        </p:spPr>
        <p:txBody>
          <a:bodyPr wrap="square">
            <a:spAutoFit/>
          </a:bodyPr>
          <a:lstStyle/>
          <a:p>
            <a:pPr indent="457200" algn="just" eaLnBrk="0" hangingPunct="0">
              <a:buFontTx/>
              <a:buChar char="•"/>
              <a:tabLst>
                <a:tab pos="228600" algn="l"/>
              </a:tabLst>
            </a:pPr>
            <a:r>
              <a:rPr lang="ar-SA" sz="2400" b="1" dirty="0" smtClean="0" bmk="">
                <a:latin typeface="Traditional Arabic" pitchFamily="18" charset="-78"/>
                <a:ea typeface="Times New Roman" pitchFamily="18" charset="0"/>
                <a:sym typeface="AGA Arabesque" pitchFamily="2" charset="2"/>
              </a:rPr>
              <a:t>وفي مجال السياسة</a:t>
            </a:r>
            <a:r>
              <a:rPr lang="ar-SA" sz="2400" dirty="0" smtClean="0" bmk="">
                <a:latin typeface="Traditional Arabic" pitchFamily="18" charset="-78"/>
                <a:ea typeface="Times New Roman" pitchFamily="18" charset="0"/>
                <a:sym typeface="AGA Arabesque" pitchFamily="2" charset="2"/>
              </a:rPr>
              <a:t> ربط الإسلام السياسة بالأخلاق، فرفض كل الأساليب القذرة للوصول إلى الغايات مهما كانت تلك الغايات نبيلة, ورفض </a:t>
            </a:r>
            <a:r>
              <a:rPr lang="ar-SA" sz="2400" dirty="0" err="1" smtClean="0" bmk="">
                <a:latin typeface="Traditional Arabic" pitchFamily="18" charset="-78"/>
                <a:ea typeface="Times New Roman" pitchFamily="18" charset="0"/>
                <a:sym typeface="AGA Arabesque" pitchFamily="2" charset="2"/>
              </a:rPr>
              <a:t>مبدأ </a:t>
            </a:r>
            <a:r>
              <a:rPr lang="ar-SA" sz="2400" dirty="0" smtClean="0" bmk="">
                <a:latin typeface="Traditional Arabic" pitchFamily="18" charset="-78"/>
                <a:ea typeface="Times New Roman" pitchFamily="18" charset="0"/>
                <a:sym typeface="AGA Arabesque" pitchFamily="2" charset="2"/>
              </a:rPr>
              <a:t>"الغاية تبرر الوسيلة", وبنى سياسته على الصدق والرحمة والعدل والإنصاف والمساواة بين الجميع في الحقوق والواجبات والعقوبات، وفرض احترام الاتفاقات، والوفاء </a:t>
            </a:r>
            <a:r>
              <a:rPr lang="ar-SA" sz="2400" dirty="0" err="1" smtClean="0" bmk="">
                <a:latin typeface="Traditional Arabic" pitchFamily="18" charset="-78"/>
                <a:ea typeface="Times New Roman" pitchFamily="18" charset="0"/>
                <a:sym typeface="AGA Arabesque" pitchFamily="2" charset="2"/>
              </a:rPr>
              <a:t>بالعهود.</a:t>
            </a:r>
            <a:r>
              <a:rPr lang="ar-SA" sz="2400" dirty="0" smtClean="0" bmk="">
                <a:latin typeface="Traditional Arabic" pitchFamily="18" charset="-78"/>
                <a:ea typeface="Times New Roman" pitchFamily="18" charset="0"/>
                <a:sym typeface="AGA Arabesque" pitchFamily="2" charset="2"/>
              </a:rPr>
              <a:t> قال </a:t>
            </a:r>
            <a:r>
              <a:rPr lang="ar-SA" sz="2400" dirty="0" err="1" smtClean="0" bmk="">
                <a:latin typeface="Traditional Arabic" pitchFamily="18" charset="-78"/>
                <a:ea typeface="Times New Roman" pitchFamily="18" charset="0"/>
                <a:sym typeface="AGA Arabesque" pitchFamily="2" charset="2"/>
              </a:rPr>
              <a:t>تعالى: </a:t>
            </a:r>
            <a:r>
              <a:rPr lang="ar-SA" sz="2400" dirty="0" smtClean="0" bmk="">
                <a:latin typeface="Traditional Arabic" pitchFamily="18" charset="-78"/>
                <a:ea typeface="Times New Roman" pitchFamily="18" charset="0"/>
                <a:sym typeface="AGA Arabesque" pitchFamily="2" charset="2"/>
              </a:rPr>
              <a:t>{وَإِمَّا </a:t>
            </a:r>
            <a:r>
              <a:rPr lang="ar-SA" sz="2400" dirty="0" err="1" smtClean="0" bmk="">
                <a:latin typeface="Traditional Arabic" pitchFamily="18" charset="-78"/>
                <a:ea typeface="Times New Roman" pitchFamily="18" charset="0"/>
                <a:sym typeface="AGA Arabesque" pitchFamily="2" charset="2"/>
              </a:rPr>
              <a:t>تَخَافَنَّ</a:t>
            </a:r>
            <a:r>
              <a:rPr lang="ar-SA" sz="2400" dirty="0" smtClean="0" bmk="">
                <a:latin typeface="Traditional Arabic" pitchFamily="18" charset="-78"/>
                <a:ea typeface="Times New Roman" pitchFamily="18" charset="0"/>
                <a:sym typeface="AGA Arabesque" pitchFamily="2" charset="2"/>
              </a:rPr>
              <a:t> من قَوْمٍ خِيَانَةً فَانْبِذْ إِلَيْهِمْ على سَوَاءٍ إِنَّ اللّهَ لا يُحبُّ الخائنينَ</a:t>
            </a:r>
            <a:r>
              <a:rPr lang="ar-SA" sz="2400" dirty="0" err="1" smtClean="0" bmk="">
                <a:latin typeface="Traditional Arabic" pitchFamily="18" charset="-78"/>
                <a:ea typeface="Times New Roman" pitchFamily="18" charset="0"/>
                <a:sym typeface="AGA Arabesque" pitchFamily="2" charset="2"/>
              </a:rPr>
              <a:t>} </a:t>
            </a:r>
            <a:r>
              <a:rPr lang="ar-SA" sz="2400" dirty="0" smtClean="0" bmk="">
                <a:latin typeface="Traditional Arabic" pitchFamily="18" charset="-78"/>
                <a:ea typeface="Times New Roman" pitchFamily="18" charset="0"/>
                <a:sym typeface="AGA Arabesque" pitchFamily="2" charset="2"/>
              </a:rPr>
              <a:t>(الأنفال: 58), وقال جل </a:t>
            </a:r>
            <a:r>
              <a:rPr lang="ar-SA" sz="2400" dirty="0" err="1" smtClean="0" bmk="">
                <a:latin typeface="Traditional Arabic" pitchFamily="18" charset="-78"/>
                <a:ea typeface="Times New Roman" pitchFamily="18" charset="0"/>
                <a:sym typeface="AGA Arabesque" pitchFamily="2" charset="2"/>
              </a:rPr>
              <a:t>شأنه: </a:t>
            </a:r>
            <a:r>
              <a:rPr lang="ar-SA" sz="2400" dirty="0" smtClean="0" bmk="">
                <a:latin typeface="Traditional Arabic" pitchFamily="18" charset="-78"/>
                <a:ea typeface="Times New Roman" pitchFamily="18" charset="0"/>
                <a:sym typeface="AGA Arabesque" pitchFamily="2" charset="2"/>
              </a:rPr>
              <a:t>{وَإِذَا قُلْتُمْ فَاعْدِلُواْ وَلَوْ كَانَ ذَا قُرْبَى وَبِعَهْدِ اللَّهِ أَوْفُواْ</a:t>
            </a:r>
            <a:r>
              <a:rPr lang="ar-SA" sz="2400" dirty="0" err="1" smtClean="0" bmk="">
                <a:latin typeface="Traditional Arabic" pitchFamily="18" charset="-78"/>
                <a:ea typeface="Times New Roman" pitchFamily="18" charset="0"/>
                <a:sym typeface="AGA Arabesque" pitchFamily="2" charset="2"/>
              </a:rPr>
              <a:t>} </a:t>
            </a:r>
            <a:r>
              <a:rPr lang="ar-SA" sz="2400" dirty="0" smtClean="0" bmk="">
                <a:latin typeface="Traditional Arabic" pitchFamily="18" charset="-78"/>
                <a:ea typeface="Times New Roman" pitchFamily="18" charset="0"/>
                <a:sym typeface="AGA Arabesque" pitchFamily="2" charset="2"/>
              </a:rPr>
              <a:t>(الأنعام: 152</a:t>
            </a:r>
            <a:r>
              <a:rPr lang="ar-SA" sz="2400" dirty="0" err="1" smtClean="0" bmk="">
                <a:latin typeface="Traditional Arabic" pitchFamily="18" charset="-78"/>
                <a:ea typeface="Times New Roman" pitchFamily="18" charset="0"/>
                <a:sym typeface="AGA Arabesque" pitchFamily="2" charset="2"/>
              </a:rPr>
              <a:t>).</a:t>
            </a:r>
            <a:endParaRPr lang="ar-SA" sz="2400" b="1" dirty="0" smtClean="0" bmk="">
              <a:latin typeface="Traditional Arabic" pitchFamily="18" charset="-78"/>
              <a:ea typeface="Times New Roman" pitchFamily="18" charset="0"/>
              <a:cs typeface="+mn-cs"/>
              <a:sym typeface="AGA Arabesque" pitchFamily="2" charset="2"/>
            </a:endParaRPr>
          </a:p>
          <a:p>
            <a:pPr lvl="0" indent="457200" algn="just" eaLnBrk="0" hangingPunct="0">
              <a:buFontTx/>
              <a:buChar char="•"/>
              <a:tabLst>
                <a:tab pos="228600" algn="l"/>
              </a:tabLst>
            </a:pPr>
            <a:r>
              <a:rPr lang="ar-SA" sz="2400" b="1" dirty="0" smtClean="0" bmk="">
                <a:latin typeface="Traditional Arabic" pitchFamily="18" charset="-78"/>
                <a:ea typeface="Times New Roman" pitchFamily="18" charset="0"/>
                <a:cs typeface="+mn-cs"/>
                <a:sym typeface="AGA Arabesque" pitchFamily="2" charset="2"/>
              </a:rPr>
              <a:t>وفي مجال الحرب</a:t>
            </a:r>
            <a:r>
              <a:rPr lang="ar-SA" sz="2400" dirty="0" smtClean="0" bmk="">
                <a:latin typeface="Traditional Arabic" pitchFamily="18" charset="-78"/>
                <a:ea typeface="Times New Roman" pitchFamily="18" charset="0"/>
                <a:cs typeface="+mn-cs"/>
                <a:sym typeface="AGA Arabesque" pitchFamily="2" charset="2"/>
              </a:rPr>
              <a:t> لم تنفصل سياسة الإسلام عن الأخلاق, بل بقيت كما في السِّلْم مبنية على العدل والرحمة والصدق </a:t>
            </a:r>
            <a:r>
              <a:rPr lang="ar-SA" sz="2400" dirty="0" err="1" smtClean="0" bmk="">
                <a:latin typeface="Traditional Arabic" pitchFamily="18" charset="-78"/>
                <a:ea typeface="Times New Roman" pitchFamily="18" charset="0"/>
                <a:cs typeface="+mn-cs"/>
                <a:sym typeface="AGA Arabesque" pitchFamily="2" charset="2"/>
              </a:rPr>
              <a:t>والوفاء.</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{وَقَاتِلُواْ فِي سَبِيلِ اللَّهِ الَّذِينَ يُقَاتِلُونَكُمْ وَلاَ تَعْتَدُواْ إِنَّ اللَّهَ لاَ يُحِبُّ الْمُعْتَدِينَ</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(البقرة: 190), وقال جل في </a:t>
            </a:r>
            <a:r>
              <a:rPr lang="ar-SA" sz="2400" dirty="0" err="1" smtClean="0" bmk="">
                <a:latin typeface="Traditional Arabic" pitchFamily="18" charset="-78"/>
                <a:ea typeface="Times New Roman" pitchFamily="18" charset="0"/>
                <a:cs typeface="+mn-cs"/>
                <a:sym typeface="AGA Arabesque" pitchFamily="2" charset="2"/>
              </a:rPr>
              <a:t>علاه: </a:t>
            </a:r>
            <a:r>
              <a:rPr lang="ar-SA" sz="2400" dirty="0" smtClean="0" bmk="">
                <a:latin typeface="Traditional Arabic" pitchFamily="18" charset="-78"/>
                <a:ea typeface="Times New Roman" pitchFamily="18" charset="0"/>
                <a:cs typeface="+mn-cs"/>
                <a:sym typeface="AGA Arabesque" pitchFamily="2" charset="2"/>
              </a:rPr>
              <a:t>{وَلاَ يَجْرِمَنَّكُمْ شَنَآنُ قَوْمٍ أَن صَدُّوكُمْ عَنِ الْمَسْجِدِ الْحَرَامِ أَن تَعْتَدُواْ وَتَعَاوَنُواْ عَلَى الْبرِّ وَالتَّقْوَى وَلاَ تَعَاوَنُواْ عَلَى الإِثْمِ وَالْعُدْوَانِ</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(المائدة: 2</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وجعل الإسلام الغاية من الحرب إعلاء كلمة الله, والانتصار للحق </a:t>
            </a:r>
            <a:r>
              <a:rPr lang="ar-SA" sz="2400" dirty="0" err="1" smtClean="0" bmk="">
                <a:latin typeface="Traditional Arabic" pitchFamily="18" charset="-78"/>
                <a:ea typeface="Times New Roman" pitchFamily="18" charset="0"/>
                <a:cs typeface="+mn-cs"/>
                <a:sym typeface="AGA Arabesque" pitchFamily="2" charset="2"/>
              </a:rPr>
              <a:t>والخير.</a:t>
            </a:r>
            <a:r>
              <a:rPr lang="ar-SA" sz="2400" dirty="0" smtClean="0" bmk="">
                <a:latin typeface="Traditional Arabic" pitchFamily="18" charset="-78"/>
                <a:ea typeface="Times New Roman" pitchFamily="18" charset="0"/>
                <a:cs typeface="+mn-cs"/>
                <a:sym typeface="AGA Arabesque" pitchFamily="2" charset="2"/>
              </a:rPr>
              <a:t> قال </a:t>
            </a:r>
            <a:r>
              <a:rPr lang="ar-SA" sz="2400" dirty="0" err="1" smtClean="0" bmk="">
                <a:latin typeface="Traditional Arabic" pitchFamily="18" charset="-78"/>
                <a:ea typeface="Times New Roman" pitchFamily="18" charset="0"/>
                <a:cs typeface="+mn-cs"/>
                <a:sym typeface="AGA Arabesque" pitchFamily="2" charset="2"/>
              </a:rPr>
              <a:t>تعالى: </a:t>
            </a:r>
            <a:r>
              <a:rPr lang="ar-SA" sz="2400" dirty="0" smtClean="0" bmk="">
                <a:latin typeface="Traditional Arabic" pitchFamily="18" charset="-78"/>
                <a:ea typeface="Times New Roman" pitchFamily="18" charset="0"/>
                <a:cs typeface="+mn-cs"/>
                <a:sym typeface="AGA Arabesque" pitchFamily="2" charset="2"/>
              </a:rPr>
              <a:t>{الَّذِينَ </a:t>
            </a:r>
            <a:r>
              <a:rPr lang="ar-SA" sz="2400" dirty="0" err="1" smtClean="0" bmk="">
                <a:latin typeface="Traditional Arabic" pitchFamily="18" charset="-78"/>
                <a:ea typeface="Times New Roman" pitchFamily="18" charset="0"/>
                <a:cs typeface="+mn-cs"/>
                <a:sym typeface="AGA Arabesque" pitchFamily="2" charset="2"/>
              </a:rPr>
              <a:t>ءَامَنُواْ</a:t>
            </a:r>
            <a:r>
              <a:rPr lang="ar-SA" sz="2400" dirty="0" smtClean="0" bmk="">
                <a:latin typeface="Traditional Arabic" pitchFamily="18" charset="-78"/>
                <a:ea typeface="Times New Roman" pitchFamily="18" charset="0"/>
                <a:cs typeface="+mn-cs"/>
                <a:sym typeface="AGA Arabesque" pitchFamily="2" charset="2"/>
              </a:rPr>
              <a:t> يُقَاتِلُونَ فِى سَبِيلِ اللَّهِ وَالَّذِينَ كَفَرُواْ يُقَاتِلُونَ فِى سَبِيلِ الطَّاغُوتِ</a:t>
            </a:r>
            <a:r>
              <a:rPr lang="ar-SA" sz="2400" dirty="0" err="1" smtClean="0" bmk="">
                <a:latin typeface="Traditional Arabic" pitchFamily="18" charset="-78"/>
                <a:ea typeface="Times New Roman" pitchFamily="18" charset="0"/>
                <a:cs typeface="+mn-cs"/>
                <a:sym typeface="AGA Arabesque" pitchFamily="2" charset="2"/>
              </a:rPr>
              <a:t>} </a:t>
            </a:r>
            <a:r>
              <a:rPr lang="ar-SA" sz="2400" dirty="0" smtClean="0" bmk="">
                <a:latin typeface="Traditional Arabic" pitchFamily="18" charset="-78"/>
                <a:ea typeface="Times New Roman" pitchFamily="18" charset="0"/>
                <a:cs typeface="+mn-cs"/>
                <a:sym typeface="AGA Arabesque" pitchFamily="2" charset="2"/>
              </a:rPr>
              <a:t>(النساء: 76</a:t>
            </a:r>
            <a:r>
              <a:rPr lang="ar-SA" sz="2400" dirty="0" err="1" smtClean="0" bmk="">
                <a:latin typeface="Traditional Arabic" pitchFamily="18" charset="-78"/>
                <a:ea typeface="Times New Roman" pitchFamily="18" charset="0"/>
                <a:cs typeface="+mn-cs"/>
                <a:sym typeface="AGA Arabesque" pitchFamily="2" charset="2"/>
              </a:rPr>
              <a:t>).</a:t>
            </a:r>
            <a:r>
              <a:rPr lang="ar-SA" sz="2400" dirty="0" smtClean="0" bmk="">
                <a:latin typeface="Traditional Arabic" pitchFamily="18" charset="-78"/>
                <a:ea typeface="Times New Roman" pitchFamily="18" charset="0"/>
                <a:cs typeface="+mn-cs"/>
                <a:sym typeface="AGA Arabesque" pitchFamily="2" charset="2"/>
              </a:rPr>
              <a:t> </a:t>
            </a:r>
            <a:endParaRPr lang="en-US" sz="2400" dirty="0" smtClean="0" bmk="">
              <a:cs typeface="+mn-cs"/>
              <a:sym typeface="AGA Arabesque" pitchFamily="2" charset="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3" name="مستطيل 2"/>
          <p:cNvSpPr/>
          <p:nvPr/>
        </p:nvSpPr>
        <p:spPr>
          <a:xfrm>
            <a:off x="560512" y="476672"/>
            <a:ext cx="8640960" cy="4154984"/>
          </a:xfrm>
          <a:prstGeom prst="rect">
            <a:avLst/>
          </a:prstGeom>
        </p:spPr>
        <p:txBody>
          <a:bodyPr wrap="square">
            <a:spAutoFit/>
          </a:bodyPr>
          <a:lstStyle/>
          <a:p>
            <a:pPr lvl="0" indent="457200" algn="just" eaLnBrk="0" hangingPunct="0">
              <a:tabLst>
                <a:tab pos="228600" algn="l"/>
              </a:tabLst>
            </a:pPr>
            <a:r>
              <a:rPr lang="ar-SA" sz="2400" dirty="0" smtClean="0" bmk="">
                <a:latin typeface="Traditional Arabic" pitchFamily="18" charset="-78"/>
                <a:ea typeface="Times New Roman" pitchFamily="18" charset="0"/>
                <a:sym typeface="AGA Arabesque" pitchFamily="2" charset="2"/>
              </a:rPr>
              <a:t>وفي السنة أن النبي </a:t>
            </a:r>
            <a:r>
              <a:rPr lang="en-US" sz="2400" dirty="0" smtClean="0" bmk="">
                <a:latin typeface="Traditional Arabic" pitchFamily="18" charset="-78"/>
                <a:ea typeface="Times New Roman" pitchFamily="18" charset="0"/>
                <a:sym typeface="AGA Arabesque" pitchFamily="2" charset="2"/>
              </a:rPr>
              <a:t></a:t>
            </a:r>
            <a:r>
              <a:rPr lang="en-US" sz="2400" dirty="0" smtClean="0" bmk="">
                <a:latin typeface="Traditional Arabic" pitchFamily="18" charset="-78"/>
                <a:ea typeface="Times New Roman" pitchFamily="18" charset="0"/>
              </a:rPr>
              <a:t> </a:t>
            </a:r>
            <a:r>
              <a:rPr lang="ar-SA" sz="2400" dirty="0" smtClean="0" bmk="">
                <a:latin typeface="Traditional Arabic" pitchFamily="18" charset="-78"/>
                <a:ea typeface="Times New Roman" pitchFamily="18" charset="0"/>
                <a:sym typeface="AGA Arabesque" pitchFamily="2" charset="2"/>
              </a:rPr>
              <a:t>كان إذا أَمَّرَ أَمِيراً على جَيْشٍ أو سَرِيَّةٍ أَوْصَاهُ في خَاصَّتِهِ بِتَقْوَى اللَّهِ وَمَنْ معه من الْمُسْلِمِينَ خَيْراً ثُمَّ </a:t>
            </a:r>
            <a:r>
              <a:rPr lang="ar-SA" sz="2400" dirty="0" err="1" smtClean="0" bmk="">
                <a:latin typeface="Traditional Arabic" pitchFamily="18" charset="-78"/>
                <a:ea typeface="Times New Roman" pitchFamily="18" charset="0"/>
                <a:sym typeface="AGA Arabesque" pitchFamily="2" charset="2"/>
              </a:rPr>
              <a:t>قال: </a:t>
            </a:r>
            <a:r>
              <a:rPr lang="ar-SA" sz="2400" dirty="0" smtClean="0" bmk="">
                <a:latin typeface="Traditional Arabic" pitchFamily="18" charset="-78"/>
                <a:ea typeface="Times New Roman" pitchFamily="18" charset="0"/>
                <a:sym typeface="AGA Arabesque" pitchFamily="2" charset="2"/>
              </a:rPr>
              <a:t>(اغْزُوا بِاسْمِ اللَّهِ في سَبِيلِ اللَّهِ, قَاتِلُوا من كَفَرَ بِاللَّهِ, اغْزُوا ولا تَغُلُّوا ولا تَغْدِرُوا ولا تَمْثُلُوا ولا تَقْتُلُوا وَلِيداً</a:t>
            </a:r>
            <a:r>
              <a:rPr lang="ar-SA" sz="2400" dirty="0" err="1" smtClean="0" bmk="">
                <a:latin typeface="Traditional Arabic" pitchFamily="18" charset="-78"/>
                <a:ea typeface="Times New Roman" pitchFamily="18" charset="0"/>
                <a:sym typeface="AGA Arabesque" pitchFamily="2" charset="2"/>
              </a:rPr>
              <a:t>).</a:t>
            </a:r>
            <a:r>
              <a:rPr lang="ar-SA" sz="2400" dirty="0" smtClean="0" bmk="">
                <a:latin typeface="Traditional Arabic" pitchFamily="18" charset="-78"/>
                <a:ea typeface="Times New Roman" pitchFamily="18" charset="0"/>
                <a:sym typeface="AGA Arabesque" pitchFamily="2" charset="2"/>
              </a:rPr>
              <a:t> وكذلك كان يفعل الخلفاء الراشدون </a:t>
            </a:r>
            <a:r>
              <a:rPr lang="ar-SA" sz="2400" dirty="0" err="1" smtClean="0" bmk="">
                <a:latin typeface="Traditional Arabic" pitchFamily="18" charset="-78"/>
                <a:ea typeface="Times New Roman" pitchFamily="18" charset="0"/>
                <a:sym typeface="AGA Arabesque" pitchFamily="2" charset="2"/>
              </a:rPr>
              <a:t>المهديون</a:t>
            </a:r>
            <a:r>
              <a:rPr lang="ar-SA" sz="2400" dirty="0" smtClean="0" bmk="">
                <a:latin typeface="Traditional Arabic" pitchFamily="18" charset="-78"/>
                <a:ea typeface="Times New Roman" pitchFamily="18" charset="0"/>
                <a:sym typeface="AGA Arabesque" pitchFamily="2" charset="2"/>
              </a:rPr>
              <a:t> من بعده, فقد كانوا يوصون قوادهم وأمراءهم عند تسيير الجيوش بتقوى الله, وعدم قتل غير المحارب, وعدم الإفساد والإضرار بالممتلكات, من ذلك ما جاء في وصية أبي بكر رضي الله عنه ليزيد بن أبي سفيان حين بعث جيوشاً إلى الشام, فقد خرج يتبعه ويوصيه, فكان مما </a:t>
            </a:r>
            <a:r>
              <a:rPr lang="ar-SA" sz="2400" dirty="0" err="1" smtClean="0" bmk="">
                <a:latin typeface="Traditional Arabic" pitchFamily="18" charset="-78"/>
                <a:ea typeface="Times New Roman" pitchFamily="18" charset="0"/>
                <a:sym typeface="AGA Arabesque" pitchFamily="2" charset="2"/>
              </a:rPr>
              <a:t>قال: </a:t>
            </a:r>
            <a:r>
              <a:rPr lang="ar-SA" sz="2400" dirty="0" smtClean="0" bmk="">
                <a:latin typeface="Traditional Arabic" pitchFamily="18" charset="-78"/>
                <a:ea typeface="Times New Roman" pitchFamily="18" charset="0"/>
                <a:sym typeface="AGA Arabesque" pitchFamily="2" charset="2"/>
              </a:rPr>
              <a:t>"إني أوصيك بعشر؛ لا تَقْتُلَنَّ صبياً, ولا امرأةً ولا كبيراً هرماً, ولا تَقْطَعَنَّ شجراً مثمراً, ولا تَخْربن عامراً, ولا تَعْقرنَّ شاةً ولا بعيراً إلا </a:t>
            </a:r>
            <a:r>
              <a:rPr lang="ar-SA" sz="2400" dirty="0" err="1" smtClean="0" bmk="">
                <a:latin typeface="Traditional Arabic" pitchFamily="18" charset="-78"/>
                <a:ea typeface="Times New Roman" pitchFamily="18" charset="0"/>
                <a:sym typeface="AGA Arabesque" pitchFamily="2" charset="2"/>
              </a:rPr>
              <a:t>لمأكلةٍ</a:t>
            </a:r>
            <a:r>
              <a:rPr lang="ar-SA" sz="2400" dirty="0" smtClean="0" bmk="">
                <a:latin typeface="Traditional Arabic" pitchFamily="18" charset="-78"/>
                <a:ea typeface="Times New Roman" pitchFamily="18" charset="0"/>
                <a:sym typeface="AGA Arabesque" pitchFamily="2" charset="2"/>
              </a:rPr>
              <a:t>, ولا تَغْرقنَّ نخلاً ولا تحرقنَّه, ولا تَغْللْ ولا </a:t>
            </a:r>
            <a:r>
              <a:rPr lang="ar-SA" sz="2400" dirty="0" err="1" smtClean="0" bmk="">
                <a:latin typeface="Traditional Arabic" pitchFamily="18" charset="-78"/>
                <a:ea typeface="Times New Roman" pitchFamily="18" charset="0"/>
                <a:sym typeface="AGA Arabesque" pitchFamily="2" charset="2"/>
              </a:rPr>
              <a:t>تَجْبنْ"</a:t>
            </a:r>
            <a:r>
              <a:rPr lang="ar-SA" sz="2400" dirty="0" err="1" smtClean="0">
                <a:latin typeface="Traditional Arabic" pitchFamily="18" charset="-78"/>
                <a:ea typeface="Times New Roman" pitchFamily="18" charset="0"/>
                <a:sym typeface="AGA Arabesque" pitchFamily="2" charset="2"/>
              </a:rPr>
              <a:t>.</a:t>
            </a:r>
            <a:endParaRPr lang="en-US" sz="2400" dirty="0" smtClean="0">
              <a:sym typeface="AGA Arabesque" pitchFamily="2" charset="2"/>
            </a:endParaRPr>
          </a:p>
          <a:p>
            <a:pPr lvl="0" indent="457200" algn="just" eaLnBrk="0" hangingPunct="0">
              <a:tabLst>
                <a:tab pos="228600" algn="l"/>
              </a:tabLst>
            </a:pPr>
            <a:r>
              <a:rPr lang="ar-SA" sz="2400" dirty="0" smtClean="0">
                <a:latin typeface="Traditional Arabic" pitchFamily="18" charset="-78"/>
                <a:ea typeface="Times New Roman" pitchFamily="18" charset="0"/>
                <a:sym typeface="AGA Arabesque" pitchFamily="2" charset="2"/>
              </a:rPr>
              <a:t>وهكذا فما من مجال من مجالات الحياة يمكن للمسلم أن يعيشها بمعزل عن القيم الأخلاقية والضوابط السلوكية, وهذا الذي ذكرناه ما هو إلا غيض من </a:t>
            </a:r>
            <a:r>
              <a:rPr lang="ar-SA" sz="2400" dirty="0" err="1" smtClean="0">
                <a:latin typeface="Traditional Arabic" pitchFamily="18" charset="-78"/>
                <a:ea typeface="Times New Roman" pitchFamily="18" charset="0"/>
                <a:sym typeface="AGA Arabesque" pitchFamily="2" charset="2"/>
              </a:rPr>
              <a:t>فيض.</a:t>
            </a:r>
            <a:r>
              <a:rPr lang="ar-SA" sz="2400" dirty="0" smtClean="0">
                <a:latin typeface="Traditional Arabic" pitchFamily="18" charset="-78"/>
                <a:ea typeface="Times New Roman" pitchFamily="18" charset="0"/>
                <a:sym typeface="AGA Arabesque" pitchFamily="2" charset="2"/>
              </a:rPr>
              <a:t> </a:t>
            </a:r>
            <a:endParaRPr lang="ar-SA"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4304</TotalTime>
  <Words>2577</Words>
  <Application>Microsoft Office PowerPoint</Application>
  <PresentationFormat>A4 Paper (210x297 mm)</PresentationFormat>
  <Paragraphs>82</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فورم لكلية الاداب</vt:lpstr>
      <vt:lpstr>Slide 1</vt:lpstr>
      <vt:lpstr>المحاضرة الأولى</vt:lpstr>
      <vt:lpstr>أولاً- تعريف الخُلُق:</vt:lpstr>
      <vt:lpstr>Slide 4</vt:lpstr>
      <vt:lpstr>Slide 5</vt:lpstr>
      <vt:lpstr>ثانياً- موضوع علم الأخلاق:</vt:lpstr>
      <vt:lpstr>ثالثاً- أقسام الخلق:</vt:lpstr>
      <vt:lpstr>Slide 8</vt:lpstr>
      <vt:lpstr>رابعاً: مكانة الأخلاق في الإسلام:</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aldershawi</dc:creator>
  <cp:lastModifiedBy>Eme</cp:lastModifiedBy>
  <cp:revision>78</cp:revision>
  <dcterms:created xsi:type="dcterms:W3CDTF">2014-02-02T19:03:13Z</dcterms:created>
  <dcterms:modified xsi:type="dcterms:W3CDTF">2014-02-22T23:13:54Z</dcterms:modified>
</cp:coreProperties>
</file>