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17"/>
  </p:notesMasterIdLst>
  <p:sldIdLst>
    <p:sldId id="256" r:id="rId2"/>
    <p:sldId id="292" r:id="rId3"/>
    <p:sldId id="308" r:id="rId4"/>
    <p:sldId id="311" r:id="rId5"/>
    <p:sldId id="312" r:id="rId6"/>
    <p:sldId id="313" r:id="rId7"/>
    <p:sldId id="314" r:id="rId8"/>
    <p:sldId id="315" r:id="rId9"/>
    <p:sldId id="316" r:id="rId10"/>
    <p:sldId id="317" r:id="rId11"/>
    <p:sldId id="318" r:id="rId12"/>
    <p:sldId id="319" r:id="rId13"/>
    <p:sldId id="320" r:id="rId14"/>
    <p:sldId id="321"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400" b="1" dirty="0" smtClean="0">
                <a:solidFill>
                  <a:srgbClr val="43A79C"/>
                </a:solidFill>
                <a:latin typeface="AYM Wadiy S_U normal."/>
                <a:cs typeface="Times New Roman" pitchFamily="18" charset="0"/>
              </a:rPr>
              <a:t>اسم المقرر</a:t>
            </a:r>
            <a:endParaRPr lang="ar-SA" sz="4400" b="1" dirty="0" smtClean="0">
              <a:solidFill>
                <a:srgbClr val="43A79C"/>
              </a:solidFill>
              <a:latin typeface="AYM Wadiy S_U normal."/>
              <a:cs typeface="Times New Roman" pitchFamily="18" charset="0"/>
            </a:endParaRPr>
          </a:p>
          <a:p>
            <a:pPr algn="ctr"/>
            <a:r>
              <a:rPr lang="ar-SA" sz="3200" b="1" dirty="0" smtClean="0">
                <a:latin typeface="Calibri" pitchFamily="34" charset="0"/>
                <a:cs typeface="Times New Roman" pitchFamily="18" charset="0"/>
              </a:rPr>
              <a:t>الأخلاق الإسلامية وآداب المهنة سلم 317</a:t>
            </a:r>
          </a:p>
          <a:p>
            <a:pPr algn="ctr"/>
            <a:r>
              <a:rPr lang="ar-SA" sz="4400" b="1" dirty="0" smtClean="0">
                <a:solidFill>
                  <a:srgbClr val="43A79C"/>
                </a:solidFill>
                <a:latin typeface="AYM Wadiy S_U normal."/>
                <a:cs typeface="Times New Roman" pitchFamily="18" charset="0"/>
              </a:rPr>
              <a:t>أستاذ المقرر</a:t>
            </a:r>
          </a:p>
          <a:p>
            <a:pPr algn="ctr"/>
            <a:r>
              <a:rPr lang="ar-SA" sz="3200" b="1" dirty="0" smtClean="0">
                <a:latin typeface="Calibri" pitchFamily="34" charset="0"/>
                <a:cs typeface="Times New Roman" pitchFamily="18" charset="0"/>
              </a:rPr>
              <a:t>أ.د/ عبد الله الديرشوي</a:t>
            </a:r>
            <a:endParaRPr lang="en-US" sz="4000" b="1" dirty="0" smtClean="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844824"/>
            <a:ext cx="8420100" cy="1758801"/>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الثانية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573016"/>
            <a:ext cx="8877300" cy="22832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000" b="1" dirty="0" smtClean="0">
                <a:solidFill>
                  <a:schemeClr val="tx1"/>
                </a:solidFill>
              </a:rPr>
              <a:t>أسس الأخلاق في الإسلام</a:t>
            </a:r>
          </a:p>
          <a:p>
            <a:pPr rtl="1"/>
            <a:r>
              <a:rPr lang="ar-SA" sz="2800" dirty="0" smtClean="0">
                <a:solidFill>
                  <a:schemeClr val="tx1"/>
                </a:solidFill>
              </a:rPr>
              <a:t>يقوم النظام الأخلاقي في الإسلام على أربعة أسس هي: الأساس </a:t>
            </a:r>
            <a:r>
              <a:rPr lang="ar-SA" sz="2800" dirty="0" err="1" smtClean="0">
                <a:solidFill>
                  <a:schemeClr val="tx1"/>
                </a:solidFill>
              </a:rPr>
              <a:t>الاعتقادي</a:t>
            </a:r>
            <a:r>
              <a:rPr lang="ar-SA" sz="2800" dirty="0" smtClean="0">
                <a:solidFill>
                  <a:schemeClr val="tx1"/>
                </a:solidFill>
              </a:rPr>
              <a:t>, والأساس الواقعي, والأساس العلمي, ومراعاة الطبيعة الإنسانية.</a:t>
            </a:r>
            <a:endParaRPr lang="en-US" sz="2800" dirty="0" smtClean="0">
              <a:solidFill>
                <a:schemeClr val="tx1"/>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371600"/>
            <a:ext cx="9217024" cy="5009727"/>
          </a:xfrm>
        </p:spPr>
        <p:txBody>
          <a:bodyPr/>
          <a:lstStyle/>
          <a:p>
            <a:pPr algn="just"/>
            <a:r>
              <a:rPr lang="ar-SA" sz="2500" dirty="0" smtClean="0">
                <a:solidFill>
                  <a:schemeClr val="tx1"/>
                </a:solidFill>
              </a:rPr>
              <a:t>يتمثل الأساس </a:t>
            </a:r>
            <a:r>
              <a:rPr lang="ar-SA" sz="2500" dirty="0" err="1" smtClean="0">
                <a:solidFill>
                  <a:schemeClr val="tx1"/>
                </a:solidFill>
              </a:rPr>
              <a:t>الاعتقادي</a:t>
            </a:r>
            <a:r>
              <a:rPr lang="ar-SA" sz="2500" dirty="0" smtClean="0">
                <a:solidFill>
                  <a:schemeClr val="tx1"/>
                </a:solidFill>
              </a:rPr>
              <a:t> للأخلاق الإسلامية في ثلاثة أركان </a:t>
            </a:r>
            <a:r>
              <a:rPr lang="ar-SA" sz="2500" dirty="0" err="1" smtClean="0">
                <a:solidFill>
                  <a:schemeClr val="tx1"/>
                </a:solidFill>
              </a:rPr>
              <a:t>هي:</a:t>
            </a:r>
            <a:r>
              <a:rPr lang="ar-SA" sz="2500" dirty="0" smtClean="0">
                <a:solidFill>
                  <a:schemeClr val="tx1"/>
                </a:solidFill>
              </a:rPr>
              <a:t> </a:t>
            </a:r>
            <a:endParaRPr lang="en-US" sz="2500" dirty="0" smtClean="0">
              <a:solidFill>
                <a:schemeClr val="tx1"/>
              </a:solidFill>
            </a:endParaRPr>
          </a:p>
          <a:p>
            <a:pPr algn="just"/>
            <a:r>
              <a:rPr lang="ar-SA" sz="2500" b="1" dirty="0" smtClean="0">
                <a:solidFill>
                  <a:schemeClr val="tx1"/>
                </a:solidFill>
              </a:rPr>
              <a:t>الركن الأول: </a:t>
            </a:r>
            <a:r>
              <a:rPr lang="ar-SA" sz="2500" dirty="0" smtClean="0">
                <a:solidFill>
                  <a:schemeClr val="tx1"/>
                </a:solidFill>
              </a:rPr>
              <a:t>الإيمان </a:t>
            </a:r>
            <a:r>
              <a:rPr lang="ar-EG" sz="2500" dirty="0" smtClean="0">
                <a:solidFill>
                  <a:schemeClr val="tx1"/>
                </a:solidFill>
              </a:rPr>
              <a:t>ب</a:t>
            </a:r>
            <a:r>
              <a:rPr lang="ar-SA" sz="2500" dirty="0" smtClean="0">
                <a:solidFill>
                  <a:schemeClr val="tx1"/>
                </a:solidFill>
              </a:rPr>
              <a:t>الله تعالى, وبأنه خالق </a:t>
            </a:r>
            <a:r>
              <a:rPr lang="ar-SA" sz="2500" dirty="0" err="1" smtClean="0">
                <a:solidFill>
                  <a:schemeClr val="tx1"/>
                </a:solidFill>
              </a:rPr>
              <a:t>الكون.</a:t>
            </a:r>
            <a:r>
              <a:rPr lang="ar-SA" sz="2500" dirty="0" smtClean="0">
                <a:solidFill>
                  <a:schemeClr val="tx1"/>
                </a:solidFill>
              </a:rPr>
              <a:t> وخالق </a:t>
            </a:r>
            <a:r>
              <a:rPr lang="ar-SA" sz="2500" dirty="0" err="1" smtClean="0">
                <a:solidFill>
                  <a:schemeClr val="tx1"/>
                </a:solidFill>
              </a:rPr>
              <a:t>الإنسان.</a:t>
            </a:r>
            <a:r>
              <a:rPr lang="ar-SA" sz="2500" dirty="0" smtClean="0">
                <a:solidFill>
                  <a:schemeClr val="tx1"/>
                </a:solidFill>
              </a:rPr>
              <a:t> وخالق الموت </a:t>
            </a:r>
            <a:r>
              <a:rPr lang="ar-SA" sz="2500" dirty="0" err="1" smtClean="0">
                <a:solidFill>
                  <a:schemeClr val="tx1"/>
                </a:solidFill>
              </a:rPr>
              <a:t>والحياة.</a:t>
            </a:r>
            <a:r>
              <a:rPr lang="ar-SA" sz="2500" dirty="0" smtClean="0">
                <a:solidFill>
                  <a:schemeClr val="tx1"/>
                </a:solidFill>
              </a:rPr>
              <a:t> والإيمان بأنه تعالى قد أحاط بكل شيءٍ علماً, ويعلم خائنة الأعين وما تخفي الصدور, ويعلم ما يدور في خلجات النفس من خيرٍ أو </a:t>
            </a:r>
            <a:r>
              <a:rPr lang="ar-SA" sz="2500" dirty="0" err="1" smtClean="0">
                <a:solidFill>
                  <a:schemeClr val="tx1"/>
                </a:solidFill>
              </a:rPr>
              <a:t>شر.</a:t>
            </a:r>
            <a:r>
              <a:rPr lang="ar-SA" sz="2500" dirty="0" smtClean="0">
                <a:solidFill>
                  <a:schemeClr val="tx1"/>
                </a:solidFill>
              </a:rPr>
              <a:t> قال الله </a:t>
            </a:r>
            <a:r>
              <a:rPr lang="ar-SA" sz="2500" dirty="0" err="1" smtClean="0">
                <a:solidFill>
                  <a:schemeClr val="tx1"/>
                </a:solidFill>
              </a:rPr>
              <a:t>تعالى: </a:t>
            </a:r>
            <a:r>
              <a:rPr lang="ar-SA" sz="2500" dirty="0" smtClean="0">
                <a:solidFill>
                  <a:schemeClr val="tx1"/>
                </a:solidFill>
              </a:rPr>
              <a:t>{وَلَقَدْ خَلَقْنَا الإِنْسَانَ وَنَعْلَمُ مَا تُوَسْوِسُ </a:t>
            </a:r>
            <a:r>
              <a:rPr lang="ar-SA" sz="2500" dirty="0" err="1" smtClean="0">
                <a:solidFill>
                  <a:schemeClr val="tx1"/>
                </a:solidFill>
              </a:rPr>
              <a:t>بِهِ</a:t>
            </a:r>
            <a:r>
              <a:rPr lang="ar-SA" sz="2500" dirty="0" smtClean="0">
                <a:solidFill>
                  <a:schemeClr val="tx1"/>
                </a:solidFill>
              </a:rPr>
              <a:t> نَفْسُهُ وَنَحْنُ أَقْرَبُ إِلَيْهِ مِنْ حَبْلِ الوَرِيدِ</a:t>
            </a:r>
            <a:r>
              <a:rPr lang="ar-SA" sz="2500" dirty="0" err="1" smtClean="0">
                <a:solidFill>
                  <a:schemeClr val="tx1"/>
                </a:solidFill>
              </a:rPr>
              <a:t>} </a:t>
            </a:r>
            <a:r>
              <a:rPr lang="ar-SA" sz="2500" dirty="0" smtClean="0">
                <a:solidFill>
                  <a:schemeClr val="tx1"/>
                </a:solidFill>
              </a:rPr>
              <a:t>(ق:16</a:t>
            </a:r>
            <a:r>
              <a:rPr lang="ar-SA" sz="2500" dirty="0" err="1" smtClean="0">
                <a:solidFill>
                  <a:schemeClr val="tx1"/>
                </a:solidFill>
              </a:rPr>
              <a:t>).</a:t>
            </a:r>
            <a:r>
              <a:rPr lang="ar-SA" sz="2500" dirty="0" smtClean="0">
                <a:solidFill>
                  <a:schemeClr val="tx1"/>
                </a:solidFill>
              </a:rPr>
              <a:t> </a:t>
            </a:r>
            <a:endParaRPr lang="en-US" sz="2500" dirty="0" smtClean="0">
              <a:solidFill>
                <a:schemeClr val="tx1"/>
              </a:solidFill>
            </a:endParaRPr>
          </a:p>
          <a:p>
            <a:pPr algn="just"/>
            <a:r>
              <a:rPr lang="ar-SA" sz="2500" b="1" dirty="0" smtClean="0">
                <a:solidFill>
                  <a:schemeClr val="tx1"/>
                </a:solidFill>
              </a:rPr>
              <a:t>الركن </a:t>
            </a:r>
            <a:r>
              <a:rPr lang="ar-SA" sz="2500" b="1" dirty="0" err="1" smtClean="0">
                <a:solidFill>
                  <a:schemeClr val="tx1"/>
                </a:solidFill>
              </a:rPr>
              <a:t>الثاني:</a:t>
            </a:r>
            <a:r>
              <a:rPr lang="ar-SA" sz="2500" b="1" dirty="0" smtClean="0">
                <a:solidFill>
                  <a:schemeClr val="tx1"/>
                </a:solidFill>
              </a:rPr>
              <a:t> </a:t>
            </a:r>
            <a:r>
              <a:rPr lang="ar-EG" sz="2500" dirty="0" smtClean="0">
                <a:solidFill>
                  <a:schemeClr val="tx1"/>
                </a:solidFill>
              </a:rPr>
              <a:t>الإيمان </a:t>
            </a:r>
            <a:r>
              <a:rPr lang="ar-EG" sz="2500" dirty="0" err="1" smtClean="0">
                <a:solidFill>
                  <a:schemeClr val="tx1"/>
                </a:solidFill>
              </a:rPr>
              <a:t>بأ</a:t>
            </a:r>
            <a:r>
              <a:rPr lang="ar-SA" sz="2500" dirty="0" smtClean="0">
                <a:solidFill>
                  <a:schemeClr val="tx1"/>
                </a:solidFill>
              </a:rPr>
              <a:t>ن الله عز وجل منذ أن أوجد الإنسان</a:t>
            </a:r>
            <a:r>
              <a:rPr lang="ar-SA" sz="2500" b="1" dirty="0" smtClean="0">
                <a:solidFill>
                  <a:schemeClr val="tx1"/>
                </a:solidFill>
              </a:rPr>
              <a:t> </a:t>
            </a:r>
            <a:r>
              <a:rPr lang="ar-SA" sz="2500" dirty="0" smtClean="0">
                <a:solidFill>
                  <a:schemeClr val="tx1"/>
                </a:solidFill>
              </a:rPr>
              <a:t>فوق</a:t>
            </a:r>
            <a:r>
              <a:rPr lang="ar-SA" sz="2500" b="1" dirty="0" smtClean="0">
                <a:solidFill>
                  <a:schemeClr val="tx1"/>
                </a:solidFill>
              </a:rPr>
              <a:t> </a:t>
            </a:r>
            <a:r>
              <a:rPr lang="ar-SA" sz="2500" dirty="0" smtClean="0">
                <a:solidFill>
                  <a:schemeClr val="tx1"/>
                </a:solidFill>
              </a:rPr>
              <a:t>هذه البسيطة هداهم لمعرفته, وعرفهم بطريق الخير والشر</a:t>
            </a:r>
            <a:r>
              <a:rPr lang="ar-EG" sz="2500" dirty="0" err="1" smtClean="0">
                <a:solidFill>
                  <a:schemeClr val="tx1"/>
                </a:solidFill>
              </a:rPr>
              <a:t>،</a:t>
            </a:r>
            <a:r>
              <a:rPr lang="ar-SA" sz="2500" dirty="0" smtClean="0">
                <a:solidFill>
                  <a:schemeClr val="tx1"/>
                </a:solidFill>
              </a:rPr>
              <a:t> والحق والباطل</a:t>
            </a:r>
            <a:r>
              <a:rPr lang="ar-EG" sz="2500" dirty="0" err="1" smtClean="0">
                <a:solidFill>
                  <a:schemeClr val="tx1"/>
                </a:solidFill>
              </a:rPr>
              <a:t>،</a:t>
            </a:r>
            <a:r>
              <a:rPr lang="ar-SA" sz="2500" dirty="0" smtClean="0">
                <a:solidFill>
                  <a:schemeClr val="tx1"/>
                </a:solidFill>
              </a:rPr>
              <a:t> من خلال الرسالات السماوية التي أرسلها </a:t>
            </a:r>
            <a:r>
              <a:rPr lang="ar-SA" sz="2500" dirty="0" err="1" smtClean="0">
                <a:solidFill>
                  <a:schemeClr val="tx1"/>
                </a:solidFill>
              </a:rPr>
              <a:t>للبشر.</a:t>
            </a:r>
            <a:r>
              <a:rPr lang="ar-SA" sz="2500" dirty="0" smtClean="0">
                <a:solidFill>
                  <a:schemeClr val="tx1"/>
                </a:solidFill>
              </a:rPr>
              <a:t> قال </a:t>
            </a:r>
            <a:r>
              <a:rPr lang="ar-SA" sz="2500" dirty="0" err="1" smtClean="0">
                <a:solidFill>
                  <a:schemeClr val="tx1"/>
                </a:solidFill>
              </a:rPr>
              <a:t>تعالى: </a:t>
            </a:r>
            <a:r>
              <a:rPr lang="ar-SA" sz="2500" dirty="0" smtClean="0">
                <a:solidFill>
                  <a:schemeClr val="tx1"/>
                </a:solidFill>
              </a:rPr>
              <a:t>{قُلْنَا اهْبِطُواْ مِنْهَا جَمِيعًا فَإِمَّا يَأْتِيَنَّكُم مِّنِّى هُدًى فَمَن تَبِعَ هُدَايَ فَلاَ خَوْفٌ عَلَيْهِمْ وَلاَ هُمْ يَحْزَنُونَ</a:t>
            </a:r>
            <a:r>
              <a:rPr lang="ar-SA" sz="2500" dirty="0" err="1" smtClean="0">
                <a:solidFill>
                  <a:schemeClr val="tx1"/>
                </a:solidFill>
              </a:rPr>
              <a:t>} </a:t>
            </a:r>
            <a:r>
              <a:rPr lang="ar-SA" sz="2500" dirty="0" smtClean="0">
                <a:solidFill>
                  <a:schemeClr val="tx1"/>
                </a:solidFill>
              </a:rPr>
              <a:t>(البقرة: 38</a:t>
            </a:r>
            <a:r>
              <a:rPr lang="ar-SA" sz="2500" dirty="0" err="1" smtClean="0">
                <a:solidFill>
                  <a:schemeClr val="tx1"/>
                </a:solidFill>
              </a:rPr>
              <a:t>).</a:t>
            </a:r>
            <a:r>
              <a:rPr lang="ar-SA" sz="2500" dirty="0" smtClean="0">
                <a:solidFill>
                  <a:schemeClr val="tx1"/>
                </a:solidFill>
              </a:rPr>
              <a:t> وقال </a:t>
            </a:r>
            <a:r>
              <a:rPr lang="ar-SA" sz="2500" dirty="0" err="1" smtClean="0">
                <a:solidFill>
                  <a:schemeClr val="tx1"/>
                </a:solidFill>
              </a:rPr>
              <a:t>سبحانه: </a:t>
            </a:r>
            <a:r>
              <a:rPr lang="ar-SA" sz="2500" dirty="0" smtClean="0">
                <a:solidFill>
                  <a:schemeClr val="tx1"/>
                </a:solidFill>
              </a:rPr>
              <a:t>{وَنَفْسٍ وَمَا سَوَّاهَا, فَأَلْهَمَهَا فُجُورَهَا وَتَقْوَاهَا</a:t>
            </a:r>
            <a:r>
              <a:rPr lang="ar-SA" sz="2500" dirty="0" err="1" smtClean="0">
                <a:solidFill>
                  <a:schemeClr val="tx1"/>
                </a:solidFill>
              </a:rPr>
              <a:t>} </a:t>
            </a:r>
            <a:r>
              <a:rPr lang="ar-SA" sz="2500" dirty="0" smtClean="0">
                <a:solidFill>
                  <a:schemeClr val="tx1"/>
                </a:solidFill>
              </a:rPr>
              <a:t>(الشمس:8</a:t>
            </a:r>
            <a:r>
              <a:rPr lang="ar-SA" sz="2500" dirty="0" err="1" smtClean="0">
                <a:solidFill>
                  <a:schemeClr val="tx1"/>
                </a:solidFill>
              </a:rPr>
              <a:t>).</a:t>
            </a:r>
            <a:endParaRPr lang="ar-SA" sz="2500" dirty="0" smtClean="0">
              <a:solidFill>
                <a:schemeClr val="tx1"/>
              </a:solidFill>
            </a:endParaRPr>
          </a:p>
          <a:p>
            <a:pPr algn="just"/>
            <a:r>
              <a:rPr lang="ar-SA" sz="2500" dirty="0" smtClean="0">
                <a:solidFill>
                  <a:schemeClr val="tx1"/>
                </a:solidFill>
              </a:rPr>
              <a:t>كما أن الله سبحانه وهب الإنسان العقل والفطرة, وأوجد فيه القوة والقدرة على إدراك تلك</a:t>
            </a:r>
            <a:endParaRPr lang="en-US" sz="2500" dirty="0" smtClean="0">
              <a:solidFill>
                <a:schemeClr val="tx1"/>
              </a:solidFill>
            </a:endParaRPr>
          </a:p>
          <a:p>
            <a:pPr algn="just"/>
            <a:endParaRPr lang="ar-SA" sz="2600" dirty="0" smtClean="0"/>
          </a:p>
          <a:p>
            <a:pPr algn="just"/>
            <a:r>
              <a:rPr lang="ar-SA" sz="2400" dirty="0" smtClean="0"/>
              <a:t> </a:t>
            </a:r>
            <a:endParaRPr lang="en-US" sz="2400" dirty="0" smtClean="0"/>
          </a:p>
        </p:txBody>
      </p:sp>
      <p:sp>
        <p:nvSpPr>
          <p:cNvPr id="2" name="Title 1"/>
          <p:cNvSpPr>
            <a:spLocks noGrp="1"/>
          </p:cNvSpPr>
          <p:nvPr>
            <p:ph type="title"/>
          </p:nvPr>
        </p:nvSpPr>
        <p:spPr>
          <a:xfrm>
            <a:off x="495300" y="188640"/>
            <a:ext cx="8915400" cy="1152128"/>
          </a:xfrm>
        </p:spPr>
        <p:txBody>
          <a:bodyPr/>
          <a:lstStyle/>
          <a:p>
            <a:r>
              <a:rPr lang="ar-SA" b="1" dirty="0" err="1" smtClean="0"/>
              <a:t>أولاً </a:t>
            </a:r>
            <a:r>
              <a:rPr lang="ar-SA" b="1" dirty="0" smtClean="0"/>
              <a:t>- الأساس </a:t>
            </a:r>
            <a:r>
              <a:rPr lang="ar-SA" b="1" dirty="0" err="1" smtClean="0"/>
              <a:t>الاعتقادي:</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3" name="مستطيل 2"/>
          <p:cNvSpPr/>
          <p:nvPr/>
        </p:nvSpPr>
        <p:spPr>
          <a:xfrm>
            <a:off x="416496" y="404664"/>
            <a:ext cx="9073008" cy="5324535"/>
          </a:xfrm>
          <a:prstGeom prst="rect">
            <a:avLst/>
          </a:prstGeom>
        </p:spPr>
        <p:txBody>
          <a:bodyPr wrap="square">
            <a:spAutoFit/>
          </a:bodyPr>
          <a:lstStyle/>
          <a:p>
            <a:pPr algn="just"/>
            <a:r>
              <a:rPr lang="ar-SA" sz="2800" dirty="0" smtClean="0"/>
              <a:t>الحقائق</a:t>
            </a:r>
            <a:r>
              <a:rPr lang="ar-EG" sz="2800" dirty="0" err="1" smtClean="0"/>
              <a:t>،</a:t>
            </a:r>
            <a:r>
              <a:rPr lang="ar-SA" sz="2800" dirty="0" smtClean="0"/>
              <a:t> من معرفة الله, ومعرفة الحق, ومعرفة الخير </a:t>
            </a:r>
            <a:r>
              <a:rPr lang="ar-SA" sz="2800" dirty="0" err="1" smtClean="0"/>
              <a:t>والشر.</a:t>
            </a:r>
            <a:r>
              <a:rPr lang="ar-SA" sz="2800" dirty="0" smtClean="0"/>
              <a:t> </a:t>
            </a:r>
          </a:p>
          <a:p>
            <a:pPr algn="just"/>
            <a:r>
              <a:rPr lang="ar-SA" sz="2600" dirty="0" smtClean="0"/>
              <a:t>ومن ثَمَّ جاء تكليفهم </a:t>
            </a:r>
            <a:r>
              <a:rPr lang="ar-SA" sz="2600" dirty="0" err="1" smtClean="0"/>
              <a:t>باتباع</a:t>
            </a:r>
            <a:r>
              <a:rPr lang="ar-SA" sz="2600" dirty="0" smtClean="0"/>
              <a:t> الحق والخير</a:t>
            </a:r>
            <a:r>
              <a:rPr lang="ar-EG" sz="2600" dirty="0" err="1" smtClean="0"/>
              <a:t>،</a:t>
            </a:r>
            <a:r>
              <a:rPr lang="ar-SA" sz="2600" dirty="0" smtClean="0"/>
              <a:t> واجتناب الشر والباطل</a:t>
            </a:r>
            <a:r>
              <a:rPr lang="ar-EG" sz="2600" dirty="0" err="1" smtClean="0"/>
              <a:t>،</a:t>
            </a:r>
            <a:r>
              <a:rPr lang="ar-SA" sz="2600" dirty="0" smtClean="0"/>
              <a:t> وإدراك ما عليهم من واجبات تجاه خالقهم</a:t>
            </a:r>
            <a:r>
              <a:rPr lang="ar-EG" sz="2600" dirty="0" err="1" smtClean="0"/>
              <a:t>،</a:t>
            </a:r>
            <a:r>
              <a:rPr lang="ar-SA" sz="2600" dirty="0" smtClean="0"/>
              <a:t> وتجاه المخلوقات الأخرى</a:t>
            </a:r>
            <a:r>
              <a:rPr lang="ar-EG" sz="2600" dirty="0" err="1" smtClean="0"/>
              <a:t>،</a:t>
            </a:r>
            <a:r>
              <a:rPr lang="ar-SA" sz="2600" dirty="0" smtClean="0"/>
              <a:t> وكذلك معرفة ما هو محرم عليهم, ومطلوب منهم </a:t>
            </a:r>
            <a:r>
              <a:rPr lang="ar-SA" sz="2600" dirty="0" err="1" smtClean="0"/>
              <a:t>اجتنابه.</a:t>
            </a:r>
            <a:r>
              <a:rPr lang="ar-SA" sz="2600" dirty="0" smtClean="0"/>
              <a:t> </a:t>
            </a:r>
          </a:p>
          <a:p>
            <a:pPr algn="just"/>
            <a:r>
              <a:rPr lang="ar-SA" sz="2600" b="1" dirty="0" smtClean="0"/>
              <a:t>الركن </a:t>
            </a:r>
            <a:r>
              <a:rPr lang="ar-SA" sz="2600" b="1" dirty="0" err="1" smtClean="0"/>
              <a:t>الثالث:</a:t>
            </a:r>
            <a:r>
              <a:rPr lang="ar-SA" sz="2600" b="1" dirty="0" smtClean="0"/>
              <a:t> </a:t>
            </a:r>
            <a:r>
              <a:rPr lang="ar-EG" sz="2600" dirty="0" smtClean="0"/>
              <a:t>الإيمان ب</a:t>
            </a:r>
            <a:r>
              <a:rPr lang="ar-SA" sz="2600" dirty="0" smtClean="0"/>
              <a:t>الحياة الأخرى, وأنها إما</a:t>
            </a:r>
            <a:r>
              <a:rPr lang="ar-SA" sz="2600" b="1" dirty="0" smtClean="0"/>
              <a:t> </a:t>
            </a:r>
            <a:r>
              <a:rPr lang="ar-SA" sz="2600" dirty="0" smtClean="0"/>
              <a:t>نعيم, وإما جحيم</a:t>
            </a:r>
            <a:r>
              <a:rPr lang="ar-EG" sz="2600" dirty="0" err="1" smtClean="0"/>
              <a:t>.</a:t>
            </a:r>
            <a:r>
              <a:rPr lang="ar-SA" sz="2600" dirty="0" smtClean="0"/>
              <a:t> والنعيم لمن اتبع الحق</a:t>
            </a:r>
            <a:r>
              <a:rPr lang="ar-EG" sz="2600" dirty="0" err="1" smtClean="0"/>
              <a:t>،</a:t>
            </a:r>
            <a:r>
              <a:rPr lang="ar-SA" sz="2600" dirty="0" smtClean="0"/>
              <a:t> وأقدم على فعل الخير</a:t>
            </a:r>
            <a:r>
              <a:rPr lang="ar-EG" sz="2600" dirty="0" err="1" smtClean="0"/>
              <a:t>،</a:t>
            </a:r>
            <a:r>
              <a:rPr lang="ar-SA" sz="2600" dirty="0" smtClean="0"/>
              <a:t> واجتناب الشر</a:t>
            </a:r>
            <a:r>
              <a:rPr lang="ar-EG" sz="2600" dirty="0" err="1" smtClean="0"/>
              <a:t>.</a:t>
            </a:r>
            <a:r>
              <a:rPr lang="ar-SA" sz="2600" dirty="0" smtClean="0"/>
              <a:t> والجحيم لمن اتبع الباطل, وارتكب ما حرم </a:t>
            </a:r>
            <a:r>
              <a:rPr lang="ar-SA" sz="2600" dirty="0" err="1" smtClean="0"/>
              <a:t>الله.</a:t>
            </a:r>
            <a:r>
              <a:rPr lang="ar-SA" sz="2600" dirty="0" smtClean="0"/>
              <a:t> </a:t>
            </a:r>
            <a:endParaRPr lang="en-US" sz="2600" dirty="0" smtClean="0"/>
          </a:p>
          <a:p>
            <a:pPr algn="just"/>
            <a:r>
              <a:rPr lang="ar-SA" sz="2600" dirty="0" smtClean="0"/>
              <a:t>وكلاهما يكون بعد حساب دقيق يين يدي الخالق عز وجل يوم </a:t>
            </a:r>
            <a:r>
              <a:rPr lang="ar-SA" sz="2600" dirty="0" err="1" smtClean="0"/>
              <a:t>القيامة.</a:t>
            </a:r>
            <a:r>
              <a:rPr lang="ar-SA" sz="2600" dirty="0" smtClean="0"/>
              <a:t> قال </a:t>
            </a:r>
            <a:r>
              <a:rPr lang="ar-SA" sz="2600" dirty="0" err="1" smtClean="0"/>
              <a:t>تعالى:</a:t>
            </a:r>
            <a:r>
              <a:rPr lang="ar-SA" sz="2600" dirty="0" smtClean="0"/>
              <a:t> </a:t>
            </a:r>
            <a:r>
              <a:rPr lang="ar-EG" sz="2600" dirty="0" err="1" smtClean="0"/>
              <a:t>{</a:t>
            </a:r>
            <a:r>
              <a:rPr lang="ar-SA" sz="2600" dirty="0" smtClean="0"/>
              <a:t>فَمَنْ يَعْمَلْ مِثْقَالَ ذَرَّةٍ خَيْرًا يَرَهُ وَمَنْ يَعْمَلْ مِثْقَالَ ذَرَّةٍ شَرًّا يَرَهُ</a:t>
            </a:r>
            <a:r>
              <a:rPr lang="ar-SA" sz="2600" dirty="0" err="1" smtClean="0"/>
              <a:t>}</a:t>
            </a:r>
            <a:r>
              <a:rPr lang="ar-SA" sz="2600" dirty="0" smtClean="0"/>
              <a:t>(الزَّلزلة:7-8</a:t>
            </a:r>
            <a:r>
              <a:rPr lang="ar-SA" sz="2600" dirty="0" err="1" smtClean="0"/>
              <a:t>).</a:t>
            </a:r>
            <a:r>
              <a:rPr lang="ar-SA" sz="2600" dirty="0" smtClean="0"/>
              <a:t> </a:t>
            </a:r>
            <a:endParaRPr lang="en-US" sz="2600" dirty="0" smtClean="0"/>
          </a:p>
          <a:p>
            <a:pPr algn="just"/>
            <a:r>
              <a:rPr lang="ar-SA" sz="2600" dirty="0" smtClean="0"/>
              <a:t>إذن</a:t>
            </a:r>
            <a:r>
              <a:rPr lang="ar-EG" sz="2600" dirty="0" err="1" smtClean="0"/>
              <a:t>؛</a:t>
            </a:r>
            <a:r>
              <a:rPr lang="ar-SA" sz="2600" dirty="0" smtClean="0"/>
              <a:t> فهذه الحياة ميدان عمل واختبار للإنسان</a:t>
            </a:r>
            <a:r>
              <a:rPr lang="ar-EG" sz="2600" dirty="0" err="1" smtClean="0"/>
              <a:t>.</a:t>
            </a:r>
            <a:r>
              <a:rPr lang="ar-EG" sz="2600" dirty="0" smtClean="0"/>
              <a:t> </a:t>
            </a:r>
            <a:r>
              <a:rPr lang="ar-SA" sz="2600" dirty="0" smtClean="0"/>
              <a:t>قال </a:t>
            </a:r>
            <a:r>
              <a:rPr lang="ar-SA" sz="2600" dirty="0" err="1" smtClean="0"/>
              <a:t>تعالى:</a:t>
            </a:r>
            <a:r>
              <a:rPr lang="ar-SA" sz="2600" dirty="0" smtClean="0"/>
              <a:t> </a:t>
            </a:r>
            <a:r>
              <a:rPr lang="ar-EG" sz="2600" dirty="0" err="1" smtClean="0"/>
              <a:t>{</a:t>
            </a:r>
            <a:r>
              <a:rPr lang="ar-SA" sz="2600" dirty="0" smtClean="0"/>
              <a:t>الَّذِي خَلَقَ المَوْتَ وَالحَيَاةَ لِيَبْلُوَكُمْ أَيُّكُمْ أَحْسَنُ عَمَلًا</a:t>
            </a:r>
            <a:r>
              <a:rPr lang="ar-SA" sz="2600" dirty="0" err="1" smtClean="0"/>
              <a:t>} </a:t>
            </a:r>
            <a:r>
              <a:rPr lang="ar-SA" sz="2600" dirty="0" smtClean="0"/>
              <a:t>(الملك:2</a:t>
            </a:r>
            <a:r>
              <a:rPr lang="ar-SA" sz="2600" dirty="0" err="1" smtClean="0"/>
              <a:t>).</a:t>
            </a:r>
            <a:r>
              <a:rPr lang="ar-SA" sz="2600" dirty="0" smtClean="0"/>
              <a:t> والحياة الأخرى للحساب والجزاء</a:t>
            </a:r>
            <a:r>
              <a:rPr lang="ar-EG" sz="2600" dirty="0" err="1" smtClean="0"/>
              <a:t>.</a:t>
            </a:r>
            <a:r>
              <a:rPr lang="ar-EG" sz="2600" dirty="0" smtClean="0"/>
              <a:t> </a:t>
            </a:r>
            <a:r>
              <a:rPr lang="ar-SA" sz="2600" dirty="0" smtClean="0"/>
              <a:t>قال </a:t>
            </a:r>
            <a:r>
              <a:rPr lang="ar-SA" sz="2600" dirty="0" err="1" smtClean="0"/>
              <a:t>تعالى:</a:t>
            </a:r>
            <a:r>
              <a:rPr lang="ar-SA" sz="2600" dirty="0" smtClean="0"/>
              <a:t> </a:t>
            </a:r>
            <a:r>
              <a:rPr lang="ar-EG" sz="2600" dirty="0" err="1" smtClean="0"/>
              <a:t>{</a:t>
            </a:r>
            <a:r>
              <a:rPr lang="ar-SA" sz="2600" dirty="0" smtClean="0"/>
              <a:t>وَنَضَعُ المَوَازِينَ القِسْطَ لِيَوْمِ القِيَامَةِ فَلَا تُظْلَمُ نَفْسٌ شَيْئًا وَإِنْ كَانَ مِثْقَالَ حَبَّةٍ مِنْ خَرْدَلٍ أَتَيْنَا </a:t>
            </a:r>
            <a:r>
              <a:rPr lang="ar-SA" sz="2600" dirty="0" err="1" smtClean="0"/>
              <a:t>بِهَا</a:t>
            </a:r>
            <a:r>
              <a:rPr lang="ar-SA" sz="2600" dirty="0" smtClean="0"/>
              <a:t> وَكَفَى بِنَا حَاسِبِينَ</a:t>
            </a:r>
            <a:r>
              <a:rPr lang="ar-SA" sz="2600" dirty="0" err="1" smtClean="0"/>
              <a:t>} </a:t>
            </a:r>
            <a:r>
              <a:rPr lang="ar-SA" sz="2600" dirty="0" smtClean="0"/>
              <a:t>(الأنبياء:47</a:t>
            </a:r>
            <a:r>
              <a:rPr lang="ar-SA" sz="2600" dirty="0" err="1" smtClean="0"/>
              <a:t>).</a:t>
            </a:r>
            <a:r>
              <a:rPr lang="ar-SA" sz="2600" dirty="0" smtClean="0"/>
              <a:t> </a:t>
            </a:r>
            <a:endParaRPr lang="en-US" sz="26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1025" name="Rectangle 1"/>
          <p:cNvSpPr>
            <a:spLocks noChangeArrowheads="1"/>
          </p:cNvSpPr>
          <p:nvPr/>
        </p:nvSpPr>
        <p:spPr bwMode="auto">
          <a:xfrm>
            <a:off x="416496" y="331588"/>
            <a:ext cx="9001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EG"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أهمية الأساس </a:t>
            </a:r>
            <a:r>
              <a:rPr kumimoji="0" lang="ar-EG"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الاعتقادي:</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هذا الأساس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الاعتقادي</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بهذا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المفهوم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–المعتمد على الإيمان بالله, وبرسالاته, وبالحياة الأخرى, والحساب- في غاية الأهمية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بل إنه السند الذي يُعتمدُ عليه في إقامة النظام الأخلاقي الإسلامي</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وفي عملية الالتزام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ومن غير</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هذا الأساس تفقد الأخلاق قدسيتها, وتأثيرها في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الإنسان.</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بل يستحيل أن تطبق تطبيقاً عملياً دقيقاً في السر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والعلن.</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ثم بقدر تمكن هذا الأساس في قلب المؤمن, ورسوخه فيه, وإيمانه الصادق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يكون الامتثال والتحلي بتلك الفضائل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والقيم.</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وليس هذا أساسٌ للسلوك الأخلاقي فحسب</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بل كذلك للحياة كلها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ومن غيره لا يكون للحياة معنى في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الحقيقة.</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ودليل ذلك ما نلحظه في سلوك الوجوديين وأمثالهم من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الملاحدة</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-الذين لا يؤمنون بالله ولا باليوم الآخر- حيث القلق والحيرة والاضطراب يستبد بأعماق قلوبهم,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وبتفكيرهم.</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وأما المؤمن فهو في طمأنينة ورضا, مهما واجهته من المصائب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والمشاكل.</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وبقدر زيادة إيمانه, وتمكنه من قلبه, يكون شعوره بالرضا أعظم, وتسليمه بقضاء الله وقدره أتم.</a:t>
            </a:r>
            <a:endParaRPr kumimoji="0" lang="en-US" sz="26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3" name="مستطيل 2"/>
          <p:cNvSpPr/>
          <p:nvPr/>
        </p:nvSpPr>
        <p:spPr>
          <a:xfrm>
            <a:off x="488504" y="548680"/>
            <a:ext cx="8784976" cy="5724644"/>
          </a:xfrm>
          <a:prstGeom prst="rect">
            <a:avLst/>
          </a:prstGeom>
        </p:spPr>
        <p:txBody>
          <a:bodyPr wrap="square">
            <a:spAutoFit/>
          </a:bodyPr>
          <a:lstStyle/>
          <a:p>
            <a:pPr indent="457200" algn="just" eaLnBrk="0" hangingPunct="0"/>
            <a:r>
              <a:rPr lang="ar-SA" sz="2600" dirty="0" smtClean="0">
                <a:latin typeface="Traditional Arabic" pitchFamily="18" charset="-78"/>
                <a:ea typeface="Times New Roman" pitchFamily="18" charset="0"/>
                <a:cs typeface="+mn-cs"/>
              </a:rPr>
              <a:t>والسر في ذلك هو أن في طبيعة الحياة الإنسانية جانباً لا يملؤه إلا الإيمان؛ فمن انعدم لديه الإيمان عانى من الفراغ في هذا الجانب، فأحس بالقلق </a:t>
            </a:r>
            <a:r>
              <a:rPr lang="ar-SA" sz="2600" dirty="0" err="1" smtClean="0">
                <a:latin typeface="Traditional Arabic" pitchFamily="18" charset="-78"/>
                <a:ea typeface="Times New Roman" pitchFamily="18" charset="0"/>
                <a:cs typeface="+mn-cs"/>
              </a:rPr>
              <a:t>والاضطراب.</a:t>
            </a:r>
            <a:r>
              <a:rPr lang="ar-SA" sz="2600" dirty="0" smtClean="0">
                <a:latin typeface="Traditional Arabic" pitchFamily="18" charset="-78"/>
                <a:ea typeface="Times New Roman" pitchFamily="18" charset="0"/>
                <a:cs typeface="+mn-cs"/>
              </a:rPr>
              <a:t> </a:t>
            </a:r>
            <a:endParaRPr lang="en-US" sz="2600" dirty="0" smtClean="0">
              <a:cs typeface="+mn-cs"/>
            </a:endParaRPr>
          </a:p>
          <a:p>
            <a:pPr lvl="0" indent="457200" algn="just" eaLnBrk="0" hangingPunct="0"/>
            <a:r>
              <a:rPr lang="ar-SA" sz="2600" dirty="0" smtClean="0">
                <a:latin typeface="Traditional Arabic" pitchFamily="18" charset="-78"/>
                <a:ea typeface="Times New Roman" pitchFamily="18" charset="0"/>
                <a:cs typeface="+mn-cs"/>
              </a:rPr>
              <a:t>وإن مما يؤكد ما سبق أن أولئك </a:t>
            </a:r>
            <a:r>
              <a:rPr lang="ar-SA" sz="2600" dirty="0" err="1" smtClean="0">
                <a:latin typeface="Traditional Arabic" pitchFamily="18" charset="-78"/>
                <a:ea typeface="Times New Roman" pitchFamily="18" charset="0"/>
                <a:cs typeface="+mn-cs"/>
              </a:rPr>
              <a:t>الناس </a:t>
            </a:r>
            <a:r>
              <a:rPr lang="ar-SA" sz="2600" dirty="0" smtClean="0">
                <a:latin typeface="Traditional Arabic" pitchFamily="18" charset="-78"/>
                <a:ea typeface="Times New Roman" pitchFamily="18" charset="0"/>
                <a:cs typeface="+mn-cs"/>
              </a:rPr>
              <a:t>-من غير المؤمنين- لا يعانون فقراً أو حرماناً أو </a:t>
            </a:r>
            <a:r>
              <a:rPr lang="ar-SA" sz="2600" dirty="0" err="1" smtClean="0">
                <a:latin typeface="Traditional Arabic" pitchFamily="18" charset="-78"/>
                <a:ea typeface="Times New Roman" pitchFamily="18" charset="0"/>
                <a:cs typeface="+mn-cs"/>
              </a:rPr>
              <a:t>مرضاً!</a:t>
            </a:r>
            <a:r>
              <a:rPr lang="ar-SA" sz="2600" dirty="0" smtClean="0">
                <a:latin typeface="Traditional Arabic" pitchFamily="18" charset="-78"/>
                <a:ea typeface="Times New Roman" pitchFamily="18" charset="0"/>
                <a:cs typeface="+mn-cs"/>
              </a:rPr>
              <a:t> وإنما يعانون من فقدان الطمأنينة التي تجلبها العقيدة الصحيحة, والإيمان القويم</a:t>
            </a:r>
            <a:r>
              <a:rPr lang="ar-EG" sz="2600" dirty="0" err="1" smtClean="0">
                <a:latin typeface="Traditional Arabic" pitchFamily="18" charset="-78"/>
                <a:ea typeface="Times New Roman" pitchFamily="18" charset="0"/>
                <a:cs typeface="+mn-cs"/>
              </a:rPr>
              <a:t>.</a:t>
            </a:r>
            <a:endParaRPr lang="en-US" sz="2600" dirty="0" smtClean="0">
              <a:cs typeface="+mn-cs"/>
            </a:endParaRPr>
          </a:p>
          <a:p>
            <a:pPr lvl="0" indent="457200" algn="just" eaLnBrk="0" hangingPunct="0"/>
            <a:r>
              <a:rPr lang="ar-SA" sz="2600" dirty="0" smtClean="0">
                <a:latin typeface="Traditional Arabic" pitchFamily="18" charset="-78"/>
                <a:ea typeface="Times New Roman" pitchFamily="18" charset="0"/>
                <a:cs typeface="+mn-cs"/>
              </a:rPr>
              <a:t>إن اعتماد الأخلاق على هذا الأساس العقدي, يضفي عليها طابعاً مميزاً من القداسة والاحترام, ويوقظ في صاحبه الوازع </a:t>
            </a:r>
            <a:r>
              <a:rPr lang="ar-SA" sz="2600" dirty="0" err="1" smtClean="0">
                <a:latin typeface="Traditional Arabic" pitchFamily="18" charset="-78"/>
                <a:ea typeface="Times New Roman" pitchFamily="18" charset="0"/>
                <a:cs typeface="+mn-cs"/>
              </a:rPr>
              <a:t>الديني </a:t>
            </a:r>
            <a:r>
              <a:rPr lang="ar-SA" sz="2600" dirty="0" smtClean="0">
                <a:latin typeface="Traditional Arabic" pitchFamily="18" charset="-78"/>
                <a:ea typeface="Times New Roman" pitchFamily="18" charset="0"/>
                <a:cs typeface="+mn-cs"/>
              </a:rPr>
              <a:t>(أو ما يسمى بالضمير) ويجعله أكثر استجابة لفعل </a:t>
            </a:r>
            <a:r>
              <a:rPr lang="ar-SA" sz="2600" dirty="0" err="1" smtClean="0">
                <a:latin typeface="Traditional Arabic" pitchFamily="18" charset="-78"/>
                <a:ea typeface="Times New Roman" pitchFamily="18" charset="0"/>
                <a:cs typeface="+mn-cs"/>
              </a:rPr>
              <a:t>الخير.</a:t>
            </a:r>
            <a:r>
              <a:rPr lang="ar-SA" sz="2600" dirty="0" smtClean="0">
                <a:latin typeface="Traditional Arabic" pitchFamily="18" charset="-78"/>
                <a:ea typeface="Times New Roman" pitchFamily="18" charset="0"/>
                <a:cs typeface="+mn-cs"/>
              </a:rPr>
              <a:t> وهذا ما يقر </a:t>
            </a:r>
            <a:r>
              <a:rPr lang="ar-SA" sz="2600" dirty="0" err="1" smtClean="0">
                <a:latin typeface="Traditional Arabic" pitchFamily="18" charset="-78"/>
                <a:ea typeface="Times New Roman" pitchFamily="18" charset="0"/>
                <a:cs typeface="+mn-cs"/>
              </a:rPr>
              <a:t>به</a:t>
            </a:r>
            <a:r>
              <a:rPr lang="ar-SA" sz="2600" dirty="0" smtClean="0">
                <a:latin typeface="Traditional Arabic" pitchFamily="18" charset="-78"/>
                <a:ea typeface="Times New Roman" pitchFamily="18" charset="0"/>
                <a:cs typeface="+mn-cs"/>
              </a:rPr>
              <a:t> الدكتور </a:t>
            </a:r>
            <a:r>
              <a:rPr lang="ar-SA" sz="2600" dirty="0" err="1" smtClean="0">
                <a:latin typeface="Traditional Arabic" pitchFamily="18" charset="-78"/>
                <a:ea typeface="Times New Roman" pitchFamily="18" charset="0"/>
                <a:cs typeface="+mn-cs"/>
              </a:rPr>
              <a:t>ألكسيس</a:t>
            </a:r>
            <a:r>
              <a:rPr lang="ar-SA" sz="2600" dirty="0" smtClean="0">
                <a:latin typeface="Traditional Arabic" pitchFamily="18" charset="-78"/>
                <a:ea typeface="Times New Roman" pitchFamily="18" charset="0"/>
                <a:cs typeface="+mn-cs"/>
              </a:rPr>
              <a:t> </a:t>
            </a:r>
            <a:r>
              <a:rPr lang="ar-SA" sz="2600" dirty="0" err="1" smtClean="0">
                <a:latin typeface="Traditional Arabic" pitchFamily="18" charset="-78"/>
                <a:ea typeface="Times New Roman" pitchFamily="18" charset="0"/>
                <a:cs typeface="+mn-cs"/>
              </a:rPr>
              <a:t>كاريل</a:t>
            </a:r>
            <a:r>
              <a:rPr lang="ar-SA" sz="2600" dirty="0" smtClean="0">
                <a:latin typeface="Traditional Arabic" pitchFamily="18" charset="-78"/>
                <a:ea typeface="Times New Roman" pitchFamily="18" charset="0"/>
                <a:cs typeface="+mn-cs"/>
              </a:rPr>
              <a:t> حيث </a:t>
            </a:r>
            <a:r>
              <a:rPr lang="ar-SA" sz="2600" dirty="0" err="1" smtClean="0">
                <a:latin typeface="Traditional Arabic" pitchFamily="18" charset="-78"/>
                <a:ea typeface="Times New Roman" pitchFamily="18" charset="0"/>
                <a:cs typeface="+mn-cs"/>
              </a:rPr>
              <a:t>يقول: </a:t>
            </a:r>
            <a:r>
              <a:rPr lang="ar-SA" sz="2600" dirty="0" smtClean="0">
                <a:latin typeface="Traditional Arabic" pitchFamily="18" charset="-78"/>
                <a:ea typeface="Times New Roman" pitchFamily="18" charset="0"/>
                <a:cs typeface="+mn-cs"/>
              </a:rPr>
              <a:t>"الفكرة المجردة لا تصبح عاملاً فعالاً إلا إذا تضمنت عنصراً دينياً, وهذا هو السبب في أن الأخلاق الدينية أقوى من الأخلاق المدنية إلى حد تستحيل معه المقارنة, ولذلك لا يتحمس الإنسان في الخضوع لقواعد السلوك القائم على المنطق, إلا إذا نظر إلى قوانين الحياة على أنها أوامر منزلة من الذات </a:t>
            </a:r>
            <a:r>
              <a:rPr lang="ar-SA" sz="2600" dirty="0" err="1" smtClean="0">
                <a:latin typeface="Traditional Arabic" pitchFamily="18" charset="-78"/>
                <a:ea typeface="Times New Roman" pitchFamily="18" charset="0"/>
                <a:cs typeface="+mn-cs"/>
              </a:rPr>
              <a:t>الإلهية”</a:t>
            </a:r>
            <a:endParaRPr lang="ar-SA" sz="2600" dirty="0" smtClean="0">
              <a:latin typeface="Traditional Arabic" pitchFamily="18" charset="-78"/>
              <a:ea typeface="Times New Roman" pitchFamily="18" charset="0"/>
              <a:cs typeface="+mn-cs"/>
            </a:endParaRPr>
          </a:p>
          <a:p>
            <a:pPr lvl="0" indent="457200" algn="just" eaLnBrk="0" hangingPunct="0"/>
            <a:endParaRPr lang="en-US" sz="2600" dirty="0" smtClean="0">
              <a:cs typeface="+mn-cs"/>
            </a:endParaRPr>
          </a:p>
          <a:p>
            <a:pPr lvl="0" indent="457200" algn="l" rtl="0" eaLnBrk="0" hangingPunct="0"/>
            <a:r>
              <a:rPr lang="en-US" sz="1400" dirty="0" smtClean="0"/>
              <a:t/>
            </a:r>
            <a:br>
              <a:rPr lang="en-US" sz="1400" dirty="0" smtClean="0"/>
            </a:br>
            <a:endParaRPr lang="en-US" sz="1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ثانياً </a:t>
            </a:r>
            <a:r>
              <a:rPr lang="ar-SA" b="1" dirty="0" smtClean="0"/>
              <a:t>- الأساس </a:t>
            </a:r>
            <a:r>
              <a:rPr lang="ar-SA" b="1" dirty="0" err="1" smtClean="0"/>
              <a:t>الواقعي:</a:t>
            </a:r>
            <a:endParaRPr lang="ar-SA" dirty="0"/>
          </a:p>
        </p:txBody>
      </p:sp>
      <p:sp>
        <p:nvSpPr>
          <p:cNvPr id="3" name="عنصر نائب للمحتوى 2"/>
          <p:cNvSpPr>
            <a:spLocks noGrp="1"/>
          </p:cNvSpPr>
          <p:nvPr>
            <p:ph idx="1"/>
          </p:nvPr>
        </p:nvSpPr>
        <p:spPr>
          <a:xfrm>
            <a:off x="272480" y="1412776"/>
            <a:ext cx="9217024" cy="4713387"/>
          </a:xfrm>
        </p:spPr>
        <p:txBody>
          <a:bodyPr/>
          <a:lstStyle/>
          <a:p>
            <a:pPr algn="just"/>
            <a:r>
              <a:rPr lang="ar-SA" sz="2800" dirty="0" smtClean="0">
                <a:solidFill>
                  <a:schemeClr val="tx1"/>
                </a:solidFill>
              </a:rPr>
              <a:t>دعا الإسلام إلى المثالية والسمو الروحي, وذم الذين أخلدوا إلى الأرض وشهواتها, إلا أن دعوته إلى المثالية هذه كانت واقعية في نفس الوقت, وكانت وسطاً بين نظرتين </a:t>
            </a:r>
            <a:r>
              <a:rPr lang="ar-SA" sz="2800" dirty="0" err="1" smtClean="0">
                <a:solidFill>
                  <a:schemeClr val="tx1"/>
                </a:solidFill>
              </a:rPr>
              <a:t>متطرفتين.</a:t>
            </a:r>
            <a:r>
              <a:rPr lang="ar-SA" sz="2800" dirty="0" smtClean="0">
                <a:solidFill>
                  <a:schemeClr val="tx1"/>
                </a:solidFill>
              </a:rPr>
              <a:t> والنظرتان المتطرفتان </a:t>
            </a:r>
            <a:r>
              <a:rPr lang="ar-SA" sz="2800" dirty="0" err="1" smtClean="0">
                <a:solidFill>
                  <a:schemeClr val="tx1"/>
                </a:solidFill>
              </a:rPr>
              <a:t>هما:</a:t>
            </a:r>
            <a:r>
              <a:rPr lang="ar-SA" sz="2800" dirty="0" smtClean="0">
                <a:solidFill>
                  <a:schemeClr val="tx1"/>
                </a:solidFill>
              </a:rPr>
              <a:t> </a:t>
            </a:r>
            <a:endParaRPr lang="en-US" sz="2800" dirty="0" smtClean="0">
              <a:solidFill>
                <a:schemeClr val="tx1"/>
              </a:solidFill>
            </a:endParaRPr>
          </a:p>
          <a:p>
            <a:pPr lvl="0" algn="just"/>
            <a:r>
              <a:rPr lang="ar-SA" sz="2800" dirty="0" smtClean="0">
                <a:solidFill>
                  <a:schemeClr val="tx1"/>
                </a:solidFill>
              </a:rPr>
              <a:t>- الدعوات </a:t>
            </a:r>
            <a:r>
              <a:rPr lang="ar-SA" sz="2800" dirty="0" smtClean="0">
                <a:solidFill>
                  <a:schemeClr val="tx1"/>
                </a:solidFill>
              </a:rPr>
              <a:t>الروحية التي تدعو الإنسان إلى مجابهة الطبيعة والاستعلاء عليها, مهما كانت الضغوطات التي تواجهه في الحياة شديدة, وذلك لأنه بهذا الاستعلاء وبهذه المجابهة, يحقق لنفسه السعادة المنشودة والسمو الروحي الذي يطمح </a:t>
            </a:r>
            <a:r>
              <a:rPr lang="ar-SA" sz="2800" dirty="0" err="1" smtClean="0">
                <a:solidFill>
                  <a:schemeClr val="tx1"/>
                </a:solidFill>
              </a:rPr>
              <a:t>إليه.</a:t>
            </a:r>
            <a:r>
              <a:rPr lang="ar-SA" sz="2800" dirty="0" smtClean="0">
                <a:solidFill>
                  <a:schemeClr val="tx1"/>
                </a:solidFill>
              </a:rPr>
              <a:t> </a:t>
            </a:r>
            <a:endParaRPr lang="en-US" sz="2800" dirty="0" smtClean="0">
              <a:solidFill>
                <a:schemeClr val="tx1"/>
              </a:solidFill>
            </a:endParaRPr>
          </a:p>
          <a:p>
            <a:pPr lvl="0" algn="just"/>
            <a:r>
              <a:rPr lang="ar-SA" sz="2800" dirty="0" smtClean="0">
                <a:solidFill>
                  <a:schemeClr val="tx1"/>
                </a:solidFill>
              </a:rPr>
              <a:t>- الدعوات </a:t>
            </a:r>
            <a:r>
              <a:rPr lang="ar-SA" sz="2800" dirty="0" err="1" smtClean="0">
                <a:solidFill>
                  <a:schemeClr val="tx1"/>
                </a:solidFill>
              </a:rPr>
              <a:t>المادية </a:t>
            </a:r>
            <a:r>
              <a:rPr lang="ar-SA" sz="2800" dirty="0" smtClean="0">
                <a:solidFill>
                  <a:schemeClr val="tx1"/>
                </a:solidFill>
              </a:rPr>
              <a:t>(أو دعوات الطبيعيين) والتي تدعو إلى الاستسلام للطبيعة, والاستجابة لها, لأن سعادة </a:t>
            </a:r>
            <a:r>
              <a:rPr lang="ar-SA" sz="2800" dirty="0" err="1" smtClean="0">
                <a:solidFill>
                  <a:schemeClr val="tx1"/>
                </a:solidFill>
              </a:rPr>
              <a:t>الإنسان </a:t>
            </a:r>
            <a:r>
              <a:rPr lang="ar-SA" sz="2800" dirty="0" smtClean="0">
                <a:solidFill>
                  <a:schemeClr val="tx1"/>
                </a:solidFill>
              </a:rPr>
              <a:t>-من وجهة نظرهم- إنما تتحقق من خلال هذه الاستجابة, والإخلاد إلى الأرض</a:t>
            </a:r>
            <a:r>
              <a:rPr lang="ar-EG" sz="2800" dirty="0" err="1" smtClean="0">
                <a:solidFill>
                  <a:schemeClr val="tx1"/>
                </a:solidFill>
              </a:rPr>
              <a:t>،</a:t>
            </a:r>
            <a:r>
              <a:rPr lang="ar-SA" sz="2800" dirty="0" smtClean="0">
                <a:solidFill>
                  <a:schemeClr val="tx1"/>
                </a:solidFill>
              </a:rPr>
              <a:t> ومن ثمَّ فإنهم يتجاهلون متطلبات الروح</a:t>
            </a:r>
            <a:r>
              <a:rPr lang="ar-EG" sz="2800" dirty="0" err="1" smtClean="0">
                <a:solidFill>
                  <a:schemeClr val="tx1"/>
                </a:solidFill>
              </a:rPr>
              <a:t>.</a:t>
            </a:r>
            <a:r>
              <a:rPr lang="ar-EG" sz="2800" dirty="0" smtClean="0">
                <a:solidFill>
                  <a:schemeClr val="tx1"/>
                </a:solidFill>
              </a:rPr>
              <a:t> </a:t>
            </a:r>
            <a:endParaRPr lang="en-US" sz="2800"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23553" name="Rectangle 1"/>
          <p:cNvSpPr>
            <a:spLocks noChangeArrowheads="1"/>
          </p:cNvSpPr>
          <p:nvPr/>
        </p:nvSpPr>
        <p:spPr bwMode="auto">
          <a:xfrm>
            <a:off x="416496" y="527236"/>
            <a:ext cx="9001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وأما الإسلام فكان موقفه من الطبيعة وسطاً معتدلاً بين هاتين النظرتين, وقد تجلى ذلك في:</a:t>
            </a:r>
            <a:endParaRPr kumimoji="0" lang="en-US" sz="1200" b="0" i="0" u="none" strike="noStrike" cap="none" normalizeH="0" baseline="0" dirty="0" smtClean="0">
              <a:ln>
                <a:noFill/>
              </a:ln>
              <a:solidFill>
                <a:schemeClr val="tx1"/>
              </a:solidFill>
              <a:effectLst/>
              <a:latin typeface="Arial" pitchFamily="34" charset="0"/>
              <a:cs typeface="+mn-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دعوته الإنسان إلى أن يكون سيداً على نفسه</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فيضبط ميوله ورغباته ويوجهها وفقاً للمثل العليا التي جاء بها الإسلام, وأن يكون كذلك سيداً على الطبيعة</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فيسخر مواردها في عمران الأرض</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ونفع </a:t>
            </a:r>
            <a:r>
              <a:rPr kumimoji="0" lang="ar-SA"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العباد.</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كما قال </a:t>
            </a:r>
            <a:r>
              <a:rPr kumimoji="0" lang="ar-SA"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تعالى:</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هُوَ أَنْشَأَكُمْ مِنَ الأَرْضِ وَاسْتَعْمَرَكُمْ فِيهَا</a:t>
            </a:r>
            <a:r>
              <a:rPr kumimoji="0" lang="ar-SA"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 </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{هود:61</a:t>
            </a:r>
            <a:r>
              <a:rPr kumimoji="0" lang="ar-SA"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endParaRPr kumimoji="0" lang="en-US" sz="1200" b="0" i="0" u="none" strike="noStrike" cap="none" normalizeH="0" baseline="0" dirty="0" smtClean="0">
              <a:ln>
                <a:noFill/>
              </a:ln>
              <a:solidFill>
                <a:schemeClr val="tx1"/>
              </a:solidFill>
              <a:effectLst/>
              <a:latin typeface="Arial" pitchFamily="34" charset="0"/>
              <a:cs typeface="+mn-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دعوته إلى التأقلم والانسجام مع الطبيعة ومع الواقع</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وعدم التصادم معها</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وذلك عن طريق اتخاذ قواعد للسلوك تنسجم تمام الانسجام مع القوانين الأساسية للحياة البشرية</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EG"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SA" sz="32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وهو ما سنتناوله في الفقرة التالية</a:t>
            </a:r>
            <a:r>
              <a:rPr kumimoji="0" lang="ar-EG" sz="32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endParaRPr kumimoji="0" lang="ar-EG" sz="32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ثالثاً </a:t>
            </a:r>
            <a:r>
              <a:rPr lang="ar-SA" b="1" dirty="0" smtClean="0"/>
              <a:t>- الأساس </a:t>
            </a:r>
            <a:r>
              <a:rPr lang="ar-SA" b="1" dirty="0" err="1" smtClean="0"/>
              <a:t>العلمي:</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500" dirty="0" smtClean="0">
                <a:solidFill>
                  <a:schemeClr val="tx1"/>
                </a:solidFill>
                <a:cs typeface="+mn-cs"/>
              </a:rPr>
              <a:t>ونعني </a:t>
            </a:r>
            <a:r>
              <a:rPr lang="ar-SA" sz="2500" dirty="0" err="1" smtClean="0">
                <a:solidFill>
                  <a:schemeClr val="tx1"/>
                </a:solidFill>
                <a:cs typeface="+mn-cs"/>
              </a:rPr>
              <a:t>به</a:t>
            </a:r>
            <a:r>
              <a:rPr lang="ar-SA" sz="2500" dirty="0" smtClean="0">
                <a:solidFill>
                  <a:schemeClr val="tx1"/>
                </a:solidFill>
                <a:cs typeface="+mn-cs"/>
              </a:rPr>
              <a:t> القوانين الأساسية للحياة البشرية, والتي أقام الإسلام نظامه الأخلاقي عليها </a:t>
            </a:r>
            <a:r>
              <a:rPr lang="ar-SA" sz="2500" dirty="0" err="1" smtClean="0">
                <a:solidFill>
                  <a:schemeClr val="tx1"/>
                </a:solidFill>
                <a:cs typeface="+mn-cs"/>
              </a:rPr>
              <a:t>وهي: </a:t>
            </a:r>
            <a:r>
              <a:rPr lang="ar-SA" sz="2500" dirty="0" smtClean="0">
                <a:solidFill>
                  <a:schemeClr val="tx1"/>
                </a:solidFill>
                <a:cs typeface="+mn-cs"/>
              </a:rPr>
              <a:t>(قانون المحافظة على الحياة, وقانون تكاثر النوع الإنساني, وقانون الارتقاء العقلي والروحي</a:t>
            </a:r>
            <a:r>
              <a:rPr lang="ar-SA" sz="2500" dirty="0" err="1" smtClean="0">
                <a:solidFill>
                  <a:schemeClr val="tx1"/>
                </a:solidFill>
                <a:cs typeface="+mn-cs"/>
              </a:rPr>
              <a:t>)</a:t>
            </a:r>
            <a:r>
              <a:rPr lang="ar-EG" sz="2500" dirty="0" err="1" smtClean="0">
                <a:solidFill>
                  <a:schemeClr val="tx1"/>
                </a:solidFill>
                <a:cs typeface="+mn-cs"/>
              </a:rPr>
              <a:t>.</a:t>
            </a:r>
            <a:r>
              <a:rPr lang="ar-SA" sz="2500" dirty="0" smtClean="0">
                <a:solidFill>
                  <a:schemeClr val="tx1"/>
                </a:solidFill>
                <a:cs typeface="+mn-cs"/>
              </a:rPr>
              <a:t> وفيما يلي نتناول هذه القوانين بشيء من التفصيل</a:t>
            </a:r>
            <a:r>
              <a:rPr lang="ar-EG" sz="2500" dirty="0" err="1" smtClean="0">
                <a:solidFill>
                  <a:schemeClr val="tx1"/>
                </a:solidFill>
                <a:cs typeface="+mn-cs"/>
              </a:rPr>
              <a:t>.</a:t>
            </a:r>
            <a:endParaRPr lang="en-US" sz="2500" dirty="0" smtClean="0">
              <a:solidFill>
                <a:schemeClr val="tx1"/>
              </a:solidFill>
              <a:cs typeface="+mn-cs"/>
            </a:endParaRPr>
          </a:p>
          <a:p>
            <a:pPr algn="just"/>
            <a:r>
              <a:rPr lang="ar-SA" sz="2500" b="1" dirty="0" smtClean="0">
                <a:solidFill>
                  <a:schemeClr val="tx1"/>
                </a:solidFill>
                <a:cs typeface="+mn-cs"/>
              </a:rPr>
              <a:t>القانون الأول: قانون المحافظة على الحياة:</a:t>
            </a:r>
            <a:endParaRPr lang="en-US" sz="2500" dirty="0" smtClean="0">
              <a:solidFill>
                <a:schemeClr val="tx1"/>
              </a:solidFill>
              <a:cs typeface="+mn-cs"/>
            </a:endParaRPr>
          </a:p>
          <a:p>
            <a:pPr algn="just"/>
            <a:r>
              <a:rPr lang="ar-SA" sz="2500" dirty="0" smtClean="0">
                <a:solidFill>
                  <a:schemeClr val="tx1"/>
                </a:solidFill>
                <a:cs typeface="+mn-cs"/>
              </a:rPr>
              <a:t>ونعني </a:t>
            </a:r>
            <a:r>
              <a:rPr lang="ar-SA" sz="2500" dirty="0" err="1" smtClean="0">
                <a:solidFill>
                  <a:schemeClr val="tx1"/>
                </a:solidFill>
                <a:cs typeface="+mn-cs"/>
              </a:rPr>
              <a:t>به</a:t>
            </a:r>
            <a:r>
              <a:rPr lang="ar-SA" sz="2500" dirty="0" smtClean="0">
                <a:solidFill>
                  <a:schemeClr val="tx1"/>
                </a:solidFill>
                <a:cs typeface="+mn-cs"/>
              </a:rPr>
              <a:t> أن الإسلام اعتبر كل سلوك من شأنه أن يحافظ على الحياة وينميها سلوكاً أخلاقياً</a:t>
            </a:r>
            <a:r>
              <a:rPr lang="ar-EG" sz="2500" dirty="0" smtClean="0">
                <a:solidFill>
                  <a:schemeClr val="tx1"/>
                </a:solidFill>
                <a:cs typeface="+mn-cs"/>
              </a:rPr>
              <a:t> مشروعاً ومطلوباً.</a:t>
            </a:r>
            <a:r>
              <a:rPr lang="ar-SA" sz="2500" dirty="0" smtClean="0">
                <a:solidFill>
                  <a:schemeClr val="tx1"/>
                </a:solidFill>
                <a:cs typeface="+mn-cs"/>
              </a:rPr>
              <a:t> كما أنه اعتبر كل سلوك </a:t>
            </a:r>
            <a:r>
              <a:rPr lang="ar-SA" sz="2500" dirty="0" err="1" smtClean="0">
                <a:solidFill>
                  <a:schemeClr val="tx1"/>
                </a:solidFill>
                <a:cs typeface="+mn-cs"/>
              </a:rPr>
              <a:t>يضاد</a:t>
            </a:r>
            <a:r>
              <a:rPr lang="ar-SA" sz="2500" dirty="0" smtClean="0">
                <a:solidFill>
                  <a:schemeClr val="tx1"/>
                </a:solidFill>
                <a:cs typeface="+mn-cs"/>
              </a:rPr>
              <a:t> الحياة, أو يعوقها بصورة من الصور, سلوكاً غير أخلاقي, ومن ثمَّ فهو مرفوضٌ </a:t>
            </a:r>
            <a:r>
              <a:rPr lang="ar-SA" sz="2500" dirty="0" err="1" smtClean="0">
                <a:solidFill>
                  <a:schemeClr val="tx1"/>
                </a:solidFill>
                <a:cs typeface="+mn-cs"/>
              </a:rPr>
              <a:t>ومحرم.</a:t>
            </a:r>
            <a:r>
              <a:rPr lang="ar-SA" sz="2500" dirty="0" smtClean="0">
                <a:solidFill>
                  <a:schemeClr val="tx1"/>
                </a:solidFill>
                <a:cs typeface="+mn-cs"/>
              </a:rPr>
              <a:t> </a:t>
            </a:r>
            <a:endParaRPr lang="en-US" sz="2500" dirty="0" smtClean="0">
              <a:solidFill>
                <a:schemeClr val="tx1"/>
              </a:solidFill>
              <a:cs typeface="+mn-cs"/>
            </a:endParaRPr>
          </a:p>
          <a:p>
            <a:pPr algn="just"/>
            <a:r>
              <a:rPr lang="ar-EG" sz="2500" dirty="0" smtClean="0">
                <a:solidFill>
                  <a:schemeClr val="tx1"/>
                </a:solidFill>
                <a:cs typeface="+mn-cs"/>
              </a:rPr>
              <a:t>و</a:t>
            </a:r>
            <a:r>
              <a:rPr lang="ar-SA" sz="2500" dirty="0" smtClean="0">
                <a:solidFill>
                  <a:schemeClr val="tx1"/>
                </a:solidFill>
                <a:cs typeface="+mn-cs"/>
              </a:rPr>
              <a:t>من هنا كان القتل حراماً؛ لأنه سلوكٌ غير أخلاقي</a:t>
            </a:r>
            <a:r>
              <a:rPr lang="ar-EG" sz="2500" dirty="0" err="1" smtClean="0">
                <a:solidFill>
                  <a:schemeClr val="tx1"/>
                </a:solidFill>
                <a:cs typeface="+mn-cs"/>
              </a:rPr>
              <a:t>،</a:t>
            </a:r>
            <a:r>
              <a:rPr lang="ar-SA" sz="2500" dirty="0" smtClean="0">
                <a:solidFill>
                  <a:schemeClr val="tx1"/>
                </a:solidFill>
                <a:cs typeface="+mn-cs"/>
              </a:rPr>
              <a:t> وكذا تهديد الآخرين وإخافتهم</a:t>
            </a:r>
            <a:r>
              <a:rPr lang="ar-EG" sz="2500" dirty="0" err="1" smtClean="0">
                <a:solidFill>
                  <a:schemeClr val="tx1"/>
                </a:solidFill>
                <a:cs typeface="+mn-cs"/>
              </a:rPr>
              <a:t>،</a:t>
            </a:r>
            <a:r>
              <a:rPr lang="ar-SA" sz="2500" dirty="0" smtClean="0">
                <a:solidFill>
                  <a:schemeClr val="tx1"/>
                </a:solidFill>
                <a:cs typeface="+mn-cs"/>
              </a:rPr>
              <a:t> أو التحاسد والتباغض والتدابر, كلها محرماتٍ, ويعتبر سلوكاً غير </a:t>
            </a:r>
            <a:r>
              <a:rPr lang="ar-SA" sz="2500" dirty="0" err="1" smtClean="0">
                <a:solidFill>
                  <a:schemeClr val="tx1"/>
                </a:solidFill>
                <a:cs typeface="+mn-cs"/>
              </a:rPr>
              <a:t>أخلاقي.</a:t>
            </a:r>
            <a:r>
              <a:rPr lang="ar-SA" sz="2500" dirty="0" smtClean="0">
                <a:solidFill>
                  <a:schemeClr val="tx1"/>
                </a:solidFill>
                <a:cs typeface="+mn-cs"/>
              </a:rPr>
              <a:t> </a:t>
            </a:r>
            <a:endParaRPr lang="en-US" sz="2500" dirty="0" smtClean="0">
              <a:solidFill>
                <a:schemeClr val="tx1"/>
              </a:solidFill>
              <a:cs typeface="+mn-cs"/>
            </a:endParaRPr>
          </a:p>
          <a:p>
            <a:pPr algn="just"/>
            <a:r>
              <a:rPr lang="ar-SA" sz="2500" dirty="0" smtClean="0">
                <a:solidFill>
                  <a:schemeClr val="tx1"/>
                </a:solidFill>
                <a:cs typeface="+mn-cs"/>
              </a:rPr>
              <a:t>فالإسلام جاء بتشريع كل ما من شأنه احترام حياة الناس</a:t>
            </a:r>
            <a:r>
              <a:rPr lang="ar-EG" sz="2500" dirty="0" err="1" smtClean="0">
                <a:solidFill>
                  <a:schemeClr val="tx1"/>
                </a:solidFill>
                <a:cs typeface="+mn-cs"/>
              </a:rPr>
              <a:t>،</a:t>
            </a:r>
            <a:r>
              <a:rPr lang="ar-SA" sz="2500" dirty="0" smtClean="0">
                <a:solidFill>
                  <a:schemeClr val="tx1"/>
                </a:solidFill>
                <a:cs typeface="+mn-cs"/>
              </a:rPr>
              <a:t> والمحافظة على أرواحهم وأعراضهم ودمائهم</a:t>
            </a:r>
            <a:r>
              <a:rPr lang="ar-EG" sz="2500" dirty="0" err="1" smtClean="0">
                <a:solidFill>
                  <a:schemeClr val="tx1"/>
                </a:solidFill>
                <a:cs typeface="+mn-cs"/>
              </a:rPr>
              <a:t>،</a:t>
            </a:r>
            <a:r>
              <a:rPr lang="ar-SA" sz="2500" dirty="0" smtClean="0">
                <a:solidFill>
                  <a:schemeClr val="tx1"/>
                </a:solidFill>
                <a:cs typeface="+mn-cs"/>
              </a:rPr>
              <a:t> والسعي لتحقيق ما فيه نفعهم</a:t>
            </a:r>
            <a:r>
              <a:rPr lang="ar-EG" sz="2500" dirty="0" err="1" smtClean="0">
                <a:solidFill>
                  <a:schemeClr val="tx1"/>
                </a:solidFill>
                <a:cs typeface="+mn-cs"/>
              </a:rPr>
              <a:t>.</a:t>
            </a:r>
            <a:r>
              <a:rPr lang="ar-EG" sz="2500" dirty="0" smtClean="0">
                <a:solidFill>
                  <a:schemeClr val="tx1"/>
                </a:solidFill>
                <a:cs typeface="+mn-cs"/>
              </a:rPr>
              <a:t> </a:t>
            </a:r>
            <a:endParaRPr lang="en-US" sz="2500" dirty="0" smtClean="0">
              <a:solidFill>
                <a:schemeClr val="tx1"/>
              </a:solidFill>
              <a:cs typeface="+mn-cs"/>
            </a:endParaRPr>
          </a:p>
          <a:p>
            <a:pPr algn="just"/>
            <a:endParaRPr lang="ar-SA" sz="2500"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26625" name="Rectangle 1"/>
          <p:cNvSpPr>
            <a:spLocks noChangeArrowheads="1"/>
          </p:cNvSpPr>
          <p:nvPr/>
        </p:nvSpPr>
        <p:spPr bwMode="auto">
          <a:xfrm>
            <a:off x="416496" y="260648"/>
            <a:ext cx="9001000" cy="64474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القانون الثاني: تكاثر النوع الإنساني</a:t>
            </a:r>
            <a:r>
              <a:rPr kumimoji="0" lang="ar-EG"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ونعني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أن الإسلام اعتبر كل سلوك من شأنه أن يؤدي إلى إبقاء النوع الإنساني وتحسينه سلوكاً أخلاقياً راقياً</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ومطلوباً، ومن ثمَّ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شرع الزواج, وحث عليه</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ونهى عن التبتل أو الرهبانية, ففي حديث أنس بن مالك رضي الله عنه، قال: جاء ثلاثة رهط إلى بيوت أزواج النبي صلى الله عليه وسلم، يسألون عن عبادة النبي صلى الله عليه وسلم، فلما أخبروا كأنهم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تقالُّوها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فقالوا: وأين نحن من النبي صلى الله عليه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وسلم؟</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قد غفر له ما تقدم من ذنبه وما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تأخر.</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قال أحدهم: أما أنا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فإني أصلي الليل أبداً، وقال آخر: أنا أصوم الدهر ولا أفطر، وقال آخر: أنا أعتزل النساء فلا أتزوج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أبداً.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فجاء رسول الله صلى الله عليه وسلم إليهم،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فقال:</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أنتم الذين قلتم كذا وكذا، أما والله إني لأخشاكم لله وأتقاكم له، لكني أصوم وأفطر، وأصلي وأرقد، وأتزوج النساء، فمن رغب عن سنتي فليس مني</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كما حث على حسن اختيار الزوجة, فقال صلى الله عليه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وسلم: </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(تخيروا لنطفكم، وانكحوا الأكفاء،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وأنكحوا</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إليهم), وحث الآباء على تزويج بناتهم من أناس صالحين, ذوي دين وخلق فقال صلى الله عليه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وسلم: </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(إذا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جاءكم</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من ترضون دينه وخلقه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فأنكحوه</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إلاَّ تفعلوا تكن فتنةٌ في الأرض وفساد</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lang="ar-SA" sz="2600" baseline="30000" dirty="0" err="1" smtClean="0" bmk="">
                <a:latin typeface="Traditional Arabic" pitchFamily="18" charset="-78"/>
                <a:ea typeface="Times New Roman" pitchFamily="18" charset="0"/>
                <a:cs typeface="+mn-cs"/>
              </a:rPr>
              <a:t>.</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Arial" pitchFamily="34" charset="0"/>
                <a:cs typeface="+mn-cs"/>
              </a:rPr>
              <a:t/>
            </a:r>
            <a:br>
              <a:rPr kumimoji="0" lang="en-US" sz="2600" b="0" i="0" u="none" strike="noStrike" cap="none" normalizeH="0" baseline="0" dirty="0" smtClean="0">
                <a:ln>
                  <a:noFill/>
                </a:ln>
                <a:solidFill>
                  <a:schemeClr val="tx1"/>
                </a:solidFill>
                <a:effectLst/>
                <a:latin typeface="Arial" pitchFamily="34" charset="0"/>
                <a:cs typeface="+mn-cs"/>
              </a:rPr>
            </a:br>
            <a:endParaRPr kumimoji="0" lang="en-US" sz="26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28673" name="Rectangle 1"/>
          <p:cNvSpPr>
            <a:spLocks noChangeArrowheads="1"/>
          </p:cNvSpPr>
          <p:nvPr/>
        </p:nvSpPr>
        <p:spPr bwMode="auto">
          <a:xfrm>
            <a:off x="344488" y="1505117"/>
            <a:ext cx="9073008"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كما أن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الإسلام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من جهة أخرى- منع كل سلوك من شأنه أن يحدَّ أو يعوق استمرار التناسل, كالرهبانية أو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الخِصاء</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لما فيه من المنافاة مع بقاء النوع الإنساني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وتكاثره.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ففي حديث ابن مسعود رضي الله عنه،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قال: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"كنا نغزو مع النبي صلى الله عليه وسلم ليس لنا نساء، فقلنا: يا رسول الله، ألا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نستخصي؟</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فنهانا عن ذلك.</a:t>
            </a:r>
            <a:r>
              <a:rPr kumimoji="0" lang="en-US" sz="2600" b="0" i="0" u="none" strike="noStrike" cap="none" normalizeH="0" baseline="0" dirty="0" smtClean="0">
                <a:ln>
                  <a:noFill/>
                </a:ln>
                <a:solidFill>
                  <a:schemeClr val="tx1"/>
                </a:solidFill>
                <a:effectLst/>
                <a:latin typeface="Arial" pitchFamily="34" charset="0"/>
                <a:cs typeface="+mn-cs"/>
              </a:rPr>
              <a:t/>
            </a:r>
            <a:br>
              <a:rPr kumimoji="0" lang="en-US" sz="2600" b="0" i="0" u="none" strike="noStrike" cap="none" normalizeH="0" baseline="0" dirty="0" smtClean="0">
                <a:ln>
                  <a:noFill/>
                </a:ln>
                <a:solidFill>
                  <a:schemeClr val="tx1"/>
                </a:solidFill>
                <a:effectLst/>
                <a:latin typeface="Arial" pitchFamily="34" charset="0"/>
                <a:cs typeface="+mn-cs"/>
              </a:rPr>
            </a:br>
            <a:endParaRPr kumimoji="0" lang="en-US" sz="26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القانون الثالث: الارتقاء العقلي والروحي</a:t>
            </a:r>
            <a:r>
              <a:rPr lang="ar-EG" b="1" dirty="0" err="1" smtClean="0"/>
              <a:t>:</a:t>
            </a:r>
            <a:endParaRPr lang="ar-SA" dirty="0"/>
          </a:p>
        </p:txBody>
      </p:sp>
      <p:sp>
        <p:nvSpPr>
          <p:cNvPr id="3" name="عنصر نائب للمحتوى 2"/>
          <p:cNvSpPr>
            <a:spLocks noGrp="1"/>
          </p:cNvSpPr>
          <p:nvPr>
            <p:ph idx="1"/>
          </p:nvPr>
        </p:nvSpPr>
        <p:spPr>
          <a:xfrm>
            <a:off x="495300" y="1340768"/>
            <a:ext cx="8915400" cy="4785395"/>
          </a:xfrm>
        </p:spPr>
        <p:txBody>
          <a:bodyPr/>
          <a:lstStyle/>
          <a:p>
            <a:pPr algn="just"/>
            <a:r>
              <a:rPr lang="ar-SA" sz="2600" dirty="0" smtClean="0">
                <a:solidFill>
                  <a:schemeClr val="tx1"/>
                </a:solidFill>
                <a:cs typeface="+mn-cs"/>
              </a:rPr>
              <a:t>ونعني </a:t>
            </a:r>
            <a:r>
              <a:rPr lang="ar-SA" sz="2600" dirty="0" err="1" smtClean="0">
                <a:solidFill>
                  <a:schemeClr val="tx1"/>
                </a:solidFill>
                <a:cs typeface="+mn-cs"/>
              </a:rPr>
              <a:t>به</a:t>
            </a:r>
            <a:r>
              <a:rPr lang="ar-SA" sz="2600" dirty="0" smtClean="0">
                <a:solidFill>
                  <a:schemeClr val="tx1"/>
                </a:solidFill>
                <a:cs typeface="+mn-cs"/>
              </a:rPr>
              <a:t> أن الإسلام اعتبر كل سلوكٍ من شأنه أن يؤدي إلى السعادة, والإقبال على الحياة بمحبة وانشراح, وينمي العقل, ويحافظ عليه, سلوكاً أخلاقياً راقياً</a:t>
            </a:r>
            <a:r>
              <a:rPr lang="ar-EG" sz="2600" dirty="0" err="1" smtClean="0">
                <a:solidFill>
                  <a:schemeClr val="tx1"/>
                </a:solidFill>
                <a:cs typeface="+mn-cs"/>
              </a:rPr>
              <a:t>.</a:t>
            </a:r>
            <a:r>
              <a:rPr lang="ar-EG"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كما أنه </a:t>
            </a:r>
            <a:r>
              <a:rPr lang="ar-SA" sz="2600" dirty="0" err="1" smtClean="0">
                <a:solidFill>
                  <a:schemeClr val="tx1"/>
                </a:solidFill>
                <a:cs typeface="+mn-cs"/>
              </a:rPr>
              <a:t>اعتبر </a:t>
            </a:r>
            <a:r>
              <a:rPr lang="ar-SA" sz="2600" dirty="0" smtClean="0">
                <a:solidFill>
                  <a:schemeClr val="tx1"/>
                </a:solidFill>
                <a:cs typeface="+mn-cs"/>
              </a:rPr>
              <a:t>-من جهة أخرى- كل سلوك </a:t>
            </a:r>
            <a:r>
              <a:rPr lang="ar-SA" sz="2600" dirty="0" err="1" smtClean="0">
                <a:solidFill>
                  <a:schemeClr val="tx1"/>
                </a:solidFill>
                <a:cs typeface="+mn-cs"/>
              </a:rPr>
              <a:t>يضاد</a:t>
            </a:r>
            <a:r>
              <a:rPr lang="ar-SA" sz="2600" dirty="0" smtClean="0">
                <a:solidFill>
                  <a:schemeClr val="tx1"/>
                </a:solidFill>
                <a:cs typeface="+mn-cs"/>
              </a:rPr>
              <a:t> الحياة السعيدة, أو </a:t>
            </a:r>
            <a:r>
              <a:rPr lang="ar-SA" sz="2600" dirty="0" err="1" smtClean="0">
                <a:solidFill>
                  <a:schemeClr val="tx1"/>
                </a:solidFill>
                <a:cs typeface="+mn-cs"/>
              </a:rPr>
              <a:t>يضاد</a:t>
            </a:r>
            <a:r>
              <a:rPr lang="ar-SA" sz="2600" dirty="0" smtClean="0">
                <a:solidFill>
                  <a:schemeClr val="tx1"/>
                </a:solidFill>
                <a:cs typeface="+mn-cs"/>
              </a:rPr>
              <a:t> العقل, بأن يجعل الإنسان يعيش في عزلة من الناس, أو متشائماً قلقاً</a:t>
            </a:r>
            <a:r>
              <a:rPr lang="ar-EG" sz="2600" dirty="0" err="1" smtClean="0">
                <a:solidFill>
                  <a:schemeClr val="tx1"/>
                </a:solidFill>
                <a:cs typeface="+mn-cs"/>
              </a:rPr>
              <a:t>،</a:t>
            </a:r>
            <a:r>
              <a:rPr lang="ar-SA" sz="2600" dirty="0" smtClean="0">
                <a:solidFill>
                  <a:schemeClr val="tx1"/>
                </a:solidFill>
                <a:cs typeface="+mn-cs"/>
              </a:rPr>
              <a:t> أو يضر بعقله, أو يجعله مريضاً, أو مستسلماً للجهل والخرافات, فإنها جميعاً تعدُّ سلوكاً غير </a:t>
            </a:r>
            <a:r>
              <a:rPr lang="ar-SA" sz="2600" dirty="0" err="1" smtClean="0">
                <a:solidFill>
                  <a:schemeClr val="tx1"/>
                </a:solidFill>
                <a:cs typeface="+mn-cs"/>
              </a:rPr>
              <a:t>أخلاقي.</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ومن ثَمَّ فقد حث الإسلام على العلم, وصلة الرحم, ومحبة الآخرين, والرحمة بهم</a:t>
            </a:r>
            <a:r>
              <a:rPr lang="ar-EG" sz="2600" dirty="0" err="1" smtClean="0">
                <a:solidFill>
                  <a:schemeClr val="tx1"/>
                </a:solidFill>
                <a:cs typeface="+mn-cs"/>
              </a:rPr>
              <a:t>،</a:t>
            </a:r>
            <a:r>
              <a:rPr lang="ar-SA" sz="2600" dirty="0" smtClean="0">
                <a:solidFill>
                  <a:schemeClr val="tx1"/>
                </a:solidFill>
                <a:cs typeface="+mn-cs"/>
              </a:rPr>
              <a:t> والرضا بقضاء الله وقدره</a:t>
            </a:r>
            <a:r>
              <a:rPr lang="ar-EG" sz="2600" dirty="0" err="1" smtClean="0">
                <a:solidFill>
                  <a:schemeClr val="tx1"/>
                </a:solidFill>
                <a:cs typeface="+mn-cs"/>
              </a:rPr>
              <a:t>.</a:t>
            </a:r>
            <a:r>
              <a:rPr lang="ar-SA" sz="2600" dirty="0" smtClean="0">
                <a:solidFill>
                  <a:schemeClr val="tx1"/>
                </a:solidFill>
                <a:cs typeface="+mn-cs"/>
              </a:rPr>
              <a:t> ففي </a:t>
            </a:r>
            <a:r>
              <a:rPr lang="ar-EG" sz="2600" dirty="0" smtClean="0">
                <a:solidFill>
                  <a:schemeClr val="tx1"/>
                </a:solidFill>
                <a:cs typeface="+mn-cs"/>
              </a:rPr>
              <a:t>الحديث</a:t>
            </a:r>
            <a:r>
              <a:rPr lang="ar-SA" sz="2600" dirty="0" err="1" smtClean="0">
                <a:solidFill>
                  <a:schemeClr val="tx1"/>
                </a:solidFill>
                <a:cs typeface="+mn-cs"/>
              </a:rPr>
              <a:t>:</a:t>
            </a:r>
            <a:r>
              <a:rPr lang="ar-SA" sz="2600" dirty="0" smtClean="0">
                <a:solidFill>
                  <a:schemeClr val="tx1"/>
                </a:solidFill>
                <a:cs typeface="+mn-cs"/>
              </a:rPr>
              <a:t> </a:t>
            </a:r>
            <a:r>
              <a:rPr lang="ar-EG" sz="2600" dirty="0" err="1" smtClean="0">
                <a:solidFill>
                  <a:schemeClr val="tx1"/>
                </a:solidFill>
                <a:cs typeface="+mn-cs"/>
              </a:rPr>
              <a:t>(</a:t>
            </a:r>
            <a:r>
              <a:rPr lang="ar-SA" sz="2600" dirty="0" smtClean="0">
                <a:solidFill>
                  <a:schemeClr val="tx1"/>
                </a:solidFill>
                <a:cs typeface="+mn-cs"/>
              </a:rPr>
              <a:t>لا يؤمن أحدكم حتى يحب لأخيه ما يحب لنفسه</a:t>
            </a:r>
            <a:r>
              <a:rPr lang="ar-EG" sz="2600" dirty="0" smtClean="0">
                <a:solidFill>
                  <a:schemeClr val="tx1"/>
                </a:solidFill>
                <a:cs typeface="+mn-cs"/>
              </a:rPr>
              <a:t>)، وفي آخر</a:t>
            </a:r>
            <a:r>
              <a:rPr lang="ar-SA" sz="2600" dirty="0" err="1" smtClean="0">
                <a:solidFill>
                  <a:schemeClr val="tx1"/>
                </a:solidFill>
                <a:cs typeface="+mn-cs"/>
              </a:rPr>
              <a:t>: </a:t>
            </a:r>
            <a:r>
              <a:rPr lang="ar-SA" sz="2600" dirty="0" smtClean="0">
                <a:solidFill>
                  <a:schemeClr val="tx1"/>
                </a:solidFill>
                <a:cs typeface="+mn-cs"/>
              </a:rPr>
              <a:t>(‏عجباً لأمر المؤمن، إن أمره كله خير، وليس ذاك لأحد إلا للمؤمن</a:t>
            </a:r>
            <a:r>
              <a:rPr lang="ar-EG" sz="2600" dirty="0" err="1" smtClean="0">
                <a:solidFill>
                  <a:schemeClr val="tx1"/>
                </a:solidFill>
                <a:cs typeface="+mn-cs"/>
              </a:rPr>
              <a:t>؛</a:t>
            </a:r>
            <a:r>
              <a:rPr lang="ar-SA" sz="2600" dirty="0" smtClean="0">
                <a:solidFill>
                  <a:schemeClr val="tx1"/>
                </a:solidFill>
                <a:cs typeface="+mn-cs"/>
              </a:rPr>
              <a:t> إن أصابته سراء شكر، فكان خيراً له، وإن أصابته ضراء صبر</a:t>
            </a:r>
            <a:r>
              <a:rPr lang="ar-EG" sz="2600" dirty="0" err="1" smtClean="0">
                <a:solidFill>
                  <a:schemeClr val="tx1"/>
                </a:solidFill>
                <a:cs typeface="+mn-cs"/>
              </a:rPr>
              <a:t>،</a:t>
            </a:r>
            <a:r>
              <a:rPr lang="ar-SA" sz="2600" dirty="0" smtClean="0">
                <a:solidFill>
                  <a:schemeClr val="tx1"/>
                </a:solidFill>
                <a:cs typeface="+mn-cs"/>
              </a:rPr>
              <a:t> </a:t>
            </a:r>
            <a:endParaRPr lang="en-US" sz="2600"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 name="مستطيل 2"/>
          <p:cNvSpPr/>
          <p:nvPr/>
        </p:nvSpPr>
        <p:spPr>
          <a:xfrm>
            <a:off x="560512" y="548681"/>
            <a:ext cx="8856984" cy="4893647"/>
          </a:xfrm>
          <a:prstGeom prst="rect">
            <a:avLst/>
          </a:prstGeom>
        </p:spPr>
        <p:txBody>
          <a:bodyPr wrap="square">
            <a:spAutoFit/>
          </a:bodyPr>
          <a:lstStyle/>
          <a:p>
            <a:pPr algn="just"/>
            <a:r>
              <a:rPr lang="ar-SA" sz="2600" dirty="0" smtClean="0"/>
              <a:t>فكان خيراً له), فيتلقى المصائب بالرضا بقضاء الله, والتسليم لأمره, وأن ذلك هو الخير, وأن الحكمة كل الحكمة فيه, ولو خفي عليه وجه ذلك, فيحيا حياة سعيدة, وهذا ما لا يكون إلا </a:t>
            </a:r>
            <a:r>
              <a:rPr lang="ar-SA" sz="2600" dirty="0" err="1" smtClean="0"/>
              <a:t>للمؤمن.</a:t>
            </a:r>
            <a:r>
              <a:rPr lang="ar-SA" sz="2600" dirty="0" smtClean="0"/>
              <a:t> </a:t>
            </a:r>
            <a:endParaRPr lang="en-US" sz="2600" dirty="0" smtClean="0"/>
          </a:p>
          <a:p>
            <a:pPr algn="just"/>
            <a:r>
              <a:rPr lang="ar-EG" sz="2600" dirty="0" smtClean="0"/>
              <a:t>كما حرم الإسلام ا</a:t>
            </a:r>
            <a:r>
              <a:rPr lang="ar-SA" sz="2600" dirty="0" smtClean="0"/>
              <a:t>لانتحار</a:t>
            </a:r>
            <a:r>
              <a:rPr lang="ar-EG" sz="2600" dirty="0" err="1" smtClean="0"/>
              <a:t>،</a:t>
            </a:r>
            <a:r>
              <a:rPr lang="ar-SA" sz="2600" dirty="0" smtClean="0"/>
              <a:t> وتعاطي المسكرات والمخدرات</a:t>
            </a:r>
            <a:r>
              <a:rPr lang="ar-EG" sz="2600" dirty="0" err="1" smtClean="0"/>
              <a:t>،</a:t>
            </a:r>
            <a:r>
              <a:rPr lang="ar-SA" sz="2600" dirty="0" smtClean="0"/>
              <a:t> وما من شأنه أن يضر الإنسان في بدنه أو عقله</a:t>
            </a:r>
            <a:r>
              <a:rPr lang="ar-EG" sz="2600" dirty="0" err="1" smtClean="0"/>
              <a:t>.</a:t>
            </a:r>
            <a:r>
              <a:rPr lang="ar-EG" sz="2600" dirty="0" smtClean="0"/>
              <a:t> قال </a:t>
            </a:r>
            <a:r>
              <a:rPr lang="ar-EG" sz="2600" dirty="0" err="1" smtClean="0"/>
              <a:t>تعالى: {</a:t>
            </a:r>
            <a:r>
              <a:rPr lang="ar-SA" sz="2600" dirty="0" smtClean="0"/>
              <a:t>يَسْأَلُونَكَ عَنِ الخَمْرِ وَالمَيْسِرِ قُلْ فِيهِمَا إِثْمٌ كَبِيرٌ وَمَنَافِعُ لِلنَّاسِ وَإِثْمُهُمَا أَكْبَرُ مِنْ نَفْعِهِمَا</a:t>
            </a:r>
            <a:r>
              <a:rPr lang="ar-EG" sz="2600" dirty="0" err="1" smtClean="0"/>
              <a:t>}</a:t>
            </a:r>
            <a:r>
              <a:rPr lang="ar-SA" sz="2600" dirty="0" smtClean="0"/>
              <a:t> (البقرة:219</a:t>
            </a:r>
            <a:r>
              <a:rPr lang="ar-SA" sz="2600" dirty="0" err="1" smtClean="0"/>
              <a:t>).</a:t>
            </a:r>
            <a:r>
              <a:rPr lang="ar-SA" sz="2600" dirty="0" smtClean="0"/>
              <a:t> وقال </a:t>
            </a:r>
            <a:r>
              <a:rPr lang="ar-SA" sz="2600" dirty="0" err="1" smtClean="0"/>
              <a:t>سبحانه: </a:t>
            </a:r>
            <a:r>
              <a:rPr lang="ar-SA" sz="2600" dirty="0" smtClean="0"/>
              <a:t>{يَا أَيُّهَا الَّذِينَ آَمَنُوا إِنَّمَا الخَمْرُ وَالمَيْسِرُ وَالأَنْصَابُ وَالأَزْلَامُ رِجْسٌ مِنْ عَمَلِ الشَّيْطَانِ فَاجْتَنِبُوهُ لَعَلَّكُمْ تُفْلِحُونَ, إِنَّمَا يُرِيدُ الشَّيْطَانُ أَنْ يُوقِعَ بَيْنَكُمُ العَدَاوَةَ وَالبَغْضَاءَ فِي الخَمْرِ وَالمَيْسِرِ وَيَصُدَّكُمْ عَنْ ذِكْرِ اللهِ وَعَنِ الصَّلَاةِ فَهَلْ أَنْتُمْ مُنْتَهُونَ</a:t>
            </a:r>
            <a:r>
              <a:rPr lang="ar-SA" sz="2600" dirty="0" err="1" smtClean="0"/>
              <a:t>} </a:t>
            </a:r>
            <a:r>
              <a:rPr lang="ar-SA" sz="2600" dirty="0" smtClean="0"/>
              <a:t>(المائدة:90-91</a:t>
            </a:r>
            <a:r>
              <a:rPr lang="ar-SA" sz="2600" dirty="0" err="1" smtClean="0"/>
              <a:t>).</a:t>
            </a:r>
            <a:r>
              <a:rPr lang="ar-SA" sz="2600" dirty="0" smtClean="0"/>
              <a:t> ومثل هذه النصوص كثيرة جداً.</a:t>
            </a:r>
            <a:endParaRPr lang="en-US" sz="2600" dirty="0" smtClean="0"/>
          </a:p>
          <a:p>
            <a:pPr algn="just"/>
            <a:r>
              <a:rPr lang="ar-SA" sz="2600" dirty="0" smtClean="0"/>
              <a:t>وعليه فإن الإسلام يعد الخروج على القوانين تعدياً وخروجاً عن جادة الحياة المستقيمة</a:t>
            </a:r>
            <a:r>
              <a:rPr lang="ar-EG" sz="2600" dirty="0" err="1" smtClean="0"/>
              <a:t>.</a:t>
            </a:r>
            <a:r>
              <a:rPr lang="ar-EG" sz="2600" dirty="0" smtClean="0"/>
              <a:t> </a:t>
            </a:r>
            <a:endParaRPr lang="en-US" sz="26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مراعاة الطبيعة </a:t>
            </a:r>
            <a:r>
              <a:rPr lang="ar-SA" b="1" dirty="0" err="1" smtClean="0"/>
              <a:t>الإنسانية:</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600" dirty="0" smtClean="0">
                <a:solidFill>
                  <a:schemeClr val="tx1"/>
                </a:solidFill>
              </a:rPr>
              <a:t>وهذا هو الأساس الرابع الذي يبني الإسلام نظامه الأخلاقي عليه, ونعني </a:t>
            </a:r>
            <a:r>
              <a:rPr lang="ar-SA" sz="2600" dirty="0" err="1" smtClean="0">
                <a:solidFill>
                  <a:schemeClr val="tx1"/>
                </a:solidFill>
              </a:rPr>
              <a:t>به</a:t>
            </a:r>
            <a:r>
              <a:rPr lang="ar-SA" sz="2600" dirty="0" smtClean="0">
                <a:solidFill>
                  <a:schemeClr val="tx1"/>
                </a:solidFill>
              </a:rPr>
              <a:t> أن الإسلام ينظر إلى الإنسان على أنه روحٌ وجسدٌ, وعقلٌ وشهوةٌ, وقلبٌ ومشاعرُ وعواطفُ</a:t>
            </a:r>
            <a:r>
              <a:rPr lang="ar-EG" sz="2600" dirty="0" err="1" smtClean="0">
                <a:solidFill>
                  <a:schemeClr val="tx1"/>
                </a:solidFill>
              </a:rPr>
              <a:t>,</a:t>
            </a:r>
            <a:r>
              <a:rPr lang="ar-SA" sz="2600" dirty="0" smtClean="0">
                <a:solidFill>
                  <a:schemeClr val="tx1"/>
                </a:solidFill>
              </a:rPr>
              <a:t> وأن هناك صراعاً بين طبيعة الإنسان وتكوينه المادي الذي يميل إلى الأرض والتراب الذي خُلق منه</a:t>
            </a:r>
            <a:r>
              <a:rPr lang="ar-EG" sz="2600" dirty="0" err="1" smtClean="0">
                <a:solidFill>
                  <a:schemeClr val="tx1"/>
                </a:solidFill>
              </a:rPr>
              <a:t>،</a:t>
            </a:r>
            <a:r>
              <a:rPr lang="ar-SA" sz="2600" dirty="0" smtClean="0">
                <a:solidFill>
                  <a:schemeClr val="tx1"/>
                </a:solidFill>
              </a:rPr>
              <a:t> فينساق للأهواء والشهوات</a:t>
            </a:r>
            <a:r>
              <a:rPr lang="ar-EG" sz="2600" dirty="0" err="1" smtClean="0">
                <a:solidFill>
                  <a:schemeClr val="tx1"/>
                </a:solidFill>
              </a:rPr>
              <a:t>،</a:t>
            </a:r>
            <a:r>
              <a:rPr lang="ar-SA" sz="2600" dirty="0" smtClean="0">
                <a:solidFill>
                  <a:schemeClr val="tx1"/>
                </a:solidFill>
              </a:rPr>
              <a:t> وروحه العلوية التي هي من نفخ الإله</a:t>
            </a:r>
            <a:r>
              <a:rPr lang="ar-EG" sz="2600" dirty="0" err="1" smtClean="0">
                <a:solidFill>
                  <a:schemeClr val="tx1"/>
                </a:solidFill>
              </a:rPr>
              <a:t>،</a:t>
            </a:r>
            <a:r>
              <a:rPr lang="ar-SA" sz="2600" dirty="0" smtClean="0">
                <a:solidFill>
                  <a:schemeClr val="tx1"/>
                </a:solidFill>
              </a:rPr>
              <a:t> وتدعوه إلى السمو والرقي والمثالية</a:t>
            </a:r>
            <a:r>
              <a:rPr lang="ar-EG" sz="2600" dirty="0" err="1" smtClean="0">
                <a:solidFill>
                  <a:schemeClr val="tx1"/>
                </a:solidFill>
              </a:rPr>
              <a:t>.</a:t>
            </a:r>
            <a:r>
              <a:rPr lang="ar-EG" sz="2600" dirty="0" smtClean="0">
                <a:solidFill>
                  <a:schemeClr val="tx1"/>
                </a:solidFill>
              </a:rPr>
              <a:t> </a:t>
            </a:r>
            <a:endParaRPr lang="en-US" sz="2600" dirty="0" smtClean="0">
              <a:solidFill>
                <a:schemeClr val="tx1"/>
              </a:solidFill>
            </a:endParaRPr>
          </a:p>
          <a:p>
            <a:pPr algn="just"/>
            <a:r>
              <a:rPr lang="ar-SA" sz="2600" dirty="0" smtClean="0">
                <a:solidFill>
                  <a:schemeClr val="tx1"/>
                </a:solidFill>
              </a:rPr>
              <a:t>ومن ثَمَّ فقد وضع الإسلام نظاماً دقيقاً للتنسيق بين هاتين </a:t>
            </a:r>
            <a:r>
              <a:rPr lang="ar-SA" sz="2600" dirty="0" err="1" smtClean="0">
                <a:solidFill>
                  <a:schemeClr val="tx1"/>
                </a:solidFill>
              </a:rPr>
              <a:t>الطبيعتين</a:t>
            </a:r>
            <a:r>
              <a:rPr lang="ar-SA" sz="2600" dirty="0" smtClean="0">
                <a:solidFill>
                  <a:schemeClr val="tx1"/>
                </a:solidFill>
              </a:rPr>
              <a:t> في الإنسان</a:t>
            </a:r>
            <a:r>
              <a:rPr lang="ar-EG" sz="2600" dirty="0" err="1" smtClean="0">
                <a:solidFill>
                  <a:schemeClr val="tx1"/>
                </a:solidFill>
              </a:rPr>
              <a:t>،</a:t>
            </a:r>
            <a:r>
              <a:rPr lang="ar-SA" sz="2600" dirty="0" smtClean="0">
                <a:solidFill>
                  <a:schemeClr val="tx1"/>
                </a:solidFill>
              </a:rPr>
              <a:t> ووجهه إلى السلوك الذي يليق </a:t>
            </a:r>
            <a:r>
              <a:rPr lang="ar-SA" sz="2600" dirty="0" err="1" smtClean="0">
                <a:solidFill>
                  <a:schemeClr val="tx1"/>
                </a:solidFill>
              </a:rPr>
              <a:t>به</a:t>
            </a:r>
            <a:r>
              <a:rPr lang="ar-SA" sz="2600" dirty="0" smtClean="0">
                <a:solidFill>
                  <a:schemeClr val="tx1"/>
                </a:solidFill>
              </a:rPr>
              <a:t> بصفته المخلوق الذي كرمه الله, وبصفته الكائن </a:t>
            </a:r>
            <a:r>
              <a:rPr lang="ar-SA" sz="2600" dirty="0" err="1" smtClean="0">
                <a:solidFill>
                  <a:schemeClr val="tx1"/>
                </a:solidFill>
              </a:rPr>
              <a:t>الأشرف</a:t>
            </a:r>
            <a:r>
              <a:rPr lang="ar-SA" sz="2600" dirty="0" smtClean="0">
                <a:solidFill>
                  <a:schemeClr val="tx1"/>
                </a:solidFill>
              </a:rPr>
              <a:t> على ظهر هذه البسيطة</a:t>
            </a:r>
            <a:r>
              <a:rPr lang="ar-EG" sz="2600" dirty="0" err="1" smtClean="0">
                <a:solidFill>
                  <a:schemeClr val="tx1"/>
                </a:solidFill>
              </a:rPr>
              <a:t>،</a:t>
            </a:r>
            <a:r>
              <a:rPr lang="ar-SA" sz="2600" dirty="0" smtClean="0">
                <a:solidFill>
                  <a:schemeClr val="tx1"/>
                </a:solidFill>
              </a:rPr>
              <a:t> وبصفته من أتباع خاتمة الرسالات السماوية.</a:t>
            </a:r>
            <a:endParaRPr lang="en-US" sz="2600" dirty="0" smtClean="0">
              <a:solidFill>
                <a:schemeClr val="tx1"/>
              </a:solidFill>
            </a:endParaRPr>
          </a:p>
          <a:p>
            <a:pPr algn="just"/>
            <a:r>
              <a:rPr lang="ar-SA" sz="2600" dirty="0" smtClean="0">
                <a:solidFill>
                  <a:schemeClr val="tx1"/>
                </a:solidFill>
              </a:rPr>
              <a:t>ولا يخفى أهمية هذا الأساس في الدراسات الأخلاقية, لما بين سلوك الإنسان, وطبيعته التي جبله الله عليها من صلة وثيقة, ولأن نجاح أي نظام أخلاقي يتوقف على مدى انسجامه مع واقع هذه الطبيعة البشرية</a:t>
            </a:r>
            <a:r>
              <a:rPr lang="ar-EG" sz="2600" dirty="0" err="1" smtClean="0">
                <a:solidFill>
                  <a:schemeClr val="tx1"/>
                </a:solidFill>
              </a:rPr>
              <a:t>.</a:t>
            </a:r>
            <a:endParaRPr lang="en-US" sz="2600" dirty="0" smtClean="0">
              <a:solidFill>
                <a:schemeClr val="tx1"/>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ثان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الثانية</Template>
  <TotalTime>154</TotalTime>
  <Words>1891</Words>
  <Application>Microsoft Office PowerPoint</Application>
  <PresentationFormat>A4 Paper (210x297 mm)‎</PresentationFormat>
  <Paragraphs>80</Paragraphs>
  <Slides>15</Slides>
  <Notes>2</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المحاضرة الثانية</vt:lpstr>
      <vt:lpstr>الشريحة 1</vt:lpstr>
      <vt:lpstr>المحاضرة الثانية</vt:lpstr>
      <vt:lpstr>أولاً - الأساس الاعتقادي:</vt:lpstr>
      <vt:lpstr>الشريحة 4</vt:lpstr>
      <vt:lpstr>الشريحة 5</vt:lpstr>
      <vt:lpstr>الشريحة 6</vt:lpstr>
      <vt:lpstr>ثانياً - الأساس الواقعي:</vt:lpstr>
      <vt:lpstr>الشريحة 8</vt:lpstr>
      <vt:lpstr>ثالثاً - الأساس العلمي:</vt:lpstr>
      <vt:lpstr>الشريحة 10</vt:lpstr>
      <vt:lpstr>الشريحة 11</vt:lpstr>
      <vt:lpstr>القانون الثالث: الارتقاء العقلي والروحي:</vt:lpstr>
      <vt:lpstr>الشريحة 13</vt:lpstr>
      <vt:lpstr>رابعاً: مراعاة الطبيعة الإنسانية:</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aldershawi</dc:creator>
  <cp:lastModifiedBy>aldershawi</cp:lastModifiedBy>
  <cp:revision>14</cp:revision>
  <dcterms:created xsi:type="dcterms:W3CDTF">2014-02-07T03:13:32Z</dcterms:created>
  <dcterms:modified xsi:type="dcterms:W3CDTF">2014-02-12T21:12:32Z</dcterms:modified>
</cp:coreProperties>
</file>