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9"/>
  </p:notesMasterIdLst>
  <p:sldIdLst>
    <p:sldId id="256" r:id="rId2"/>
    <p:sldId id="292" r:id="rId3"/>
    <p:sldId id="308"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latin typeface="Calibri" pitchFamily="34" charset="0"/>
                <a:cs typeface="Times New Roman" pitchFamily="18" charset="0"/>
              </a:rPr>
              <a:t>أ.د/ عبد الله الديرشوي</a:t>
            </a:r>
            <a:endParaRPr lang="en-US" sz="4800" b="1" dirty="0" smtClean="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573016"/>
            <a:ext cx="8877300" cy="22832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smtClean="0">
                <a:solidFill>
                  <a:schemeClr val="tx1"/>
                </a:solidFill>
              </a:rPr>
              <a:t>خصائص الأخلاق الإسلامية</a:t>
            </a:r>
            <a:endParaRPr lang="en-US" sz="4000" dirty="0" smtClean="0">
              <a:solidFill>
                <a:schemeClr val="tx1"/>
              </a:solidFill>
            </a:endParaRPr>
          </a:p>
          <a:p>
            <a:pPr algn="just" rtl="1"/>
            <a:r>
              <a:rPr lang="ar-EG" dirty="0" smtClean="0">
                <a:solidFill>
                  <a:schemeClr val="tx1"/>
                </a:solidFill>
              </a:rPr>
              <a:t>تمتاز الأخلاق الإسلامية بجملة من الخصائص تميزها عن غيرها من الأنظمة </a:t>
            </a:r>
            <a:r>
              <a:rPr lang="ar-EG" dirty="0" err="1" smtClean="0">
                <a:solidFill>
                  <a:schemeClr val="tx1"/>
                </a:solidFill>
              </a:rPr>
              <a:t>الأخلاقية,</a:t>
            </a:r>
            <a:r>
              <a:rPr lang="ar-EG" dirty="0" smtClean="0">
                <a:solidFill>
                  <a:schemeClr val="tx1"/>
                </a:solidFill>
              </a:rPr>
              <a:t> </a:t>
            </a:r>
            <a:r>
              <a:rPr lang="ar-SA" dirty="0" smtClean="0">
                <a:solidFill>
                  <a:schemeClr val="tx1"/>
                </a:solidFill>
              </a:rPr>
              <a:t>وهي</a:t>
            </a:r>
            <a:r>
              <a:rPr lang="ar-EG" dirty="0" err="1" smtClean="0">
                <a:solidFill>
                  <a:schemeClr val="tx1"/>
                </a:solidFill>
              </a:rPr>
              <a:t>:</a:t>
            </a:r>
            <a:r>
              <a:rPr lang="ar-EG" dirty="0" smtClean="0">
                <a:solidFill>
                  <a:schemeClr val="tx1"/>
                </a:solidFill>
              </a:rPr>
              <a:t> </a:t>
            </a:r>
            <a:endParaRPr lang="en-US" dirty="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71600"/>
            <a:ext cx="9032304" cy="4721696"/>
          </a:xfrm>
        </p:spPr>
        <p:txBody>
          <a:bodyPr/>
          <a:lstStyle/>
          <a:p>
            <a:pPr algn="just"/>
            <a:r>
              <a:rPr lang="ar-EG" sz="2600" dirty="0" smtClean="0">
                <a:solidFill>
                  <a:schemeClr val="tx1"/>
                </a:solidFill>
              </a:rPr>
              <a:t>الأخلاق </a:t>
            </a:r>
            <a:r>
              <a:rPr lang="ar-EG" sz="2600" dirty="0" smtClean="0">
                <a:solidFill>
                  <a:schemeClr val="tx1"/>
                </a:solidFill>
              </a:rPr>
              <a:t>الإسلامية مرتبطة بالعقيدة ارتباطا</a:t>
            </a:r>
            <a:r>
              <a:rPr lang="ar-SA" sz="2600" dirty="0" smtClean="0">
                <a:solidFill>
                  <a:schemeClr val="tx1"/>
                </a:solidFill>
              </a:rPr>
              <a:t>ً</a:t>
            </a:r>
            <a:r>
              <a:rPr lang="ar-EG" sz="2600" dirty="0" smtClean="0">
                <a:solidFill>
                  <a:schemeClr val="tx1"/>
                </a:solidFill>
              </a:rPr>
              <a:t> قويا</a:t>
            </a:r>
            <a:r>
              <a:rPr lang="ar-SA" sz="2600" dirty="0" smtClean="0">
                <a:solidFill>
                  <a:schemeClr val="tx1"/>
                </a:solidFill>
              </a:rPr>
              <a:t>ً</a:t>
            </a:r>
            <a:r>
              <a:rPr lang="ar-EG" sz="2600" dirty="0" smtClean="0">
                <a:solidFill>
                  <a:schemeClr val="tx1"/>
                </a:solidFill>
              </a:rPr>
              <a:t> وعميقا</a:t>
            </a:r>
            <a:r>
              <a:rPr lang="ar-SA" sz="2600" dirty="0" smtClean="0">
                <a:solidFill>
                  <a:schemeClr val="tx1"/>
                </a:solidFill>
              </a:rPr>
              <a:t>ً</a:t>
            </a:r>
            <a:r>
              <a:rPr lang="ar-EG" sz="2600" dirty="0" smtClean="0">
                <a:solidFill>
                  <a:schemeClr val="tx1"/>
                </a:solidFill>
              </a:rPr>
              <a:t>؛ بحيث يستحيل الفصل </a:t>
            </a:r>
            <a:r>
              <a:rPr lang="ar-EG" sz="2600" dirty="0" err="1" smtClean="0">
                <a:solidFill>
                  <a:schemeClr val="tx1"/>
                </a:solidFill>
              </a:rPr>
              <a:t>بينهما.</a:t>
            </a:r>
            <a:r>
              <a:rPr lang="ar-EG" sz="2600" dirty="0" smtClean="0">
                <a:solidFill>
                  <a:schemeClr val="tx1"/>
                </a:solidFill>
              </a:rPr>
              <a:t> والنصوص التي تربط بين الإيمان وحسن الخُلُق كثيرة جداً؛ حتى إنها لتجعل الإيمان، هو نفسه حسن الخُلُق، وذلك لأن حسن الخلق يقتضي أول ما يقتضي شُكر </a:t>
            </a:r>
            <a:r>
              <a:rPr lang="ar-EG" sz="2600" dirty="0" err="1" smtClean="0">
                <a:solidFill>
                  <a:schemeClr val="tx1"/>
                </a:solidFill>
              </a:rPr>
              <a:t>المنْعِم </a:t>
            </a:r>
            <a:r>
              <a:rPr lang="ar-EG" sz="2600" dirty="0" smtClean="0">
                <a:solidFill>
                  <a:schemeClr val="tx1"/>
                </a:solidFill>
              </a:rPr>
              <a:t>(الإله)، والاعتراف بفضله، والثناء عليه، والوقوف عند حدوده بامتثال أوامره، واجتناب </a:t>
            </a:r>
            <a:r>
              <a:rPr lang="ar-EG" sz="2600" dirty="0" err="1" smtClean="0">
                <a:solidFill>
                  <a:schemeClr val="tx1"/>
                </a:solidFill>
              </a:rPr>
              <a:t>نواهيه.</a:t>
            </a:r>
            <a:r>
              <a:rPr lang="ar-EG" sz="2600" dirty="0" smtClean="0">
                <a:solidFill>
                  <a:schemeClr val="tx1"/>
                </a:solidFill>
              </a:rPr>
              <a:t> وأما التمرد على أوامره ونواهيه, فهو أعظم العقوق, وأفحش </a:t>
            </a:r>
            <a:r>
              <a:rPr lang="ar-EG" sz="2600" dirty="0" err="1" smtClean="0">
                <a:solidFill>
                  <a:schemeClr val="tx1"/>
                </a:solidFill>
              </a:rPr>
              <a:t>الخُلق.</a:t>
            </a:r>
            <a:r>
              <a:rPr lang="ar-EG" sz="2600" dirty="0" smtClean="0">
                <a:solidFill>
                  <a:schemeClr val="tx1"/>
                </a:solidFill>
              </a:rPr>
              <a:t> يقول الإمام الغزالي رحمه الله </a:t>
            </a:r>
            <a:r>
              <a:rPr lang="ar-EG" sz="2600" dirty="0" err="1" smtClean="0">
                <a:solidFill>
                  <a:schemeClr val="tx1"/>
                </a:solidFill>
              </a:rPr>
              <a:t>تعالى: </a:t>
            </a:r>
            <a:r>
              <a:rPr lang="ar-EG" sz="2600" dirty="0" smtClean="0">
                <a:solidFill>
                  <a:schemeClr val="tx1"/>
                </a:solidFill>
              </a:rPr>
              <a:t>"حسن الخلق هو الإيمان, وسوء الخلق هو النفاق, وقد ذكر الله تعالى صفات المؤمنين والمنافقين في كتابه, وهي بجملتها ثمرة حُسْن الخلق, وسوء الخلق, فلنورد جملة من ذلك لتعلم آية حسن </a:t>
            </a:r>
            <a:r>
              <a:rPr lang="ar-EG" sz="2600" dirty="0" err="1" smtClean="0">
                <a:solidFill>
                  <a:schemeClr val="tx1"/>
                </a:solidFill>
              </a:rPr>
              <a:t>الخلق.</a:t>
            </a:r>
            <a:r>
              <a:rPr lang="ar-EG" sz="2600" dirty="0" smtClean="0">
                <a:solidFill>
                  <a:schemeClr val="tx1"/>
                </a:solidFill>
              </a:rPr>
              <a:t> قال الله </a:t>
            </a:r>
            <a:r>
              <a:rPr lang="ar-EG" sz="2600" dirty="0" err="1" smtClean="0">
                <a:solidFill>
                  <a:schemeClr val="tx1"/>
                </a:solidFill>
              </a:rPr>
              <a:t>تعالى: </a:t>
            </a:r>
            <a:r>
              <a:rPr lang="ar-EG" sz="2600" dirty="0" smtClean="0">
                <a:solidFill>
                  <a:schemeClr val="tx1"/>
                </a:solidFill>
              </a:rPr>
              <a:t>{قَدْ أَفْلَحَ الْمُؤْمِنُونَ الَّذِينَ هُمْ فِى صَلاَتِهِمْ خَاشِعُونَ وَالَّذِينَ هُمْ عَنِ اللَّغْوِ مُّعْرِضُونَ وَالَّذِينَ هُمْ </a:t>
            </a:r>
            <a:r>
              <a:rPr lang="ar-EG" sz="2600" dirty="0" err="1" smtClean="0">
                <a:solidFill>
                  <a:schemeClr val="tx1"/>
                </a:solidFill>
              </a:rPr>
              <a:t>لِلزَّكَواةِ</a:t>
            </a:r>
            <a:r>
              <a:rPr lang="ar-EG" sz="2600" dirty="0" smtClean="0">
                <a:solidFill>
                  <a:schemeClr val="tx1"/>
                </a:solidFill>
              </a:rPr>
              <a:t> فَاعِلُونَ وَالَّذِينَ هُمْ لِفُرُوجِهِمْ حَافِظُونَ إِلاَّ</a:t>
            </a:r>
            <a:r>
              <a:rPr lang="ar-SA" sz="2600" dirty="0" smtClean="0">
                <a:solidFill>
                  <a:schemeClr val="tx1"/>
                </a:solidFill>
              </a:rPr>
              <a:t> </a:t>
            </a:r>
            <a:r>
              <a:rPr lang="ar-EG" sz="2600" dirty="0" smtClean="0">
                <a:solidFill>
                  <a:schemeClr val="tx1"/>
                </a:solidFill>
              </a:rPr>
              <a:t>عَلَى أَزْوَاجِهِمْ أَوْ مَا مَلَكَتْ أَيْمَانُهُمْ فَإِنَّهُمْ غَيْرُ مَلُومِينَ فَمَنِ ابْتَغَى </a:t>
            </a:r>
            <a:r>
              <a:rPr lang="ar-EG" sz="2600" dirty="0" err="1" smtClean="0">
                <a:solidFill>
                  <a:schemeClr val="tx1"/>
                </a:solidFill>
              </a:rPr>
              <a:t>وَرَآءَ</a:t>
            </a:r>
            <a:r>
              <a:rPr lang="ar-EG" sz="2600" dirty="0" smtClean="0">
                <a:solidFill>
                  <a:schemeClr val="tx1"/>
                </a:solidFill>
              </a:rPr>
              <a:t> ذالِكَ </a:t>
            </a:r>
            <a:r>
              <a:rPr lang="ar-EG" sz="2600" dirty="0" err="1" smtClean="0">
                <a:solidFill>
                  <a:schemeClr val="tx1"/>
                </a:solidFill>
              </a:rPr>
              <a:t>فَأُوْلَائِكَ</a:t>
            </a:r>
            <a:r>
              <a:rPr lang="ar-EG" sz="2600" dirty="0" smtClean="0">
                <a:solidFill>
                  <a:schemeClr val="tx1"/>
                </a:solidFill>
              </a:rPr>
              <a:t> </a:t>
            </a:r>
            <a:r>
              <a:rPr lang="ar-EG" sz="2600" dirty="0" smtClean="0">
                <a:solidFill>
                  <a:schemeClr val="tx1"/>
                </a:solidFill>
              </a:rPr>
              <a:t> </a:t>
            </a:r>
            <a:endParaRPr lang="ar-SA" sz="2600" dirty="0">
              <a:solidFill>
                <a:schemeClr val="tx1"/>
              </a:solidFill>
            </a:endParaRPr>
          </a:p>
        </p:txBody>
      </p:sp>
      <p:sp>
        <p:nvSpPr>
          <p:cNvPr id="2" name="Title 1"/>
          <p:cNvSpPr>
            <a:spLocks noGrp="1"/>
          </p:cNvSpPr>
          <p:nvPr>
            <p:ph type="title"/>
          </p:nvPr>
        </p:nvSpPr>
        <p:spPr/>
        <p:txBody>
          <a:bodyPr/>
          <a:lstStyle/>
          <a:p>
            <a:r>
              <a:rPr lang="ar-SA" b="1" dirty="0" err="1" smtClean="0"/>
              <a:t>أولاً-</a:t>
            </a:r>
            <a:r>
              <a:rPr lang="ar-SA" b="1" dirty="0" smtClean="0"/>
              <a:t> </a:t>
            </a:r>
            <a:r>
              <a:rPr lang="ar-EG" b="1" dirty="0" smtClean="0"/>
              <a:t>الانبثاق عن عقيدة الإسلام</a:t>
            </a:r>
            <a:r>
              <a:rPr lang="ar-EG" b="1"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272480" y="332656"/>
            <a:ext cx="9217024" cy="5293757"/>
          </a:xfrm>
          <a:prstGeom prst="rect">
            <a:avLst/>
          </a:prstGeom>
        </p:spPr>
        <p:txBody>
          <a:bodyPr wrap="square">
            <a:spAutoFit/>
          </a:bodyPr>
          <a:lstStyle/>
          <a:p>
            <a:pPr algn="just"/>
            <a:r>
              <a:rPr lang="ar-EG" sz="2600" dirty="0" smtClean="0"/>
              <a:t>الْعَادُونَ </a:t>
            </a:r>
            <a:r>
              <a:rPr lang="ar-EG" sz="2600" dirty="0" smtClean="0"/>
              <a:t>وَالَّذِينَ هُمْ لأمَانَاتِهِمْ وَعَهْدِهِمْ </a:t>
            </a:r>
            <a:r>
              <a:rPr lang="ar-EG" sz="2600" dirty="0" err="1" smtClean="0"/>
              <a:t>رَاعُونَ...} </a:t>
            </a:r>
            <a:r>
              <a:rPr lang="ar-EG" sz="2600" dirty="0" smtClean="0"/>
              <a:t>(المؤمنون: 1- 5), وقال </a:t>
            </a:r>
            <a:r>
              <a:rPr lang="ar-EG" sz="2600" dirty="0" err="1" smtClean="0"/>
              <a:t>تعالى: </a:t>
            </a:r>
            <a:r>
              <a:rPr lang="ar-EG" sz="2600" dirty="0" smtClean="0"/>
              <a:t>{وَعِبَادُ الرَّحْمَنِ الَّذِينَ يَمْشُونَ عَلَى الأرْضِ هَوْناً وَإِذَا خَاطَبَهُمُ الجَاهِلُونَ قَالُواْ </a:t>
            </a:r>
            <a:r>
              <a:rPr lang="ar-EG" sz="2600" dirty="0" err="1" smtClean="0"/>
              <a:t>سَلاَماً...</a:t>
            </a:r>
            <a:r>
              <a:rPr lang="ar-EG" sz="2600" dirty="0" smtClean="0"/>
              <a:t> وَالَّذِينَ لاَ يَدْعُونَ مَعَ اللَّهِ </a:t>
            </a:r>
            <a:r>
              <a:rPr lang="ar-EG" sz="2600" dirty="0" err="1" smtClean="0"/>
              <a:t>إِلَاهَاً</a:t>
            </a:r>
            <a:r>
              <a:rPr lang="ar-EG" sz="2600" dirty="0" smtClean="0"/>
              <a:t> </a:t>
            </a:r>
            <a:r>
              <a:rPr lang="ar-EG" sz="2600" dirty="0" err="1" smtClean="0"/>
              <a:t>ءَاخَرَ</a:t>
            </a:r>
            <a:r>
              <a:rPr lang="ar-EG" sz="2600" dirty="0" smtClean="0"/>
              <a:t> وَلاَ يَقْتُلُونَ النَّفْسَ الَّتِى حَرَّمَ اللَّهُ إِلاَّ بِالْحَقِّ وَلاَ </a:t>
            </a:r>
            <a:r>
              <a:rPr lang="ar-EG" sz="2600" dirty="0" err="1" smtClean="0"/>
              <a:t>يَزْنُونَ...} </a:t>
            </a:r>
            <a:r>
              <a:rPr lang="ar-EG" sz="2600" dirty="0" smtClean="0"/>
              <a:t>(الفرقان: 63-67</a:t>
            </a:r>
            <a:r>
              <a:rPr lang="ar-EG" sz="2600" dirty="0" err="1" smtClean="0"/>
              <a:t>).</a:t>
            </a:r>
            <a:r>
              <a:rPr lang="ar-EG" sz="2600" dirty="0" smtClean="0"/>
              <a:t> من أشكل عليه حاله فليعرض نفسه على هذه الآيات, فوجود جميع هذه الصفات علامة حسن الخلق, وفقد جميعها علامة سوء الخلق, ووجود بعضها دون بعض يدل على البعض دون البعض, </a:t>
            </a:r>
            <a:r>
              <a:rPr lang="ar-EG" sz="2600" dirty="0" err="1" smtClean="0"/>
              <a:t>فليشتغل</a:t>
            </a:r>
            <a:r>
              <a:rPr lang="ar-EG" sz="2600" dirty="0" smtClean="0"/>
              <a:t> بتحصيل ما فقده, وحفظ ما </a:t>
            </a:r>
            <a:r>
              <a:rPr lang="ar-EG" sz="2600" dirty="0" err="1" smtClean="0"/>
              <a:t>وجده.</a:t>
            </a:r>
            <a:r>
              <a:rPr lang="ar-EG" sz="2600" dirty="0" smtClean="0"/>
              <a:t> وقد وصف رسول الله صلى الله عليه وسلم المؤمن بصفات كثيرة, وأشار بجميعها إلى محاسن الأخلاق, فقال صلى الله عليه </a:t>
            </a:r>
            <a:r>
              <a:rPr lang="ar-EG" sz="2600" dirty="0" err="1" smtClean="0"/>
              <a:t>وسلم: </a:t>
            </a:r>
            <a:r>
              <a:rPr lang="ar-EG" sz="2600" dirty="0" smtClean="0"/>
              <a:t>(من كان يُؤْمِنُ بِاللَّهِ وَالْيَوْمِ الْآخِرِ فلا يُؤْذِ جَارَهُ وَمَنْ كان يُؤْمِنُ بِاللَّهِ وَالْيَوْمِ الْآخِرِ فَلْيُكْرِمْ ضَيْفَهُ وَمَنْ كان يُؤْمِنُ بِاللَّهِ وَالْيَوْمِ الْآخِرِ فَلْيَقُلْ خَيْرًا أو لِيَصْمُتْ</a:t>
            </a:r>
            <a:r>
              <a:rPr lang="ar-EG" sz="2600" dirty="0" err="1" smtClean="0"/>
              <a:t>).</a:t>
            </a:r>
            <a:r>
              <a:rPr lang="ar-EG" sz="2600" dirty="0" smtClean="0"/>
              <a:t> </a:t>
            </a:r>
            <a:r>
              <a:rPr lang="ar-EG" sz="2600" dirty="0" err="1" smtClean="0"/>
              <a:t>وقال: </a:t>
            </a:r>
            <a:r>
              <a:rPr lang="ar-EG" sz="2600" dirty="0" smtClean="0"/>
              <a:t>(لَا يُؤْمِنُ أحدكم حتى يُحِبَّ لِأَخِيهِ ما يُحِبُّ لِنَفْسِهِ</a:t>
            </a:r>
            <a:r>
              <a:rPr lang="ar-EG" sz="2600" dirty="0" err="1" smtClean="0"/>
              <a:t>).</a:t>
            </a:r>
            <a:r>
              <a:rPr lang="ar-EG" sz="2600" baseline="30000" dirty="0" smtClean="0"/>
              <a:t> </a:t>
            </a:r>
            <a:r>
              <a:rPr lang="ar-EG" sz="2600" dirty="0" err="1" smtClean="0"/>
              <a:t>وقال: </a:t>
            </a:r>
            <a:r>
              <a:rPr lang="ar-EG" sz="2600" dirty="0" smtClean="0"/>
              <a:t>(أَكْمَلُ الْمُؤْمِنِينَ إِيمَاناً أَحْسَنُهُمْ خُلُقاً</a:t>
            </a:r>
            <a:r>
              <a:rPr lang="ar-EG" sz="2600" dirty="0" err="1" smtClean="0"/>
              <a:t>)</a:t>
            </a:r>
            <a:endParaRPr lang="ar-SA" sz="2600" dirty="0" smtClean="0"/>
          </a:p>
          <a:p>
            <a:pPr algn="just"/>
            <a:r>
              <a:rPr lang="ar-EG" sz="2600" dirty="0" smtClean="0"/>
              <a:t>ويقول </a:t>
            </a:r>
            <a:r>
              <a:rPr lang="ar-SA" sz="2600" dirty="0" smtClean="0"/>
              <a:t>الداعية المعاصر </a:t>
            </a:r>
            <a:r>
              <a:rPr lang="ar-EG" sz="2600" dirty="0" smtClean="0"/>
              <a:t>الشيخ محمد الغزالي رحمه الله </a:t>
            </a:r>
            <a:r>
              <a:rPr lang="ar-EG" sz="2600" dirty="0" err="1" smtClean="0"/>
              <a:t>تعالى: </a:t>
            </a:r>
            <a:r>
              <a:rPr lang="ar-EG" sz="2600" dirty="0" smtClean="0"/>
              <a:t>"الإيمان قوة عاصمة عن الدنايا, دافعة إلى المكرمات, ومن ثمَّ فإن الله عندما يدعو عباده إلى خيرٍ, أو ي</a:t>
            </a:r>
            <a:r>
              <a:rPr lang="ar-SA" sz="2600" dirty="0" smtClean="0"/>
              <a:t>ُ</a:t>
            </a:r>
            <a:r>
              <a:rPr lang="ar-EG" sz="2600" dirty="0" smtClean="0"/>
              <a:t>نفرهم من</a:t>
            </a:r>
            <a:endParaRPr lang="en-US" sz="26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416496" y="260648"/>
            <a:ext cx="9145016" cy="5693866"/>
          </a:xfrm>
          <a:prstGeom prst="rect">
            <a:avLst/>
          </a:prstGeom>
        </p:spPr>
        <p:txBody>
          <a:bodyPr wrap="square">
            <a:spAutoFit/>
          </a:bodyPr>
          <a:lstStyle/>
          <a:p>
            <a:pPr algn="just"/>
            <a:r>
              <a:rPr lang="ar-EG" sz="2600" dirty="0" smtClean="0"/>
              <a:t>شرٍ, يجعل ذلك مقتضى الإيمان المستقر في </a:t>
            </a:r>
            <a:r>
              <a:rPr lang="ar-EG" sz="2600" dirty="0" err="1" smtClean="0"/>
              <a:t>قلوبهم.</a:t>
            </a:r>
            <a:r>
              <a:rPr lang="ar-EG" sz="2600" dirty="0" smtClean="0"/>
              <a:t> وما أكثر ما يقول في </a:t>
            </a:r>
            <a:r>
              <a:rPr lang="ar-EG" sz="2600" dirty="0" err="1" smtClean="0"/>
              <a:t>كتابه: </a:t>
            </a:r>
            <a:r>
              <a:rPr lang="ar-EG" sz="2600" dirty="0" smtClean="0"/>
              <a:t>{يا </a:t>
            </a:r>
            <a:r>
              <a:rPr lang="ar-EG" sz="2600" dirty="0" err="1" smtClean="0"/>
              <a:t>أيهاالذين</a:t>
            </a:r>
            <a:r>
              <a:rPr lang="ar-EG" sz="2600" dirty="0" smtClean="0"/>
              <a:t> آمنوا} ثم يذكر بعدُ ما يُكلفهم </a:t>
            </a:r>
            <a:r>
              <a:rPr lang="ar-EG" sz="2600" dirty="0" err="1" smtClean="0"/>
              <a:t>به</a:t>
            </a:r>
            <a:r>
              <a:rPr lang="ar-EG" sz="2600" dirty="0" smtClean="0"/>
              <a:t>, مثل قوله </a:t>
            </a:r>
            <a:r>
              <a:rPr lang="ar-EG" sz="2600" dirty="0" err="1" smtClean="0"/>
              <a:t>تعالى: </a:t>
            </a:r>
            <a:r>
              <a:rPr lang="ar-EG" sz="2600" dirty="0" smtClean="0"/>
              <a:t>{يَا أَيُّهَا الَّذِينَ آَمَنُوا اتَّقُوا اللهَ وَكُونُوا مَعَ الصَّادِقِينَ</a:t>
            </a:r>
            <a:r>
              <a:rPr lang="ar-EG" sz="2600" dirty="0" err="1" smtClean="0"/>
              <a:t>} </a:t>
            </a:r>
            <a:r>
              <a:rPr lang="ar-EG" sz="2600" dirty="0" smtClean="0"/>
              <a:t>(التوبة:119), و{يَا أَيُّهَا الَّذِينَ آَمَنُوا اتَّقُوا اللهَ وَقُولُوا قَوْلًا سَدِيدًا</a:t>
            </a:r>
            <a:r>
              <a:rPr lang="ar-EG" sz="2600" dirty="0" err="1" smtClean="0"/>
              <a:t>} </a:t>
            </a:r>
            <a:r>
              <a:rPr lang="ar-EG" sz="2600" dirty="0" smtClean="0"/>
              <a:t>(الأحزاب: 70</a:t>
            </a:r>
            <a:r>
              <a:rPr lang="ar-EG" sz="2600" dirty="0" err="1" smtClean="0"/>
              <a:t>) </a:t>
            </a:r>
            <a:r>
              <a:rPr lang="ar-EG" sz="2600" dirty="0" smtClean="0"/>
              <a:t>...وقد وضح صاحب الرسالة صلى الله عليه وسلم أن الإيمانَ القوي, يَلِدُ الخُلُقَ القويَّ حَتْماً, وأن انهيار الأخلاق مَردُّهُ إلى ضَعف الإيمان, أو فُقدانه, بحسب تفاقم الشر أو </a:t>
            </a:r>
            <a:r>
              <a:rPr lang="ar-EG" sz="2600" dirty="0" err="1" smtClean="0"/>
              <a:t>تفاهته...</a:t>
            </a:r>
            <a:r>
              <a:rPr lang="ar-EG" sz="2600" dirty="0" smtClean="0"/>
              <a:t> فالرجلُ الصفيقُ الوجه, المعوجُ السلوك, الذي يقترف الرذائل غير آبه لأحد, يقول رسول الإسلام في وصف </a:t>
            </a:r>
            <a:r>
              <a:rPr lang="ar-EG" sz="2600" dirty="0" err="1" smtClean="0"/>
              <a:t>حاله: </a:t>
            </a:r>
            <a:r>
              <a:rPr lang="ar-EG" sz="2600" dirty="0" smtClean="0"/>
              <a:t>(الحياء والإيمان قرناء جميعاً فإذا رفع أحدهما رفع الآخر</a:t>
            </a:r>
            <a:r>
              <a:rPr lang="ar-EG" sz="2600" dirty="0" err="1" smtClean="0"/>
              <a:t>)!.</a:t>
            </a:r>
            <a:r>
              <a:rPr lang="ar-EG" sz="2600" dirty="0" smtClean="0"/>
              <a:t> والرجل الذي ينكب جيرانه ويرميهم بالسوء, يحكم الدين عليه حكماً قاسياً, فيقول فيه الرسول صلى الله عليه </a:t>
            </a:r>
            <a:r>
              <a:rPr lang="ar-EG" sz="2600" dirty="0" err="1" smtClean="0"/>
              <a:t>وسلم : </a:t>
            </a:r>
            <a:r>
              <a:rPr lang="ar-EG" sz="2600" dirty="0" smtClean="0"/>
              <a:t>(والله لَا يُؤْمِنُ والله لَا يُؤْمِنُ والله لَا يُؤْمِنُ قِيلَ وَمَنْ يا رَسُولَ اللَّهِ قال الذي لَا </a:t>
            </a:r>
            <a:r>
              <a:rPr lang="ar-EG" sz="2600" dirty="0" err="1" smtClean="0"/>
              <a:t>يَأْمَنُ</a:t>
            </a:r>
            <a:r>
              <a:rPr lang="ar-EG" sz="2600" dirty="0" smtClean="0"/>
              <a:t> جَارُهُ بوائقه</a:t>
            </a:r>
            <a:r>
              <a:rPr lang="ar-EG" sz="2600" dirty="0" err="1" smtClean="0"/>
              <a:t>).</a:t>
            </a:r>
            <a:r>
              <a:rPr lang="ar-EG" sz="2600" dirty="0" smtClean="0"/>
              <a:t> وتجد الرسول صلى الله عليه وسلم عندما يعلم أتباعه الإعراض عن اللغو, </a:t>
            </a:r>
            <a:r>
              <a:rPr lang="ar-EG" sz="2600" dirty="0" err="1" smtClean="0"/>
              <a:t>ومجانبة</a:t>
            </a:r>
            <a:r>
              <a:rPr lang="ar-EG" sz="2600" dirty="0" smtClean="0"/>
              <a:t> الثرثرة </a:t>
            </a:r>
            <a:r>
              <a:rPr lang="ar-EG" sz="2600" dirty="0" err="1" smtClean="0"/>
              <a:t>والهذر ...</a:t>
            </a:r>
            <a:r>
              <a:rPr lang="ar-EG" sz="2600" dirty="0" smtClean="0"/>
              <a:t> وهكذا يمضى في غرس الفضائل وتعهدها حتى تؤتى ثمارها, معتمداً على صدق الإيمان </a:t>
            </a:r>
            <a:r>
              <a:rPr lang="ar-EG" sz="2600" dirty="0" err="1" smtClean="0"/>
              <a:t>وكماله..".</a:t>
            </a:r>
            <a:r>
              <a:rPr lang="ar-EG" sz="2600" dirty="0" smtClean="0"/>
              <a:t> </a:t>
            </a:r>
            <a:endParaRPr lang="en-US" sz="2600" dirty="0" smtClean="0"/>
          </a:p>
          <a:p>
            <a:pPr algn="just"/>
            <a:r>
              <a:rPr lang="ar-EG" sz="2600" dirty="0" smtClean="0"/>
              <a:t>إذاً فالدين هو مصدر الأخلاق الفاضلة, وهو الرقيب عليها, وهو المقوِّم لها إذا انحرفت</a:t>
            </a:r>
            <a:r>
              <a:rPr lang="ar-SA" sz="2600" dirty="0" err="1" smtClean="0"/>
              <a:t>.</a:t>
            </a:r>
            <a:endParaRPr lang="en-US" sz="26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ثانياً-</a:t>
            </a:r>
            <a:r>
              <a:rPr lang="ar-SA" b="1" dirty="0" smtClean="0"/>
              <a:t> </a:t>
            </a:r>
            <a:r>
              <a:rPr lang="ar-EG" b="1" dirty="0" err="1" smtClean="0"/>
              <a:t>الشمول:</a:t>
            </a:r>
            <a:r>
              <a:rPr lang="ar-EG" b="1" dirty="0" smtClean="0"/>
              <a:t> </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EG" sz="2600" dirty="0" smtClean="0">
                <a:solidFill>
                  <a:schemeClr val="tx1"/>
                </a:solidFill>
              </a:rPr>
              <a:t>تتنوع الأخلاق الإسلامية وتتسع لتشمل جميع المجالات، ومن هذه المجالات:</a:t>
            </a:r>
            <a:endParaRPr lang="ar-SA" sz="2600" dirty="0" smtClean="0">
              <a:solidFill>
                <a:schemeClr val="tx1"/>
              </a:solidFill>
            </a:endParaRPr>
          </a:p>
          <a:p>
            <a:pPr algn="just"/>
            <a:r>
              <a:rPr lang="ar-SA" sz="2600" dirty="0" err="1" smtClean="0">
                <a:solidFill>
                  <a:schemeClr val="tx1"/>
                </a:solidFill>
              </a:rPr>
              <a:t>1-</a:t>
            </a:r>
            <a:r>
              <a:rPr lang="ar-SA" sz="2600" dirty="0" smtClean="0">
                <a:solidFill>
                  <a:schemeClr val="tx1"/>
                </a:solidFill>
              </a:rPr>
              <a:t> </a:t>
            </a:r>
            <a:r>
              <a:rPr lang="ar-EG" sz="2600" dirty="0" smtClean="0">
                <a:solidFill>
                  <a:schemeClr val="tx1"/>
                </a:solidFill>
              </a:rPr>
              <a:t>خُلُق مع الله ومع </a:t>
            </a:r>
            <a:r>
              <a:rPr lang="ar-SA" sz="2600" dirty="0" smtClean="0">
                <a:solidFill>
                  <a:schemeClr val="tx1"/>
                </a:solidFill>
              </a:rPr>
              <a:t>النبي</a:t>
            </a:r>
            <a:r>
              <a:rPr lang="ar-EG" sz="2600" dirty="0" smtClean="0">
                <a:solidFill>
                  <a:schemeClr val="tx1"/>
                </a:solidFill>
              </a:rPr>
              <a:t> عليه الصلاة والسلام:</a:t>
            </a:r>
            <a:r>
              <a:rPr lang="ar-SA" sz="2600" dirty="0" smtClean="0">
                <a:solidFill>
                  <a:schemeClr val="tx1"/>
                </a:solidFill>
              </a:rPr>
              <a:t> وردت نصوص كثيرة من الكتاب والسنة تبين أن خُلُق المسلم مع الله ومع النبي</a:t>
            </a:r>
            <a:r>
              <a:rPr lang="ar-EG" sz="2600" dirty="0" smtClean="0">
                <a:solidFill>
                  <a:schemeClr val="tx1"/>
                </a:solidFill>
              </a:rPr>
              <a:t> عليه الصلاة والسلام</a:t>
            </a:r>
            <a:r>
              <a:rPr lang="ar-SA" sz="2600" dirty="0" smtClean="0">
                <a:solidFill>
                  <a:schemeClr val="tx1"/>
                </a:solidFill>
              </a:rPr>
              <a:t> يتمثل في السمع والطاعة, والتسليم والرضا بما جاء </a:t>
            </a:r>
            <a:r>
              <a:rPr lang="ar-SA" sz="2600" dirty="0" err="1" smtClean="0">
                <a:solidFill>
                  <a:schemeClr val="tx1"/>
                </a:solidFill>
              </a:rPr>
              <a:t>به.</a:t>
            </a:r>
            <a:r>
              <a:rPr lang="ar-SA" sz="2600" dirty="0" smtClean="0">
                <a:solidFill>
                  <a:schemeClr val="tx1"/>
                </a:solidFill>
              </a:rPr>
              <a:t> من ذلك </a:t>
            </a:r>
            <a:r>
              <a:rPr lang="ar-EG" sz="2600" dirty="0" smtClean="0">
                <a:solidFill>
                  <a:schemeClr val="tx1"/>
                </a:solidFill>
              </a:rPr>
              <a:t>ق</a:t>
            </a:r>
            <a:r>
              <a:rPr lang="ar-SA" sz="2600" dirty="0" smtClean="0">
                <a:solidFill>
                  <a:schemeClr val="tx1"/>
                </a:solidFill>
              </a:rPr>
              <a:t>و</a:t>
            </a:r>
            <a:r>
              <a:rPr lang="ar-EG" sz="2600" dirty="0" smtClean="0">
                <a:solidFill>
                  <a:schemeClr val="tx1"/>
                </a:solidFill>
              </a:rPr>
              <a:t>ل</a:t>
            </a:r>
            <a:r>
              <a:rPr lang="ar-SA" sz="2600" dirty="0" smtClean="0">
                <a:solidFill>
                  <a:schemeClr val="tx1"/>
                </a:solidFill>
              </a:rPr>
              <a:t> الله</a:t>
            </a:r>
            <a:r>
              <a:rPr lang="ar-EG" sz="2600" dirty="0" smtClean="0">
                <a:solidFill>
                  <a:schemeClr val="tx1"/>
                </a:solidFill>
              </a:rPr>
              <a:t> </a:t>
            </a:r>
            <a:r>
              <a:rPr lang="ar-EG" sz="2600" dirty="0" err="1" smtClean="0">
                <a:solidFill>
                  <a:schemeClr val="tx1"/>
                </a:solidFill>
              </a:rPr>
              <a:t>تعالى: </a:t>
            </a:r>
            <a:r>
              <a:rPr lang="ar-EG" sz="2600" dirty="0" smtClean="0">
                <a:solidFill>
                  <a:schemeClr val="tx1"/>
                </a:solidFill>
              </a:rPr>
              <a:t>{إِنَّمَا كَانَ قَوْلَ المُؤْمِنِينَ إِذَا دُعُوا إِلَى اللهِ وَرَسُولِهِ لِيَحْكُمَ بَيْنَهُمْ أَنْ يَقُولُوا سَمِعْنَا وَأَطَعْنَا</a:t>
            </a:r>
            <a:r>
              <a:rPr lang="ar-EG" sz="2600" dirty="0" err="1" smtClean="0">
                <a:solidFill>
                  <a:schemeClr val="tx1"/>
                </a:solidFill>
              </a:rPr>
              <a:t>} </a:t>
            </a:r>
            <a:r>
              <a:rPr lang="ar-EG" sz="2600" dirty="0" smtClean="0">
                <a:solidFill>
                  <a:schemeClr val="tx1"/>
                </a:solidFill>
              </a:rPr>
              <a:t>(النور:51</a:t>
            </a:r>
            <a:r>
              <a:rPr lang="ar-EG" sz="2600" dirty="0" err="1" smtClean="0">
                <a:solidFill>
                  <a:schemeClr val="tx1"/>
                </a:solidFill>
              </a:rPr>
              <a:t>)</a:t>
            </a:r>
            <a:r>
              <a:rPr lang="ar-SA" sz="2600" dirty="0" err="1" smtClean="0">
                <a:solidFill>
                  <a:schemeClr val="tx1"/>
                </a:solidFill>
              </a:rPr>
              <a:t>,</a:t>
            </a:r>
            <a:r>
              <a:rPr lang="ar-SA" sz="2600" dirty="0" smtClean="0">
                <a:solidFill>
                  <a:schemeClr val="tx1"/>
                </a:solidFill>
              </a:rPr>
              <a:t> </a:t>
            </a:r>
            <a:r>
              <a:rPr lang="ar-EG" sz="2600" dirty="0" smtClean="0">
                <a:solidFill>
                  <a:schemeClr val="tx1"/>
                </a:solidFill>
              </a:rPr>
              <a:t>وق</a:t>
            </a:r>
            <a:r>
              <a:rPr lang="ar-SA" sz="2600" dirty="0" smtClean="0">
                <a:solidFill>
                  <a:schemeClr val="tx1"/>
                </a:solidFill>
              </a:rPr>
              <a:t>و</a:t>
            </a:r>
            <a:r>
              <a:rPr lang="ar-EG" sz="2600" dirty="0" smtClean="0">
                <a:solidFill>
                  <a:schemeClr val="tx1"/>
                </a:solidFill>
              </a:rPr>
              <a:t>ل</a:t>
            </a:r>
            <a:r>
              <a:rPr lang="ar-SA" sz="2600" dirty="0" smtClean="0">
                <a:solidFill>
                  <a:schemeClr val="tx1"/>
                </a:solidFill>
              </a:rPr>
              <a:t>ه</a:t>
            </a:r>
            <a:r>
              <a:rPr lang="ar-EG" sz="2600" dirty="0" smtClean="0">
                <a:solidFill>
                  <a:schemeClr val="tx1"/>
                </a:solidFill>
              </a:rPr>
              <a:t> </a:t>
            </a:r>
            <a:r>
              <a:rPr lang="ar-EG" sz="2600" dirty="0" err="1" smtClean="0">
                <a:solidFill>
                  <a:schemeClr val="tx1"/>
                </a:solidFill>
              </a:rPr>
              <a:t>تعالى: </a:t>
            </a:r>
            <a:r>
              <a:rPr lang="ar-EG" sz="2600" dirty="0" smtClean="0">
                <a:solidFill>
                  <a:schemeClr val="tx1"/>
                </a:solidFill>
              </a:rPr>
              <a:t>{يَا أَيُّهَا الَّذِينَ آَمَنُوا لَا تُقَدِّمُوا بَيْنَ يَدَيِ اللهِ وَرَسُولِهِ</a:t>
            </a:r>
            <a:r>
              <a:rPr lang="ar-EG" sz="2600" dirty="0" err="1" smtClean="0">
                <a:solidFill>
                  <a:schemeClr val="tx1"/>
                </a:solidFill>
              </a:rPr>
              <a:t>} </a:t>
            </a:r>
            <a:r>
              <a:rPr lang="ar-EG" sz="2600" dirty="0" smtClean="0">
                <a:solidFill>
                  <a:schemeClr val="tx1"/>
                </a:solidFill>
              </a:rPr>
              <a:t>(الحجرات: 1</a:t>
            </a:r>
            <a:r>
              <a:rPr lang="ar-EG" sz="2600" dirty="0" err="1" smtClean="0">
                <a:solidFill>
                  <a:schemeClr val="tx1"/>
                </a:solidFill>
              </a:rPr>
              <a:t>).</a:t>
            </a:r>
            <a:r>
              <a:rPr lang="ar-EG" sz="2600" dirty="0" smtClean="0">
                <a:solidFill>
                  <a:schemeClr val="tx1"/>
                </a:solidFill>
              </a:rPr>
              <a:t> </a:t>
            </a:r>
            <a:r>
              <a:rPr lang="ar-SA" sz="2600" dirty="0" smtClean="0">
                <a:solidFill>
                  <a:schemeClr val="tx1"/>
                </a:solidFill>
              </a:rPr>
              <a:t>وكذلك تعظيم شعائر </a:t>
            </a:r>
            <a:r>
              <a:rPr lang="ar-SA" sz="2600" dirty="0" err="1" smtClean="0">
                <a:solidFill>
                  <a:schemeClr val="tx1"/>
                </a:solidFill>
              </a:rPr>
              <a:t>الله </a:t>
            </a:r>
            <a:r>
              <a:rPr lang="ar-SA" sz="2600" dirty="0" smtClean="0">
                <a:solidFill>
                  <a:schemeClr val="tx1"/>
                </a:solidFill>
              </a:rPr>
              <a:t>(بتعظيم كتابه, وتعظيم بيوته, وتعظيم حرماته) والنصح لله ولكتابه </a:t>
            </a:r>
            <a:r>
              <a:rPr lang="ar-SA" sz="2600" dirty="0" err="1" smtClean="0">
                <a:solidFill>
                  <a:schemeClr val="tx1"/>
                </a:solidFill>
              </a:rPr>
              <a:t>ولرسوله.</a:t>
            </a:r>
            <a:r>
              <a:rPr lang="ar-SA" sz="2600" dirty="0" smtClean="0">
                <a:solidFill>
                  <a:schemeClr val="tx1"/>
                </a:solidFill>
              </a:rPr>
              <a:t> عن تميم الداري رضي الله عنه قال: قال النبي عليه الصلاة </a:t>
            </a:r>
            <a:r>
              <a:rPr lang="ar-SA" sz="2600" dirty="0" err="1" smtClean="0">
                <a:solidFill>
                  <a:schemeClr val="tx1"/>
                </a:solidFill>
              </a:rPr>
              <a:t>والسلام: </a:t>
            </a:r>
            <a:r>
              <a:rPr lang="ar-SA" sz="2600" dirty="0" smtClean="0">
                <a:solidFill>
                  <a:schemeClr val="tx1"/>
                </a:solidFill>
              </a:rPr>
              <a:t>(الدِّينُ النَّصِيحَةُ) قُلْنَا: </a:t>
            </a:r>
            <a:r>
              <a:rPr lang="ar-SA" sz="2600" dirty="0" err="1" smtClean="0">
                <a:solidFill>
                  <a:schemeClr val="tx1"/>
                </a:solidFill>
              </a:rPr>
              <a:t>لِمَنْ؟</a:t>
            </a:r>
            <a:r>
              <a:rPr lang="ar-SA" sz="2600" dirty="0" smtClean="0">
                <a:solidFill>
                  <a:schemeClr val="tx1"/>
                </a:solidFill>
              </a:rPr>
              <a:t> </a:t>
            </a:r>
            <a:r>
              <a:rPr lang="ar-SA" sz="2600" dirty="0" err="1" smtClean="0">
                <a:solidFill>
                  <a:schemeClr val="tx1"/>
                </a:solidFill>
              </a:rPr>
              <a:t>قَالَ: </a:t>
            </a:r>
            <a:r>
              <a:rPr lang="ar-SA" sz="2600" dirty="0" smtClean="0">
                <a:solidFill>
                  <a:schemeClr val="tx1"/>
                </a:solidFill>
              </a:rPr>
              <a:t>(لِلَّهِ وَلِكِتَابِهِ وَلِرَسُولِهِ وَلِأَئِمَّةِ الْمُسْلِمِينَ وَعَامَّتِهِمْ</a:t>
            </a:r>
            <a:r>
              <a:rPr lang="ar-SA" sz="2600" dirty="0" err="1" smtClean="0">
                <a:solidFill>
                  <a:schemeClr val="tx1"/>
                </a:solidFill>
              </a:rPr>
              <a:t>).</a:t>
            </a:r>
            <a:r>
              <a:rPr lang="ar-SA" sz="2600" dirty="0" smtClean="0">
                <a:solidFill>
                  <a:schemeClr val="tx1"/>
                </a:solidFill>
              </a:rPr>
              <a:t> </a:t>
            </a:r>
            <a:r>
              <a:rPr lang="ar-SA" sz="2600" dirty="0" smtClean="0">
                <a:solidFill>
                  <a:schemeClr val="tx1"/>
                </a:solidFill>
              </a:rPr>
              <a:t>وتعني أن عماد أمر الدين </a:t>
            </a:r>
            <a:r>
              <a:rPr lang="ar-SA" sz="2600" dirty="0" err="1" smtClean="0">
                <a:solidFill>
                  <a:schemeClr val="tx1"/>
                </a:solidFill>
              </a:rPr>
              <a:t>النصيحة.</a:t>
            </a:r>
            <a:r>
              <a:rPr lang="ar-SA" sz="2600" dirty="0" smtClean="0">
                <a:solidFill>
                  <a:schemeClr val="tx1"/>
                </a:solidFill>
              </a:rPr>
              <a:t> وتكون النصيحة لله بتقديم حقه على حق </a:t>
            </a:r>
            <a:r>
              <a:rPr lang="ar-SA" sz="2600" dirty="0" err="1" smtClean="0">
                <a:solidFill>
                  <a:schemeClr val="tx1"/>
                </a:solidFill>
              </a:rPr>
              <a:t>الناس.</a:t>
            </a:r>
            <a:r>
              <a:rPr lang="ar-SA" sz="2600" dirty="0" smtClean="0">
                <a:solidFill>
                  <a:schemeClr val="tx1"/>
                </a:solidFill>
              </a:rPr>
              <a:t> ولكتابه بتعلمه وتعليمه, وتفهم معانيه, </a:t>
            </a:r>
            <a:r>
              <a:rPr lang="ar-SA" sz="2600" dirty="0" smtClean="0">
                <a:solidFill>
                  <a:schemeClr val="tx1"/>
                </a:solidFill>
              </a:rPr>
              <a:t>والعمل بما </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3" name="مستطيل 2"/>
          <p:cNvSpPr/>
          <p:nvPr/>
        </p:nvSpPr>
        <p:spPr>
          <a:xfrm>
            <a:off x="344488" y="476672"/>
            <a:ext cx="9217024" cy="5293757"/>
          </a:xfrm>
          <a:prstGeom prst="rect">
            <a:avLst/>
          </a:prstGeom>
        </p:spPr>
        <p:txBody>
          <a:bodyPr wrap="square">
            <a:spAutoFit/>
          </a:bodyPr>
          <a:lstStyle/>
          <a:p>
            <a:pPr algn="just"/>
            <a:r>
              <a:rPr lang="ar-SA" sz="2600" dirty="0" smtClean="0"/>
              <a:t>فيه</a:t>
            </a:r>
            <a:r>
              <a:rPr lang="ar-SA" sz="2600" dirty="0" smtClean="0"/>
              <a:t>, والدفاع </a:t>
            </a:r>
            <a:r>
              <a:rPr lang="ar-SA" sz="2600" dirty="0" err="1" smtClean="0"/>
              <a:t>عنه.</a:t>
            </a:r>
            <a:r>
              <a:rPr lang="ar-SA" sz="2600" dirty="0" smtClean="0"/>
              <a:t> ولرسوله بتعظيمه ونصرة دينه, وإحياء سنته بتعلمها وتعليمها, والاقتداء </a:t>
            </a:r>
            <a:r>
              <a:rPr lang="ar-SA" sz="2600" dirty="0" err="1" smtClean="0"/>
              <a:t>به</a:t>
            </a:r>
            <a:r>
              <a:rPr lang="ar-SA" sz="2600" dirty="0" smtClean="0"/>
              <a:t> في أقواله وأفعاله, ومحبته ومحبة أتباعه.</a:t>
            </a:r>
          </a:p>
          <a:p>
            <a:pPr algn="just"/>
            <a:r>
              <a:rPr lang="ar-SA" sz="2600" dirty="0" err="1" smtClean="0"/>
              <a:t>2-</a:t>
            </a:r>
            <a:r>
              <a:rPr lang="ar-SA" sz="2600" dirty="0" smtClean="0"/>
              <a:t> </a:t>
            </a:r>
            <a:r>
              <a:rPr lang="ar-EG" sz="2600" dirty="0" smtClean="0"/>
              <a:t>خُلُق مع </a:t>
            </a:r>
            <a:r>
              <a:rPr lang="ar-SA" sz="2600" dirty="0" smtClean="0"/>
              <a:t>أولياء الأمور: ويتمثل في طاعة أوامرهم في المعروف, وبذل النصح </a:t>
            </a:r>
            <a:r>
              <a:rPr lang="ar-SA" sz="2600" dirty="0" err="1" smtClean="0"/>
              <a:t>لهم.</a:t>
            </a:r>
            <a:r>
              <a:rPr lang="ar-SA" sz="2600" dirty="0" smtClean="0"/>
              <a:t> </a:t>
            </a:r>
            <a:r>
              <a:rPr lang="ar-EG" sz="2600" dirty="0" smtClean="0"/>
              <a:t>قال </a:t>
            </a:r>
            <a:r>
              <a:rPr lang="ar-EG" sz="2600" dirty="0" err="1" smtClean="0"/>
              <a:t>تعالى: </a:t>
            </a:r>
            <a:r>
              <a:rPr lang="ar-EG" sz="2600" dirty="0" smtClean="0"/>
              <a:t>{يَا أَيُّهَا الَّذِينَ آَمَنُوا أَطِيعُوا اللهَ وَأَطِيعُوا الرَّسُولَ وَأُولِي الأَمْرِ مِنْكُمْ</a:t>
            </a:r>
            <a:r>
              <a:rPr lang="ar-EG" sz="2600" dirty="0" err="1" smtClean="0"/>
              <a:t>} </a:t>
            </a:r>
            <a:r>
              <a:rPr lang="ar-EG" sz="2600" dirty="0" smtClean="0"/>
              <a:t>(النساء: 59</a:t>
            </a:r>
            <a:r>
              <a:rPr lang="ar-EG" sz="2600" dirty="0" err="1" smtClean="0"/>
              <a:t>).</a:t>
            </a:r>
            <a:r>
              <a:rPr lang="ar-EG" sz="2600" dirty="0" smtClean="0"/>
              <a:t> </a:t>
            </a:r>
            <a:r>
              <a:rPr lang="ar-SA" sz="2600" dirty="0" smtClean="0"/>
              <a:t>وكما في رأينا الحديث السابق أن من الدين: النَّصِيحَةُ لِأَئِمَّةِ </a:t>
            </a:r>
            <a:r>
              <a:rPr lang="ar-SA" sz="2600" dirty="0" err="1" smtClean="0"/>
              <a:t>الْمُسْلِمِينَ.</a:t>
            </a:r>
            <a:r>
              <a:rPr lang="ar-SA" sz="2600" dirty="0" smtClean="0"/>
              <a:t> وتعني إعانتهم على ما حملوا القيام </a:t>
            </a:r>
            <a:r>
              <a:rPr lang="ar-SA" sz="2600" dirty="0" err="1" smtClean="0"/>
              <a:t>به</a:t>
            </a:r>
            <a:r>
              <a:rPr lang="ar-SA" sz="2600" dirty="0" smtClean="0"/>
              <a:t> من المسؤوليات, وتنبيههم عند الغفلة, وجمع الكلمة عليهم, ودفعهم عن الظلم بأحسن أسلوب وألطف عبارة.</a:t>
            </a:r>
          </a:p>
          <a:p>
            <a:pPr algn="just"/>
            <a:r>
              <a:rPr lang="ar-SA" sz="2600" dirty="0" err="1" smtClean="0"/>
              <a:t>3-</a:t>
            </a:r>
            <a:r>
              <a:rPr lang="ar-SA" sz="2600" dirty="0" smtClean="0"/>
              <a:t> </a:t>
            </a:r>
            <a:r>
              <a:rPr lang="ar-EG" sz="2600" dirty="0" smtClean="0"/>
              <a:t>خُلُق مع عامة المسلمين:</a:t>
            </a:r>
            <a:r>
              <a:rPr lang="ar-SA" sz="2600" dirty="0" smtClean="0"/>
              <a:t> النصوص في بيان ما ينبغي أن يتحلى </a:t>
            </a:r>
            <a:r>
              <a:rPr lang="ar-SA" sz="2600" dirty="0" err="1" smtClean="0"/>
              <a:t>به</a:t>
            </a:r>
            <a:r>
              <a:rPr lang="ar-SA" sz="2600" dirty="0" smtClean="0"/>
              <a:t> المسلم مع المسلم, من الأخوة والإيثار والنصح والمحبة والتعاون والنصرة والولاية أكثر من أن </a:t>
            </a:r>
            <a:r>
              <a:rPr lang="ar-SA" sz="2600" dirty="0" err="1" smtClean="0"/>
              <a:t>تحصى.</a:t>
            </a:r>
            <a:r>
              <a:rPr lang="ar-SA" sz="2600" dirty="0" smtClean="0"/>
              <a:t> من ذلك</a:t>
            </a:r>
            <a:r>
              <a:rPr lang="ar-EG" sz="2600" dirty="0" smtClean="0"/>
              <a:t> قول </a:t>
            </a:r>
            <a:r>
              <a:rPr lang="ar-SA" sz="2600" dirty="0" smtClean="0"/>
              <a:t>النبي</a:t>
            </a:r>
            <a:r>
              <a:rPr lang="ar-EG" sz="2600" dirty="0" smtClean="0"/>
              <a:t> صلى الله عليه </a:t>
            </a:r>
            <a:r>
              <a:rPr lang="ar-EG" sz="2600" dirty="0" err="1" smtClean="0"/>
              <a:t>وسلم: </a:t>
            </a:r>
            <a:r>
              <a:rPr lang="ar-EG" sz="2600" dirty="0" smtClean="0"/>
              <a:t>(الْمُسْلِمُ أَخُو الْمُسْلِمِ لَا يَظْلِمُهُ ولا يَخْذُلُهُ ولا </a:t>
            </a:r>
            <a:r>
              <a:rPr lang="ar-EG" sz="2600" dirty="0" err="1" smtClean="0"/>
              <a:t>يَحْقِرُهُ ...</a:t>
            </a:r>
            <a:r>
              <a:rPr lang="ar-EG" sz="2600" dirty="0" smtClean="0"/>
              <a:t> بِحَسْبِ امْرِئٍ من الشَّرِّ أَنْ يَحْقِرَ أَخَاهُ الْمُسْلِمَ كُلُّ الْمُسْلِمِ على الْمُسْلِمِ حَرَامٌ دَمُهُ وَمَالُهُ وَعِرْضُهُ</a:t>
            </a:r>
            <a:r>
              <a:rPr lang="ar-EG" sz="2600" baseline="30000" dirty="0" err="1" smtClean="0"/>
              <a:t>)</a:t>
            </a:r>
            <a:r>
              <a:rPr lang="ar-EG" sz="2600" dirty="0" err="1" smtClean="0"/>
              <a:t>.</a:t>
            </a:r>
            <a:r>
              <a:rPr lang="ar-EG" sz="2600" dirty="0" smtClean="0"/>
              <a:t> </a:t>
            </a:r>
            <a:r>
              <a:rPr lang="ar-SA" sz="2600" dirty="0" smtClean="0"/>
              <a:t>وفي </a:t>
            </a:r>
            <a:r>
              <a:rPr lang="ar-SA" sz="2600" dirty="0" smtClean="0"/>
              <a:t>الحديث </a:t>
            </a:r>
            <a:r>
              <a:rPr lang="ar-SA" sz="2600" dirty="0" smtClean="0"/>
              <a:t>السابق: </a:t>
            </a:r>
            <a:r>
              <a:rPr lang="ar-SA" sz="2600" dirty="0" smtClean="0"/>
              <a:t>النَّصيحَةُ لعامة </a:t>
            </a:r>
            <a:r>
              <a:rPr lang="ar-SA" sz="2600" dirty="0" err="1" smtClean="0"/>
              <a:t>المسلمينَ.</a:t>
            </a:r>
            <a:r>
              <a:rPr lang="ar-SA" sz="2600" dirty="0" smtClean="0"/>
              <a:t> وتعني الشفقة عليهم, والسعي فيما ينفعهم, وكف الأذى عنهم, وأن يحب لهم ما يحب </a:t>
            </a:r>
            <a:r>
              <a:rPr lang="ar-SA" sz="2600" dirty="0" smtClean="0"/>
              <a:t>لنفسه.</a:t>
            </a:r>
            <a:endParaRPr lang="en-US" sz="26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1025" name="Rectangle 1"/>
          <p:cNvSpPr>
            <a:spLocks noChangeArrowheads="1"/>
          </p:cNvSpPr>
          <p:nvPr/>
        </p:nvSpPr>
        <p:spPr bwMode="auto">
          <a:xfrm>
            <a:off x="272480" y="476673"/>
            <a:ext cx="9145016" cy="55015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ar-SA" sz="2600" b="0" i="0" u="none" strike="noStrike" cap="none" normalizeH="0" baseline="0" dirty="0" err="1" smtClean="0">
                <a:ln>
                  <a:noFill/>
                </a:ln>
                <a:effectLst/>
                <a:latin typeface="Traditional Arabic" pitchFamily="18" charset="-78"/>
                <a:ea typeface="Times New Roman" pitchFamily="18" charset="0"/>
                <a:cs typeface="+mn-cs"/>
              </a:rPr>
              <a:t>4-</a:t>
            </a:r>
            <a:r>
              <a:rPr kumimoji="0" lang="ar-SA" sz="2600" b="0" i="0" u="none" strike="noStrike" cap="none" normalizeH="0" baseline="0" dirty="0" smtClean="0">
                <a:ln>
                  <a:noFill/>
                </a:ln>
                <a:effectLst/>
                <a:latin typeface="Traditional Arabic" pitchFamily="18" charset="-78"/>
                <a:ea typeface="Times New Roman" pitchFamily="18" charset="0"/>
                <a:cs typeface="+mn-cs"/>
              </a:rPr>
              <a:t> </a:t>
            </a:r>
            <a:r>
              <a:rPr kumimoji="0" lang="ar-EG" sz="2600" b="0" i="0" u="none" strike="noStrike" cap="none" normalizeH="0" baseline="0" dirty="0" smtClean="0">
                <a:ln>
                  <a:noFill/>
                </a:ln>
                <a:effectLst/>
                <a:latin typeface="Traditional Arabic" pitchFamily="18" charset="-78"/>
                <a:ea typeface="Times New Roman" pitchFamily="18" charset="0"/>
                <a:cs typeface="+mn-cs"/>
              </a:rPr>
              <a:t>خُلُق مع غير المسلم:</a:t>
            </a:r>
            <a:r>
              <a:rPr kumimoji="0" lang="ar-SA" sz="2600" b="0" i="0" u="none" strike="noStrike" cap="none" normalizeH="0" baseline="0" dirty="0" smtClean="0">
                <a:ln>
                  <a:noFill/>
                </a:ln>
                <a:effectLst/>
                <a:latin typeface="Traditional Arabic" pitchFamily="18" charset="-78"/>
                <a:ea typeface="Times New Roman" pitchFamily="18" charset="0"/>
                <a:cs typeface="+mn-cs"/>
              </a:rPr>
              <a:t> وردت نصوص عديدة تبين ما ينبغي أن يتحلى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effectLst/>
                <a:latin typeface="Traditional Arabic" pitchFamily="18" charset="-78"/>
                <a:ea typeface="Times New Roman" pitchFamily="18" charset="0"/>
                <a:cs typeface="+mn-cs"/>
              </a:rPr>
              <a:t> المسلم مع غير المسلم من العدل والإحسان وحسن المعاملة, من ذلك</a:t>
            </a:r>
            <a:r>
              <a:rPr kumimoji="0" lang="ar-EG" sz="2600" b="0" i="0" u="none" strike="noStrike" cap="none" normalizeH="0" baseline="0" dirty="0" smtClean="0">
                <a:ln>
                  <a:noFill/>
                </a:ln>
                <a:effectLst/>
                <a:latin typeface="Traditional Arabic" pitchFamily="18" charset="-78"/>
                <a:ea typeface="Times New Roman" pitchFamily="18" charset="0"/>
                <a:cs typeface="+mn-cs"/>
              </a:rPr>
              <a:t> قوله </a:t>
            </a:r>
            <a:r>
              <a:rPr kumimoji="0" lang="ar-EG" sz="2600" b="0" i="0" u="none" strike="noStrike" cap="none" normalizeH="0" baseline="0" dirty="0" err="1" smtClean="0">
                <a:ln>
                  <a:noFill/>
                </a:ln>
                <a:effectLst/>
                <a:latin typeface="Traditional Arabic" pitchFamily="18" charset="-78"/>
                <a:ea typeface="Times New Roman" pitchFamily="18" charset="0"/>
                <a:cs typeface="+mn-cs"/>
              </a:rPr>
              <a:t>تعالى: </a:t>
            </a:r>
            <a:r>
              <a:rPr kumimoji="0" lang="ar-EG" sz="2600" b="0" i="0" u="none" strike="noStrike" cap="none" normalizeH="0" baseline="0" dirty="0" smtClean="0">
                <a:ln>
                  <a:noFill/>
                </a:ln>
                <a:effectLst/>
                <a:latin typeface="Traditional Arabic" pitchFamily="18" charset="-78"/>
                <a:ea typeface="Times New Roman" pitchFamily="18" charset="0"/>
                <a:cs typeface="+mn-cs"/>
              </a:rPr>
              <a:t>{لَا يَنْهَاكُمُ اللهُ عَنِ الَّذِينَ لَمْ يُقَاتِلُوكُمْ فِي الدِّينِ وَلَمْ يُخْرِجُوكُمْ مِنْ دِيَارِكُمْ أَنْ تَبَرُّوهُمْ وَتُقْسِطُوا إِلَيْهِمْ إِنَّ اللهَ يُحِبُّ المُقْسِطِينَ</a:t>
            </a:r>
            <a:r>
              <a:rPr kumimoji="0" lang="ar-EG" sz="2600" b="0" i="0" u="none" strike="noStrike" cap="none" normalizeH="0" baseline="0" dirty="0" err="1" smtClean="0">
                <a:ln>
                  <a:noFill/>
                </a:ln>
                <a:effectLst/>
                <a:latin typeface="Traditional Arabic" pitchFamily="18" charset="-78"/>
                <a:ea typeface="Times New Roman" pitchFamily="18" charset="0"/>
                <a:cs typeface="+mn-cs"/>
              </a:rPr>
              <a:t>} </a:t>
            </a:r>
            <a:r>
              <a:rPr kumimoji="0" lang="ar-EG" sz="2600" b="0" i="0" u="none" strike="noStrike" cap="none" normalizeH="0" baseline="0" dirty="0" smtClean="0">
                <a:ln>
                  <a:noFill/>
                </a:ln>
                <a:effectLst/>
                <a:latin typeface="Traditional Arabic" pitchFamily="18" charset="-78"/>
                <a:ea typeface="Times New Roman" pitchFamily="18" charset="0"/>
                <a:cs typeface="+mn-cs"/>
              </a:rPr>
              <a:t>(الممتحنة:8</a:t>
            </a:r>
            <a:r>
              <a:rPr kumimoji="0" lang="ar-EG"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err="1" smtClean="0">
                <a:ln>
                  <a:noFill/>
                </a:ln>
                <a:effectLst/>
                <a:latin typeface="Traditional Arabic" pitchFamily="18" charset="-78"/>
                <a:ea typeface="Times New Roman" pitchFamily="18" charset="0"/>
                <a:cs typeface="+mn-cs"/>
              </a:rPr>
              <a:t>,</a:t>
            </a:r>
            <a:r>
              <a:rPr kumimoji="0" lang="ar-EG" sz="2600" b="0" i="0" u="none" strike="noStrike" cap="none" normalizeH="0" baseline="0" dirty="0" smtClean="0">
                <a:ln>
                  <a:noFill/>
                </a:ln>
                <a:effectLst/>
                <a:latin typeface="Traditional Arabic" pitchFamily="18" charset="-78"/>
                <a:ea typeface="Times New Roman" pitchFamily="18" charset="0"/>
                <a:cs typeface="+mn-cs"/>
              </a:rPr>
              <a:t> وقول </a:t>
            </a:r>
            <a:r>
              <a:rPr kumimoji="0" lang="ar-SA" sz="2600" b="0" i="0" u="none" strike="noStrike" cap="none" normalizeH="0" baseline="0" dirty="0" smtClean="0">
                <a:ln>
                  <a:noFill/>
                </a:ln>
                <a:effectLst/>
                <a:latin typeface="Traditional Arabic" pitchFamily="18" charset="-78"/>
                <a:ea typeface="Times New Roman" pitchFamily="18" charset="0"/>
                <a:cs typeface="+mn-cs"/>
              </a:rPr>
              <a:t>النبي</a:t>
            </a:r>
            <a:r>
              <a:rPr kumimoji="0" lang="ar-EG" sz="2600" b="0" i="0" u="none" strike="noStrike" cap="none" normalizeH="0" baseline="0" dirty="0" smtClean="0">
                <a:ln>
                  <a:noFill/>
                </a:ln>
                <a:effectLst/>
                <a:latin typeface="Traditional Arabic" pitchFamily="18" charset="-78"/>
                <a:ea typeface="Times New Roman" pitchFamily="18" charset="0"/>
                <a:cs typeface="+mn-cs"/>
              </a:rPr>
              <a:t> صلى الله عليه </a:t>
            </a:r>
            <a:r>
              <a:rPr kumimoji="0" lang="ar-EG" sz="2600" b="0" i="0" u="none" strike="noStrike" cap="none" normalizeH="0" baseline="0" dirty="0" err="1" smtClean="0">
                <a:ln>
                  <a:noFill/>
                </a:ln>
                <a:effectLst/>
                <a:latin typeface="Traditional Arabic" pitchFamily="18" charset="-78"/>
                <a:ea typeface="Times New Roman" pitchFamily="18" charset="0"/>
                <a:cs typeface="+mn-cs"/>
              </a:rPr>
              <a:t>وسلم: </a:t>
            </a:r>
            <a:r>
              <a:rPr kumimoji="0" lang="ar-EG" sz="2600" b="0" i="0" u="none" strike="noStrike" cap="none" normalizeH="0" baseline="0" dirty="0" smtClean="0">
                <a:ln>
                  <a:noFill/>
                </a:ln>
                <a:effectLst/>
                <a:latin typeface="Traditional Arabic" pitchFamily="18" charset="-78"/>
                <a:ea typeface="Times New Roman" pitchFamily="18" charset="0"/>
                <a:cs typeface="+mn-cs"/>
              </a:rPr>
              <a:t>(ألا من ظَلَمَ مُعَاهِدًا أو </a:t>
            </a:r>
            <a:r>
              <a:rPr kumimoji="0" lang="ar-EG" sz="2600" b="0" i="0" u="none" strike="noStrike" cap="none" normalizeH="0" baseline="0" dirty="0" err="1" smtClean="0">
                <a:ln>
                  <a:noFill/>
                </a:ln>
                <a:effectLst/>
                <a:latin typeface="Traditional Arabic" pitchFamily="18" charset="-78"/>
                <a:ea typeface="Times New Roman" pitchFamily="18" charset="0"/>
                <a:cs typeface="+mn-cs"/>
              </a:rPr>
              <a:t>انْتَقَصَهُ</a:t>
            </a:r>
            <a:r>
              <a:rPr kumimoji="0" lang="ar-EG" sz="2600" b="0" i="0" u="none" strike="noStrike" cap="none" normalizeH="0" baseline="0" dirty="0" smtClean="0">
                <a:ln>
                  <a:noFill/>
                </a:ln>
                <a:effectLst/>
                <a:latin typeface="Traditional Arabic" pitchFamily="18" charset="-78"/>
                <a:ea typeface="Times New Roman" pitchFamily="18" charset="0"/>
                <a:cs typeface="+mn-cs"/>
              </a:rPr>
              <a:t> أو كَلَّفَهُ فَوْقَ طَاقَتِهِ أو أَخَذَ منه شيئا بِغَيْرِ طِيبِ نَفْسٍ فَأَنَا حَجِيجُهُ يوم الْقِيَامَةِ</a:t>
            </a:r>
            <a:r>
              <a:rPr kumimoji="0" lang="ar-SA" sz="2600" b="0" i="0" u="none" strike="noStrike" cap="none" normalizeH="0" baseline="3000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a:t>
            </a:r>
            <a:r>
              <a:rPr kumimoji="0" lang="ar-SA" sz="2600" b="0" i="0" u="none" strike="noStrike" cap="none" normalizeH="0" baseline="0" dirty="0" smtClean="0" bmk="">
                <a:ln>
                  <a:noFill/>
                </a:ln>
                <a:effectLst/>
                <a:latin typeface="Traditional Arabic" pitchFamily="18" charset="-78"/>
                <a:ea typeface="Times New Roman" pitchFamily="18" charset="0"/>
                <a:cs typeface="+mn-cs"/>
              </a:rPr>
              <a:t> والمعاهَد من يعيش في كنف المجتمع المسلم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مسالماً.</a:t>
            </a:r>
            <a:r>
              <a:rPr kumimoji="0" lang="ar-SA" sz="2600" b="0" i="0" u="none" strike="noStrike" cap="none" normalizeH="0" baseline="0" dirty="0" smtClean="0" bmk="">
                <a:ln>
                  <a:noFill/>
                </a:ln>
                <a:effectLst/>
                <a:latin typeface="Traditional Arabic" pitchFamily="18" charset="-78"/>
                <a:ea typeface="Times New Roman" pitchFamily="18" charset="0"/>
                <a:cs typeface="+mn-cs"/>
              </a:rPr>
              <a:t> </a:t>
            </a:r>
            <a:endParaRPr kumimoji="0" lang="en-US" sz="2600" b="0" i="0" u="none" strike="noStrike" cap="none" normalizeH="0" baseline="0" dirty="0" smtClean="0" bmk="">
              <a:ln>
                <a:noFill/>
              </a:ln>
              <a:effectLst/>
              <a:latin typeface="Arial" pitchFamily="34" charset="0"/>
              <a:cs typeface="+mn-cs"/>
            </a:endParaRPr>
          </a:p>
          <a:p>
            <a:pPr algn="just" eaLnBrk="0" hangingPunct="0"/>
            <a:r>
              <a:rPr kumimoji="0" lang="ar-SA" sz="2600" b="0" i="0" u="none" strike="noStrike" cap="none" normalizeH="0" baseline="0" dirty="0" err="1" smtClean="0" bmk="">
                <a:ln>
                  <a:noFill/>
                </a:ln>
                <a:effectLst/>
                <a:latin typeface="Traditional Arabic" pitchFamily="18" charset="-78"/>
                <a:ea typeface="Times New Roman" pitchFamily="18" charset="0"/>
                <a:cs typeface="+mn-cs"/>
              </a:rPr>
              <a:t>5-</a:t>
            </a:r>
            <a:r>
              <a:rPr kumimoji="0" lang="ar-SA" sz="2600" b="0" i="0" u="none" strike="noStrike" cap="none" normalizeH="0" baseline="0" dirty="0" smtClean="0" bmk="">
                <a:ln>
                  <a:noFill/>
                </a:ln>
                <a:effectLst/>
                <a:latin typeface="Traditional Arabic" pitchFamily="18" charset="-78"/>
                <a:ea typeface="Times New Roman" pitchFamily="18" charset="0"/>
                <a:cs typeface="+mn-cs"/>
              </a:rPr>
              <a:t> </a:t>
            </a:r>
            <a:r>
              <a:rPr kumimoji="0" lang="ar-EG" sz="2600" b="0" i="0" u="none" strike="noStrike" cap="none" normalizeH="0" baseline="0" dirty="0" smtClean="0" bmk="">
                <a:ln>
                  <a:noFill/>
                </a:ln>
                <a:effectLst/>
                <a:latin typeface="Traditional Arabic" pitchFamily="18" charset="-78"/>
                <a:ea typeface="Times New Roman" pitchFamily="18" charset="0"/>
                <a:cs typeface="+mn-cs"/>
              </a:rPr>
              <a:t>خلق مع الكبير والصغير:</a:t>
            </a:r>
            <a:r>
              <a:rPr kumimoji="0" lang="ar-SA" sz="2600" b="0" i="0" u="none" strike="noStrike" cap="none" normalizeH="0" baseline="0" dirty="0" smtClean="0" bmk="">
                <a:ln>
                  <a:noFill/>
                </a:ln>
                <a:effectLst/>
                <a:latin typeface="Traditional Arabic" pitchFamily="18" charset="-78"/>
                <a:ea typeface="Times New Roman" pitchFamily="18" charset="0"/>
                <a:cs typeface="+mn-cs"/>
              </a:rPr>
              <a:t> يقول النبي </a:t>
            </a:r>
            <a:r>
              <a:rPr kumimoji="0" lang="ar-EG" sz="2600" b="0" i="0" u="none" strike="noStrike" cap="none" normalizeH="0" baseline="0" dirty="0" smtClean="0" bmk="">
                <a:ln>
                  <a:noFill/>
                </a:ln>
                <a:effectLst/>
                <a:latin typeface="Traditional Arabic" pitchFamily="18" charset="-78"/>
                <a:ea typeface="Times New Roman" pitchFamily="18" charset="0"/>
                <a:cs typeface="+mn-cs"/>
              </a:rPr>
              <a:t>صلى الله عليه </a:t>
            </a:r>
            <a:r>
              <a:rPr kumimoji="0" lang="ar-EG" sz="2600" b="0" i="0" u="none" strike="noStrike" cap="none" normalizeH="0" baseline="0" dirty="0" err="1" smtClean="0" bmk="">
                <a:ln>
                  <a:noFill/>
                </a:ln>
                <a:effectLst/>
                <a:latin typeface="Traditional Arabic" pitchFamily="18" charset="-78"/>
                <a:ea typeface="Times New Roman" pitchFamily="18" charset="0"/>
                <a:cs typeface="+mn-cs"/>
              </a:rPr>
              <a:t>وسلم:</a:t>
            </a:r>
            <a:r>
              <a:rPr kumimoji="0" lang="ar-EG" sz="2600" b="0" i="0" u="none" strike="noStrike" cap="none" normalizeH="0" baseline="0" dirty="0" smtClean="0" bmk="">
                <a:ln>
                  <a:noFill/>
                </a:ln>
                <a:effectLst/>
                <a:latin typeface="Traditional Arabic" pitchFamily="18" charset="-78"/>
                <a:ea typeface="Times New Roman" pitchFamily="18" charset="0"/>
                <a:cs typeface="+mn-cs"/>
              </a:rPr>
              <a:t>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a:t>
            </a:r>
            <a:r>
              <a:rPr kumimoji="0" lang="ar-EG" sz="2600" b="0" i="0" u="none" strike="noStrike" cap="none" normalizeH="0" baseline="0" dirty="0" smtClean="0" bmk="">
                <a:ln>
                  <a:noFill/>
                </a:ln>
                <a:effectLst/>
                <a:latin typeface="Traditional Arabic" pitchFamily="18" charset="-78"/>
                <a:ea typeface="Times New Roman" pitchFamily="18" charset="0"/>
                <a:cs typeface="+mn-cs"/>
              </a:rPr>
              <a:t>ليس مِنَّا من لم يَرْحَمْ صَغِيرَنَا وَيُوَقِّرْ كَبِيرَنَا</a:t>
            </a:r>
            <a:r>
              <a:rPr kumimoji="0" lang="ar-EG" sz="2600" b="0" i="0" u="none" strike="noStrike" cap="none" normalizeH="0" baseline="0" dirty="0" err="1" smtClean="0" bmk="">
                <a:ln>
                  <a:noFill/>
                </a:ln>
                <a:effectLst/>
                <a:latin typeface="Traditional Arabic" pitchFamily="18" charset="-78"/>
                <a:ea typeface="Times New Roman" pitchFamily="18" charset="0"/>
                <a:cs typeface="+mn-cs"/>
              </a:rPr>
              <a:t>)</a:t>
            </a:r>
            <a:r>
              <a:rPr kumimoji="0" lang="ar-SA"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smtClean="0">
                <a:ln>
                  <a:noFill/>
                </a:ln>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وقوله: </a:t>
            </a:r>
            <a:r>
              <a:rPr kumimoji="0" lang="ar-SA" sz="2600" b="0" i="0" u="none" strike="noStrike" cap="none" normalizeH="0" baseline="0" dirty="0" smtClean="0">
                <a:ln>
                  <a:noFill/>
                </a:ln>
                <a:effectLst/>
                <a:latin typeface="Traditional Arabic" pitchFamily="18" charset="-78"/>
                <a:ea typeface="Times New Roman" pitchFamily="18" charset="0"/>
                <a:cs typeface="+mn-cs"/>
              </a:rPr>
              <a:t>(ليس منا) يدل على عِظم وخطورة هذه الجريمة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الأخلاقية.</a:t>
            </a:r>
            <a:r>
              <a:rPr kumimoji="0" lang="ar-SA" sz="2600" b="0" i="0" u="none" strike="noStrike" cap="none" normalizeH="0" baseline="0" dirty="0" smtClean="0">
                <a:ln>
                  <a:noFill/>
                </a:ln>
                <a:effectLst/>
                <a:latin typeface="Traditional Arabic" pitchFamily="18" charset="-78"/>
                <a:ea typeface="Times New Roman" pitchFamily="18" charset="0"/>
                <a:cs typeface="+mn-cs"/>
              </a:rPr>
              <a:t> فهو ليس على أخلاق المسلمين, ولا على نهجهم ومسلكهم في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الحياة.</a:t>
            </a:r>
            <a:r>
              <a:rPr kumimoji="0" lang="ar-SA" sz="2600" b="0" i="0" u="none" strike="noStrike" cap="none" normalizeH="0" baseline="0" dirty="0" smtClean="0">
                <a:ln>
                  <a:noFill/>
                </a:ln>
                <a:effectLst/>
                <a:latin typeface="Traditional Arabic" pitchFamily="18" charset="-78"/>
                <a:ea typeface="Times New Roman" pitchFamily="18" charset="0"/>
                <a:cs typeface="+mn-cs"/>
              </a:rPr>
              <a:t> وإذا لم يكن على أخلاق المسلمين ومسلكهم, فليحذر من عاقبة أمره, والطريق الذي اختاره لنفسه.</a:t>
            </a:r>
            <a:endParaRPr kumimoji="0" lang="ar-EG" sz="2600" b="0" i="0" u="none" strike="noStrike" cap="none" normalizeH="0" baseline="0" dirty="0" smtClean="0">
              <a:ln>
                <a:noFill/>
              </a:ln>
              <a:effectLst/>
              <a:latin typeface="Traditional Arabic" pitchFamily="18" charset="-78"/>
              <a:ea typeface="Times New Roman" pitchFamily="18" charset="0"/>
              <a:cs typeface="+mn-c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ar-EG" sz="2600" b="0" i="0" u="none" strike="noStrike" cap="none" normalizeH="0" baseline="0" dirty="0" smtClean="0">
                <a:ln>
                  <a:noFill/>
                </a:ln>
                <a:effectLst/>
                <a:latin typeface="Traditional Arabic" pitchFamily="18" charset="-78"/>
                <a:ea typeface="Times New Roman" pitchFamily="18" charset="0"/>
                <a:cs typeface="+mn-cs"/>
              </a:rPr>
              <a:t>وهناك خُلُق مع الوالدين, ومع الأبناء والبنات, ومع الزوج والقرابة، ومع الضيف والمعلم والصديق، ومع البهائم </a:t>
            </a:r>
            <a:r>
              <a:rPr kumimoji="0" lang="ar-EG" sz="2600" b="0" i="0" u="none" strike="noStrike" cap="none" normalizeH="0" baseline="0" dirty="0" err="1" smtClean="0">
                <a:ln>
                  <a:noFill/>
                </a:ln>
                <a:effectLst/>
                <a:latin typeface="Traditional Arabic" pitchFamily="18" charset="-78"/>
                <a:ea typeface="Times New Roman" pitchFamily="18" charset="0"/>
                <a:cs typeface="+mn-cs"/>
              </a:rPr>
              <a:t>والجمادات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smtClean="0">
                <a:ln>
                  <a:noFill/>
                </a:ln>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وهكذا.</a:t>
            </a:r>
            <a:r>
              <a:rPr kumimoji="0" lang="ar-SA" sz="2600" b="0" i="0" u="none" strike="noStrike" cap="none" normalizeH="0" baseline="0" dirty="0" smtClean="0">
                <a:ln>
                  <a:noFill/>
                </a:ln>
                <a:effectLst/>
                <a:latin typeface="Traditional Arabic" pitchFamily="18" charset="-78"/>
                <a:ea typeface="Times New Roman" pitchFamily="18" charset="0"/>
                <a:cs typeface="+mn-cs"/>
              </a:rPr>
              <a:t> </a:t>
            </a:r>
            <a:r>
              <a:rPr kumimoji="0" lang="ar-EG" sz="2600" b="0" i="0" u="none" strike="noStrike" cap="none" normalizeH="0" baseline="0" dirty="0" smtClean="0">
                <a:ln>
                  <a:noFill/>
                </a:ln>
                <a:effectLst/>
                <a:latin typeface="Traditional Arabic" pitchFamily="18" charset="-78"/>
                <a:ea typeface="Times New Roman" pitchFamily="18" charset="0"/>
                <a:cs typeface="+mn-cs"/>
              </a:rPr>
              <a:t>يقول </a:t>
            </a:r>
            <a:r>
              <a:rPr kumimoji="0" lang="ar-SA" sz="2600" b="0" i="0" u="none" strike="noStrike" cap="none" normalizeH="0" baseline="0" dirty="0" smtClean="0">
                <a:ln>
                  <a:noFill/>
                </a:ln>
                <a:effectLst/>
                <a:latin typeface="Traditional Arabic" pitchFamily="18" charset="-78"/>
                <a:ea typeface="Times New Roman" pitchFamily="18" charset="0"/>
                <a:cs typeface="+mn-cs"/>
              </a:rPr>
              <a:t>الداعية الكبير </a:t>
            </a:r>
            <a:r>
              <a:rPr kumimoji="0" lang="ar-EG" sz="2600" b="0" i="0" u="none" strike="noStrike" cap="none" normalizeH="0" baseline="0" dirty="0" smtClean="0">
                <a:ln>
                  <a:noFill/>
                </a:ln>
                <a:effectLst/>
                <a:latin typeface="Traditional Arabic" pitchFamily="18" charset="-78"/>
                <a:ea typeface="Times New Roman" pitchFamily="18" charset="0"/>
                <a:cs typeface="+mn-cs"/>
              </a:rPr>
              <a:t>الشيخ محمد</a:t>
            </a:r>
            <a:endParaRPr kumimoji="0" lang="en-US" sz="2600" b="0" i="0" u="none" strike="noStrike" cap="none" normalizeH="0" baseline="0" dirty="0" smtClean="0">
              <a:ln>
                <a:noFill/>
              </a:ln>
              <a:effectLst/>
              <a:latin typeface="Arial" pitchFamily="34" charset="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مستطيل 2"/>
          <p:cNvSpPr/>
          <p:nvPr/>
        </p:nvSpPr>
        <p:spPr>
          <a:xfrm>
            <a:off x="488504" y="476672"/>
            <a:ext cx="9001000" cy="5693866"/>
          </a:xfrm>
          <a:prstGeom prst="rect">
            <a:avLst/>
          </a:prstGeom>
        </p:spPr>
        <p:txBody>
          <a:bodyPr wrap="square">
            <a:spAutoFit/>
          </a:bodyPr>
          <a:lstStyle/>
          <a:p>
            <a:pPr algn="just"/>
            <a:r>
              <a:rPr lang="ar-EG" sz="2600" dirty="0" smtClean="0">
                <a:latin typeface="Traditional Arabic" pitchFamily="18" charset="-78"/>
                <a:ea typeface="Times New Roman" pitchFamily="18" charset="0"/>
              </a:rPr>
              <a:t>الغزالي رحمه الله </a:t>
            </a:r>
            <a:r>
              <a:rPr lang="ar-EG" sz="2600" dirty="0" err="1" smtClean="0">
                <a:latin typeface="Traditional Arabic" pitchFamily="18" charset="-78"/>
                <a:ea typeface="Times New Roman" pitchFamily="18" charset="0"/>
              </a:rPr>
              <a:t>تعالى: </a:t>
            </a:r>
            <a:r>
              <a:rPr lang="ar-EG" sz="2600" dirty="0" smtClean="0">
                <a:latin typeface="Traditional Arabic" pitchFamily="18" charset="-78"/>
                <a:ea typeface="Times New Roman" pitchFamily="18" charset="0"/>
              </a:rPr>
              <a:t>"قد تكون لكل دين شعائر خاصة </a:t>
            </a:r>
            <a:r>
              <a:rPr lang="ar-EG" sz="2600" dirty="0" err="1" smtClean="0">
                <a:latin typeface="Traditional Arabic" pitchFamily="18" charset="-78"/>
                <a:ea typeface="Times New Roman" pitchFamily="18" charset="0"/>
              </a:rPr>
              <a:t>به</a:t>
            </a:r>
            <a:r>
              <a:rPr lang="ar-EG" sz="2600" dirty="0" smtClean="0">
                <a:latin typeface="Traditional Arabic" pitchFamily="18" charset="-78"/>
                <a:ea typeface="Times New Roman" pitchFamily="18" charset="0"/>
              </a:rPr>
              <a:t>, تعتبر سمات مميزة </a:t>
            </a:r>
            <a:r>
              <a:rPr lang="ar-EG" sz="2600" dirty="0" err="1" smtClean="0">
                <a:latin typeface="Traditional Arabic" pitchFamily="18" charset="-78"/>
                <a:ea typeface="Times New Roman" pitchFamily="18" charset="0"/>
              </a:rPr>
              <a:t>له.</a:t>
            </a:r>
            <a:r>
              <a:rPr lang="ar-EG" sz="2600" dirty="0" smtClean="0">
                <a:latin typeface="Traditional Arabic" pitchFamily="18" charset="-78"/>
                <a:ea typeface="Times New Roman" pitchFamily="18" charset="0"/>
              </a:rPr>
              <a:t> ولا شك أن في الإسلام طاعات معينة, ألزم بها أتباعه, وتعتبر فيما بينهم أموراً مقررة لا صلة لغيرهم بها, غير أن التعاليم الخُلُقية ليست من هذا القبيل؛ فالمسلم مكلف أن يلقى أهل الأرض قاطبة بفضائل لا ترقى إليها شبهة, فالصدق واجب على المسلم مع المسلم وغيره, والسماحة والوفاء والمروءة والتعاون </a:t>
            </a:r>
            <a:r>
              <a:rPr lang="ar-EG" sz="2600" dirty="0" err="1" smtClean="0">
                <a:latin typeface="Traditional Arabic" pitchFamily="18" charset="-78"/>
                <a:ea typeface="Times New Roman" pitchFamily="18" charset="0"/>
              </a:rPr>
              <a:t>والكرم..</a:t>
            </a:r>
            <a:r>
              <a:rPr lang="ar-EG" sz="2600" dirty="0" smtClean="0">
                <a:latin typeface="Traditional Arabic" pitchFamily="18" charset="-78"/>
                <a:ea typeface="Times New Roman" pitchFamily="18" charset="0"/>
              </a:rPr>
              <a:t> </a:t>
            </a:r>
            <a:r>
              <a:rPr lang="ar-EG" sz="2600" dirty="0" err="1" smtClean="0">
                <a:latin typeface="Traditional Arabic" pitchFamily="18" charset="-78"/>
                <a:ea typeface="Times New Roman" pitchFamily="18" charset="0"/>
              </a:rPr>
              <a:t>الخ.</a:t>
            </a:r>
            <a:r>
              <a:rPr lang="ar-EG" sz="2600" dirty="0" smtClean="0">
                <a:latin typeface="Traditional Arabic" pitchFamily="18" charset="-78"/>
                <a:ea typeface="Times New Roman" pitchFamily="18" charset="0"/>
              </a:rPr>
              <a:t> وقد أمر القرآن الكريم ألا نتورط مع اليهود أو النصارى في مجادلات تهيج الخصومات ولا تجدي الأديان </a:t>
            </a:r>
            <a:r>
              <a:rPr lang="ar-EG" sz="2600" dirty="0" err="1" smtClean="0">
                <a:latin typeface="Traditional Arabic" pitchFamily="18" charset="-78"/>
                <a:ea typeface="Times New Roman" pitchFamily="18" charset="0"/>
              </a:rPr>
              <a:t>شيئاً.</a:t>
            </a:r>
            <a:r>
              <a:rPr lang="ar-EG" sz="2600" dirty="0" smtClean="0">
                <a:latin typeface="Traditional Arabic" pitchFamily="18" charset="-78"/>
                <a:ea typeface="Times New Roman" pitchFamily="18" charset="0"/>
              </a:rPr>
              <a:t> قال الله </a:t>
            </a:r>
            <a:r>
              <a:rPr lang="ar-EG" sz="2600" dirty="0" err="1" smtClean="0">
                <a:latin typeface="Traditional Arabic" pitchFamily="18" charset="-78"/>
                <a:ea typeface="Times New Roman" pitchFamily="18" charset="0"/>
              </a:rPr>
              <a:t>تعالى: </a:t>
            </a:r>
            <a:r>
              <a:rPr lang="ar-EG" sz="2600" dirty="0" smtClean="0">
                <a:latin typeface="Traditional Arabic" pitchFamily="18" charset="-78"/>
                <a:ea typeface="Times New Roman" pitchFamily="18" charset="0"/>
              </a:rPr>
              <a:t>{وَلَا تُجَادِلُوا أَهْلَ الكِتَابِ إِلَّا بِالَّتِي هِيَ أَحْسَنُ إِلَّا الَّذِينَ ظَلَمُوا مِنْهُمْ وَقُولُوا آَمَنَّا بِالَّذِي أُنْزِلَ إِلَيْنَا وَأُنْزِلَ إِلَيْكُمْ </a:t>
            </a:r>
            <a:r>
              <a:rPr lang="ar-EG" sz="2600" dirty="0" smtClean="0"/>
              <a:t>وَإِلَهُنَا وَإِلَهُكُمْ وَاحِدٌ وَنَحْنُ لَهُ مُسْلِمُونَ</a:t>
            </a:r>
            <a:r>
              <a:rPr lang="ar-EG" sz="2600" dirty="0" err="1" smtClean="0"/>
              <a:t>} </a:t>
            </a:r>
            <a:r>
              <a:rPr lang="ar-EG" sz="2600" dirty="0" smtClean="0"/>
              <a:t>(العنكبوت:46), واستغرب من أتباع موسى وعيسى أن يشتبكوا مع المسلمين في منازعات من هذا النوع </a:t>
            </a:r>
            <a:r>
              <a:rPr lang="ar-EG" sz="2600" dirty="0" err="1" smtClean="0"/>
              <a:t>الحاد: </a:t>
            </a:r>
            <a:r>
              <a:rPr lang="ar-EG" sz="2600" dirty="0" smtClean="0"/>
              <a:t>{قُلْ أَتُحَاجُّونَنَا فِي اللهِ وَهُوَ رَبُّنَا وَرَبُّكُمْ وَلَنَا أَعْمَالُنَا وَلَكُمْ أَعْمَالُكُمْ وَنَحْنُ لَهُ مُخْلِصُونَ</a:t>
            </a:r>
            <a:r>
              <a:rPr lang="ar-EG" sz="2600" dirty="0" err="1" smtClean="0"/>
              <a:t>} </a:t>
            </a:r>
            <a:r>
              <a:rPr lang="ar-EG" sz="2600" dirty="0" smtClean="0"/>
              <a:t>(البقرة:139</a:t>
            </a:r>
            <a:r>
              <a:rPr lang="ar-EG" sz="2600" dirty="0" err="1" smtClean="0"/>
              <a:t>).</a:t>
            </a:r>
            <a:r>
              <a:rPr lang="ar-EG" sz="2600" dirty="0" smtClean="0"/>
              <a:t> وحدث أن يهودياً كان له دَيْنٌ على النبي, فجاء يتقاضاه قائلاً: إنكم يا بني عبد المطلب قوم </a:t>
            </a:r>
            <a:r>
              <a:rPr lang="ar-EG" sz="2600" dirty="0" err="1" smtClean="0"/>
              <a:t>مُطل!!</a:t>
            </a:r>
            <a:r>
              <a:rPr lang="ar-EG" sz="2600" dirty="0" smtClean="0"/>
              <a:t> فرأى عمر </a:t>
            </a:r>
            <a:r>
              <a:rPr lang="ar-SA" sz="2600" dirty="0" smtClean="0"/>
              <a:t>ا</a:t>
            </a:r>
            <a:r>
              <a:rPr lang="ar-EG" sz="2600" dirty="0" smtClean="0"/>
              <a:t>بن الخطاب أن يُؤدب هذا المتطاول على مقام الرسول, وهَمَّ بسيفه يبغي </a:t>
            </a:r>
            <a:r>
              <a:rPr lang="ar-EG" sz="2600" dirty="0" err="1" smtClean="0"/>
              <a:t>قتله.</a:t>
            </a:r>
            <a:r>
              <a:rPr lang="ar-EG" sz="2600" dirty="0" smtClean="0"/>
              <a:t> لكن </a:t>
            </a:r>
            <a:r>
              <a:rPr lang="en-US" sz="2600" dirty="0" smtClean="0"/>
              <a:t/>
            </a:r>
            <a:br>
              <a:rPr lang="en-US" sz="2600" dirty="0" smtClean="0"/>
            </a:br>
            <a:endParaRPr lang="en-US" sz="26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416496" y="476672"/>
            <a:ext cx="9001000" cy="5170646"/>
          </a:xfrm>
          <a:prstGeom prst="rect">
            <a:avLst/>
          </a:prstGeom>
        </p:spPr>
        <p:txBody>
          <a:bodyPr wrap="square">
            <a:spAutoFit/>
          </a:bodyPr>
          <a:lstStyle/>
          <a:p>
            <a:pPr algn="just"/>
            <a:r>
              <a:rPr lang="ar-EG" sz="2600" dirty="0" smtClean="0"/>
              <a:t>الرسول صلى الله عليه وسلم أسكت عمر </a:t>
            </a:r>
            <a:r>
              <a:rPr lang="ar-EG" sz="2600" dirty="0" err="1" smtClean="0"/>
              <a:t>قائلاً: </a:t>
            </a:r>
            <a:r>
              <a:rPr lang="ar-EG" sz="2600" dirty="0" smtClean="0"/>
              <a:t>(أنا وهو أولى منك بغير هذا, تأمره بحُسن التقاضي, </a:t>
            </a:r>
            <a:r>
              <a:rPr lang="ar-EG" sz="2600" dirty="0" err="1" smtClean="0"/>
              <a:t>وتأمرني</a:t>
            </a:r>
            <a:r>
              <a:rPr lang="ar-EG" sz="2600" dirty="0" smtClean="0"/>
              <a:t> بحُسن الأداء), وقد أمر الإسلام بالعدل ولو مع فاجر أو </a:t>
            </a:r>
            <a:r>
              <a:rPr lang="ar-EG" sz="2600" dirty="0" err="1" smtClean="0"/>
              <a:t>كافر.</a:t>
            </a:r>
            <a:r>
              <a:rPr lang="ar-EG" sz="2600" dirty="0" smtClean="0"/>
              <a:t> قال عليه الصلاة </a:t>
            </a:r>
            <a:r>
              <a:rPr lang="ar-EG" sz="2600" dirty="0" err="1" smtClean="0"/>
              <a:t>والسلام: </a:t>
            </a:r>
            <a:r>
              <a:rPr lang="ar-EG" sz="2600" dirty="0" smtClean="0"/>
              <a:t>(دعوة المظلوم مُستجابة, وإن كان فاجراً ففجوره على نفسه</a:t>
            </a:r>
            <a:r>
              <a:rPr lang="ar-EG" sz="2600" dirty="0" err="1" smtClean="0"/>
              <a:t>).</a:t>
            </a:r>
            <a:r>
              <a:rPr lang="ar-EG" sz="2600" dirty="0" smtClean="0"/>
              <a:t> وبهذه النصوص, مَنع الإسلام أبناءه أن يقترفوا أية إساءة نحو مخالفيهم في </a:t>
            </a:r>
            <a:r>
              <a:rPr lang="ar-EG" sz="2600" dirty="0" err="1" smtClean="0"/>
              <a:t>الدين.</a:t>
            </a:r>
            <a:r>
              <a:rPr lang="ar-EG" sz="2600" dirty="0" smtClean="0"/>
              <a:t> ومن آيات حسن الخلق مع أهل الأديان الأخرى ما ورد عن ابن عمر: أنه ذبحت له شاة في </a:t>
            </a:r>
            <a:r>
              <a:rPr lang="ar-EG" sz="2600" dirty="0" err="1" smtClean="0"/>
              <a:t>أهله ?</a:t>
            </a:r>
            <a:r>
              <a:rPr lang="ar-EG" sz="2600" dirty="0" smtClean="0"/>
              <a:t> فلما جاء قال: أهديتم لجارنا </a:t>
            </a:r>
            <a:r>
              <a:rPr lang="ar-EG" sz="2600" dirty="0" err="1" smtClean="0"/>
              <a:t>اليهودي؟</a:t>
            </a:r>
            <a:r>
              <a:rPr lang="ar-EG" sz="2600" dirty="0" smtClean="0"/>
              <a:t> أهديتم لجارنا </a:t>
            </a:r>
            <a:r>
              <a:rPr lang="ar-EG" sz="2600" dirty="0" err="1" smtClean="0"/>
              <a:t>اليهودي؟.</a:t>
            </a:r>
            <a:r>
              <a:rPr lang="ar-EG" sz="2600" dirty="0" smtClean="0"/>
              <a:t> سمعت رسول الله صلى الله عليه وسلم </a:t>
            </a:r>
            <a:r>
              <a:rPr lang="ar-EG" sz="2600" dirty="0" err="1" smtClean="0"/>
              <a:t>يقول: </a:t>
            </a:r>
            <a:r>
              <a:rPr lang="ar-EG" sz="2600" dirty="0" smtClean="0"/>
              <a:t>(ما زال جبريل يوصيني بالجار حتى ظننت أنه سيورثه</a:t>
            </a:r>
            <a:r>
              <a:rPr lang="ar-EG" sz="2600" dirty="0" err="1" smtClean="0"/>
              <a:t>)...</a:t>
            </a:r>
            <a:r>
              <a:rPr lang="ar-EG" sz="2600" dirty="0" smtClean="0"/>
              <a:t> ويؤكد هذه الحقيقة حديث الرسول لقومه وعشيرته, فقد رشحتهم مكانتهم في جزيرة العرب لسيادتها, وتولي مقاليد الحكم </a:t>
            </a:r>
            <a:r>
              <a:rPr lang="ar-EG" sz="2600" dirty="0" err="1" smtClean="0"/>
              <a:t>بها.</a:t>
            </a:r>
            <a:r>
              <a:rPr lang="ar-EG" sz="2600" dirty="0" smtClean="0"/>
              <a:t> ولكن النبي أفهمهم ألا دوام لملكهم إلا بالخُلُق </a:t>
            </a:r>
            <a:r>
              <a:rPr lang="ar-EG" sz="2600" dirty="0" err="1" smtClean="0"/>
              <a:t>وحده...</a:t>
            </a:r>
            <a:r>
              <a:rPr lang="ar-EG" sz="2600" dirty="0" smtClean="0"/>
              <a:t> ومن أقوال الإمام ابن تيمية رحمه </a:t>
            </a:r>
            <a:r>
              <a:rPr lang="ar-EG" sz="2600" dirty="0" err="1" smtClean="0"/>
              <a:t>الله: </a:t>
            </a:r>
            <a:r>
              <a:rPr lang="ar-EG" sz="2600" dirty="0" smtClean="0"/>
              <a:t>(إن الله يقيم الدولة العادلة وإن كانت </a:t>
            </a:r>
            <a:r>
              <a:rPr lang="ar-EG" sz="2600" dirty="0" err="1" smtClean="0"/>
              <a:t>كافرة.</a:t>
            </a:r>
            <a:r>
              <a:rPr lang="ar-EG" sz="2600" dirty="0" smtClean="0"/>
              <a:t> ولا يقيم الدولة الظالمة وإن كانت مسلمة</a:t>
            </a:r>
            <a:r>
              <a:rPr lang="ar-EG" sz="2600" dirty="0" err="1" smtClean="0"/>
              <a:t>).</a:t>
            </a:r>
            <a:r>
              <a:rPr lang="ar-EG" sz="2600" dirty="0" smtClean="0"/>
              <a:t> إن الخلق في منابع الإسلام الأولى من كتاب وسنة هو الدين كله, وهو الدنيا كلها</a:t>
            </a:r>
            <a:r>
              <a:rPr lang="ar-SA" sz="2600" dirty="0" err="1" smtClean="0"/>
              <a:t>“</a:t>
            </a:r>
            <a:r>
              <a:rPr lang="ar-EG" sz="2600" dirty="0" err="1" smtClean="0"/>
              <a:t>.</a:t>
            </a:r>
            <a:r>
              <a:rPr lang="ar-EG" sz="2600" dirty="0" smtClean="0"/>
              <a:t> </a:t>
            </a:r>
            <a:endParaRPr lang="en-US" sz="2600" dirty="0" smtClean="0"/>
          </a:p>
          <a:p>
            <a:pPr lvl="0" algn="just" eaLnBrk="0" hangingPunct="0"/>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ثالثاً-</a:t>
            </a:r>
            <a:r>
              <a:rPr lang="ar-SA" b="1" dirty="0" smtClean="0"/>
              <a:t> </a:t>
            </a:r>
            <a:r>
              <a:rPr lang="ar-EG" b="1" dirty="0" smtClean="0"/>
              <a:t>الثبات:</a:t>
            </a:r>
            <a:endParaRPr lang="ar-SA" dirty="0"/>
          </a:p>
        </p:txBody>
      </p:sp>
      <p:sp>
        <p:nvSpPr>
          <p:cNvPr id="3" name="عنصر نائب للمحتوى 2"/>
          <p:cNvSpPr>
            <a:spLocks noGrp="1"/>
          </p:cNvSpPr>
          <p:nvPr>
            <p:ph idx="1"/>
          </p:nvPr>
        </p:nvSpPr>
        <p:spPr>
          <a:xfrm>
            <a:off x="344488" y="1340768"/>
            <a:ext cx="9217024" cy="4785395"/>
          </a:xfrm>
        </p:spPr>
        <p:txBody>
          <a:bodyPr/>
          <a:lstStyle/>
          <a:p>
            <a:pPr algn="just"/>
            <a:r>
              <a:rPr lang="ar-EG" sz="2600" dirty="0" smtClean="0">
                <a:solidFill>
                  <a:schemeClr val="tx1"/>
                </a:solidFill>
                <a:cs typeface="+mn-cs"/>
              </a:rPr>
              <a:t>يقصد بالثبات أن الفضائل الأساسية للمجتمع من صدق ووفاء وأمانة وعفة وإيثار مرتبطة بالنظام العام للشريعة، وهي أمور لا يستغني عنها مجتمع كريم مهما تطورت الحياة وتقدم العلم, بل تظل قيماً فاضلة ثابتة, لا تتغير ولا تتأثر بتغير الظروف الاجتماعية والأحوال </a:t>
            </a:r>
            <a:r>
              <a:rPr lang="ar-EG" sz="2600" dirty="0" err="1" smtClean="0">
                <a:solidFill>
                  <a:schemeClr val="tx1"/>
                </a:solidFill>
                <a:cs typeface="+mn-cs"/>
              </a:rPr>
              <a:t>الاقتصادية.</a:t>
            </a:r>
            <a:r>
              <a:rPr lang="ar-EG" sz="2600" dirty="0" smtClean="0">
                <a:solidFill>
                  <a:schemeClr val="tx1"/>
                </a:solidFill>
                <a:cs typeface="+mn-cs"/>
              </a:rPr>
              <a:t> ولعل السبب الذي يجعل هذه الأخلاق ثابتة هو</a:t>
            </a:r>
            <a:r>
              <a:rPr lang="ar-SA" sz="2600" dirty="0" err="1" smtClean="0">
                <a:solidFill>
                  <a:schemeClr val="tx1"/>
                </a:solidFill>
                <a:cs typeface="+mn-cs"/>
              </a:rPr>
              <a:t>:</a:t>
            </a:r>
            <a:r>
              <a:rPr lang="ar-SA" sz="2600" dirty="0" smtClean="0">
                <a:solidFill>
                  <a:schemeClr val="tx1"/>
                </a:solidFill>
                <a:cs typeface="+mn-cs"/>
              </a:rPr>
              <a:t> </a:t>
            </a:r>
            <a:endParaRPr lang="en-US" sz="2600" dirty="0" smtClean="0">
              <a:solidFill>
                <a:schemeClr val="tx1"/>
              </a:solidFill>
              <a:cs typeface="+mn-cs"/>
            </a:endParaRPr>
          </a:p>
          <a:p>
            <a:pPr lvl="0" algn="just"/>
            <a:r>
              <a:rPr lang="ar-SA" sz="2600" dirty="0" smtClean="0">
                <a:solidFill>
                  <a:schemeClr val="tx1"/>
                </a:solidFill>
                <a:cs typeface="+mn-cs"/>
              </a:rPr>
              <a:t>1- أنها مرتبطة </a:t>
            </a:r>
            <a:r>
              <a:rPr lang="ar-EG" sz="2600" dirty="0" smtClean="0">
                <a:solidFill>
                  <a:schemeClr val="tx1"/>
                </a:solidFill>
                <a:cs typeface="+mn-cs"/>
              </a:rPr>
              <a:t>بالفطرة البشرية</a:t>
            </a:r>
            <a:r>
              <a:rPr lang="ar-SA" sz="2600" dirty="0" smtClean="0">
                <a:solidFill>
                  <a:schemeClr val="tx1"/>
                </a:solidFill>
                <a:cs typeface="+mn-cs"/>
              </a:rPr>
              <a:t>, وهي </a:t>
            </a:r>
            <a:r>
              <a:rPr lang="ar-EG" sz="2600" dirty="0" smtClean="0">
                <a:solidFill>
                  <a:schemeClr val="tx1"/>
                </a:solidFill>
                <a:cs typeface="+mn-cs"/>
              </a:rPr>
              <a:t>تتصف بالثبات، كما في </a:t>
            </a:r>
            <a:r>
              <a:rPr lang="ar-EG" sz="2600" dirty="0" err="1" smtClean="0">
                <a:solidFill>
                  <a:schemeClr val="tx1"/>
                </a:solidFill>
                <a:cs typeface="+mn-cs"/>
              </a:rPr>
              <a:t>الحديث: </a:t>
            </a:r>
            <a:r>
              <a:rPr lang="ar-EG" sz="2600" dirty="0" smtClean="0">
                <a:solidFill>
                  <a:schemeClr val="tx1"/>
                </a:solidFill>
                <a:cs typeface="+mn-cs"/>
              </a:rPr>
              <a:t>(كل مولود يولد على الفطرة</a:t>
            </a:r>
            <a:r>
              <a:rPr lang="ar-EG" sz="2600" dirty="0" err="1" smtClean="0">
                <a:solidFill>
                  <a:schemeClr val="tx1"/>
                </a:solidFill>
                <a:cs typeface="+mn-cs"/>
              </a:rPr>
              <a:t>).</a:t>
            </a:r>
            <a:r>
              <a:rPr lang="ar-SA" sz="2600" dirty="0" smtClean="0">
                <a:solidFill>
                  <a:schemeClr val="tx1"/>
                </a:solidFill>
                <a:cs typeface="+mn-cs"/>
              </a:rPr>
              <a:t> غير أن ذلك وحده لا يكفي, فكم من الأمور التي هي في أصلها نابعة من الفطرة إلا أنها تغيرت وانحرفت بفعل الأهواء </a:t>
            </a:r>
            <a:r>
              <a:rPr lang="ar-SA" sz="2600" dirty="0" err="1" smtClean="0">
                <a:solidFill>
                  <a:schemeClr val="tx1"/>
                </a:solidFill>
                <a:cs typeface="+mn-cs"/>
              </a:rPr>
              <a:t>والمصالح!</a:t>
            </a:r>
            <a:r>
              <a:rPr lang="ar-SA" sz="2600" dirty="0" smtClean="0">
                <a:solidFill>
                  <a:schemeClr val="tx1"/>
                </a:solidFill>
                <a:cs typeface="+mn-cs"/>
              </a:rPr>
              <a:t> ومن هنا جاءت أهمية السبب الآخر.</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2"/>
          <p:cNvSpPr/>
          <p:nvPr/>
        </p:nvSpPr>
        <p:spPr>
          <a:xfrm>
            <a:off x="560512" y="764705"/>
            <a:ext cx="8640960" cy="3108543"/>
          </a:xfrm>
          <a:prstGeom prst="rect">
            <a:avLst/>
          </a:prstGeom>
        </p:spPr>
        <p:txBody>
          <a:bodyPr wrap="square">
            <a:spAutoFit/>
          </a:bodyPr>
          <a:lstStyle/>
          <a:p>
            <a:pPr lvl="0" algn="just"/>
            <a:r>
              <a:rPr lang="ar-SA" sz="2800" dirty="0" err="1" smtClean="0"/>
              <a:t>2-</a:t>
            </a:r>
            <a:r>
              <a:rPr lang="ar-SA" sz="2800" dirty="0" smtClean="0"/>
              <a:t> </a:t>
            </a:r>
            <a:r>
              <a:rPr lang="ar-EG" sz="2800" dirty="0" smtClean="0"/>
              <a:t>كونها نابعة </a:t>
            </a:r>
            <a:r>
              <a:rPr lang="ar-SA" sz="2800" dirty="0" smtClean="0"/>
              <a:t>م</a:t>
            </a:r>
            <a:r>
              <a:rPr lang="ar-EG" sz="2800" dirty="0" smtClean="0"/>
              <a:t>ن الدين</a:t>
            </a:r>
            <a:r>
              <a:rPr lang="ar-SA" sz="2800" dirty="0" smtClean="0"/>
              <a:t> الذي هو من عند </a:t>
            </a:r>
            <a:r>
              <a:rPr lang="ar-EG" sz="2800" dirty="0" smtClean="0"/>
              <a:t>الله سبحانه وتعالى, وهو أعلم بما يصلح شأن الإنسان ويحقق له السعادة </a:t>
            </a:r>
            <a:r>
              <a:rPr lang="ar-EG" sz="2800" dirty="0" err="1" smtClean="0"/>
              <a:t>والخير.</a:t>
            </a:r>
            <a:r>
              <a:rPr lang="ar-EG" sz="2800" dirty="0" smtClean="0"/>
              <a:t> قال </a:t>
            </a:r>
            <a:r>
              <a:rPr lang="ar-EG" sz="2800" dirty="0" err="1" smtClean="0"/>
              <a:t>تعالى: </a:t>
            </a:r>
            <a:r>
              <a:rPr lang="ar-EG" sz="2800" dirty="0" smtClean="0"/>
              <a:t>{أَلَا يَعْلَمُ مَنْ خَلَقَ وَهُوَ اللَّطِيفُ الخَبِيرُ</a:t>
            </a:r>
            <a:r>
              <a:rPr lang="ar-EG" sz="2800" dirty="0" err="1" smtClean="0"/>
              <a:t>} </a:t>
            </a:r>
            <a:r>
              <a:rPr lang="ar-EG" sz="2800" dirty="0" smtClean="0"/>
              <a:t>(الملك:14</a:t>
            </a:r>
            <a:r>
              <a:rPr lang="ar-EG" sz="2800" dirty="0" err="1" smtClean="0"/>
              <a:t>).</a:t>
            </a:r>
            <a:r>
              <a:rPr lang="ar-SA" sz="2800" dirty="0" smtClean="0"/>
              <a:t>, والدين بمثابة السياج الذي يحافظ على متطلبات الفطرة, ويعزز وجودها, ويحميها من </a:t>
            </a:r>
            <a:r>
              <a:rPr lang="ar-SA" sz="2800" dirty="0" err="1" smtClean="0"/>
              <a:t>الانحراف.</a:t>
            </a:r>
            <a:r>
              <a:rPr lang="ar-SA" sz="2800" dirty="0" smtClean="0"/>
              <a:t> </a:t>
            </a:r>
            <a:endParaRPr lang="en-US" sz="2800" dirty="0" smtClean="0"/>
          </a:p>
          <a:p>
            <a:pPr algn="just"/>
            <a:r>
              <a:rPr lang="ar-EG" sz="2800" dirty="0" smtClean="0"/>
              <a:t>ويترتب على خاصية الثبات هذه أن الأخلاق مختلفة عن التقاليد؛ لأن التقاليد تتغير بين الفينة والأخرى, بتغير م</a:t>
            </a:r>
            <a:r>
              <a:rPr lang="ar-SA" sz="2800" dirty="0" smtClean="0"/>
              <a:t>سوغ</a:t>
            </a:r>
            <a:r>
              <a:rPr lang="ar-EG" sz="2800" dirty="0" smtClean="0"/>
              <a:t>ات وجودها، وليس كذلك الأخلاق، لأنها تقوم على أسس ثابتة كالحق والعدل والخير.</a:t>
            </a:r>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الجمع بين الواقعية </a:t>
            </a:r>
            <a:r>
              <a:rPr lang="ar-SA" b="1" dirty="0" err="1" smtClean="0"/>
              <a:t>والمثالية:</a:t>
            </a:r>
            <a:endParaRPr lang="ar-SA" dirty="0"/>
          </a:p>
        </p:txBody>
      </p:sp>
      <p:sp>
        <p:nvSpPr>
          <p:cNvPr id="3" name="عنصر نائب للمحتوى 2"/>
          <p:cNvSpPr>
            <a:spLocks noGrp="1"/>
          </p:cNvSpPr>
          <p:nvPr>
            <p:ph idx="1"/>
          </p:nvPr>
        </p:nvSpPr>
        <p:spPr>
          <a:xfrm>
            <a:off x="272480" y="1340768"/>
            <a:ext cx="9289032" cy="4968552"/>
          </a:xfrm>
        </p:spPr>
        <p:txBody>
          <a:bodyPr/>
          <a:lstStyle/>
          <a:p>
            <a:pPr algn="just"/>
            <a:r>
              <a:rPr lang="ar-SA" sz="2600" dirty="0" smtClean="0">
                <a:solidFill>
                  <a:schemeClr val="tx1"/>
                </a:solidFill>
                <a:cs typeface="+mn-cs"/>
              </a:rPr>
              <a:t>فأما كون الأخلاق في الإسلام واقعية فتعني أنها؛ عملية وقابلة للتطبيق, ولا يستعصي على أحد تطبيقها وتجسيدها في </a:t>
            </a:r>
            <a:r>
              <a:rPr lang="ar-SA" sz="2600" dirty="0" err="1" smtClean="0">
                <a:solidFill>
                  <a:schemeClr val="tx1"/>
                </a:solidFill>
                <a:cs typeface="+mn-cs"/>
              </a:rPr>
              <a:t>حياته.</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وأما كونها في الوقت ذاته مثاليةً أيضاً فتعني أن في الناس من تتوق نفسه إلى معالي الأمور, ولا يرضى لنفسه بأن يكون كعامة </a:t>
            </a:r>
            <a:r>
              <a:rPr lang="ar-SA" sz="2600" dirty="0" err="1" smtClean="0">
                <a:solidFill>
                  <a:schemeClr val="tx1"/>
                </a:solidFill>
                <a:cs typeface="+mn-cs"/>
              </a:rPr>
              <a:t>الناس.</a:t>
            </a:r>
            <a:r>
              <a:rPr lang="ar-SA" sz="2600" dirty="0" smtClean="0">
                <a:solidFill>
                  <a:schemeClr val="tx1"/>
                </a:solidFill>
                <a:cs typeface="+mn-cs"/>
              </a:rPr>
              <a:t> فهو أبداً يتوق إلى المعالي, وله نفسٌ أبيةٌ تسعى دائماً للتحلي بالفضائل والقيم السامية, ففسح </a:t>
            </a:r>
            <a:r>
              <a:rPr lang="ar-SA" sz="2600" dirty="0" err="1" smtClean="0">
                <a:solidFill>
                  <a:schemeClr val="tx1"/>
                </a:solidFill>
                <a:cs typeface="+mn-cs"/>
              </a:rPr>
              <a:t>الشرع</a:t>
            </a:r>
            <a:r>
              <a:rPr lang="ar-SA" sz="2600" dirty="0" smtClean="0">
                <a:solidFill>
                  <a:schemeClr val="tx1"/>
                </a:solidFill>
                <a:cs typeface="+mn-cs"/>
              </a:rPr>
              <a:t> في </a:t>
            </a:r>
            <a:r>
              <a:rPr lang="ar-SA" sz="2600" dirty="0" err="1" smtClean="0">
                <a:solidFill>
                  <a:schemeClr val="tx1"/>
                </a:solidFill>
                <a:cs typeface="+mn-cs"/>
              </a:rPr>
              <a:t>ذلك.</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فإذاً الإسلام راعى بتشريعه استعدادات هذا وذاك, ولم يحمل الناس على ما لا يطيقون, أو ما يمكن أن تمله نفوسهم </a:t>
            </a:r>
            <a:r>
              <a:rPr lang="ar-SA" sz="2600" dirty="0" err="1" smtClean="0">
                <a:solidFill>
                  <a:schemeClr val="tx1"/>
                </a:solidFill>
                <a:cs typeface="+mn-cs"/>
              </a:rPr>
              <a:t>وتتقاصر</a:t>
            </a:r>
            <a:r>
              <a:rPr lang="ar-SA" sz="2600" dirty="0" smtClean="0">
                <a:solidFill>
                  <a:schemeClr val="tx1"/>
                </a:solidFill>
                <a:cs typeface="+mn-cs"/>
              </a:rPr>
              <a:t> </a:t>
            </a:r>
            <a:r>
              <a:rPr lang="ar-SA" sz="2600" dirty="0" err="1" smtClean="0">
                <a:solidFill>
                  <a:schemeClr val="tx1"/>
                </a:solidFill>
                <a:cs typeface="+mn-cs"/>
              </a:rPr>
              <a:t>عنه.</a:t>
            </a:r>
            <a:r>
              <a:rPr lang="ar-SA" sz="2600" dirty="0" smtClean="0">
                <a:solidFill>
                  <a:schemeClr val="tx1"/>
                </a:solidFill>
                <a:cs typeface="+mn-cs"/>
              </a:rPr>
              <a:t> ومن ثَمَّ فقد شرع العدل, بأن يصل كل ذي حق إلى حقه, غير أنه حثَّه في الوقت ذاته على الإحسان, بأن يصفح ويتجاوز ويضحي, وهي مرتبة فوق </a:t>
            </a:r>
            <a:r>
              <a:rPr lang="ar-SA" sz="2600" dirty="0" err="1" smtClean="0">
                <a:solidFill>
                  <a:schemeClr val="tx1"/>
                </a:solidFill>
                <a:cs typeface="+mn-cs"/>
              </a:rPr>
              <a:t>العدل.</a:t>
            </a:r>
            <a:r>
              <a:rPr lang="ar-SA" sz="2600" dirty="0" smtClean="0">
                <a:solidFill>
                  <a:schemeClr val="tx1"/>
                </a:solidFill>
                <a:cs typeface="+mn-cs"/>
              </a:rPr>
              <a:t> قال تعالى في تقرير قاعدة </a:t>
            </a:r>
            <a:r>
              <a:rPr lang="ar-SA" sz="2600" dirty="0" err="1" smtClean="0">
                <a:solidFill>
                  <a:schemeClr val="tx1"/>
                </a:solidFill>
                <a:cs typeface="+mn-cs"/>
              </a:rPr>
              <a:t>العدل: </a:t>
            </a:r>
            <a:r>
              <a:rPr lang="ar-SA" sz="2600" dirty="0" smtClean="0">
                <a:solidFill>
                  <a:schemeClr val="tx1"/>
                </a:solidFill>
                <a:cs typeface="+mn-cs"/>
              </a:rPr>
              <a:t>{ وَلَا يَجْرِمَنَّكُمْ شَنَآَنُ قَوْمٍ عَلَى أَلَّا تَعْدِلُوا اعْدِلُوا هُوَ أَقْرَبُ لِلتَّقْوَى</a:t>
            </a:r>
            <a:r>
              <a:rPr lang="ar-SA" sz="2600" dirty="0" err="1" smtClean="0">
                <a:solidFill>
                  <a:schemeClr val="tx1"/>
                </a:solidFill>
                <a:cs typeface="+mn-cs"/>
              </a:rPr>
              <a:t>} </a:t>
            </a:r>
            <a:r>
              <a:rPr lang="ar-SA" sz="2600" dirty="0" smtClean="0">
                <a:solidFill>
                  <a:schemeClr val="tx1"/>
                </a:solidFill>
                <a:cs typeface="+mn-cs"/>
              </a:rPr>
              <a:t>(المائدة:8</a:t>
            </a:r>
            <a:r>
              <a:rPr lang="ar-SA" sz="2600" dirty="0" err="1" smtClean="0">
                <a:solidFill>
                  <a:schemeClr val="tx1"/>
                </a:solidFill>
                <a:cs typeface="+mn-cs"/>
              </a:rPr>
              <a:t>).</a:t>
            </a:r>
            <a:r>
              <a:rPr lang="ar-SA" sz="2600" dirty="0" smtClean="0">
                <a:solidFill>
                  <a:schemeClr val="tx1"/>
                </a:solidFill>
                <a:cs typeface="+mn-cs"/>
              </a:rPr>
              <a:t> وقال جل جلاله في تقرير مبدأ المثالية </a:t>
            </a:r>
            <a:r>
              <a:rPr lang="ar-SA" sz="2600" dirty="0" err="1" smtClean="0">
                <a:solidFill>
                  <a:schemeClr val="tx1"/>
                </a:solidFill>
                <a:cs typeface="+mn-cs"/>
              </a:rPr>
              <a:t>والإحسان: </a:t>
            </a:r>
            <a:r>
              <a:rPr lang="ar-SA" sz="2600" dirty="0" smtClean="0">
                <a:solidFill>
                  <a:schemeClr val="tx1"/>
                </a:solidFill>
                <a:cs typeface="+mn-cs"/>
              </a:rPr>
              <a:t>{وَجَزَاءُ سَيِّئَةٍ سَيِّئَةٌ مِثْلُهَا فَمَنْ عَفَا وَأَصْلَحَ فَأَجْرُهُ عَلَى</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25601" name="Rectangle 1"/>
          <p:cNvSpPr>
            <a:spLocks noChangeArrowheads="1"/>
          </p:cNvSpPr>
          <p:nvPr/>
        </p:nvSpPr>
        <p:spPr bwMode="auto">
          <a:xfrm>
            <a:off x="776536" y="891922"/>
            <a:ext cx="871296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a:r>
              <a:rPr lang="ar-SA" sz="2600" dirty="0" smtClean="0">
                <a:cs typeface="+mn-cs"/>
              </a:rPr>
              <a:t>اللهِ إِنَّهُ لَا يُحِبُّ الظَّالِمِينَ</a:t>
            </a:r>
            <a:r>
              <a:rPr lang="ar-SA" sz="2600" dirty="0" err="1" smtClean="0">
                <a:cs typeface="+mn-cs"/>
              </a:rPr>
              <a:t>} </a:t>
            </a:r>
            <a:r>
              <a:rPr lang="ar-SA" sz="2600" dirty="0" smtClean="0">
                <a:cs typeface="+mn-cs"/>
              </a:rPr>
              <a:t>(الشُّورى:40), وقال </a:t>
            </a:r>
            <a:r>
              <a:rPr lang="ar-SA" sz="2600" dirty="0" err="1" smtClean="0">
                <a:cs typeface="+mn-cs"/>
              </a:rPr>
              <a:t>أيضاً: </a:t>
            </a:r>
            <a:r>
              <a:rPr lang="ar-SA" sz="2600" dirty="0" smtClean="0">
                <a:cs typeface="+mn-cs"/>
              </a:rPr>
              <a:t>{وَإِنْ عَاقَبْتُمْ فَعَاقِبُوا بِمِثْلِ مَا عُوقِبْتُمْ </a:t>
            </a:r>
            <a:r>
              <a:rPr lang="ar-SA" sz="2600" dirty="0" err="1" smtClean="0">
                <a:cs typeface="+mn-cs"/>
              </a:rPr>
              <a:t>بِهِ</a:t>
            </a:r>
            <a:r>
              <a:rPr lang="ar-SA" sz="2600" dirty="0" smtClean="0">
                <a:cs typeface="+mn-cs"/>
              </a:rPr>
              <a:t>, وَلَئِنْ صَبَرْتُمْ لَهُوَ خَيْرٌ لِلصَّابِرِينَ</a:t>
            </a:r>
            <a:r>
              <a:rPr lang="ar-SA" sz="2600" dirty="0" err="1" smtClean="0">
                <a:cs typeface="+mn-cs"/>
              </a:rPr>
              <a:t>} </a:t>
            </a:r>
            <a:r>
              <a:rPr lang="ar-SA" sz="2600" dirty="0" smtClean="0">
                <a:cs typeface="+mn-cs"/>
              </a:rPr>
              <a:t>(النحل:126</a:t>
            </a:r>
            <a:r>
              <a:rPr lang="ar-SA" sz="2600" dirty="0" err="1" smtClean="0">
                <a:cs typeface="+mn-cs"/>
              </a:rPr>
              <a:t>).</a:t>
            </a:r>
            <a:r>
              <a:rPr lang="ar-SA" sz="2600" dirty="0" smtClean="0">
                <a:cs typeface="+mn-cs"/>
              </a:rPr>
              <a:t> </a:t>
            </a:r>
            <a:endParaRPr lang="en-US" sz="2600" dirty="0" smtClean="0">
              <a:cs typeface="+mn-cs"/>
            </a:endParaRPr>
          </a:p>
          <a:p>
            <a:pPr marL="0" marR="0" lvl="0" indent="457200" algn="just" defTabSz="914400" eaLnBrk="1" fontAlgn="base" latinLnBrk="0" hangingPunct="1">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والأخلاق الإسلامية في هذا يختلف عن الدعوات المثالية التي نادى بها بعض الفلاسفة من أمثال أفلاطون في كتابه الجمهورية الفاضلة, إذ إنها مما لا يطيقها معظم الناس, ولا تستقيم معها حياتهم, وسرعان ما يملونها, وتسأم من فعلها نفوسهم لما فيها من تكلف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شديد.</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قال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تعالى: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{فَاتَّقُوا اللهَ مَا اسْتَطَعْتُمْ</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(التغابن:16</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ويقول عليه الصلاة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والسلام: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(عَلَيْكُمْ مَا تُطِيقُونَ مِنْ الْأَعْمَالِ فَإِنَّ اللَّهَ لَا يَمَلُّ حَتَّى تَمَلُّوا</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Arial" pitchFamily="34" charset="0"/>
                <a:cs typeface="+mn-cs"/>
              </a:rPr>
              <a:t/>
            </a:r>
            <a:br>
              <a:rPr kumimoji="0" lang="en-US" sz="2600" b="0" i="0" u="none" strike="noStrike" cap="none" normalizeH="0" baseline="0" dirty="0" smtClean="0">
                <a:ln>
                  <a:noFill/>
                </a:ln>
                <a:solidFill>
                  <a:schemeClr val="tx1"/>
                </a:solidFill>
                <a:effectLst/>
                <a:latin typeface="Arial" pitchFamily="34" charset="0"/>
                <a:cs typeface="+mn-cs"/>
              </a:rPr>
            </a:b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a:t>
            </a:r>
            <a:r>
              <a:rPr lang="ar-SA" b="1" dirty="0" err="1" smtClean="0"/>
              <a:t>الوسطية:</a:t>
            </a:r>
            <a:endParaRPr lang="ar-SA" dirty="0"/>
          </a:p>
        </p:txBody>
      </p:sp>
      <p:sp>
        <p:nvSpPr>
          <p:cNvPr id="3" name="عنصر نائب للمحتوى 2"/>
          <p:cNvSpPr>
            <a:spLocks noGrp="1"/>
          </p:cNvSpPr>
          <p:nvPr>
            <p:ph idx="1"/>
          </p:nvPr>
        </p:nvSpPr>
        <p:spPr>
          <a:xfrm>
            <a:off x="495300" y="1412776"/>
            <a:ext cx="8915400" cy="4713387"/>
          </a:xfrm>
        </p:spPr>
        <p:txBody>
          <a:bodyPr/>
          <a:lstStyle/>
          <a:p>
            <a:pPr marL="0" lvl="0" indent="457200" algn="just">
              <a:spcBef>
                <a:spcPct val="0"/>
              </a:spcBef>
            </a:pPr>
            <a:r>
              <a:rPr lang="ar-SA" sz="2600" dirty="0" smtClean="0">
                <a:solidFill>
                  <a:schemeClr val="tx1"/>
                </a:solidFill>
                <a:latin typeface="Traditional Arabic" pitchFamily="18" charset="-78"/>
                <a:ea typeface="Times New Roman" pitchFamily="18" charset="0"/>
                <a:cs typeface="+mn-cs"/>
              </a:rPr>
              <a:t>وتعني أن الأخلاق الإسلامية وسطٌ بين طرفين </a:t>
            </a:r>
            <a:r>
              <a:rPr lang="ar-SA" sz="2600" dirty="0" err="1" smtClean="0">
                <a:solidFill>
                  <a:schemeClr val="tx1"/>
                </a:solidFill>
                <a:latin typeface="Traditional Arabic" pitchFamily="18" charset="-78"/>
                <a:ea typeface="Times New Roman" pitchFamily="18" charset="0"/>
                <a:cs typeface="+mn-cs"/>
              </a:rPr>
              <a:t>متضادين.</a:t>
            </a:r>
            <a:r>
              <a:rPr lang="ar-SA" sz="2600" dirty="0" smtClean="0">
                <a:solidFill>
                  <a:schemeClr val="tx1"/>
                </a:solidFill>
                <a:latin typeface="Traditional Arabic" pitchFamily="18" charset="-78"/>
                <a:ea typeface="Times New Roman" pitchFamily="18" charset="0"/>
                <a:cs typeface="+mn-cs"/>
              </a:rPr>
              <a:t> وتتجلى هذه الوسطية والاعتدال في تلبيته لمختلف حاجات الإنسان ورغباته ولكن بعد ضبطها بما يحافظ عليها ويبقيها ضمن دائرة النفع </a:t>
            </a:r>
            <a:r>
              <a:rPr lang="ar-SA" sz="2600" dirty="0" err="1" smtClean="0">
                <a:solidFill>
                  <a:schemeClr val="tx1"/>
                </a:solidFill>
                <a:latin typeface="Traditional Arabic" pitchFamily="18" charset="-78"/>
                <a:ea typeface="Times New Roman" pitchFamily="18" charset="0"/>
                <a:cs typeface="+mn-cs"/>
              </a:rPr>
              <a:t>والخير.</a:t>
            </a:r>
            <a:r>
              <a:rPr lang="ar-SA" sz="2600" dirty="0"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من ذلك على سبيل </a:t>
            </a:r>
            <a:r>
              <a:rPr lang="ar-EG" sz="2600" dirty="0" err="1" smtClean="0">
                <a:solidFill>
                  <a:schemeClr val="tx1"/>
                </a:solidFill>
                <a:latin typeface="Traditional Arabic" pitchFamily="18" charset="-78"/>
                <a:ea typeface="Times New Roman" pitchFamily="18" charset="0"/>
                <a:cs typeface="+mn-cs"/>
              </a:rPr>
              <a:t>المثال:</a:t>
            </a:r>
            <a:r>
              <a:rPr lang="ar-EG" sz="2600" dirty="0" smtClean="0">
                <a:solidFill>
                  <a:schemeClr val="tx1"/>
                </a:solidFill>
                <a:latin typeface="Traditional Arabic" pitchFamily="18" charset="-78"/>
                <a:ea typeface="Times New Roman" pitchFamily="18" charset="0"/>
                <a:cs typeface="+mn-cs"/>
              </a:rPr>
              <a:t> </a:t>
            </a:r>
            <a:endParaRPr lang="en-US" sz="2600" dirty="0" smtClean="0">
              <a:solidFill>
                <a:schemeClr val="tx1"/>
              </a:solidFill>
              <a:latin typeface="Arial" pitchFamily="34" charset="0"/>
              <a:cs typeface="+mn-cs"/>
            </a:endParaRPr>
          </a:p>
          <a:p>
            <a:pPr marL="0" lvl="0" indent="457200" algn="just" eaLnBrk="0" hangingPunct="0">
              <a:spcBef>
                <a:spcPct val="0"/>
              </a:spcBef>
            </a:pPr>
            <a:r>
              <a:rPr lang="ar-SA" sz="2600" dirty="0" err="1" smtClean="0">
                <a:solidFill>
                  <a:schemeClr val="tx1"/>
                </a:solidFill>
                <a:latin typeface="Traditional Arabic" pitchFamily="18" charset="-78"/>
                <a:ea typeface="Times New Roman" pitchFamily="18" charset="0"/>
                <a:cs typeface="+mn-cs"/>
              </a:rPr>
              <a:t>1-</a:t>
            </a:r>
            <a:r>
              <a:rPr lang="ar-SA" sz="2600" dirty="0"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الحكمة</a:t>
            </a:r>
            <a:r>
              <a:rPr lang="ar-SA" sz="2600" dirty="0" smtClean="0">
                <a:solidFill>
                  <a:schemeClr val="tx1"/>
                </a:solidFill>
                <a:latin typeface="Traditional Arabic" pitchFamily="18" charset="-78"/>
                <a:ea typeface="Times New Roman" pitchFamily="18" charset="0"/>
                <a:cs typeface="+mn-cs"/>
              </a:rPr>
              <a:t>: فقد </a:t>
            </a:r>
            <a:r>
              <a:rPr lang="ar-EG" sz="2600" dirty="0" smtClean="0">
                <a:solidFill>
                  <a:schemeClr val="tx1"/>
                </a:solidFill>
                <a:latin typeface="Traditional Arabic" pitchFamily="18" charset="-78"/>
                <a:ea typeface="Times New Roman" pitchFamily="18" charset="0"/>
                <a:cs typeface="+mn-cs"/>
              </a:rPr>
              <a:t>اعتبرها الإسلام فضيلة مطلوبة, وتأتي بين رذيلتين منكرتين, هما: </a:t>
            </a:r>
            <a:r>
              <a:rPr lang="ar-EG" sz="2600" dirty="0" err="1" smtClean="0">
                <a:solidFill>
                  <a:schemeClr val="tx1"/>
                </a:solidFill>
                <a:latin typeface="Traditional Arabic" pitchFamily="18" charset="-78"/>
                <a:ea typeface="Times New Roman" pitchFamily="18" charset="0"/>
                <a:cs typeface="+mn-cs"/>
              </a:rPr>
              <a:t>الخِبُّ</a:t>
            </a:r>
            <a:r>
              <a:rPr lang="ar-EG" sz="2600" dirty="0" smtClean="0">
                <a:solidFill>
                  <a:schemeClr val="tx1"/>
                </a:solidFill>
                <a:latin typeface="Traditional Arabic" pitchFamily="18" charset="-78"/>
                <a:ea typeface="Times New Roman" pitchFamily="18" charset="0"/>
                <a:cs typeface="+mn-cs"/>
              </a:rPr>
              <a:t> </a:t>
            </a:r>
            <a:r>
              <a:rPr lang="ar-EG" sz="2600" dirty="0" err="1" smtClean="0">
                <a:solidFill>
                  <a:schemeClr val="tx1"/>
                </a:solidFill>
                <a:latin typeface="Traditional Arabic" pitchFamily="18" charset="-78"/>
                <a:ea typeface="Times New Roman" pitchFamily="18" charset="0"/>
                <a:cs typeface="+mn-cs"/>
              </a:rPr>
              <a:t>والبَلَه.</a:t>
            </a:r>
            <a:r>
              <a:rPr lang="ar-EG" sz="2600" dirty="0" smtClean="0">
                <a:solidFill>
                  <a:schemeClr val="tx1"/>
                </a:solidFill>
                <a:latin typeface="Traditional Arabic" pitchFamily="18" charset="-78"/>
                <a:ea typeface="Times New Roman" pitchFamily="18" charset="0"/>
                <a:cs typeface="+mn-cs"/>
              </a:rPr>
              <a:t> قال تعالى في الثناء على </a:t>
            </a:r>
            <a:r>
              <a:rPr lang="ar-EG" sz="2600" dirty="0" err="1" smtClean="0">
                <a:solidFill>
                  <a:schemeClr val="tx1"/>
                </a:solidFill>
                <a:latin typeface="Traditional Arabic" pitchFamily="18" charset="-78"/>
                <a:ea typeface="Times New Roman" pitchFamily="18" charset="0"/>
                <a:cs typeface="+mn-cs"/>
              </a:rPr>
              <a:t>الحكمة: </a:t>
            </a:r>
            <a:r>
              <a:rPr lang="ar-EG" sz="2600" dirty="0" smtClean="0">
                <a:solidFill>
                  <a:schemeClr val="tx1"/>
                </a:solidFill>
                <a:latin typeface="Traditional Arabic" pitchFamily="18" charset="-78"/>
                <a:ea typeface="Times New Roman" pitchFamily="18" charset="0"/>
                <a:cs typeface="+mn-cs"/>
              </a:rPr>
              <a:t>{يُؤْتِي الحِكْمَةَ مَنْ يَشَاءُ وَمَنْ يُؤْتَ الحِكْمَةَ فَقَدْ أُوتِيَ خَيْرًا كَثِيرًا</a:t>
            </a:r>
            <a:r>
              <a:rPr lang="ar-EG" sz="2600" dirty="0" err="1"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(البقرة:269</a:t>
            </a:r>
            <a:r>
              <a:rPr lang="ar-EG" sz="2600" dirty="0" err="1" smtClean="0">
                <a:solidFill>
                  <a:schemeClr val="tx1"/>
                </a:solidFill>
                <a:latin typeface="Traditional Arabic" pitchFamily="18" charset="-78"/>
                <a:ea typeface="Times New Roman" pitchFamily="18" charset="0"/>
                <a:cs typeface="+mn-cs"/>
              </a:rPr>
              <a:t>).</a:t>
            </a:r>
            <a:r>
              <a:rPr lang="ar-EG" sz="2600" dirty="0" smtClean="0">
                <a:solidFill>
                  <a:schemeClr val="tx1"/>
                </a:solidFill>
                <a:latin typeface="Traditional Arabic" pitchFamily="18" charset="-78"/>
                <a:ea typeface="Times New Roman" pitchFamily="18" charset="0"/>
                <a:cs typeface="+mn-cs"/>
              </a:rPr>
              <a:t> </a:t>
            </a:r>
            <a:r>
              <a:rPr lang="ar-EG" sz="2600" dirty="0" err="1" smtClean="0">
                <a:solidFill>
                  <a:schemeClr val="tx1"/>
                </a:solidFill>
                <a:latin typeface="Traditional Arabic" pitchFamily="18" charset="-78"/>
                <a:ea typeface="Times New Roman" pitchFamily="18" charset="0"/>
                <a:cs typeface="+mn-cs"/>
              </a:rPr>
              <a:t>والخِبُّ</a:t>
            </a:r>
            <a:r>
              <a:rPr lang="ar-EG" sz="2600" dirty="0" smtClean="0">
                <a:solidFill>
                  <a:schemeClr val="tx1"/>
                </a:solidFill>
                <a:latin typeface="Traditional Arabic" pitchFamily="18" charset="-78"/>
                <a:ea typeface="Times New Roman" pitchFamily="18" charset="0"/>
                <a:cs typeface="+mn-cs"/>
              </a:rPr>
              <a:t> هو: المبالغة في الاتصاف بالمكر والحيلة وسوء </a:t>
            </a:r>
            <a:r>
              <a:rPr lang="ar-EG" sz="2600" dirty="0" err="1" smtClean="0">
                <a:solidFill>
                  <a:schemeClr val="tx1"/>
                </a:solidFill>
                <a:latin typeface="Traditional Arabic" pitchFamily="18" charset="-78"/>
                <a:ea typeface="Times New Roman" pitchFamily="18" charset="0"/>
                <a:cs typeface="+mn-cs"/>
              </a:rPr>
              <a:t>الظن.</a:t>
            </a:r>
            <a:r>
              <a:rPr lang="ar-EG" sz="2600" dirty="0" smtClean="0">
                <a:solidFill>
                  <a:schemeClr val="tx1"/>
                </a:solidFill>
                <a:latin typeface="Traditional Arabic" pitchFamily="18" charset="-78"/>
                <a:ea typeface="Times New Roman" pitchFamily="18" charset="0"/>
                <a:cs typeface="+mn-cs"/>
              </a:rPr>
              <a:t> والبله هو: المبالغة في السذاجة </a:t>
            </a:r>
            <a:r>
              <a:rPr lang="ar-EG" sz="2600" dirty="0" err="1" smtClean="0">
                <a:solidFill>
                  <a:schemeClr val="tx1"/>
                </a:solidFill>
                <a:latin typeface="Traditional Arabic" pitchFamily="18" charset="-78"/>
                <a:ea typeface="Times New Roman" pitchFamily="18" charset="0"/>
                <a:cs typeface="+mn-cs"/>
              </a:rPr>
              <a:t>والسفه.</a:t>
            </a:r>
            <a:r>
              <a:rPr lang="ar-EG" sz="2600" dirty="0" smtClean="0">
                <a:solidFill>
                  <a:schemeClr val="tx1"/>
                </a:solidFill>
                <a:latin typeface="Traditional Arabic" pitchFamily="18" charset="-78"/>
                <a:ea typeface="Times New Roman" pitchFamily="18" charset="0"/>
                <a:cs typeface="+mn-cs"/>
              </a:rPr>
              <a:t> </a:t>
            </a:r>
            <a:endParaRPr lang="en-US" sz="2600" dirty="0" smtClean="0">
              <a:solidFill>
                <a:schemeClr val="tx1"/>
              </a:solidFill>
              <a:latin typeface="Arial" pitchFamily="34" charset="0"/>
              <a:cs typeface="+mn-cs"/>
            </a:endParaRPr>
          </a:p>
          <a:p>
            <a:pPr marL="0" lvl="0" indent="457200" algn="just" eaLnBrk="0" hangingPunct="0">
              <a:spcBef>
                <a:spcPct val="0"/>
              </a:spcBef>
            </a:pPr>
            <a:r>
              <a:rPr lang="ar-SA" sz="2600" dirty="0" err="1" smtClean="0">
                <a:solidFill>
                  <a:schemeClr val="tx1"/>
                </a:solidFill>
                <a:latin typeface="Traditional Arabic" pitchFamily="18" charset="-78"/>
                <a:ea typeface="Times New Roman" pitchFamily="18" charset="0"/>
                <a:cs typeface="+mn-cs"/>
              </a:rPr>
              <a:t>2-</a:t>
            </a:r>
            <a:r>
              <a:rPr lang="ar-SA" sz="2600" dirty="0"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السخاء</a:t>
            </a:r>
            <a:r>
              <a:rPr lang="ar-SA" sz="2600" dirty="0" err="1" smtClean="0">
                <a:solidFill>
                  <a:schemeClr val="tx1"/>
                </a:solidFill>
                <a:latin typeface="Traditional Arabic" pitchFamily="18" charset="-78"/>
                <a:ea typeface="Times New Roman" pitchFamily="18" charset="0"/>
                <a:cs typeface="+mn-cs"/>
              </a:rPr>
              <a:t>:</a:t>
            </a:r>
            <a:r>
              <a:rPr lang="ar-EG" sz="2600" dirty="0" smtClean="0">
                <a:solidFill>
                  <a:schemeClr val="tx1"/>
                </a:solidFill>
                <a:latin typeface="Traditional Arabic" pitchFamily="18" charset="-78"/>
                <a:ea typeface="Times New Roman" pitchFamily="18" charset="0"/>
                <a:cs typeface="+mn-cs"/>
              </a:rPr>
              <a:t> وهو خلقٌ كريمٌ ويقع بين رذيلتين, هما: الإسراف, </a:t>
            </a:r>
            <a:r>
              <a:rPr lang="ar-EG" sz="2600" dirty="0" err="1" smtClean="0">
                <a:solidFill>
                  <a:schemeClr val="tx1"/>
                </a:solidFill>
                <a:latin typeface="Traditional Arabic" pitchFamily="18" charset="-78"/>
                <a:ea typeface="Times New Roman" pitchFamily="18" charset="0"/>
                <a:cs typeface="+mn-cs"/>
              </a:rPr>
              <a:t>والتقتير.</a:t>
            </a:r>
            <a:r>
              <a:rPr lang="ar-EG" sz="2600" dirty="0" smtClean="0">
                <a:solidFill>
                  <a:schemeClr val="tx1"/>
                </a:solidFill>
                <a:latin typeface="Traditional Arabic" pitchFamily="18" charset="-78"/>
                <a:ea typeface="Times New Roman" pitchFamily="18" charset="0"/>
                <a:cs typeface="+mn-cs"/>
              </a:rPr>
              <a:t> قال </a:t>
            </a:r>
            <a:r>
              <a:rPr lang="ar-EG" sz="2600" dirty="0" err="1" smtClean="0">
                <a:solidFill>
                  <a:schemeClr val="tx1"/>
                </a:solidFill>
                <a:latin typeface="Traditional Arabic" pitchFamily="18" charset="-78"/>
                <a:ea typeface="Times New Roman" pitchFamily="18" charset="0"/>
                <a:cs typeface="+mn-cs"/>
              </a:rPr>
              <a:t>تعالى: </a:t>
            </a:r>
            <a:r>
              <a:rPr lang="ar-EG" sz="2600" dirty="0" smtClean="0">
                <a:solidFill>
                  <a:schemeClr val="tx1"/>
                </a:solidFill>
                <a:latin typeface="Traditional Arabic" pitchFamily="18" charset="-78"/>
                <a:ea typeface="Times New Roman" pitchFamily="18" charset="0"/>
                <a:cs typeface="+mn-cs"/>
              </a:rPr>
              <a:t>{وَلَا تَجْعَلْ يَدَكَ مَغْلُولَةً إِلَى عُنُقِكَ وَلَا تَبْسُطْهَا كُلَّ البَسْطِ فَتَقْعُدَ مَلُومًا مَحْسُورًا</a:t>
            </a:r>
            <a:r>
              <a:rPr lang="ar-EG" sz="2600" dirty="0" err="1"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(الإسراء: 29), </a:t>
            </a:r>
            <a:r>
              <a:rPr lang="ar-EG" sz="2600" dirty="0" err="1" smtClean="0">
                <a:solidFill>
                  <a:schemeClr val="tx1"/>
                </a:solidFill>
                <a:latin typeface="Traditional Arabic" pitchFamily="18" charset="-78"/>
                <a:ea typeface="Times New Roman" pitchFamily="18" charset="0"/>
                <a:cs typeface="+mn-cs"/>
              </a:rPr>
              <a:t>وقال: </a:t>
            </a:r>
            <a:r>
              <a:rPr lang="ar-EG" sz="2600" dirty="0" smtClean="0">
                <a:solidFill>
                  <a:schemeClr val="tx1"/>
                </a:solidFill>
                <a:latin typeface="Traditional Arabic" pitchFamily="18" charset="-78"/>
                <a:ea typeface="Times New Roman" pitchFamily="18" charset="0"/>
                <a:cs typeface="+mn-cs"/>
              </a:rPr>
              <a:t>{وَالَّذِينَ إِذَا أَنْفَقُوا لَمْ يُسْرِفُوا وَلَمْ يَقْتُرُوا وَكَانَ بَيْنَ ذَلِكَ قَوَاماً</a:t>
            </a:r>
            <a:r>
              <a:rPr lang="ar-EG" sz="2600" dirty="0" err="1" smtClean="0">
                <a:solidFill>
                  <a:schemeClr val="tx1"/>
                </a:solidFill>
                <a:latin typeface="Traditional Arabic" pitchFamily="18" charset="-78"/>
                <a:ea typeface="Times New Roman" pitchFamily="18" charset="0"/>
                <a:cs typeface="+mn-cs"/>
              </a:rPr>
              <a:t>} </a:t>
            </a:r>
            <a:r>
              <a:rPr lang="ar-EG" sz="2600" dirty="0" smtClean="0">
                <a:solidFill>
                  <a:schemeClr val="tx1"/>
                </a:solidFill>
                <a:latin typeface="Traditional Arabic" pitchFamily="18" charset="-78"/>
                <a:ea typeface="Times New Roman" pitchFamily="18" charset="0"/>
                <a:cs typeface="+mn-cs"/>
              </a:rPr>
              <a:t>(الفرقان: 67</a:t>
            </a:r>
            <a:r>
              <a:rPr lang="ar-EG" sz="2600" dirty="0" err="1" smtClean="0">
                <a:solidFill>
                  <a:schemeClr val="tx1"/>
                </a:solidFill>
                <a:latin typeface="Traditional Arabic" pitchFamily="18" charset="-78"/>
                <a:ea typeface="Times New Roman" pitchFamily="18" charset="0"/>
                <a:cs typeface="+mn-cs"/>
              </a:rPr>
              <a:t>).</a:t>
            </a:r>
            <a:r>
              <a:rPr lang="ar-EG" sz="2600" dirty="0" smtClean="0">
                <a:solidFill>
                  <a:schemeClr val="tx1"/>
                </a:solidFill>
                <a:latin typeface="Traditional Arabic" pitchFamily="18" charset="-78"/>
                <a:ea typeface="Times New Roman" pitchFamily="18" charset="0"/>
                <a:cs typeface="+mn-cs"/>
              </a:rPr>
              <a:t> </a:t>
            </a:r>
            <a:endParaRPr lang="en-US" sz="2600" dirty="0" smtClean="0">
              <a:solidFill>
                <a:schemeClr val="tx1"/>
              </a:solidFill>
              <a:latin typeface="Arial" pitchFamily="34" charset="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3" name="مستطيل 2"/>
          <p:cNvSpPr/>
          <p:nvPr/>
        </p:nvSpPr>
        <p:spPr>
          <a:xfrm>
            <a:off x="344488" y="332656"/>
            <a:ext cx="9145016" cy="6391880"/>
          </a:xfrm>
          <a:prstGeom prst="rect">
            <a:avLst/>
          </a:prstGeom>
        </p:spPr>
        <p:txBody>
          <a:bodyPr wrap="square">
            <a:spAutoFit/>
          </a:bodyPr>
          <a:lstStyle/>
          <a:p>
            <a:pPr lvl="0" indent="457200" algn="just" eaLnBrk="0" hangingPunct="0"/>
            <a:r>
              <a:rPr lang="ar-SA" sz="2600" dirty="0" err="1" smtClean="0">
                <a:latin typeface="Traditional Arabic" pitchFamily="18" charset="-78"/>
                <a:ea typeface="Times New Roman" pitchFamily="18" charset="0"/>
              </a:rPr>
              <a:t>3-</a:t>
            </a:r>
            <a:r>
              <a:rPr lang="ar-SA" sz="2600" dirty="0"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الشجاعة</a:t>
            </a:r>
            <a:r>
              <a:rPr lang="ar-SA" sz="2600" dirty="0" err="1"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 وهي خلقٌ كريمٌ ووسطٌ بين رذيلتين هما: التهور, </a:t>
            </a:r>
            <a:r>
              <a:rPr lang="ar-EG" sz="2600" dirty="0" err="1" smtClean="0">
                <a:latin typeface="Traditional Arabic" pitchFamily="18" charset="-78"/>
                <a:ea typeface="Times New Roman" pitchFamily="18" charset="0"/>
              </a:rPr>
              <a:t>والجبن.</a:t>
            </a:r>
            <a:r>
              <a:rPr lang="ar-EG" sz="2600" dirty="0" smtClean="0">
                <a:latin typeface="Traditional Arabic" pitchFamily="18" charset="-78"/>
                <a:ea typeface="Times New Roman" pitchFamily="18" charset="0"/>
              </a:rPr>
              <a:t> والتهور</a:t>
            </a:r>
            <a:r>
              <a:rPr lang="ar-SA" sz="2600" dirty="0" smtClean="0">
                <a:latin typeface="Traditional Arabic" pitchFamily="18" charset="-78"/>
                <a:ea typeface="Times New Roman" pitchFamily="18" charset="0"/>
              </a:rPr>
              <a:t> هو:</a:t>
            </a:r>
            <a:r>
              <a:rPr lang="ar-EG" sz="2600" dirty="0" smtClean="0">
                <a:latin typeface="Traditional Arabic" pitchFamily="18" charset="-78"/>
                <a:ea typeface="Times New Roman" pitchFamily="18" charset="0"/>
              </a:rPr>
              <a:t> الزيادة في الإقدام على الأمور المحظورة التي يوجب العقل الإحجام </a:t>
            </a:r>
            <a:r>
              <a:rPr lang="ar-EG" sz="2600" dirty="0" err="1" smtClean="0">
                <a:latin typeface="Traditional Arabic" pitchFamily="18" charset="-78"/>
                <a:ea typeface="Times New Roman" pitchFamily="18" charset="0"/>
              </a:rPr>
              <a:t>عنها.</a:t>
            </a:r>
            <a:r>
              <a:rPr lang="ar-EG" sz="2600" dirty="0" smtClean="0">
                <a:latin typeface="Traditional Arabic" pitchFamily="18" charset="-78"/>
                <a:ea typeface="Times New Roman" pitchFamily="18" charset="0"/>
              </a:rPr>
              <a:t> قال </a:t>
            </a:r>
            <a:r>
              <a:rPr lang="ar-EG" sz="2600" dirty="0" err="1" smtClean="0">
                <a:latin typeface="Traditional Arabic" pitchFamily="18" charset="-78"/>
                <a:ea typeface="Times New Roman" pitchFamily="18" charset="0"/>
              </a:rPr>
              <a:t>تعالى: </a:t>
            </a:r>
            <a:r>
              <a:rPr lang="ar-EG" sz="2600" dirty="0" smtClean="0">
                <a:latin typeface="Traditional Arabic" pitchFamily="18" charset="-78"/>
                <a:ea typeface="Times New Roman" pitchFamily="18" charset="0"/>
              </a:rPr>
              <a:t>{وَلَا تُلْقُوا بِأَيْدِيكُمْ إِلَى التَّهْلُكَةِ</a:t>
            </a:r>
            <a:r>
              <a:rPr lang="ar-EG" sz="2600" dirty="0" err="1"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(البقرة: 195</a:t>
            </a:r>
            <a:r>
              <a:rPr lang="ar-EG" sz="2600" dirty="0" err="1"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 والجبن</a:t>
            </a:r>
            <a:r>
              <a:rPr lang="ar-SA" sz="2600" dirty="0" smtClean="0">
                <a:latin typeface="Traditional Arabic" pitchFamily="18" charset="-78"/>
                <a:ea typeface="Times New Roman" pitchFamily="18" charset="0"/>
              </a:rPr>
              <a:t> هو:</a:t>
            </a:r>
            <a:r>
              <a:rPr lang="ar-EG" sz="2600" dirty="0" smtClean="0">
                <a:latin typeface="Traditional Arabic" pitchFamily="18" charset="-78"/>
                <a:ea typeface="Times New Roman" pitchFamily="18" charset="0"/>
              </a:rPr>
              <a:t> المبالغة في الخوف والحذر بما تأباه الرجولة </a:t>
            </a:r>
            <a:r>
              <a:rPr lang="ar-EG" sz="2600" dirty="0" err="1" smtClean="0">
                <a:latin typeface="Traditional Arabic" pitchFamily="18" charset="-78"/>
                <a:ea typeface="Times New Roman" pitchFamily="18" charset="0"/>
              </a:rPr>
              <a:t>والمروءة.</a:t>
            </a:r>
            <a:r>
              <a:rPr lang="ar-EG" sz="2600" dirty="0" smtClean="0">
                <a:latin typeface="Traditional Arabic" pitchFamily="18" charset="-78"/>
                <a:ea typeface="Times New Roman" pitchFamily="18" charset="0"/>
              </a:rPr>
              <a:t> قال تعالى في وصف </a:t>
            </a:r>
            <a:r>
              <a:rPr lang="ar-EG" sz="2600" dirty="0" err="1" smtClean="0">
                <a:latin typeface="Traditional Arabic" pitchFamily="18" charset="-78"/>
                <a:ea typeface="Times New Roman" pitchFamily="18" charset="0"/>
              </a:rPr>
              <a:t>المنافقين: </a:t>
            </a:r>
            <a:r>
              <a:rPr lang="ar-EG" sz="2600" dirty="0" smtClean="0">
                <a:latin typeface="Traditional Arabic" pitchFamily="18" charset="-78"/>
                <a:ea typeface="Times New Roman" pitchFamily="18" charset="0"/>
              </a:rPr>
              <a:t>{رَضُوا بِأَنْ يَكُونُوا مَعَ </a:t>
            </a:r>
            <a:r>
              <a:rPr lang="ar-EG" sz="2600" dirty="0" err="1" smtClean="0">
                <a:latin typeface="Traditional Arabic" pitchFamily="18" charset="-78"/>
                <a:ea typeface="Times New Roman" pitchFamily="18" charset="0"/>
              </a:rPr>
              <a:t>الخَوَالِفِ</a:t>
            </a:r>
            <a:r>
              <a:rPr lang="ar-EG" sz="2600" dirty="0" smtClean="0">
                <a:latin typeface="Traditional Arabic" pitchFamily="18" charset="-78"/>
                <a:ea typeface="Times New Roman" pitchFamily="18" charset="0"/>
              </a:rPr>
              <a:t> وَطُبِعَ عَلَى قُلُوبِهِمْ فَهُمْ لَا يَفْقَهُونَ</a:t>
            </a:r>
            <a:r>
              <a:rPr lang="ar-EG" sz="2600" dirty="0" err="1"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(التوبة: 87</a:t>
            </a:r>
            <a:r>
              <a:rPr lang="ar-EG" sz="2600" dirty="0" err="1" smtClean="0">
                <a:latin typeface="Traditional Arabic" pitchFamily="18" charset="-78"/>
                <a:ea typeface="Times New Roman" pitchFamily="18" charset="0"/>
              </a:rPr>
              <a:t>)</a:t>
            </a:r>
            <a:r>
              <a:rPr lang="ar-SA" sz="2600" dirty="0" err="1" smtClean="0">
                <a:latin typeface="Traditional Arabic" pitchFamily="18" charset="-78"/>
                <a:ea typeface="Times New Roman" pitchFamily="18" charset="0"/>
              </a:rPr>
              <a:t>.</a:t>
            </a:r>
            <a:r>
              <a:rPr lang="ar-SA" sz="2600" dirty="0" smtClean="0">
                <a:latin typeface="Traditional Arabic" pitchFamily="18" charset="-78"/>
                <a:ea typeface="Times New Roman" pitchFamily="18" charset="0"/>
              </a:rPr>
              <a:t> </a:t>
            </a:r>
            <a:endParaRPr lang="en-US" sz="2600" dirty="0" smtClean="0"/>
          </a:p>
          <a:p>
            <a:pPr lvl="0" indent="457200" algn="just" eaLnBrk="0" hangingPunct="0"/>
            <a:r>
              <a:rPr lang="ar-SA" sz="2600" dirty="0" err="1" smtClean="0">
                <a:latin typeface="Traditional Arabic" pitchFamily="18" charset="-78"/>
                <a:ea typeface="Times New Roman" pitchFamily="18" charset="0"/>
              </a:rPr>
              <a:t>4-</a:t>
            </a:r>
            <a:r>
              <a:rPr lang="ar-SA" sz="2600" dirty="0"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العفة</a:t>
            </a:r>
            <a:r>
              <a:rPr lang="ar-SA" sz="2600" dirty="0" err="1"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 وهي خلقٌ كريمٌ, وتأتي وسطاً بين رذيلتي الشره, </a:t>
            </a:r>
            <a:r>
              <a:rPr lang="ar-EG" sz="2600" dirty="0" err="1" smtClean="0">
                <a:latin typeface="Traditional Arabic" pitchFamily="18" charset="-78"/>
                <a:ea typeface="Times New Roman" pitchFamily="18" charset="0"/>
              </a:rPr>
              <a:t>والخمود.</a:t>
            </a:r>
            <a:r>
              <a:rPr lang="ar-EG" sz="2600" dirty="0" smtClean="0">
                <a:latin typeface="Traditional Arabic" pitchFamily="18" charset="-78"/>
                <a:ea typeface="Times New Roman" pitchFamily="18" charset="0"/>
              </a:rPr>
              <a:t> والشره هو: المبالغة في طلب الشهوة </a:t>
            </a:r>
            <a:r>
              <a:rPr lang="ar-EG" sz="2600" dirty="0" err="1" smtClean="0">
                <a:latin typeface="Traditional Arabic" pitchFamily="18" charset="-78"/>
                <a:ea typeface="Times New Roman" pitchFamily="18" charset="0"/>
              </a:rPr>
              <a:t>واللذات.</a:t>
            </a:r>
            <a:r>
              <a:rPr lang="ar-EG" sz="2600" dirty="0" smtClean="0">
                <a:latin typeface="Traditional Arabic" pitchFamily="18" charset="-78"/>
                <a:ea typeface="Times New Roman" pitchFamily="18" charset="0"/>
              </a:rPr>
              <a:t> والخمود </a:t>
            </a:r>
            <a:r>
              <a:rPr lang="ar-EG" sz="2600" dirty="0" err="1" smtClean="0">
                <a:latin typeface="Traditional Arabic" pitchFamily="18" charset="-78"/>
                <a:ea typeface="Times New Roman" pitchFamily="18" charset="0"/>
              </a:rPr>
              <a:t>هو:</a:t>
            </a:r>
            <a:r>
              <a:rPr lang="ar-EG" sz="2600" dirty="0" smtClean="0">
                <a:latin typeface="Traditional Arabic" pitchFamily="18" charset="-78"/>
                <a:ea typeface="Times New Roman" pitchFamily="18" charset="0"/>
              </a:rPr>
              <a:t> </a:t>
            </a:r>
            <a:r>
              <a:rPr lang="ar-SA" sz="2600" dirty="0" smtClean="0">
                <a:latin typeface="Traditional Arabic" pitchFamily="18" charset="-78"/>
                <a:ea typeface="Times New Roman" pitchFamily="18" charset="0"/>
              </a:rPr>
              <a:t>قصور </a:t>
            </a:r>
            <a:r>
              <a:rPr lang="ar-EG" sz="2600" dirty="0" smtClean="0">
                <a:latin typeface="Traditional Arabic" pitchFamily="18" charset="-78"/>
                <a:ea typeface="Times New Roman" pitchFamily="18" charset="0"/>
              </a:rPr>
              <a:t>الشهوة عن </a:t>
            </a:r>
            <a:r>
              <a:rPr lang="ar-SA" sz="2600" dirty="0" smtClean="0">
                <a:latin typeface="Traditional Arabic" pitchFamily="18" charset="-78"/>
                <a:ea typeface="Times New Roman" pitchFamily="18" charset="0"/>
              </a:rPr>
              <a:t>دفعه نحو </a:t>
            </a:r>
            <a:r>
              <a:rPr lang="ar-EG" sz="2600" dirty="0" smtClean="0">
                <a:latin typeface="Traditional Arabic" pitchFamily="18" charset="-78"/>
                <a:ea typeface="Times New Roman" pitchFamily="18" charset="0"/>
              </a:rPr>
              <a:t>تحصيل </a:t>
            </a:r>
            <a:r>
              <a:rPr lang="ar-EG" sz="2600" dirty="0" err="1" smtClean="0">
                <a:latin typeface="Traditional Arabic" pitchFamily="18" charset="-78"/>
                <a:ea typeface="Times New Roman" pitchFamily="18" charset="0"/>
              </a:rPr>
              <a:t>أسبابها.</a:t>
            </a:r>
            <a:r>
              <a:rPr lang="ar-EG" sz="2600" dirty="0" smtClean="0">
                <a:latin typeface="Traditional Arabic" pitchFamily="18" charset="-78"/>
                <a:ea typeface="Times New Roman" pitchFamily="18" charset="0"/>
              </a:rPr>
              <a:t> </a:t>
            </a:r>
            <a:endParaRPr lang="en-US" sz="2600" dirty="0" smtClean="0"/>
          </a:p>
          <a:p>
            <a:pPr lvl="0" indent="457200" algn="just" eaLnBrk="0" hangingPunct="0"/>
            <a:r>
              <a:rPr lang="ar-SA" sz="2600" dirty="0" err="1" smtClean="0">
                <a:latin typeface="Traditional Arabic" pitchFamily="18" charset="-78"/>
                <a:ea typeface="Times New Roman" pitchFamily="18" charset="0"/>
              </a:rPr>
              <a:t>5-</a:t>
            </a:r>
            <a:r>
              <a:rPr lang="ar-SA" sz="2600" dirty="0"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الحياء</a:t>
            </a:r>
            <a:r>
              <a:rPr lang="ar-SA" sz="2600" dirty="0" err="1"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 وهو خلقٌ كريمٌ, ويأتي وسطاً بين رذيلتي الوقاحة أو صفاقة الوجه من جهة, والخور والمهانة من جهة </a:t>
            </a:r>
            <a:r>
              <a:rPr lang="ar-EG" sz="2600" dirty="0" err="1" smtClean="0">
                <a:latin typeface="Traditional Arabic" pitchFamily="18" charset="-78"/>
                <a:ea typeface="Times New Roman" pitchFamily="18" charset="0"/>
              </a:rPr>
              <a:t>أخرى.</a:t>
            </a:r>
            <a:r>
              <a:rPr lang="ar-EG" sz="2600" dirty="0" smtClean="0">
                <a:latin typeface="Traditional Arabic" pitchFamily="18" charset="-78"/>
                <a:ea typeface="Times New Roman" pitchFamily="18" charset="0"/>
              </a:rPr>
              <a:t> </a:t>
            </a:r>
            <a:endParaRPr lang="ar-SA" sz="2600" dirty="0" smtClean="0"/>
          </a:p>
          <a:p>
            <a:pPr lvl="0" indent="457200" algn="just" eaLnBrk="0" hangingPunct="0"/>
            <a:r>
              <a:rPr lang="ar-SA" sz="2600" dirty="0" err="1" smtClean="0">
                <a:latin typeface="Traditional Arabic" pitchFamily="18" charset="-78"/>
                <a:ea typeface="Times New Roman" pitchFamily="18" charset="0"/>
              </a:rPr>
              <a:t>6-</a:t>
            </a:r>
            <a:r>
              <a:rPr lang="ar-SA" sz="2600" dirty="0" smtClean="0">
                <a:latin typeface="Traditional Arabic" pitchFamily="18" charset="-78"/>
                <a:ea typeface="Times New Roman" pitchFamily="18" charset="0"/>
              </a:rPr>
              <a:t> </a:t>
            </a:r>
            <a:r>
              <a:rPr lang="ar-EG" sz="2600" dirty="0" smtClean="0">
                <a:latin typeface="Traditional Arabic" pitchFamily="18" charset="-78"/>
                <a:ea typeface="Times New Roman" pitchFamily="18" charset="0"/>
              </a:rPr>
              <a:t>التواضع</a:t>
            </a:r>
            <a:r>
              <a:rPr lang="ar-SA" sz="2600" dirty="0" err="1"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 وهو خلقٌ كريمٌ, ويأتي وسطاً بين رذيلتي الك</a:t>
            </a:r>
            <a:r>
              <a:rPr lang="ar-SA" sz="2600" dirty="0"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ب</a:t>
            </a:r>
            <a:r>
              <a:rPr lang="ar-SA" sz="2600" dirty="0" smtClean="0">
                <a:latin typeface="Traditional Arabic" pitchFamily="18" charset="-78"/>
                <a:ea typeface="Times New Roman" pitchFamily="18" charset="0"/>
              </a:rPr>
              <a:t>ْ</a:t>
            </a:r>
            <a:r>
              <a:rPr lang="ar-EG" sz="2600" dirty="0" smtClean="0">
                <a:latin typeface="Traditional Arabic" pitchFamily="18" charset="-78"/>
                <a:ea typeface="Times New Roman" pitchFamily="18" charset="0"/>
              </a:rPr>
              <a:t>ر والعلو من جهة, والذِّلة والحقارة من جهة أخرى.</a:t>
            </a:r>
            <a:endParaRPr lang="en-US" sz="2600" dirty="0" smtClean="0"/>
          </a:p>
          <a:p>
            <a:pPr lvl="0" indent="457200" algn="just" eaLnBrk="0" hangingPunct="0"/>
            <a:r>
              <a:rPr lang="ar-EG" sz="2600" dirty="0" smtClean="0">
                <a:latin typeface="Traditional Arabic" pitchFamily="18" charset="-78"/>
                <a:ea typeface="Times New Roman" pitchFamily="18" charset="0"/>
              </a:rPr>
              <a:t>وهكذا فما من صفة أخلاقية جاء بها الإسلام أو أقرها, إلا ونجدها وسطاً تستجيب لدواعي الفطرة في الإنسان, وتحقق له ما فيه المصلحة </a:t>
            </a:r>
            <a:r>
              <a:rPr lang="ar-EG" sz="2600" dirty="0" err="1" smtClean="0">
                <a:latin typeface="Traditional Arabic" pitchFamily="18" charset="-78"/>
                <a:ea typeface="Times New Roman" pitchFamily="18" charset="0"/>
              </a:rPr>
              <a:t>والخير.</a:t>
            </a:r>
            <a:r>
              <a:rPr lang="ar-EG" sz="2600" dirty="0" smtClean="0">
                <a:latin typeface="Traditional Arabic" pitchFamily="18" charset="-78"/>
                <a:ea typeface="Times New Roman" pitchFamily="18" charset="0"/>
              </a:rPr>
              <a:t> </a:t>
            </a:r>
            <a:endParaRPr lang="en-US" sz="2600" dirty="0" smtClean="0"/>
          </a:p>
          <a:p>
            <a:pPr lvl="0" indent="457200" algn="l" rtl="0" eaLnBrk="0" hangingPunct="0"/>
            <a:r>
              <a:rPr lang="en-US" dirty="0" smtClean="0"/>
              <a:t/>
            </a:r>
            <a:br>
              <a:rPr lang="en-US"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ثالث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الثالثة</Template>
  <TotalTime>61</TotalTime>
  <Words>2483</Words>
  <Application>Microsoft Office PowerPoint</Application>
  <PresentationFormat>A4 Paper (210x297 mm)‎</PresentationFormat>
  <Paragraphs>71</Paragraphs>
  <Slides>17</Slides>
  <Notes>2</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‫المحاضرة الثالثة</vt:lpstr>
      <vt:lpstr>الشريحة 1</vt:lpstr>
      <vt:lpstr>المحاضرة الثالثة</vt:lpstr>
      <vt:lpstr>أولاً- الانبثاق عن عقيدة الإسلام:</vt:lpstr>
      <vt:lpstr>الشريحة 4</vt:lpstr>
      <vt:lpstr>الشريحة 5</vt:lpstr>
      <vt:lpstr>ثانياً- الشمول: </vt:lpstr>
      <vt:lpstr>الشريحة 7</vt:lpstr>
      <vt:lpstr>الشريحة 8</vt:lpstr>
      <vt:lpstr>الشريحة 9</vt:lpstr>
      <vt:lpstr>الشريحة 10</vt:lpstr>
      <vt:lpstr>ثالثاً- الثبات:</vt:lpstr>
      <vt:lpstr>الشريحة 12</vt:lpstr>
      <vt:lpstr>رابعاً- الجمع بين الواقعية والمثالية:</vt:lpstr>
      <vt:lpstr>الشريحة 14</vt:lpstr>
      <vt:lpstr>خامساً- الوسطية:</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12</cp:revision>
  <dcterms:created xsi:type="dcterms:W3CDTF">2014-02-11T21:02:07Z</dcterms:created>
  <dcterms:modified xsi:type="dcterms:W3CDTF">2014-02-13T03:48:03Z</dcterms:modified>
</cp:coreProperties>
</file>