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
  <p:sldMasterIdLst>
    <p:sldMasterId id="2147483648" r:id="rId1"/>
  </p:sldMasterIdLst>
  <p:notesMasterIdLst>
    <p:notesMasterId r:id="rId21"/>
  </p:notesMasterIdLst>
  <p:sldIdLst>
    <p:sldId id="256" r:id="rId2"/>
    <p:sldId id="292" r:id="rId3"/>
    <p:sldId id="308" r:id="rId4"/>
    <p:sldId id="311" r:id="rId5"/>
    <p:sldId id="312" r:id="rId6"/>
    <p:sldId id="313" r:id="rId7"/>
    <p:sldId id="314" r:id="rId8"/>
    <p:sldId id="315" r:id="rId9"/>
    <p:sldId id="316" r:id="rId10"/>
    <p:sldId id="318" r:id="rId11"/>
    <p:sldId id="317" r:id="rId12"/>
    <p:sldId id="319" r:id="rId13"/>
    <p:sldId id="320" r:id="rId14"/>
    <p:sldId id="321" r:id="rId15"/>
    <p:sldId id="322" r:id="rId16"/>
    <p:sldId id="323" r:id="rId17"/>
    <p:sldId id="324" r:id="rId18"/>
    <p:sldId id="325"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13B4A"/>
    <a:srgbClr val="43A79C"/>
    <a:srgbClr val="EDBD1F"/>
    <a:srgbClr val="F04316"/>
    <a:srgbClr val="81AA52"/>
    <a:srgbClr val="0E478A"/>
    <a:srgbClr val="ECA02F"/>
    <a:srgbClr val="D52D26"/>
    <a:srgbClr val="013E36"/>
    <a:srgbClr val="D9791B"/>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73" d="100"/>
          <a:sy n="73" d="100"/>
        </p:scale>
        <p:origin x="-1104" y="-102"/>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2/19/2014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 xmlns:p14="http://schemas.microsoft.com/office/powerpoint/2010/main" val="1405655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cstate="print">
            <a:extLst>
              <a:ext uri="{28A0092B-C50C-407E-A947-70E740481C1C}">
                <a14:useLocalDpi xmlns=""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96952"/>
            <a:ext cx="5099050" cy="2880320"/>
          </a:xfrm>
          <a:prstGeom prst="rect">
            <a:avLst/>
          </a:prstGeom>
          <a:noFill/>
          <a:ln w="9525">
            <a:noFill/>
            <a:miter lim="800000"/>
            <a:headEnd/>
            <a:tailEnd/>
          </a:ln>
        </p:spPr>
        <p:txBody>
          <a:bodyPr anchor="ctr"/>
          <a:lstStyle/>
          <a:p>
            <a:pPr algn="ctr"/>
            <a:r>
              <a:rPr lang="ar-EG" sz="4400" b="1" dirty="0" smtClean="0">
                <a:solidFill>
                  <a:srgbClr val="43A79C"/>
                </a:solidFill>
                <a:latin typeface="AYM Wadiy S_U normal."/>
                <a:cs typeface="Times New Roman" pitchFamily="18" charset="0"/>
              </a:rPr>
              <a:t>اسم المقرر</a:t>
            </a:r>
            <a:endParaRPr lang="ar-SA" sz="4400" b="1" dirty="0" smtClean="0">
              <a:solidFill>
                <a:srgbClr val="43A79C"/>
              </a:solidFill>
              <a:latin typeface="AYM Wadiy S_U normal."/>
              <a:cs typeface="Times New Roman" pitchFamily="18" charset="0"/>
            </a:endParaRPr>
          </a:p>
          <a:p>
            <a:pPr algn="ctr"/>
            <a:r>
              <a:rPr lang="ar-SA" sz="3200" b="1" dirty="0" smtClean="0">
                <a:latin typeface="Calibri" pitchFamily="34" charset="0"/>
                <a:cs typeface="Times New Roman" pitchFamily="18" charset="0"/>
              </a:rPr>
              <a:t>الأخلاق الإسلامية وآداب المهنة سلم 317</a:t>
            </a:r>
          </a:p>
          <a:p>
            <a:pPr algn="ctr"/>
            <a:r>
              <a:rPr lang="ar-SA" sz="4400" b="1" dirty="0" smtClean="0">
                <a:solidFill>
                  <a:srgbClr val="43A79C"/>
                </a:solidFill>
                <a:latin typeface="AYM Wadiy S_U normal."/>
                <a:cs typeface="Times New Roman" pitchFamily="18" charset="0"/>
              </a:rPr>
              <a:t>أستاذ المقرر</a:t>
            </a:r>
          </a:p>
          <a:p>
            <a:pPr algn="ctr"/>
            <a:r>
              <a:rPr lang="ar-SA" sz="3200" b="1" dirty="0" smtClean="0">
                <a:latin typeface="Calibri" pitchFamily="34" charset="0"/>
                <a:cs typeface="Times New Roman" pitchFamily="18" charset="0"/>
              </a:rPr>
              <a:t>أ.د/ عبد الله الديرشوي</a:t>
            </a:r>
            <a:endParaRPr lang="en-US" sz="6000" b="1" dirty="0" smtClean="0">
              <a:latin typeface="Calibri" pitchFamily="34" charset="0"/>
            </a:endParaRPr>
          </a:p>
          <a:p>
            <a:pPr algn="ct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الرابعة</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a:r>
              <a:rPr lang="ar-SA" sz="4400" b="1" dirty="0" smtClean="0">
                <a:solidFill>
                  <a:schemeClr val="tx1"/>
                </a:solidFill>
              </a:rPr>
              <a:t>وسائل اكتساب الأخلاق</a:t>
            </a:r>
            <a:endParaRPr lang="en-US" sz="4400" dirty="0">
              <a:solidFill>
                <a:schemeClr val="tx1"/>
              </a:solidFill>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6496" y="1371600"/>
            <a:ext cx="9032304" cy="4525963"/>
          </a:xfrm>
        </p:spPr>
        <p:txBody>
          <a:bodyPr/>
          <a:lstStyle/>
          <a:p>
            <a:pPr algn="just"/>
            <a:r>
              <a:rPr lang="ar-EG" sz="2600" dirty="0" smtClean="0">
                <a:solidFill>
                  <a:schemeClr val="tx1"/>
                </a:solidFill>
                <a:cs typeface="+mn-cs"/>
              </a:rPr>
              <a:t>ذكرنا فيما تقدم أن من أقسام الخلق ما هو </a:t>
            </a:r>
            <a:r>
              <a:rPr lang="ar-EG" sz="2600" dirty="0" err="1" smtClean="0">
                <a:solidFill>
                  <a:schemeClr val="tx1"/>
                </a:solidFill>
                <a:cs typeface="+mn-cs"/>
              </a:rPr>
              <a:t>فطري.</a:t>
            </a:r>
            <a:r>
              <a:rPr lang="ar-EG" sz="2600" dirty="0" smtClean="0">
                <a:solidFill>
                  <a:schemeClr val="tx1"/>
                </a:solidFill>
                <a:cs typeface="+mn-cs"/>
              </a:rPr>
              <a:t> بمعنى أن في الناس مَنْ تشمله العناية الإلهية فيولد سليم الفطرة، كامل العقل، حسن الخُلق، عالِما</a:t>
            </a:r>
            <a:r>
              <a:rPr lang="ar-SA" sz="2600" dirty="0" smtClean="0">
                <a:solidFill>
                  <a:schemeClr val="tx1"/>
                </a:solidFill>
                <a:cs typeface="+mn-cs"/>
              </a:rPr>
              <a:t>ً</a:t>
            </a:r>
            <a:r>
              <a:rPr lang="ar-EG" sz="2600" dirty="0" smtClean="0">
                <a:solidFill>
                  <a:schemeClr val="tx1"/>
                </a:solidFill>
                <a:cs typeface="+mn-cs"/>
              </a:rPr>
              <a:t> مؤدَّبا</a:t>
            </a:r>
            <a:r>
              <a:rPr lang="ar-SA" sz="2600" dirty="0" smtClean="0">
                <a:solidFill>
                  <a:schemeClr val="tx1"/>
                </a:solidFill>
                <a:cs typeface="+mn-cs"/>
              </a:rPr>
              <a:t>ً</a:t>
            </a:r>
            <a:r>
              <a:rPr lang="ar-EG" sz="2600" dirty="0" smtClean="0">
                <a:solidFill>
                  <a:schemeClr val="tx1"/>
                </a:solidFill>
                <a:cs typeface="+mn-cs"/>
              </a:rPr>
              <a:t> بغير معلِّم</a:t>
            </a:r>
            <a:r>
              <a:rPr lang="ar-SA" sz="2600" dirty="0" smtClean="0">
                <a:solidFill>
                  <a:schemeClr val="tx1"/>
                </a:solidFill>
                <a:cs typeface="+mn-cs"/>
              </a:rPr>
              <a:t>ٍ</a:t>
            </a:r>
            <a:r>
              <a:rPr lang="ar-EG" sz="2600" dirty="0" smtClean="0">
                <a:solidFill>
                  <a:schemeClr val="tx1"/>
                </a:solidFill>
                <a:cs typeface="+mn-cs"/>
              </a:rPr>
              <a:t> أو مؤدِّبٍ، كما هو الحال في الأنبياء والرسل الكرام عليهم السلام الذين اصطفاهم الله واختارهم، وجعلهم بفضله </a:t>
            </a:r>
            <a:r>
              <a:rPr lang="ar-EG" sz="2600" dirty="0" err="1" smtClean="0">
                <a:solidFill>
                  <a:schemeClr val="tx1"/>
                </a:solidFill>
                <a:cs typeface="+mn-cs"/>
              </a:rPr>
              <a:t>قدوات</a:t>
            </a:r>
            <a:r>
              <a:rPr lang="ar-EG" sz="2600" dirty="0" smtClean="0">
                <a:solidFill>
                  <a:schemeClr val="tx1"/>
                </a:solidFill>
                <a:cs typeface="+mn-cs"/>
              </a:rPr>
              <a:t> صالحة تمثل قمة الكمال </a:t>
            </a:r>
            <a:r>
              <a:rPr lang="ar-EG" sz="2600" dirty="0" err="1" smtClean="0">
                <a:solidFill>
                  <a:schemeClr val="tx1"/>
                </a:solidFill>
                <a:cs typeface="+mn-cs"/>
              </a:rPr>
              <a:t>البشري.</a:t>
            </a:r>
            <a:r>
              <a:rPr lang="ar-EG" sz="2600" dirty="0" smtClean="0">
                <a:solidFill>
                  <a:schemeClr val="tx1"/>
                </a:solidFill>
                <a:cs typeface="+mn-cs"/>
              </a:rPr>
              <a:t> وهناك مِنَ الناسِ مَنْ يمُنُّ اللهُ عليه ببعض الصفات الخ</a:t>
            </a:r>
            <a:r>
              <a:rPr lang="ar-SA" sz="2600" dirty="0" smtClean="0">
                <a:solidFill>
                  <a:schemeClr val="tx1"/>
                </a:solidFill>
                <a:cs typeface="+mn-cs"/>
              </a:rPr>
              <a:t>ُ</a:t>
            </a:r>
            <a:r>
              <a:rPr lang="ar-EG" sz="2600" dirty="0" err="1" smtClean="0">
                <a:solidFill>
                  <a:schemeClr val="tx1"/>
                </a:solidFill>
                <a:cs typeface="+mn-cs"/>
              </a:rPr>
              <a:t>لقية</a:t>
            </a:r>
            <a:r>
              <a:rPr lang="ar-EG" sz="2600" dirty="0" smtClean="0">
                <a:solidFill>
                  <a:schemeClr val="tx1"/>
                </a:solidFill>
                <a:cs typeface="+mn-cs"/>
              </a:rPr>
              <a:t> الحميدة، كما في حديث أشج عبد القيس حين أثنى عليه النبي صلى الله عليه وسلم </a:t>
            </a:r>
            <a:r>
              <a:rPr lang="ar-EG" sz="2600" dirty="0" err="1" smtClean="0">
                <a:solidFill>
                  <a:schemeClr val="tx1"/>
                </a:solidFill>
                <a:cs typeface="+mn-cs"/>
              </a:rPr>
              <a:t>وقال: </a:t>
            </a:r>
            <a:r>
              <a:rPr lang="ar-EG" sz="2600" dirty="0" smtClean="0">
                <a:solidFill>
                  <a:schemeClr val="tx1"/>
                </a:solidFill>
                <a:cs typeface="+mn-cs"/>
              </a:rPr>
              <a:t>(إن فيك خصلتين يحبهما الله ورسوله، الحلم والأناة</a:t>
            </a:r>
            <a:r>
              <a:rPr lang="ar-EG" sz="2600" dirty="0" err="1" smtClean="0">
                <a:solidFill>
                  <a:schemeClr val="tx1"/>
                </a:solidFill>
                <a:cs typeface="+mn-cs"/>
              </a:rPr>
              <a:t>).</a:t>
            </a:r>
            <a:r>
              <a:rPr lang="ar-EG" sz="2600" dirty="0" smtClean="0">
                <a:solidFill>
                  <a:schemeClr val="tx1"/>
                </a:solidFill>
                <a:cs typeface="+mn-cs"/>
              </a:rPr>
              <a:t> فسأل</a:t>
            </a:r>
            <a:r>
              <a:rPr lang="ar-SA" sz="2600" dirty="0" smtClean="0">
                <a:solidFill>
                  <a:schemeClr val="tx1"/>
                </a:solidFill>
                <a:cs typeface="+mn-cs"/>
              </a:rPr>
              <a:t> النبي</a:t>
            </a:r>
            <a:r>
              <a:rPr lang="ar-EG" sz="2600" dirty="0" smtClean="0">
                <a:solidFill>
                  <a:schemeClr val="tx1"/>
                </a:solidFill>
                <a:cs typeface="+mn-cs"/>
              </a:rPr>
              <a:t> أهما من كسبه, أم جبله الله </a:t>
            </a:r>
            <a:r>
              <a:rPr lang="ar-EG" sz="2600" dirty="0" err="1" smtClean="0">
                <a:solidFill>
                  <a:schemeClr val="tx1"/>
                </a:solidFill>
                <a:cs typeface="+mn-cs"/>
              </a:rPr>
              <a:t>عليهما؟</a:t>
            </a:r>
            <a:r>
              <a:rPr lang="ar-EG" sz="2600" dirty="0" smtClean="0">
                <a:solidFill>
                  <a:schemeClr val="tx1"/>
                </a:solidFill>
                <a:cs typeface="+mn-cs"/>
              </a:rPr>
              <a:t> فقال</a:t>
            </a:r>
            <a:r>
              <a:rPr lang="ar-SA" sz="2600" dirty="0" smtClean="0">
                <a:solidFill>
                  <a:schemeClr val="tx1"/>
                </a:solidFill>
                <a:cs typeface="+mn-cs"/>
              </a:rPr>
              <a:t> له النبي صلى الله عليه وسلم</a:t>
            </a:r>
            <a:r>
              <a:rPr lang="ar-EG" sz="2600" dirty="0" err="1" smtClean="0">
                <a:solidFill>
                  <a:schemeClr val="tx1"/>
                </a:solidFill>
                <a:cs typeface="+mn-cs"/>
              </a:rPr>
              <a:t>: </a:t>
            </a:r>
            <a:r>
              <a:rPr lang="ar-EG" sz="2600" dirty="0" smtClean="0">
                <a:solidFill>
                  <a:schemeClr val="tx1"/>
                </a:solidFill>
                <a:cs typeface="+mn-cs"/>
              </a:rPr>
              <a:t>(بل الله جبلك عليهما</a:t>
            </a:r>
            <a:r>
              <a:rPr lang="ar-EG" sz="2600" dirty="0" err="1" smtClean="0">
                <a:solidFill>
                  <a:schemeClr val="tx1"/>
                </a:solidFill>
                <a:cs typeface="+mn-cs"/>
              </a:rPr>
              <a:t>).</a:t>
            </a:r>
            <a:r>
              <a:rPr lang="ar-EG" sz="2600" dirty="0" smtClean="0">
                <a:solidFill>
                  <a:schemeClr val="tx1"/>
                </a:solidFill>
                <a:cs typeface="+mn-cs"/>
              </a:rPr>
              <a:t> </a:t>
            </a:r>
            <a:endParaRPr lang="en-US" sz="2600" dirty="0" smtClean="0">
              <a:solidFill>
                <a:schemeClr val="tx1"/>
              </a:solidFill>
              <a:cs typeface="+mn-cs"/>
            </a:endParaRPr>
          </a:p>
          <a:p>
            <a:pPr algn="just"/>
            <a:r>
              <a:rPr lang="ar-EG" sz="2600" dirty="0" smtClean="0">
                <a:solidFill>
                  <a:schemeClr val="tx1"/>
                </a:solidFill>
                <a:cs typeface="+mn-cs"/>
              </a:rPr>
              <a:t>كما أن من الخُلُق ما هو مكتسب، يُحَصِّلُه المرء بجده واجتهاده, ومن خلال وسائل </a:t>
            </a:r>
            <a:r>
              <a:rPr lang="ar-EG" sz="2600" dirty="0" err="1" smtClean="0">
                <a:solidFill>
                  <a:schemeClr val="tx1"/>
                </a:solidFill>
                <a:cs typeface="+mn-cs"/>
              </a:rPr>
              <a:t>معينة.</a:t>
            </a:r>
            <a:r>
              <a:rPr lang="ar-EG" sz="2600" dirty="0" smtClean="0">
                <a:solidFill>
                  <a:schemeClr val="tx1"/>
                </a:solidFill>
                <a:cs typeface="+mn-cs"/>
              </a:rPr>
              <a:t> يمكن إجمالها فيما يأتي</a:t>
            </a:r>
            <a:r>
              <a:rPr lang="ar-EG" sz="2600" dirty="0" smtClean="0">
                <a:solidFill>
                  <a:schemeClr val="tx1"/>
                </a:solidFill>
                <a:cs typeface="+mn-cs"/>
              </a:rPr>
              <a:t>:</a:t>
            </a:r>
            <a:endParaRPr lang="ar-SA" sz="2600" dirty="0">
              <a:solidFill>
                <a:schemeClr val="tx1"/>
              </a:solidFill>
              <a:cs typeface="+mn-cs"/>
            </a:endParaRPr>
          </a:p>
        </p:txBody>
      </p:sp>
      <p:sp>
        <p:nvSpPr>
          <p:cNvPr id="2" name="Title 1"/>
          <p:cNvSpPr>
            <a:spLocks noGrp="1"/>
          </p:cNvSpPr>
          <p:nvPr>
            <p:ph type="title"/>
          </p:nvPr>
        </p:nvSpPr>
        <p:spPr/>
        <p:txBody>
          <a:bodyPr/>
          <a:lstStyle/>
          <a:p>
            <a:r>
              <a:rPr lang="ar-SA" b="1" dirty="0" smtClean="0"/>
              <a:t>مقدمة:</a:t>
            </a:r>
            <a:endParaRPr lang="en-US" b="1"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 xmlns:p14="http://schemas.microsoft.com/office/powerpoint/2010/main" val="4026373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أولاً- التدريب العملي:</a:t>
            </a:r>
            <a:endParaRPr lang="en-US" dirty="0"/>
          </a:p>
        </p:txBody>
      </p:sp>
      <p:sp>
        <p:nvSpPr>
          <p:cNvPr id="3" name="عنصر نائب للمحتوى 2"/>
          <p:cNvSpPr>
            <a:spLocks noGrp="1"/>
          </p:cNvSpPr>
          <p:nvPr>
            <p:ph idx="1"/>
          </p:nvPr>
        </p:nvSpPr>
        <p:spPr>
          <a:xfrm>
            <a:off x="495300" y="1412776"/>
            <a:ext cx="8915400" cy="4713387"/>
          </a:xfrm>
        </p:spPr>
        <p:txBody>
          <a:bodyPr/>
          <a:lstStyle/>
          <a:p>
            <a:pPr algn="just"/>
            <a:r>
              <a:rPr lang="ar-EG" sz="2600" dirty="0" smtClean="0">
                <a:solidFill>
                  <a:schemeClr val="tx1"/>
                </a:solidFill>
                <a:cs typeface="+mn-cs"/>
              </a:rPr>
              <a:t>إن أهم الوسائل التي تعين المرء على اكتساب الأخلاق التدريب العملي, وذلك من خلال مجاهدته لنفسه، وحمْلِها على الأعمال التي يتطلبها الخُلُق </a:t>
            </a:r>
            <a:r>
              <a:rPr lang="ar-EG" sz="2600" dirty="0" err="1" smtClean="0">
                <a:solidFill>
                  <a:schemeClr val="tx1"/>
                </a:solidFill>
                <a:cs typeface="+mn-cs"/>
              </a:rPr>
              <a:t>المطلوب.</a:t>
            </a:r>
            <a:r>
              <a:rPr lang="ar-EG" sz="2600" dirty="0" smtClean="0">
                <a:solidFill>
                  <a:schemeClr val="tx1"/>
                </a:solidFill>
                <a:cs typeface="+mn-cs"/>
              </a:rPr>
              <a:t> </a:t>
            </a:r>
            <a:endParaRPr lang="en-US" sz="2600" dirty="0" smtClean="0">
              <a:solidFill>
                <a:schemeClr val="tx1"/>
              </a:solidFill>
              <a:cs typeface="+mn-cs"/>
            </a:endParaRPr>
          </a:p>
          <a:p>
            <a:pPr algn="just"/>
            <a:r>
              <a:rPr lang="ar-EG" sz="2600" dirty="0" smtClean="0">
                <a:solidFill>
                  <a:schemeClr val="tx1"/>
                </a:solidFill>
                <a:cs typeface="+mn-cs"/>
              </a:rPr>
              <a:t>فمن أراد أن يُحَصِّلَ لنفسه خُلُق الجود مثلاً, فإن سبيله إلى ذلك تَكلُّفَ تعاطي فعل </a:t>
            </a:r>
            <a:r>
              <a:rPr lang="ar-EG" sz="2600" dirty="0" err="1" smtClean="0">
                <a:solidFill>
                  <a:schemeClr val="tx1"/>
                </a:solidFill>
                <a:cs typeface="+mn-cs"/>
              </a:rPr>
              <a:t>الجود </a:t>
            </a:r>
            <a:r>
              <a:rPr lang="ar-EG" sz="2600" dirty="0" smtClean="0">
                <a:solidFill>
                  <a:schemeClr val="tx1"/>
                </a:solidFill>
                <a:cs typeface="+mn-cs"/>
              </a:rPr>
              <a:t>-وهو بذل المال- في </a:t>
            </a:r>
            <a:r>
              <a:rPr lang="ar-EG" sz="2600" dirty="0" err="1" smtClean="0">
                <a:solidFill>
                  <a:schemeClr val="tx1"/>
                </a:solidFill>
                <a:cs typeface="+mn-cs"/>
              </a:rPr>
              <a:t>البدايات.</a:t>
            </a:r>
            <a:r>
              <a:rPr lang="ar-EG" sz="2600" dirty="0" smtClean="0">
                <a:solidFill>
                  <a:schemeClr val="tx1"/>
                </a:solidFill>
                <a:cs typeface="+mn-cs"/>
              </a:rPr>
              <a:t> ثم يستمر على ذلك البذل، ويطالب نفسه </a:t>
            </a:r>
            <a:r>
              <a:rPr lang="ar-EG" sz="2600" dirty="0" err="1" smtClean="0">
                <a:solidFill>
                  <a:schemeClr val="tx1"/>
                </a:solidFill>
                <a:cs typeface="+mn-cs"/>
              </a:rPr>
              <a:t>به</a:t>
            </a:r>
            <a:r>
              <a:rPr lang="ar-EG" sz="2600" dirty="0" smtClean="0">
                <a:solidFill>
                  <a:schemeClr val="tx1"/>
                </a:solidFill>
                <a:cs typeface="+mn-cs"/>
              </a:rPr>
              <a:t>, ويُواظب عليه تَكَلُّفا</a:t>
            </a:r>
            <a:r>
              <a:rPr lang="ar-SA" sz="2600" dirty="0" smtClean="0">
                <a:solidFill>
                  <a:schemeClr val="tx1"/>
                </a:solidFill>
                <a:cs typeface="+mn-cs"/>
              </a:rPr>
              <a:t>ً</a:t>
            </a:r>
            <a:r>
              <a:rPr lang="ar-EG" sz="2600" dirty="0" smtClean="0">
                <a:solidFill>
                  <a:schemeClr val="tx1"/>
                </a:solidFill>
                <a:cs typeface="+mn-cs"/>
              </a:rPr>
              <a:t>، مجاهدا</a:t>
            </a:r>
            <a:r>
              <a:rPr lang="ar-SA" sz="2600" dirty="0" smtClean="0">
                <a:solidFill>
                  <a:schemeClr val="tx1"/>
                </a:solidFill>
                <a:cs typeface="+mn-cs"/>
              </a:rPr>
              <a:t>ً</a:t>
            </a:r>
            <a:r>
              <a:rPr lang="ar-EG" sz="2600" dirty="0" smtClean="0">
                <a:solidFill>
                  <a:schemeClr val="tx1"/>
                </a:solidFill>
                <a:cs typeface="+mn-cs"/>
              </a:rPr>
              <a:t> نفسه, حتى </a:t>
            </a:r>
            <a:r>
              <a:rPr lang="ar-EG" sz="2600" dirty="0" err="1" smtClean="0">
                <a:solidFill>
                  <a:schemeClr val="tx1"/>
                </a:solidFill>
                <a:cs typeface="+mn-cs"/>
              </a:rPr>
              <a:t>يُص</a:t>
            </a:r>
            <a:r>
              <a:rPr lang="ar-SA" sz="2600" dirty="0" smtClean="0">
                <a:solidFill>
                  <a:schemeClr val="tx1"/>
                </a:solidFill>
                <a:cs typeface="+mn-cs"/>
              </a:rPr>
              <a:t>بحَ </a:t>
            </a:r>
            <a:r>
              <a:rPr lang="ar-EG" sz="2600" dirty="0" smtClean="0">
                <a:solidFill>
                  <a:schemeClr val="tx1"/>
                </a:solidFill>
                <a:cs typeface="+mn-cs"/>
              </a:rPr>
              <a:t>ذلك خُلقا</a:t>
            </a:r>
            <a:r>
              <a:rPr lang="ar-SA" sz="2600" dirty="0" smtClean="0">
                <a:solidFill>
                  <a:schemeClr val="tx1"/>
                </a:solidFill>
                <a:cs typeface="+mn-cs"/>
              </a:rPr>
              <a:t>ً</a:t>
            </a:r>
            <a:r>
              <a:rPr lang="ar-EG" sz="2600" dirty="0" smtClean="0">
                <a:solidFill>
                  <a:schemeClr val="tx1"/>
                </a:solidFill>
                <a:cs typeface="+mn-cs"/>
              </a:rPr>
              <a:t> له</a:t>
            </a:r>
            <a:r>
              <a:rPr lang="ar-SA" sz="2600" dirty="0" smtClean="0">
                <a:solidFill>
                  <a:schemeClr val="tx1"/>
                </a:solidFill>
                <a:cs typeface="+mn-cs"/>
              </a:rPr>
              <a:t>, و</a:t>
            </a:r>
            <a:r>
              <a:rPr lang="ar-EG" sz="2600" dirty="0" smtClean="0">
                <a:solidFill>
                  <a:schemeClr val="tx1"/>
                </a:solidFill>
                <a:cs typeface="+mn-cs"/>
              </a:rPr>
              <a:t>طبعا</a:t>
            </a:r>
            <a:r>
              <a:rPr lang="ar-SA" sz="2600" dirty="0" smtClean="0">
                <a:solidFill>
                  <a:schemeClr val="tx1"/>
                </a:solidFill>
                <a:cs typeface="+mn-cs"/>
              </a:rPr>
              <a:t>ً في</a:t>
            </a:r>
            <a:r>
              <a:rPr lang="ar-EG" sz="2600" dirty="0" err="1" smtClean="0">
                <a:solidFill>
                  <a:schemeClr val="tx1"/>
                </a:solidFill>
                <a:cs typeface="+mn-cs"/>
              </a:rPr>
              <a:t>ه،</a:t>
            </a:r>
            <a:r>
              <a:rPr lang="ar-EG" sz="2600" dirty="0" smtClean="0">
                <a:solidFill>
                  <a:schemeClr val="tx1"/>
                </a:solidFill>
                <a:cs typeface="+mn-cs"/>
              </a:rPr>
              <a:t> </a:t>
            </a:r>
            <a:r>
              <a:rPr lang="ar-SA" sz="2600" dirty="0" smtClean="0">
                <a:solidFill>
                  <a:schemeClr val="tx1"/>
                </a:solidFill>
                <a:cs typeface="+mn-cs"/>
              </a:rPr>
              <a:t>ف</a:t>
            </a:r>
            <a:r>
              <a:rPr lang="ar-EG" sz="2600" dirty="0" smtClean="0">
                <a:solidFill>
                  <a:schemeClr val="tx1"/>
                </a:solidFill>
                <a:cs typeface="+mn-cs"/>
              </a:rPr>
              <a:t>يتيسرَ </a:t>
            </a:r>
            <a:r>
              <a:rPr lang="ar-EG" sz="2600" dirty="0" err="1" smtClean="0">
                <a:solidFill>
                  <a:schemeClr val="tx1"/>
                </a:solidFill>
                <a:cs typeface="+mn-cs"/>
              </a:rPr>
              <a:t>عليه،</a:t>
            </a:r>
            <a:r>
              <a:rPr lang="ar-EG" sz="2600" dirty="0" smtClean="0">
                <a:solidFill>
                  <a:schemeClr val="tx1"/>
                </a:solidFill>
                <a:cs typeface="+mn-cs"/>
              </a:rPr>
              <a:t> </a:t>
            </a:r>
            <a:r>
              <a:rPr lang="ar-SA" sz="2600" dirty="0" smtClean="0">
                <a:solidFill>
                  <a:schemeClr val="tx1"/>
                </a:solidFill>
                <a:cs typeface="+mn-cs"/>
              </a:rPr>
              <a:t>و</a:t>
            </a:r>
            <a:r>
              <a:rPr lang="ar-EG" sz="2600" dirty="0" smtClean="0">
                <a:solidFill>
                  <a:schemeClr val="tx1"/>
                </a:solidFill>
                <a:cs typeface="+mn-cs"/>
              </a:rPr>
              <a:t>يصير </a:t>
            </a:r>
            <a:r>
              <a:rPr lang="ar-EG" sz="2600" dirty="0" err="1" smtClean="0">
                <a:solidFill>
                  <a:schemeClr val="tx1"/>
                </a:solidFill>
                <a:cs typeface="+mn-cs"/>
              </a:rPr>
              <a:t>به</a:t>
            </a:r>
            <a:r>
              <a:rPr lang="ar-EG" sz="2600" dirty="0" smtClean="0">
                <a:solidFill>
                  <a:schemeClr val="tx1"/>
                </a:solidFill>
                <a:cs typeface="+mn-cs"/>
              </a:rPr>
              <a:t> جوادا</a:t>
            </a:r>
            <a:r>
              <a:rPr lang="ar-SA" sz="2600" dirty="0" smtClean="0">
                <a:solidFill>
                  <a:schemeClr val="tx1"/>
                </a:solidFill>
                <a:cs typeface="+mn-cs"/>
              </a:rPr>
              <a:t>ً</a:t>
            </a:r>
            <a:r>
              <a:rPr lang="ar-EG" sz="2600" dirty="0" err="1" smtClean="0">
                <a:solidFill>
                  <a:schemeClr val="tx1"/>
                </a:solidFill>
                <a:cs typeface="+mn-cs"/>
              </a:rPr>
              <a:t>.</a:t>
            </a:r>
            <a:r>
              <a:rPr lang="ar-EG" sz="2600" dirty="0" smtClean="0">
                <a:solidFill>
                  <a:schemeClr val="tx1"/>
                </a:solidFill>
                <a:cs typeface="+mn-cs"/>
              </a:rPr>
              <a:t> </a:t>
            </a:r>
            <a:endParaRPr lang="en-US" sz="2600" dirty="0" smtClean="0">
              <a:solidFill>
                <a:schemeClr val="tx1"/>
              </a:solidFill>
              <a:cs typeface="+mn-cs"/>
            </a:endParaRPr>
          </a:p>
          <a:p>
            <a:pPr algn="just"/>
            <a:r>
              <a:rPr lang="ar-EG" sz="2600" dirty="0" smtClean="0">
                <a:solidFill>
                  <a:schemeClr val="tx1"/>
                </a:solidFill>
                <a:cs typeface="+mn-cs"/>
              </a:rPr>
              <a:t>ومن أراد أن يُحَصِّلَ لنفسه خُلُق التواضع وقد غلب عليه الكِبْرُ, فطريقه أن يواظب على أفعال المتواضعين مدة </a:t>
            </a:r>
            <a:r>
              <a:rPr lang="ar-EG" sz="2600" dirty="0" err="1" smtClean="0">
                <a:solidFill>
                  <a:schemeClr val="tx1"/>
                </a:solidFill>
                <a:cs typeface="+mn-cs"/>
              </a:rPr>
              <a:t>مديدة،</a:t>
            </a:r>
            <a:r>
              <a:rPr lang="ar-EG" sz="2600" dirty="0" smtClean="0">
                <a:solidFill>
                  <a:schemeClr val="tx1"/>
                </a:solidFill>
                <a:cs typeface="+mn-cs"/>
              </a:rPr>
              <a:t> </a:t>
            </a:r>
            <a:r>
              <a:rPr lang="ar-SA" sz="2600" dirty="0" smtClean="0">
                <a:solidFill>
                  <a:schemeClr val="tx1"/>
                </a:solidFill>
                <a:cs typeface="+mn-cs"/>
              </a:rPr>
              <a:t>ي</a:t>
            </a:r>
            <a:r>
              <a:rPr lang="ar-EG" sz="2600" dirty="0" smtClean="0">
                <a:solidFill>
                  <a:schemeClr val="tx1"/>
                </a:solidFill>
                <a:cs typeface="+mn-cs"/>
              </a:rPr>
              <a:t>جاهد نفسه فيه، و</a:t>
            </a:r>
            <a:r>
              <a:rPr lang="ar-SA" sz="2600" dirty="0" smtClean="0">
                <a:solidFill>
                  <a:schemeClr val="tx1"/>
                </a:solidFill>
                <a:cs typeface="+mn-cs"/>
              </a:rPr>
              <a:t>ي</a:t>
            </a:r>
            <a:r>
              <a:rPr lang="ar-EG" sz="2600" dirty="0" smtClean="0">
                <a:solidFill>
                  <a:schemeClr val="tx1"/>
                </a:solidFill>
                <a:cs typeface="+mn-cs"/>
              </a:rPr>
              <a:t>تكلفُ إلى أن </a:t>
            </a:r>
            <a:r>
              <a:rPr lang="ar-EG" sz="2600" dirty="0" err="1" smtClean="0">
                <a:solidFill>
                  <a:schemeClr val="tx1"/>
                </a:solidFill>
                <a:cs typeface="+mn-cs"/>
              </a:rPr>
              <a:t>يص</a:t>
            </a:r>
            <a:r>
              <a:rPr lang="ar-SA" sz="2600" dirty="0" smtClean="0">
                <a:solidFill>
                  <a:schemeClr val="tx1"/>
                </a:solidFill>
                <a:cs typeface="+mn-cs"/>
              </a:rPr>
              <a:t>بح </a:t>
            </a:r>
            <a:r>
              <a:rPr lang="ar-EG" sz="2600" dirty="0" smtClean="0">
                <a:solidFill>
                  <a:schemeClr val="tx1"/>
                </a:solidFill>
                <a:cs typeface="+mn-cs"/>
              </a:rPr>
              <a:t>ذلك خُلُقا</a:t>
            </a:r>
            <a:r>
              <a:rPr lang="ar-SA" sz="2600" dirty="0" smtClean="0">
                <a:solidFill>
                  <a:schemeClr val="tx1"/>
                </a:solidFill>
                <a:cs typeface="+mn-cs"/>
              </a:rPr>
              <a:t>ً</a:t>
            </a:r>
            <a:r>
              <a:rPr lang="ar-EG" sz="2600" dirty="0" smtClean="0">
                <a:solidFill>
                  <a:schemeClr val="tx1"/>
                </a:solidFill>
                <a:cs typeface="+mn-cs"/>
              </a:rPr>
              <a:t> له وطبعا</a:t>
            </a:r>
            <a:r>
              <a:rPr lang="ar-SA" sz="2600" dirty="0" smtClean="0">
                <a:solidFill>
                  <a:schemeClr val="tx1"/>
                </a:solidFill>
                <a:cs typeface="+mn-cs"/>
              </a:rPr>
              <a:t>ً فيه,</a:t>
            </a:r>
            <a:r>
              <a:rPr lang="ar-EG" sz="2600" dirty="0" smtClean="0">
                <a:solidFill>
                  <a:schemeClr val="tx1"/>
                </a:solidFill>
                <a:cs typeface="+mn-cs"/>
              </a:rPr>
              <a:t> فيتيسر عليه</a:t>
            </a:r>
            <a:r>
              <a:rPr lang="ar-SA" sz="2600" dirty="0" smtClean="0">
                <a:solidFill>
                  <a:schemeClr val="tx1"/>
                </a:solidFill>
                <a:cs typeface="+mn-cs"/>
              </a:rPr>
              <a:t>, ويصير </a:t>
            </a:r>
            <a:r>
              <a:rPr lang="ar-SA" sz="2600" dirty="0" err="1" smtClean="0">
                <a:solidFill>
                  <a:schemeClr val="tx1"/>
                </a:solidFill>
                <a:cs typeface="+mn-cs"/>
              </a:rPr>
              <a:t>به</a:t>
            </a:r>
            <a:r>
              <a:rPr lang="ar-SA" sz="2600" dirty="0" smtClean="0">
                <a:solidFill>
                  <a:schemeClr val="tx1"/>
                </a:solidFill>
                <a:cs typeface="+mn-cs"/>
              </a:rPr>
              <a:t> متواضعاً</a:t>
            </a:r>
            <a:r>
              <a:rPr lang="ar-EG" sz="2600" dirty="0" err="1" smtClean="0">
                <a:solidFill>
                  <a:schemeClr val="tx1"/>
                </a:solidFill>
                <a:cs typeface="+mn-cs"/>
              </a:rPr>
              <a:t>.</a:t>
            </a:r>
            <a:r>
              <a:rPr lang="ar-EG" sz="2600" dirty="0" smtClean="0">
                <a:solidFill>
                  <a:schemeClr val="tx1"/>
                </a:solidFill>
                <a:cs typeface="+mn-cs"/>
              </a:rPr>
              <a:t> </a:t>
            </a:r>
            <a:endParaRPr lang="en-US" sz="2600" dirty="0" smtClean="0">
              <a:solidFill>
                <a:schemeClr val="tx1"/>
              </a:solidFill>
              <a:cs typeface="+mn-cs"/>
            </a:endParaRPr>
          </a:p>
          <a:p>
            <a:pPr algn="just"/>
            <a:r>
              <a:rPr lang="ar-SA" sz="2600" dirty="0" smtClean="0">
                <a:solidFill>
                  <a:schemeClr val="tx1"/>
                </a:solidFill>
                <a:cs typeface="+mn-cs"/>
              </a:rPr>
              <a:t>وفي بيان هذا الدور المهم للتدريب العملي ورياضة النفس على الفضائل يقول النبي صلى الله عليه </a:t>
            </a:r>
            <a:r>
              <a:rPr lang="ar-SA" sz="2600" dirty="0" err="1" smtClean="0">
                <a:solidFill>
                  <a:schemeClr val="tx1"/>
                </a:solidFill>
                <a:cs typeface="+mn-cs"/>
              </a:rPr>
              <a:t>وسلم: </a:t>
            </a:r>
            <a:r>
              <a:rPr lang="ar-SA" sz="2600" dirty="0" smtClean="0">
                <a:solidFill>
                  <a:schemeClr val="tx1"/>
                </a:solidFill>
                <a:cs typeface="+mn-cs"/>
              </a:rPr>
              <a:t>(مَنْ </a:t>
            </a:r>
            <a:r>
              <a:rPr lang="ar-SA" sz="2600" dirty="0" err="1" smtClean="0">
                <a:solidFill>
                  <a:schemeClr val="tx1"/>
                </a:solidFill>
                <a:cs typeface="+mn-cs"/>
              </a:rPr>
              <a:t>يَسْتَعْفِفْ</a:t>
            </a:r>
            <a:r>
              <a:rPr lang="ar-SA" sz="2600" dirty="0" smtClean="0">
                <a:solidFill>
                  <a:schemeClr val="tx1"/>
                </a:solidFill>
                <a:cs typeface="+mn-cs"/>
              </a:rPr>
              <a:t> يُعِفَّهُ اللَّهُ، وَمَنْ يَسْتَغْنِ </a:t>
            </a:r>
            <a:r>
              <a:rPr lang="ar-SA" sz="2600" dirty="0" err="1" smtClean="0">
                <a:solidFill>
                  <a:schemeClr val="tx1"/>
                </a:solidFill>
                <a:cs typeface="+mn-cs"/>
              </a:rPr>
              <a:t>يُغْنِهِ</a:t>
            </a:r>
            <a:r>
              <a:rPr lang="ar-SA" sz="2600" dirty="0" smtClean="0">
                <a:solidFill>
                  <a:schemeClr val="tx1"/>
                </a:solidFill>
                <a:cs typeface="+mn-cs"/>
              </a:rPr>
              <a:t> اللَّهُ، وَمَنْ </a:t>
            </a:r>
            <a:r>
              <a:rPr lang="ar-SA" sz="2600" dirty="0" smtClean="0">
                <a:solidFill>
                  <a:schemeClr val="tx1"/>
                </a:solidFill>
                <a:cs typeface="+mn-cs"/>
              </a:rPr>
              <a:t>يَتَصَبَّرْ</a:t>
            </a:r>
            <a:endParaRPr lang="en-US" sz="2600" dirty="0" smtClean="0">
              <a:solidFill>
                <a:schemeClr val="tx1"/>
              </a:solidFill>
              <a:cs typeface="+mn-cs"/>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3" name="مستطيل 2"/>
          <p:cNvSpPr/>
          <p:nvPr/>
        </p:nvSpPr>
        <p:spPr>
          <a:xfrm>
            <a:off x="344488" y="548680"/>
            <a:ext cx="9073008" cy="5293757"/>
          </a:xfrm>
          <a:prstGeom prst="rect">
            <a:avLst/>
          </a:prstGeom>
        </p:spPr>
        <p:txBody>
          <a:bodyPr wrap="square">
            <a:spAutoFit/>
          </a:bodyPr>
          <a:lstStyle/>
          <a:p>
            <a:pPr algn="just"/>
            <a:r>
              <a:rPr lang="ar-SA" sz="2600" dirty="0" smtClean="0"/>
              <a:t>يُصَبِّرْهُ اللَّهُ، وَمَا أُعْطِيَ أَحَدٌ عَطَاءً خَيْرًا وَأَوْسَعَ مِنْ الصَّبْرِ</a:t>
            </a:r>
            <a:r>
              <a:rPr lang="ar-SA" sz="2600" dirty="0" err="1" smtClean="0"/>
              <a:t>)</a:t>
            </a:r>
            <a:r>
              <a:rPr lang="ar-EG" sz="2600" dirty="0" err="1" smtClean="0"/>
              <a:t>.</a:t>
            </a:r>
            <a:r>
              <a:rPr lang="ar-EG" sz="2600" dirty="0" smtClean="0"/>
              <a:t> أي أن من دَرَّبَ نفسه وحملها على ما يريد، وجد الاستجابة له بمشيئة </a:t>
            </a:r>
            <a:r>
              <a:rPr lang="ar-EG" sz="2600" dirty="0" err="1" smtClean="0"/>
              <a:t>الله.</a:t>
            </a:r>
            <a:r>
              <a:rPr lang="ar-EG" sz="2600" dirty="0" smtClean="0"/>
              <a:t> فالبداية </a:t>
            </a:r>
            <a:r>
              <a:rPr lang="ar-SA" sz="2600" dirty="0" smtClean="0"/>
              <a:t>تكون </a:t>
            </a:r>
            <a:r>
              <a:rPr lang="ar-EG" sz="2600" dirty="0" smtClean="0"/>
              <a:t>من العبد، ثم يأتيه التوفيق من الله </a:t>
            </a:r>
            <a:r>
              <a:rPr lang="ar-EG" sz="2600" dirty="0" err="1" smtClean="0"/>
              <a:t>تعالى.</a:t>
            </a:r>
            <a:r>
              <a:rPr lang="ar-EG" sz="2600" dirty="0" smtClean="0"/>
              <a:t> </a:t>
            </a:r>
            <a:r>
              <a:rPr lang="ar-SA" sz="2600" dirty="0" smtClean="0"/>
              <a:t>مَثَلُه في ذلك مثل </a:t>
            </a:r>
            <a:r>
              <a:rPr lang="ar-SA" sz="2600" dirty="0" err="1" smtClean="0"/>
              <a:t>البدن.</a:t>
            </a:r>
            <a:r>
              <a:rPr lang="ar-SA" sz="2600" dirty="0" smtClean="0"/>
              <a:t> </a:t>
            </a:r>
            <a:r>
              <a:rPr lang="ar-SA" sz="2600" dirty="0" err="1" smtClean="0"/>
              <a:t>"</a:t>
            </a:r>
            <a:r>
              <a:rPr lang="ar-EG" sz="2600" dirty="0" smtClean="0"/>
              <a:t>فكما أن البدن في الابتداء لا يخلق كاملاً، وإنما يكمل ويقوى </a:t>
            </a:r>
            <a:r>
              <a:rPr lang="ar-SA" sz="2600" dirty="0" smtClean="0"/>
              <a:t>شيئاً فشيئاً </a:t>
            </a:r>
            <a:r>
              <a:rPr lang="ar-EG" sz="2600" dirty="0" smtClean="0"/>
              <a:t>بالنشوء والتربية بالغذاء، فكذلك النفس تُخْلَقُ ناقصةً، قابلةً للكمال، وإنما تكمل </a:t>
            </a:r>
            <a:r>
              <a:rPr lang="ar-SA" sz="2600" dirty="0" smtClean="0"/>
              <a:t>شيئاً فشيئاً </a:t>
            </a:r>
            <a:r>
              <a:rPr lang="ar-EG" sz="2600" dirty="0" smtClean="0"/>
              <a:t>بالتربية وتهذيب الأخلاق، والتغذية </a:t>
            </a:r>
            <a:r>
              <a:rPr lang="ar-EG" sz="2600" dirty="0" err="1" smtClean="0"/>
              <a:t>بالعلم</a:t>
            </a:r>
            <a:r>
              <a:rPr lang="ar-EG" sz="2600" dirty="0" err="1" smtClean="0"/>
              <a:t>".</a:t>
            </a:r>
            <a:endParaRPr lang="ar-SA" sz="2600" dirty="0" smtClean="0"/>
          </a:p>
          <a:p>
            <a:pPr algn="just"/>
            <a:r>
              <a:rPr lang="ar-SA" sz="2600" dirty="0" smtClean="0"/>
              <a:t>ويمكن توضيح ذلك من خلال مثالٍ ملموسٍ من واقع حياتنا, وهو رغبة أحدنا في </a:t>
            </a:r>
            <a:r>
              <a:rPr lang="ar-EG" sz="2600" dirty="0" smtClean="0"/>
              <a:t>أن يصبح </a:t>
            </a:r>
            <a:r>
              <a:rPr lang="ar-EG" sz="2600" dirty="0" smtClean="0"/>
              <a:t>خطاطا</a:t>
            </a:r>
            <a:r>
              <a:rPr lang="ar-SA" sz="2600" dirty="0" smtClean="0"/>
              <a:t>ً</a:t>
            </a:r>
            <a:r>
              <a:rPr lang="ar-EG" sz="2600" dirty="0" err="1" smtClean="0"/>
              <a:t>.</a:t>
            </a:r>
            <a:r>
              <a:rPr lang="ar-EG" sz="2600" dirty="0" smtClean="0"/>
              <a:t> </a:t>
            </a:r>
            <a:r>
              <a:rPr lang="ar-EG" sz="2600" dirty="0" smtClean="0"/>
              <a:t>فإننا جميعاً نحكم بأن سبيله إلى تحقيق هذه الغاية هو أن يتعاطى الخط، ويواظب عليه مدة طويلة، ويقلد الخطاطين في خطهم، ويتشبه بهم تَكلُّفا</a:t>
            </a:r>
            <a:r>
              <a:rPr lang="ar-SA" sz="2600" dirty="0" smtClean="0"/>
              <a:t>ً</a:t>
            </a:r>
            <a:r>
              <a:rPr lang="ar-EG" sz="2600" dirty="0" smtClean="0"/>
              <a:t> في البداية، حتى يصير الخطُ الحسَنُ صفةً راسخةً في نفسه، فيصدر منه طبعا</a:t>
            </a:r>
            <a:r>
              <a:rPr lang="ar-SA" sz="2600" dirty="0" smtClean="0"/>
              <a:t>ً وسجيةً دون </a:t>
            </a:r>
            <a:r>
              <a:rPr lang="ar-SA" sz="2600" dirty="0" err="1" smtClean="0"/>
              <a:t>تكلف.</a:t>
            </a:r>
            <a:r>
              <a:rPr lang="ar-SA" sz="2600" dirty="0" smtClean="0"/>
              <a:t> </a:t>
            </a:r>
            <a:endParaRPr lang="en-US" sz="2600" dirty="0" smtClean="0"/>
          </a:p>
          <a:p>
            <a:pPr algn="just"/>
            <a:r>
              <a:rPr lang="ar-SA" sz="2600" dirty="0" smtClean="0"/>
              <a:t>ومن </a:t>
            </a:r>
            <a:r>
              <a:rPr lang="ar-EG" sz="2600" dirty="0" smtClean="0"/>
              <a:t>أراد أن </a:t>
            </a:r>
            <a:r>
              <a:rPr lang="ar-EG" sz="2600" dirty="0" err="1" smtClean="0"/>
              <a:t>يص</a:t>
            </a:r>
            <a:r>
              <a:rPr lang="ar-SA" sz="2600" dirty="0" smtClean="0"/>
              <a:t>بح</a:t>
            </a:r>
            <a:r>
              <a:rPr lang="ar-EG" sz="2600" dirty="0" smtClean="0"/>
              <a:t> فقيهاً، فإن سبيله إلى ذلك تعاطي فعل الفقهاء، من </a:t>
            </a:r>
            <a:r>
              <a:rPr lang="ar-SA" sz="2600" dirty="0" smtClean="0"/>
              <a:t>كثرة القراءة </a:t>
            </a:r>
            <a:r>
              <a:rPr lang="ar-EG" sz="2600" dirty="0" smtClean="0"/>
              <a:t>في كتب الفقه, وتكرار </a:t>
            </a:r>
            <a:r>
              <a:rPr lang="ar-SA" sz="2600" dirty="0" smtClean="0"/>
              <a:t>النظر </a:t>
            </a:r>
            <a:r>
              <a:rPr lang="ar-SA" sz="2600" dirty="0" smtClean="0"/>
              <a:t>فيها</a:t>
            </a:r>
            <a:r>
              <a:rPr lang="ar-SA" sz="2600" dirty="0" smtClean="0"/>
              <a:t>,</a:t>
            </a:r>
            <a:r>
              <a:rPr lang="ar-EG" sz="2600" dirty="0" smtClean="0"/>
              <a:t> حتى </a:t>
            </a:r>
            <a:r>
              <a:rPr lang="ar-SA" sz="2600" dirty="0" smtClean="0"/>
              <a:t>ينعكس </a:t>
            </a:r>
            <a:r>
              <a:rPr lang="ar-EG" sz="2600" dirty="0" smtClean="0"/>
              <a:t>منه على قلبه صفة الفقه, فيصير فقيه </a:t>
            </a:r>
            <a:r>
              <a:rPr lang="ar-EG" sz="2600" dirty="0" err="1" smtClean="0"/>
              <a:t>النفس.</a:t>
            </a:r>
            <a:r>
              <a:rPr lang="ar-EG" sz="2600" dirty="0" smtClean="0"/>
              <a:t> </a:t>
            </a:r>
            <a:endParaRPr lang="en-US" sz="2600" dirty="0" smtClean="0"/>
          </a:p>
          <a:p>
            <a:pPr algn="just"/>
            <a:r>
              <a:rPr lang="ar-EG" sz="2600" dirty="0" smtClean="0"/>
              <a:t>فإذاً يكون تَكَلُّفُ الفعل الخُلُقي ابتداءً, ثم يُصبحُ طبعا</a:t>
            </a:r>
            <a:r>
              <a:rPr lang="ar-SA" sz="2600" dirty="0" smtClean="0"/>
              <a:t>ً انتهاءً.</a:t>
            </a:r>
            <a:r>
              <a:rPr lang="ar-EG" sz="2600" dirty="0" smtClean="0"/>
              <a:t> وهذا ناتج عن </a:t>
            </a:r>
            <a:r>
              <a:rPr lang="ar-EG" sz="2600" dirty="0" smtClean="0"/>
              <a:t>العلاقة</a:t>
            </a:r>
            <a:endParaRPr lang="en-US" sz="2600"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1025" name="Rectangle 1"/>
          <p:cNvSpPr>
            <a:spLocks noChangeArrowheads="1"/>
          </p:cNvSpPr>
          <p:nvPr/>
        </p:nvSpPr>
        <p:spPr bwMode="auto">
          <a:xfrm>
            <a:off x="416496" y="520403"/>
            <a:ext cx="9001000" cy="609397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457200" algn="just"/>
            <a:r>
              <a:rPr lang="ar-EG" sz="2600" dirty="0" smtClean="0"/>
              <a:t>المتبادلة بين القلب </a:t>
            </a:r>
            <a:r>
              <a:rPr lang="ar-EG" sz="2600" dirty="0" err="1" smtClean="0"/>
              <a:t>والجوارح.</a:t>
            </a:r>
            <a:r>
              <a:rPr lang="ar-EG" sz="2600" dirty="0" smtClean="0"/>
              <a:t> حيث إنَّ كلَّ صفةٍ تظهرُ في القلب, ينعكس أثرها </a:t>
            </a:r>
            <a:r>
              <a:rPr lang="ar-EG" sz="2600" dirty="0" smtClean="0"/>
              <a:t>عل</a:t>
            </a:r>
            <a:r>
              <a:rPr lang="ar-SA" sz="2600" dirty="0" smtClean="0"/>
              <a:t>ى </a:t>
            </a:r>
            <a:r>
              <a:rPr lang="ar-EG" sz="2600" dirty="0" err="1" smtClean="0"/>
              <a:t>الجوارح</a:t>
            </a:r>
            <a:r>
              <a:rPr lang="ar-EG" sz="2600" dirty="0" err="1" smtClean="0"/>
              <a:t>,</a:t>
            </a:r>
            <a:r>
              <a:rPr lang="ar-EG" sz="2600" dirty="0" smtClean="0"/>
              <a:t> </a:t>
            </a:r>
            <a:r>
              <a:rPr lang="ar-SA" sz="2600" dirty="0" smtClean="0"/>
              <a:t>ف</a:t>
            </a:r>
            <a:r>
              <a:rPr lang="ar-EG" sz="2600" dirty="0" smtClean="0"/>
              <a:t>تتحرك </a:t>
            </a:r>
            <a:r>
              <a:rPr lang="ar-EG" sz="2600" dirty="0" err="1" smtClean="0"/>
              <a:t>وفقها.</a:t>
            </a:r>
            <a:r>
              <a:rPr lang="ar-EG" sz="2600" dirty="0" smtClean="0"/>
              <a:t> </a:t>
            </a:r>
            <a:r>
              <a:rPr lang="ar-SA" sz="2600" dirty="0" smtClean="0"/>
              <a:t>و</a:t>
            </a:r>
            <a:r>
              <a:rPr lang="ar-EG" sz="2600" dirty="0" smtClean="0"/>
              <a:t>كل فعلٍ يجري على </a:t>
            </a:r>
            <a:r>
              <a:rPr lang="ar-EG" sz="2600" dirty="0" err="1" smtClean="0"/>
              <a:t>الجوارح,</a:t>
            </a:r>
            <a:r>
              <a:rPr lang="ar-EG" sz="2600" dirty="0" smtClean="0"/>
              <a:t> </a:t>
            </a:r>
            <a:r>
              <a:rPr lang="ar-SA" sz="2600" dirty="0" smtClean="0"/>
              <a:t>ينعكس أثره على </a:t>
            </a:r>
            <a:r>
              <a:rPr lang="ar-EG" sz="2600" dirty="0" err="1" smtClean="0"/>
              <a:t>القلب،</a:t>
            </a:r>
            <a:r>
              <a:rPr lang="ar-EG" sz="2600" dirty="0" smtClean="0"/>
              <a:t> </a:t>
            </a:r>
            <a:r>
              <a:rPr lang="ar-SA" sz="2600" dirty="0" smtClean="0"/>
              <a:t>ويؤثر </a:t>
            </a:r>
            <a:r>
              <a:rPr lang="ar-SA" sz="2600" dirty="0" err="1" smtClean="0"/>
              <a:t>فيه.</a:t>
            </a:r>
            <a:r>
              <a:rPr lang="ar-SA" sz="2600" dirty="0" smtClean="0"/>
              <a:t> فكلٌ منهما يؤثر في الآخر, ويتأثر </a:t>
            </a:r>
            <a:r>
              <a:rPr lang="ar-SA" sz="2600" dirty="0" err="1" smtClean="0"/>
              <a:t>به</a:t>
            </a:r>
            <a:r>
              <a:rPr lang="ar-EG" sz="2600" dirty="0" err="1" smtClean="0"/>
              <a:t>.</a:t>
            </a:r>
            <a:r>
              <a:rPr lang="ar-EG" sz="2600" dirty="0" smtClean="0"/>
              <a:t> </a:t>
            </a:r>
            <a:endParaRPr lang="ar-SA" sz="2600" dirty="0" smtClean="0"/>
          </a:p>
          <a:p>
            <a:pPr lvl="0" indent="457200" algn="just"/>
            <a:r>
              <a:rPr kumimoji="0" lang="ar-EG"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ومما ينبغي التنبه له أن مرور الزمن وكثرة التدريب يُكَوِّنان لدى المرء شعوراً باللذة عند تعاطيه لهذا </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الخلق.</a:t>
            </a:r>
            <a:r>
              <a:rPr kumimoji="0" lang="ar-EG"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وعندها فقط يكون قد أصبح خُلُقاً </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له.</a:t>
            </a:r>
            <a:r>
              <a:rPr kumimoji="0" lang="ar-EG"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فالسخي إذاً هو الذي </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يشعر باللذة لدى </a:t>
            </a:r>
            <a:r>
              <a:rPr kumimoji="0" lang="ar-EG"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بذله المال، دون الذي يبذله عن </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كره.</a:t>
            </a:r>
            <a:r>
              <a:rPr kumimoji="0" lang="ar-EG"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والمتواضع هو الذي </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يشعر باللذة لدى فعله </a:t>
            </a:r>
            <a:r>
              <a:rPr kumimoji="0" lang="ar-EG"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التواضع</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a:t>
            </a:r>
            <a:r>
              <a:rPr kumimoji="0" lang="ar-EG"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ويواظب عليه مواظبة المشتاق</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dirty="0" smtClean="0">
                <a:ln>
                  <a:noFill/>
                </a:ln>
                <a:solidFill>
                  <a:schemeClr val="tx1"/>
                </a:solidFill>
                <a:effectLst/>
                <a:latin typeface="Traditional Arabic" pitchFamily="18" charset="-78"/>
                <a:ea typeface="Times New Roman" pitchFamily="18" charset="0"/>
                <a:cs typeface="+mn-cs"/>
              </a:rPr>
              <a:t> </a:t>
            </a:r>
            <a:r>
              <a:rPr kumimoji="0" lang="ar-EG" sz="26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وفي عبادته ومناجاته لله يشعر براحة وطمأنينة لا مثيل </a:t>
            </a:r>
            <a:r>
              <a:rPr kumimoji="0" lang="ar-EG" sz="26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لها.</a:t>
            </a:r>
            <a:r>
              <a:rPr kumimoji="0" lang="ar-EG" sz="26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 يؤكد هذا المعنى قول النبي صلى الله عليه </a:t>
            </a:r>
            <a:r>
              <a:rPr kumimoji="0" lang="ar-EG" sz="26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وسلم: </a:t>
            </a:r>
            <a:r>
              <a:rPr kumimoji="0" lang="ar-EG" sz="26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(وجعلت قرة عيني في الصلاة</a:t>
            </a:r>
            <a:r>
              <a:rPr kumimoji="0" lang="ar-EG" sz="26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a:t>
            </a:r>
            <a:endParaRPr kumimoji="0" lang="en-US" sz="2600" b="0" i="0" u="none" strike="noStrike" cap="none" normalizeH="0" baseline="0" dirty="0" smtClean="0" bmk="">
              <a:ln>
                <a:noFill/>
              </a:ln>
              <a:solidFill>
                <a:schemeClr val="tx1"/>
              </a:solidFill>
              <a:effectLst/>
              <a:latin typeface="Arial" pitchFamily="34" charset="0"/>
              <a:cs typeface="+mn-cs"/>
            </a:endParaRPr>
          </a:p>
          <a:p>
            <a:pPr marL="0" marR="0" lvl="0" indent="457200" algn="just" defTabSz="914400" eaLnBrk="0" fontAlgn="base" latinLnBrk="0" hangingPunct="0">
              <a:lnSpc>
                <a:spcPct val="100000"/>
              </a:lnSpc>
              <a:spcBef>
                <a:spcPct val="0"/>
              </a:spcBef>
              <a:spcAft>
                <a:spcPct val="0"/>
              </a:spcAft>
              <a:buClrTx/>
              <a:buSzTx/>
              <a:buFontTx/>
              <a:buNone/>
              <a:tabLst/>
            </a:pPr>
            <a:r>
              <a:rPr kumimoji="0" lang="ar-EG" sz="26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وهذا </a:t>
            </a:r>
            <a:r>
              <a:rPr kumimoji="0" lang="ar-SA" sz="26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الشعور بلذة ا</a:t>
            </a:r>
            <a:r>
              <a:rPr kumimoji="0" lang="ar-EG" sz="26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لطاعة وكره المعصية</a:t>
            </a:r>
            <a:r>
              <a:rPr kumimoji="0" lang="ar-SA" sz="26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 يزداد بكثرة المداومة </a:t>
            </a:r>
            <a:r>
              <a:rPr kumimoji="0" lang="ar-SA" sz="26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والاستمرار.</a:t>
            </a:r>
            <a:r>
              <a:rPr kumimoji="0" lang="ar-SA" sz="26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 </a:t>
            </a:r>
            <a:r>
              <a:rPr kumimoji="0" lang="ar-EG" sz="26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و</a:t>
            </a:r>
            <a:r>
              <a:rPr kumimoji="0" lang="ar-SA" sz="26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من ثَمَّ كان جواب النبي </a:t>
            </a:r>
            <a:r>
              <a:rPr kumimoji="0" lang="ar-EG" sz="26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صلى الله عليه وسلم</a:t>
            </a:r>
            <a:r>
              <a:rPr kumimoji="0" lang="ar-SA" sz="26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 ل</a:t>
            </a:r>
            <a:r>
              <a:rPr kumimoji="0" lang="ar-EG" sz="26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من سأله: أي الناس </a:t>
            </a:r>
            <a:r>
              <a:rPr kumimoji="0" lang="ar-EG" sz="26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خير؟</a:t>
            </a:r>
            <a:r>
              <a:rPr kumimoji="0" lang="ar-EG" sz="26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 </a:t>
            </a:r>
            <a:r>
              <a:rPr kumimoji="0" lang="ar-EG" sz="26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قال: </a:t>
            </a:r>
            <a:r>
              <a:rPr kumimoji="0" lang="ar-EG" sz="26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(من طال عُمْره، وحسُنَ عمله</a:t>
            </a:r>
            <a:r>
              <a:rPr kumimoji="0" lang="ar-EG" sz="26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EG"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وهذا ما كان يرغب الأنبياء والصالحين من عباد </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الله في طول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العمر.</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a:t>
            </a:r>
            <a:endParaRPr kumimoji="0" lang="en-US" sz="2600" b="0" i="0" u="none" strike="noStrike" cap="none" normalizeH="0" baseline="0" dirty="0" smtClean="0">
              <a:ln>
                <a:noFill/>
              </a:ln>
              <a:solidFill>
                <a:schemeClr val="tx1"/>
              </a:solidFill>
              <a:effectLst/>
              <a:latin typeface="Arial" pitchFamily="34" charset="0"/>
              <a:cs typeface="+mn-cs"/>
            </a:endParaRPr>
          </a:p>
          <a:p>
            <a:pPr marL="0" marR="0" lvl="0" indent="457200" algn="just" defTabSz="914400" eaLnBrk="0" fontAlgn="base" latinLnBrk="0" hangingPunct="0">
              <a:lnSpc>
                <a:spcPct val="100000"/>
              </a:lnSpc>
              <a:spcBef>
                <a:spcPct val="0"/>
              </a:spcBef>
              <a:spcAft>
                <a:spcPct val="0"/>
              </a:spcAft>
              <a:buClrTx/>
              <a:buSzTx/>
              <a:buFontTx/>
              <a:buNone/>
              <a:tabLst/>
            </a:pPr>
            <a:r>
              <a:rPr kumimoji="0" lang="en-US" sz="2600" b="0" i="0" u="none" strike="noStrike" cap="none" normalizeH="0" baseline="0" dirty="0" smtClean="0">
                <a:ln>
                  <a:noFill/>
                </a:ln>
                <a:solidFill>
                  <a:schemeClr val="tx1"/>
                </a:solidFill>
                <a:effectLst/>
                <a:latin typeface="Arial" pitchFamily="34" charset="0"/>
                <a:cs typeface="+mn-cs"/>
              </a:rPr>
              <a:t/>
            </a:r>
            <a:br>
              <a:rPr kumimoji="0" lang="en-US" sz="2600" b="0" i="0" u="none" strike="noStrike" cap="none" normalizeH="0" baseline="0" dirty="0" smtClean="0">
                <a:ln>
                  <a:noFill/>
                </a:ln>
                <a:solidFill>
                  <a:schemeClr val="tx1"/>
                </a:solidFill>
                <a:effectLst/>
                <a:latin typeface="Arial" pitchFamily="34" charset="0"/>
                <a:cs typeface="+mn-cs"/>
              </a:rPr>
            </a:br>
            <a:endParaRPr kumimoji="0" lang="en-US" sz="2600" b="0" i="0" u="none" strike="noStrike" cap="none" normalizeH="0" baseline="0" dirty="0" smtClean="0">
              <a:ln>
                <a:noFill/>
              </a:ln>
              <a:solidFill>
                <a:schemeClr val="tx1"/>
              </a:solidFill>
              <a:effectLst/>
              <a:latin typeface="Arial" pitchFamily="34" charset="0"/>
              <a:cs typeface="+mn-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ثانياً- الجليس الصالح والبيئة </a:t>
            </a:r>
            <a:r>
              <a:rPr lang="ar-SA" b="1" dirty="0" err="1" smtClean="0"/>
              <a:t>الصالحة</a:t>
            </a:r>
            <a:r>
              <a:rPr lang="ar-SA" b="1" dirty="0" err="1" smtClean="0"/>
              <a:t>:</a:t>
            </a:r>
            <a:endParaRPr lang="ar-SA" dirty="0"/>
          </a:p>
        </p:txBody>
      </p:sp>
      <p:sp>
        <p:nvSpPr>
          <p:cNvPr id="3" name="عنصر نائب للمحتوى 2"/>
          <p:cNvSpPr>
            <a:spLocks noGrp="1"/>
          </p:cNvSpPr>
          <p:nvPr>
            <p:ph idx="1"/>
          </p:nvPr>
        </p:nvSpPr>
        <p:spPr>
          <a:xfrm>
            <a:off x="344488" y="1412776"/>
            <a:ext cx="9289032" cy="5256584"/>
          </a:xfrm>
        </p:spPr>
        <p:txBody>
          <a:bodyPr/>
          <a:lstStyle/>
          <a:p>
            <a:pPr algn="just"/>
            <a:r>
              <a:rPr lang="ar-SA" sz="2600" dirty="0" smtClean="0">
                <a:solidFill>
                  <a:schemeClr val="tx1"/>
                </a:solidFill>
              </a:rPr>
              <a:t>وذلك </a:t>
            </a:r>
            <a:r>
              <a:rPr lang="ar-EG" sz="2600" dirty="0" smtClean="0">
                <a:solidFill>
                  <a:schemeClr val="tx1"/>
                </a:solidFill>
              </a:rPr>
              <a:t>من خلال حسن اختيار الأصحاب والأصدقاء الذين يكونون عوناً له على فعل الخير, </a:t>
            </a:r>
            <a:r>
              <a:rPr lang="ar-EG" sz="2600" dirty="0" err="1" smtClean="0">
                <a:solidFill>
                  <a:schemeClr val="tx1"/>
                </a:solidFill>
              </a:rPr>
              <a:t>ومجانبة</a:t>
            </a:r>
            <a:r>
              <a:rPr lang="ar-EG" sz="2600" dirty="0" smtClean="0">
                <a:solidFill>
                  <a:schemeClr val="tx1"/>
                </a:solidFill>
              </a:rPr>
              <a:t> </a:t>
            </a:r>
            <a:r>
              <a:rPr lang="ar-EG" sz="2600" dirty="0" err="1" smtClean="0">
                <a:solidFill>
                  <a:schemeClr val="tx1"/>
                </a:solidFill>
              </a:rPr>
              <a:t>الشر.</a:t>
            </a:r>
            <a:r>
              <a:rPr lang="ar-EG" sz="2600" dirty="0" smtClean="0">
                <a:solidFill>
                  <a:schemeClr val="tx1"/>
                </a:solidFill>
              </a:rPr>
              <a:t> إذ كما قال النبي</a:t>
            </a:r>
            <a:r>
              <a:rPr lang="ar-SA" sz="2600" dirty="0" smtClean="0">
                <a:solidFill>
                  <a:schemeClr val="tx1"/>
                </a:solidFill>
              </a:rPr>
              <a:t> صَلَّى اللَّهُ عَلَيْهِ وَسَلَّمَ</a:t>
            </a:r>
            <a:r>
              <a:rPr lang="ar-EG" sz="2600" dirty="0" err="1" smtClean="0">
                <a:solidFill>
                  <a:schemeClr val="tx1"/>
                </a:solidFill>
              </a:rPr>
              <a:t>: </a:t>
            </a:r>
            <a:r>
              <a:rPr lang="ar-EG" sz="2600" dirty="0" smtClean="0">
                <a:solidFill>
                  <a:schemeClr val="tx1"/>
                </a:solidFill>
              </a:rPr>
              <a:t>(الْمَرْءُ على دِينِ خَلِيلِهِ فَلْيَنْظُرْ أحدكم من </a:t>
            </a:r>
            <a:r>
              <a:rPr lang="ar-EG" sz="2600" dirty="0" err="1" smtClean="0">
                <a:solidFill>
                  <a:schemeClr val="tx1"/>
                </a:solidFill>
              </a:rPr>
              <a:t>يُخَالِلُ</a:t>
            </a:r>
            <a:r>
              <a:rPr lang="ar-EG" sz="2600" dirty="0" smtClean="0">
                <a:solidFill>
                  <a:schemeClr val="tx1"/>
                </a:solidFill>
              </a:rPr>
              <a:t>), </a:t>
            </a:r>
            <a:r>
              <a:rPr lang="ar-EG" sz="2600" dirty="0" smtClean="0">
                <a:solidFill>
                  <a:schemeClr val="tx1"/>
                </a:solidFill>
              </a:rPr>
              <a:t>والطبع يسرق من الطبع الخير والشرَّ </a:t>
            </a:r>
            <a:r>
              <a:rPr lang="ar-EG" sz="2600" dirty="0" err="1" smtClean="0">
                <a:solidFill>
                  <a:schemeClr val="tx1"/>
                </a:solidFill>
              </a:rPr>
              <a:t>معاً.</a:t>
            </a:r>
            <a:r>
              <a:rPr lang="ar-EG" sz="2600" dirty="0" smtClean="0">
                <a:solidFill>
                  <a:schemeClr val="tx1"/>
                </a:solidFill>
              </a:rPr>
              <a:t> كما أن على المرء أن يحرص على مجالسة الصالحين, مجالسة من يُذَكِّره بالله, ويرغبه في عمل الخير, وبما عند الله تعالى, وينفره من عمل الشر, وما يجلب له السخط والغضب من الله </a:t>
            </a:r>
            <a:r>
              <a:rPr lang="ar-EG" sz="2600" dirty="0" err="1" smtClean="0">
                <a:solidFill>
                  <a:schemeClr val="tx1"/>
                </a:solidFill>
              </a:rPr>
              <a:t>تعالى.</a:t>
            </a:r>
            <a:r>
              <a:rPr lang="ar-EG" sz="2600" dirty="0" smtClean="0">
                <a:solidFill>
                  <a:schemeClr val="tx1"/>
                </a:solidFill>
              </a:rPr>
              <a:t> وقد مَثَّل الرسول عليه الصلاة والسلام لذلك </a:t>
            </a:r>
            <a:r>
              <a:rPr lang="ar-EG" sz="2600" dirty="0" err="1" smtClean="0">
                <a:solidFill>
                  <a:schemeClr val="tx1"/>
                </a:solidFill>
              </a:rPr>
              <a:t>بقوله:</a:t>
            </a:r>
            <a:r>
              <a:rPr lang="ar-EG" sz="2600" dirty="0" smtClean="0">
                <a:solidFill>
                  <a:schemeClr val="tx1"/>
                </a:solidFill>
              </a:rPr>
              <a:t> </a:t>
            </a:r>
            <a:r>
              <a:rPr lang="ar-SA" sz="2600" dirty="0" smtClean="0">
                <a:solidFill>
                  <a:schemeClr val="tx1"/>
                </a:solidFill>
              </a:rPr>
              <a:t>(مَثَلُ الْجَلِيسِ الصَّالِحِ وَالسَّوْءِ كَحَامِلِ الْمِسْكِ وَنَافِخِ الْكِيرِ، فَحَامِلُ الْمِسْكِ إِمَّا أَنْ </a:t>
            </a:r>
            <a:r>
              <a:rPr lang="ar-SA" sz="2600" dirty="0" err="1" smtClean="0">
                <a:solidFill>
                  <a:schemeClr val="tx1"/>
                </a:solidFill>
              </a:rPr>
              <a:t>يُحْذِيَكَ</a:t>
            </a:r>
            <a:r>
              <a:rPr lang="ar-SA" sz="2600" dirty="0" smtClean="0">
                <a:solidFill>
                  <a:schemeClr val="tx1"/>
                </a:solidFill>
              </a:rPr>
              <a:t> وَإِمَّا أَنْ تَبْتَاعَ مِنْهُ وَإِمَّا أَنْ تَجِدَ مِنْهُ رِيحًا طَيِّبَةً، وَنَافِخُ الْكِيرِ إِمَّا أَنْ يُحْرِقَ ثِيَابَكَ وَإِمَّا أَنْ تَجِدَ رِيحًا خَبِيثَةً</a:t>
            </a:r>
            <a:r>
              <a:rPr lang="ar-SA" sz="2600" dirty="0" err="1" smtClean="0">
                <a:solidFill>
                  <a:schemeClr val="tx1"/>
                </a:solidFill>
              </a:rPr>
              <a:t>).</a:t>
            </a:r>
            <a:r>
              <a:rPr lang="ar-SA" sz="2800" dirty="0" smtClean="0"/>
              <a:t> </a:t>
            </a:r>
            <a:r>
              <a:rPr lang="ar-SA" sz="2600" dirty="0" smtClean="0">
                <a:solidFill>
                  <a:schemeClr val="tx1"/>
                </a:solidFill>
              </a:rPr>
              <a:t>يقول الإمام النووي رحمه الله في تعليقه </a:t>
            </a:r>
            <a:r>
              <a:rPr lang="ar-SA" sz="2600" dirty="0" err="1" smtClean="0">
                <a:solidFill>
                  <a:schemeClr val="tx1"/>
                </a:solidFill>
              </a:rPr>
              <a:t>عليه: </a:t>
            </a:r>
            <a:r>
              <a:rPr lang="ar-SA" sz="2600" dirty="0" smtClean="0">
                <a:solidFill>
                  <a:schemeClr val="tx1"/>
                </a:solidFill>
              </a:rPr>
              <a:t>"في الحديث تمثيله صلى الله عليه وسلم الجليس الصالح بحامل المسك، والجليس السوء بنافخ الكير، وفيه فضيلة مجالسة الصالحين وأهل الخير والمروءة ومكارم الأخلاق والورع والعلم </a:t>
            </a:r>
            <a:r>
              <a:rPr lang="ar-SA" sz="2600" dirty="0" err="1" smtClean="0">
                <a:solidFill>
                  <a:schemeClr val="tx1"/>
                </a:solidFill>
              </a:rPr>
              <a:t>والأدب،</a:t>
            </a:r>
            <a:r>
              <a:rPr lang="ar-SA" sz="2600" dirty="0" smtClean="0">
                <a:solidFill>
                  <a:schemeClr val="tx1"/>
                </a:solidFill>
              </a:rPr>
              <a:t> </a:t>
            </a:r>
            <a:endParaRPr lang="ar-SA" sz="26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3" name="مستطيل 2"/>
          <p:cNvSpPr/>
          <p:nvPr/>
        </p:nvSpPr>
        <p:spPr>
          <a:xfrm>
            <a:off x="416496" y="476672"/>
            <a:ext cx="9001000" cy="5293757"/>
          </a:xfrm>
          <a:prstGeom prst="rect">
            <a:avLst/>
          </a:prstGeom>
        </p:spPr>
        <p:txBody>
          <a:bodyPr wrap="square">
            <a:spAutoFit/>
          </a:bodyPr>
          <a:lstStyle/>
          <a:p>
            <a:pPr algn="just"/>
            <a:r>
              <a:rPr lang="ar-SA" sz="2600" dirty="0" smtClean="0"/>
              <a:t>والنهي عن مجالسة أهل الشر وأهل البدع ومن يغتاب الناس أو يكثر فُجْرُه وبطالته ونحو ذلك من الأنواع </a:t>
            </a:r>
            <a:r>
              <a:rPr lang="ar-SA" sz="2600" dirty="0" smtClean="0"/>
              <a:t>المذمومة” </a:t>
            </a:r>
            <a:r>
              <a:rPr lang="ar-SA" sz="2600" dirty="0" smtClean="0"/>
              <a:t>ويقول الشيخ ناصر السعدي رحمه </a:t>
            </a:r>
            <a:r>
              <a:rPr lang="ar-SA" sz="2600" dirty="0" err="1" smtClean="0"/>
              <a:t>الله: </a:t>
            </a:r>
            <a:r>
              <a:rPr lang="ar-SA" sz="2600" dirty="0" smtClean="0"/>
              <a:t>"اشتمل هذا الحديث على الحث على اختيار الأصحاب الصالحين، والتحذير من </a:t>
            </a:r>
            <a:r>
              <a:rPr lang="ar-SA" sz="2600" dirty="0" err="1" smtClean="0"/>
              <a:t>ضدهم.</a:t>
            </a:r>
            <a:r>
              <a:rPr lang="ar-SA" sz="2600" dirty="0" smtClean="0"/>
              <a:t> ومثل النبي صلى الله عليه وسلم بهذين المثالين، مبيناً أن الجليس الصالح: جميع أحوالك معه وأنت في مغنمٍ وخيرٍ، كحامل المسك الذي تنتفع بما معه من المسك إما بهبة، أو </a:t>
            </a:r>
            <a:r>
              <a:rPr lang="ar-SA" sz="2600" dirty="0" err="1" smtClean="0"/>
              <a:t>بعوض.</a:t>
            </a:r>
            <a:r>
              <a:rPr lang="ar-SA" sz="2600" dirty="0" smtClean="0"/>
              <a:t> وأقل ذلك مدة جلوسك معه، وأنت قرير النفس برائحة </a:t>
            </a:r>
            <a:r>
              <a:rPr lang="ar-SA" sz="2600" dirty="0" err="1" smtClean="0"/>
              <a:t>المسك.</a:t>
            </a:r>
            <a:r>
              <a:rPr lang="ar-SA" sz="2600" dirty="0" smtClean="0"/>
              <a:t> فالخير الذي يصيبه العبد من جليسه الصالح أبلغ وأفضل من المسك </a:t>
            </a:r>
            <a:r>
              <a:rPr lang="ar-SA" sz="2600" dirty="0" err="1" smtClean="0"/>
              <a:t>الأذفر.</a:t>
            </a:r>
            <a:r>
              <a:rPr lang="ar-SA" sz="2600" dirty="0" smtClean="0"/>
              <a:t> فإنه إما أن يعلمك ما ينفعك في دينك ودنياك، أو يهدي لك نصيحة، أو يحذرك من الإقامة على ما يضرك, فيحثك على طاعة الله, وبر الوالدين، وصلة الأرحام، ويبصرك بعيوب نفسك، ويدعوك إلى مكارم الأخلاق ومحاسنها, بقوله وفعله </a:t>
            </a:r>
            <a:r>
              <a:rPr lang="ar-SA" sz="2600" dirty="0" err="1" smtClean="0"/>
              <a:t>وحاله.</a:t>
            </a:r>
            <a:r>
              <a:rPr lang="ar-SA" sz="2600" dirty="0" smtClean="0"/>
              <a:t> فإن الإنسان مجبول على الاقتداء بصاحبه </a:t>
            </a:r>
            <a:r>
              <a:rPr lang="ar-SA" sz="2600" dirty="0" err="1" smtClean="0"/>
              <a:t>وجليسه.</a:t>
            </a:r>
            <a:r>
              <a:rPr lang="ar-SA" sz="2600" dirty="0" smtClean="0"/>
              <a:t> والطباع والأرواح جنود مجندة، يقود بعضها بعضاً إلى الخير أو إلى </a:t>
            </a:r>
            <a:r>
              <a:rPr lang="ar-SA" sz="2600" dirty="0" err="1" smtClean="0"/>
              <a:t>ضده.</a:t>
            </a:r>
            <a:r>
              <a:rPr lang="ar-SA" sz="2600" dirty="0" smtClean="0"/>
              <a:t> وأما مصاحبة الأشرار: فإنها بضد جميع ما </a:t>
            </a:r>
            <a:r>
              <a:rPr lang="ar-SA" sz="2600" dirty="0" err="1" smtClean="0"/>
              <a:t>ذكرنا.</a:t>
            </a:r>
            <a:r>
              <a:rPr lang="ar-SA" sz="2600" dirty="0" smtClean="0"/>
              <a:t> وهم مضرة من جميع الوجوه على من صَاحَبَهُمْ، وشَرٌ على من </a:t>
            </a:r>
            <a:r>
              <a:rPr lang="ar-SA" sz="2600" dirty="0" err="1" smtClean="0"/>
              <a:t>خالطهم.</a:t>
            </a:r>
            <a:r>
              <a:rPr lang="ar-SA" sz="2600" dirty="0" smtClean="0"/>
              <a:t> فكمْ هلك بسببهم </a:t>
            </a:r>
            <a:r>
              <a:rPr lang="ar-SA" sz="2600" dirty="0" err="1" smtClean="0"/>
              <a:t>أقوامٌ!</a:t>
            </a:r>
            <a:r>
              <a:rPr lang="ar-SA" sz="2600" dirty="0" smtClean="0"/>
              <a:t> </a:t>
            </a:r>
            <a:endParaRPr lang="ar-SA"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3" name="مستطيل 2"/>
          <p:cNvSpPr/>
          <p:nvPr/>
        </p:nvSpPr>
        <p:spPr>
          <a:xfrm>
            <a:off x="416496" y="620689"/>
            <a:ext cx="9001000" cy="5293757"/>
          </a:xfrm>
          <a:prstGeom prst="rect">
            <a:avLst/>
          </a:prstGeom>
        </p:spPr>
        <p:txBody>
          <a:bodyPr wrap="square">
            <a:spAutoFit/>
          </a:bodyPr>
          <a:lstStyle/>
          <a:p>
            <a:pPr algn="just"/>
            <a:r>
              <a:rPr lang="ar-SA" sz="2600" dirty="0" smtClean="0"/>
              <a:t>وكم قادوا أصحابهم إلى </a:t>
            </a:r>
            <a:r>
              <a:rPr lang="ar-SA" sz="2600" dirty="0" smtClean="0"/>
              <a:t>المهالك </a:t>
            </a:r>
            <a:r>
              <a:rPr lang="ar-SA" sz="2600" dirty="0" smtClean="0"/>
              <a:t>من حيث يشعرون، ومن حيث لا </a:t>
            </a:r>
            <a:r>
              <a:rPr lang="ar-SA" sz="2600" dirty="0" err="1" smtClean="0"/>
              <a:t>يشعرون!</a:t>
            </a:r>
            <a:r>
              <a:rPr lang="ar-SA" sz="2600" dirty="0" smtClean="0"/>
              <a:t> ولهذا كان من أعظم نِعم الله على العبد المؤمن أن يوفقه لصحبة </a:t>
            </a:r>
            <a:r>
              <a:rPr lang="ar-SA" sz="2600" dirty="0" err="1" smtClean="0"/>
              <a:t>الأخيار.</a:t>
            </a:r>
            <a:r>
              <a:rPr lang="ar-SA" sz="2600" dirty="0" smtClean="0"/>
              <a:t> ومن عقوبته لعبده أن يبتليه بصحبة </a:t>
            </a:r>
            <a:r>
              <a:rPr lang="ar-SA" sz="2600" dirty="0" err="1" smtClean="0"/>
              <a:t>الأشرار.</a:t>
            </a:r>
            <a:r>
              <a:rPr lang="ar-SA" sz="2600" dirty="0" smtClean="0"/>
              <a:t> صحبة الأخيار توصل العبد إلى أعلى </a:t>
            </a:r>
            <a:r>
              <a:rPr lang="ar-SA" sz="2600" dirty="0" err="1" smtClean="0"/>
              <a:t>عليين.</a:t>
            </a:r>
            <a:r>
              <a:rPr lang="ar-SA" sz="2600" dirty="0" smtClean="0"/>
              <a:t> وصحبة الأشرار توصله إلى أسفل </a:t>
            </a:r>
            <a:r>
              <a:rPr lang="ar-SA" sz="2600" dirty="0" err="1" smtClean="0"/>
              <a:t>سافلين.</a:t>
            </a:r>
            <a:r>
              <a:rPr lang="ar-SA" sz="2600" dirty="0" smtClean="0"/>
              <a:t> صحبة الأخيار توجب له العلوم النافعة، والأخلاق الفاضلة، والأعمال </a:t>
            </a:r>
            <a:r>
              <a:rPr lang="ar-SA" sz="2600" dirty="0" err="1" smtClean="0"/>
              <a:t>الصالحة.</a:t>
            </a:r>
            <a:r>
              <a:rPr lang="ar-SA" sz="2600" dirty="0" smtClean="0"/>
              <a:t> وصحبة الأشرار تحرمه ذلك </a:t>
            </a:r>
            <a:r>
              <a:rPr lang="ar-SA" sz="2600" dirty="0" err="1" smtClean="0"/>
              <a:t>أجمع: </a:t>
            </a:r>
            <a:r>
              <a:rPr lang="ar-SA" sz="2600" dirty="0" smtClean="0"/>
              <a:t>{وَيَوْمَ يَعَضُّ الظَّالِمُ عَلَى يَدَيْهِ يَقُولُ </a:t>
            </a:r>
            <a:r>
              <a:rPr lang="ar-SA" sz="2600" dirty="0" err="1" smtClean="0"/>
              <a:t>يَالَيْتَنِي</a:t>
            </a:r>
            <a:r>
              <a:rPr lang="ar-SA" sz="2600" dirty="0" smtClean="0"/>
              <a:t> اتَّخَذْتُ مَعَ الرَّسُولِ سَبِيلًا, </a:t>
            </a:r>
            <a:r>
              <a:rPr lang="ar-SA" sz="2600" dirty="0" err="1" smtClean="0"/>
              <a:t>يَاوَيْلَتَى</a:t>
            </a:r>
            <a:r>
              <a:rPr lang="ar-SA" sz="2600" dirty="0" smtClean="0"/>
              <a:t> </a:t>
            </a:r>
            <a:r>
              <a:rPr lang="ar-SA" sz="2600" dirty="0" err="1" smtClean="0"/>
              <a:t>لَيْتَنِي</a:t>
            </a:r>
            <a:r>
              <a:rPr lang="ar-SA" sz="2600" dirty="0" smtClean="0"/>
              <a:t> لَمْ أَتَّخِذْ فُلَانًا خَلِيلًا, لَقَدْ أَضَلَّنِي عَنِ الذِّكْرِ بَعْدَ إِذْ جَاءَنِي وَكَانَ الشَّيْطَانُ لِلْإِنْسَانِ خَذُولًا</a:t>
            </a:r>
            <a:r>
              <a:rPr lang="ar-SA" sz="2600" dirty="0" err="1" smtClean="0"/>
              <a:t>}</a:t>
            </a:r>
            <a:r>
              <a:rPr lang="ar-EG" sz="2600" dirty="0" smtClean="0"/>
              <a:t> الفرقان(27</a:t>
            </a:r>
            <a:r>
              <a:rPr lang="ar-SA" sz="2600" dirty="0" err="1" smtClean="0"/>
              <a:t>-</a:t>
            </a:r>
            <a:r>
              <a:rPr lang="ar-EG" sz="2600" dirty="0" smtClean="0"/>
              <a:t> 29</a:t>
            </a:r>
            <a:r>
              <a:rPr lang="ar-EG" sz="2600" dirty="0" err="1" smtClean="0"/>
              <a:t>).</a:t>
            </a:r>
            <a:r>
              <a:rPr lang="ar-SA" sz="2600" dirty="0" smtClean="0"/>
              <a:t> إن أقل ما </a:t>
            </a:r>
            <a:r>
              <a:rPr lang="ar-SA" sz="2600" dirty="0" err="1" smtClean="0"/>
              <a:t>تستفيده</a:t>
            </a:r>
            <a:r>
              <a:rPr lang="ar-SA" sz="2600" dirty="0" smtClean="0"/>
              <a:t> من الجليس </a:t>
            </a:r>
            <a:r>
              <a:rPr lang="ar-SA" sz="2600" dirty="0" err="1" smtClean="0"/>
              <a:t>الصالح </a:t>
            </a:r>
            <a:r>
              <a:rPr lang="ar-SA" sz="2600" dirty="0" smtClean="0"/>
              <a:t>- وهي فائدة لا يستهان </a:t>
            </a:r>
            <a:r>
              <a:rPr lang="ar-SA" sz="2600" dirty="0" err="1" smtClean="0"/>
              <a:t>بها </a:t>
            </a:r>
            <a:r>
              <a:rPr lang="ar-SA" sz="2600" dirty="0" smtClean="0"/>
              <a:t>- أن </a:t>
            </a:r>
            <a:r>
              <a:rPr lang="ar-SA" sz="2600" dirty="0" err="1" smtClean="0"/>
              <a:t>تنكف</a:t>
            </a:r>
            <a:r>
              <a:rPr lang="ar-SA" sz="2600" dirty="0" smtClean="0"/>
              <a:t> بسببه عن السيئات والمعاصي، رعايةً للصحبة، ومنافسة في الخير، وترفعاً عن الشر، وأن يحفظك في حضرتك ومغيبك، وأن تنفعك محبته ودعاؤه في حال حياتك وبعد مماتك، وأن يدافع عنك بسبب اتصاله بك، ومحبته </a:t>
            </a:r>
            <a:r>
              <a:rPr lang="ar-SA" sz="2600" dirty="0" err="1" smtClean="0"/>
              <a:t>لك.</a:t>
            </a:r>
            <a:r>
              <a:rPr lang="ar-SA" sz="2600" dirty="0" smtClean="0"/>
              <a:t> وتلك أمور لا تباشر أنت مدافعتها، كما أنه قد يصلك بأشخاص وأعمال ينفعك اتصالك </a:t>
            </a:r>
            <a:r>
              <a:rPr lang="ar-SA" sz="2600" dirty="0" err="1" smtClean="0"/>
              <a:t>بهم.</a:t>
            </a:r>
            <a:r>
              <a:rPr lang="ar-SA" sz="2600" dirty="0" smtClean="0"/>
              <a:t> وفوائد الأصحاب الصالحين لا تعد ولا </a:t>
            </a:r>
            <a:r>
              <a:rPr lang="ar-SA" sz="2600" dirty="0" err="1" smtClean="0"/>
              <a:t>تحصى.</a:t>
            </a:r>
            <a:r>
              <a:rPr lang="ar-SA" sz="2600" dirty="0" smtClean="0"/>
              <a:t> وحسب المرء أن يعتبر بقرينه، وأن يكون على دين </a:t>
            </a:r>
            <a:r>
              <a:rPr lang="ar-SA" sz="2600" dirty="0" err="1" smtClean="0"/>
              <a:t>خليله"</a:t>
            </a:r>
            <a:r>
              <a:rPr lang="ar-SA" sz="2600" dirty="0" smtClean="0"/>
              <a:t> </a:t>
            </a:r>
            <a:endParaRPr lang="ar-SA" sz="2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25601" name="Rectangle 1"/>
          <p:cNvSpPr>
            <a:spLocks noChangeArrowheads="1"/>
          </p:cNvSpPr>
          <p:nvPr/>
        </p:nvSpPr>
        <p:spPr bwMode="auto">
          <a:xfrm>
            <a:off x="200472" y="332656"/>
            <a:ext cx="9361040" cy="646618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1" eaLnBrk="1" fontAlgn="base" latinLnBrk="0" hangingPunct="1">
              <a:lnSpc>
                <a:spcPct val="100000"/>
              </a:lnSpc>
              <a:spcBef>
                <a:spcPct val="0"/>
              </a:spcBef>
              <a:spcAft>
                <a:spcPct val="0"/>
              </a:spcAft>
              <a:buClrTx/>
              <a:buSzTx/>
              <a:buFontTx/>
              <a:buNone/>
              <a:tabLst/>
            </a:pP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ويؤكد ما أسلفناه من أثر البيئة الفاسدة أو الصالحة على المرء</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قول </a:t>
            </a:r>
            <a:r>
              <a:rPr kumimoji="0" lang="ar-EG"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النبي </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صَلَّى اللَّهُ عَلَيْهِ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وَسَلَّمَ:</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كَانَ فِيمَنْ كَانَ قَبْلَكُمْ رَجُلٌ قَتَلَ تِسْعَةً وَتِسْعِينَ نَفْسًا، فَسَأَلَ عَنْ أَعْلَمِ أَهْلِ الأَرْضِ فَدُلَّ عَلَى رَاهِبٍ فَأَتَاهُ، فَقَالَ: إِنَّهُ قَتَلَ تِسْعَةً وَتِسْعِينَ نَفْسًا</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فَهَلْ لَهُ مِنْ تَوْبَةٍ</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فَقَالَ: لا</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فَقَتَلَهُ فَكَمَّلَ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بِهِ</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مِائَةً، ثُمَّ سَأَلَ عَنْ أَعْلَمِ أَهْلِ الأَرْضِ</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فَدُلَّ عَلَى رَجُلٍ عَالِمٍ، فَقَالَ: إِنَّهُ قَتَلَ مِائَةَ نَفْسٍ فَهَلْ لَهُ مِنْ تَوْبَةٍ</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فَقَالَ: نَعَمْ، وَمَنْ يَحُولُ بَيْنَهُ وَبَيْنَ التَّوْبَةِ، انْطَلِقْ إِلَى أَرْضِ كَذَا وَكَذَا؛ فَإِنَّ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بِهَا</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أُنَاسًا يَعْبُدُونَ اللَّهَ فَاعْبُدْ اللَّهَ مَعَهُمْ، وَلا تَرْجِعْ إِلَى أَرْضِكَ فَإِنَّهَا أَرْضُ سَوْءٍ</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فَانْطَلَقَ حَتَّى إِذَا نَصَفَ الطَّرِيقَ أَتَاهُ الْمَوْتُ، فَاخْتَصَمَتْ فِيهِ مَلائِكَةُ الرَّحْمَةِ وَمَلائِكَةُ الْعَذَابِ، فَقَالَتْ مَلائِكَةُ الرَّحْمَةِ</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جَاءَ تَائِبًا مُقْبِلا بِقَلْبِهِ إِلَى اللَّهِ</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وَقَالَتْ مَلائِكَةُ الْعَذَابِ</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إِنَّهُ لَمْ يَعْمَلْ خَيْرًا قَط</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فَأَتَاهُمْ مَلَكٌ فِي صُورَةِ آدَمِيٍّ فَجَعَلُوهُ بَيْنَهُمْ، فَقَالَ: قِيسُوا مَا بَيْنَ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الأَرْضَيْنِ</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فَإِلَى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أَيَّتِهِمَا</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كَانَ أَدْنَى فَهُوَ لَه</a:t>
            </a:r>
            <a:r>
              <a:rPr kumimoji="0" lang="ar-EG"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فَقَاسُوهُ فَوَجَدُوهُ أَدْنَى إِلَى الأَرْضِ الَّتِي أَرَادَ، فَقَبَضَتْهُ مَلائِكَةُ الرَّحْمَةِ</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EG" sz="26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 فقد طالبه الرجلُ العالِمُ بتغيير بيئته </a:t>
            </a:r>
            <a:r>
              <a:rPr kumimoji="0" lang="ar-SA" sz="26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الفاسدة.</a:t>
            </a:r>
            <a:r>
              <a:rPr kumimoji="0" lang="ar-SA" sz="26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 قال </a:t>
            </a:r>
            <a:r>
              <a:rPr kumimoji="0" lang="ar-SA" sz="26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النووي: </a:t>
            </a:r>
            <a:r>
              <a:rPr kumimoji="0" lang="ar-SA" sz="26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"قال العلماء: في هذا استحبابُ مفارقة التائب المواضعَ التي أصاب بها الذنوب، والأخدانَ المساعدين له على ذلك</a:t>
            </a:r>
            <a:r>
              <a:rPr kumimoji="0" lang="ar-EG" sz="26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bmk="">
                <a:ln>
                  <a:noFill/>
                </a:ln>
                <a:solidFill>
                  <a:schemeClr val="tx1"/>
                </a:solidFill>
                <a:effectLst/>
                <a:latin typeface="Traditional Arabic" pitchFamily="18" charset="-78"/>
                <a:ea typeface="Times New Roman" pitchFamily="18" charset="0"/>
                <a:cs typeface="+mn-cs"/>
              </a:rPr>
              <a:t> ومُقاطعتهم ما داموا على حالهم، وأن يستبدل بهم صُحبة أهلِ الخيرِ والصلاحِ والعلماءِ والمتعبدين الورعين، ومنْ يُقتدى بهم ويُنْتفَعُ بصحبتهم</a:t>
            </a:r>
            <a:r>
              <a:rPr kumimoji="0" lang="ar-EG" sz="2600" b="0" i="0" u="none" strike="noStrike" cap="none" normalizeH="0" baseline="0" dirty="0" err="1" smtClean="0" bmk="">
                <a:ln>
                  <a:noFill/>
                </a:ln>
                <a:solidFill>
                  <a:schemeClr val="tx1"/>
                </a:solidFill>
                <a:effectLst/>
                <a:latin typeface="Traditional Arabic" pitchFamily="18" charset="-78"/>
                <a:ea typeface="Times New Roman" pitchFamily="18" charset="0"/>
                <a:cs typeface="+mn-cs"/>
              </a:rPr>
              <a:t>"</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EG"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a:t>
            </a:r>
            <a:endParaRPr kumimoji="0" lang="en-US" sz="2600" b="0" i="0" u="none" strike="noStrike" cap="none" normalizeH="0" baseline="0" dirty="0" smtClean="0">
              <a:ln>
                <a:noFill/>
              </a:ln>
              <a:solidFill>
                <a:schemeClr val="tx1"/>
              </a:solidFill>
              <a:effectLst/>
              <a:latin typeface="Arial" pitchFamily="34" charset="0"/>
              <a:cs typeface="+mn-cs"/>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
            </a:r>
            <a:br>
              <a:rPr kumimoji="0" lang="en-US" sz="1800" b="0" i="0" u="none" strike="noStrike" cap="none" normalizeH="0" baseline="0" dirty="0" smtClean="0">
                <a:ln>
                  <a:noFill/>
                </a:ln>
                <a:solidFill>
                  <a:schemeClr val="tx1"/>
                </a:solidFill>
                <a:effectLst/>
                <a:latin typeface="Arial" pitchFamily="34" charset="0"/>
                <a:cs typeface="Arial" pitchFamily="34" charset="0"/>
              </a:rPr>
            </a:b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ثالثاً- القدوة </a:t>
            </a:r>
            <a:r>
              <a:rPr lang="ar-SA" b="1" dirty="0" err="1" smtClean="0"/>
              <a:t>الحسنة</a:t>
            </a:r>
            <a:r>
              <a:rPr lang="ar-SA" b="1" dirty="0" err="1" smtClean="0"/>
              <a:t>:</a:t>
            </a:r>
            <a:endParaRPr lang="ar-SA" dirty="0"/>
          </a:p>
        </p:txBody>
      </p:sp>
      <p:sp>
        <p:nvSpPr>
          <p:cNvPr id="3" name="عنصر نائب للمحتوى 2"/>
          <p:cNvSpPr>
            <a:spLocks noGrp="1"/>
          </p:cNvSpPr>
          <p:nvPr>
            <p:ph idx="1"/>
          </p:nvPr>
        </p:nvSpPr>
        <p:spPr>
          <a:xfrm>
            <a:off x="344488" y="1412776"/>
            <a:ext cx="9066212" cy="4713387"/>
          </a:xfrm>
        </p:spPr>
        <p:txBody>
          <a:bodyPr/>
          <a:lstStyle/>
          <a:p>
            <a:pPr algn="just"/>
            <a:r>
              <a:rPr lang="ar-SA" sz="2600" dirty="0" smtClean="0">
                <a:solidFill>
                  <a:schemeClr val="tx1"/>
                </a:solidFill>
              </a:rPr>
              <a:t>الإنسان بطبعه يميل إلى تقليد غيره ومحاكاته, فالضعيف يقلد القوي, والصغير يقلد الكبير, والفقير يقلد الغني, ممن نال إعجابه, واستحوذ على </a:t>
            </a:r>
            <a:r>
              <a:rPr lang="ar-SA" sz="2600" dirty="0" err="1" smtClean="0">
                <a:solidFill>
                  <a:schemeClr val="tx1"/>
                </a:solidFill>
              </a:rPr>
              <a:t>رضاه.</a:t>
            </a:r>
            <a:r>
              <a:rPr lang="ar-SA" sz="2600" dirty="0" smtClean="0">
                <a:solidFill>
                  <a:schemeClr val="tx1"/>
                </a:solidFill>
              </a:rPr>
              <a:t> وهذا أمرٌ واقعٌ ومحسوسٌ في دنيا الناس, لا يتجادل فيه </a:t>
            </a:r>
            <a:r>
              <a:rPr lang="ar-SA" sz="2600" dirty="0" err="1" smtClean="0">
                <a:solidFill>
                  <a:schemeClr val="tx1"/>
                </a:solidFill>
              </a:rPr>
              <a:t>اثنان.</a:t>
            </a:r>
            <a:r>
              <a:rPr lang="ar-SA" sz="2600" dirty="0" smtClean="0">
                <a:solidFill>
                  <a:schemeClr val="tx1"/>
                </a:solidFill>
              </a:rPr>
              <a:t> وقد قصَّ الله علينا في كتابه العزيز حال المشركين, ونبَّه إلى أن الذي قادهم إلى الضلال والكفر إنما هو تقليدهم للآباء والأسلاف من غير تَبَصُّرٍ وإعمالٍ للعقل</a:t>
            </a:r>
            <a:r>
              <a:rPr lang="ar-EG" sz="2600" dirty="0" err="1" smtClean="0">
                <a:solidFill>
                  <a:schemeClr val="tx1"/>
                </a:solidFill>
              </a:rPr>
              <a:t>.</a:t>
            </a:r>
            <a:r>
              <a:rPr lang="ar-SA" sz="2600" dirty="0" smtClean="0">
                <a:solidFill>
                  <a:schemeClr val="tx1"/>
                </a:solidFill>
              </a:rPr>
              <a:t> قال </a:t>
            </a:r>
            <a:r>
              <a:rPr lang="ar-SA" sz="2600" dirty="0" err="1" smtClean="0">
                <a:solidFill>
                  <a:schemeClr val="tx1"/>
                </a:solidFill>
              </a:rPr>
              <a:t>تعالى:</a:t>
            </a:r>
            <a:r>
              <a:rPr lang="ar-SA" sz="2600" dirty="0" smtClean="0">
                <a:solidFill>
                  <a:schemeClr val="tx1"/>
                </a:solidFill>
              </a:rPr>
              <a:t> </a:t>
            </a:r>
            <a:r>
              <a:rPr lang="ar-EG" sz="2600" dirty="0" err="1" smtClean="0">
                <a:solidFill>
                  <a:schemeClr val="tx1"/>
                </a:solidFill>
              </a:rPr>
              <a:t>{</a:t>
            </a:r>
            <a:r>
              <a:rPr lang="ar-SA" sz="2600" dirty="0" smtClean="0">
                <a:solidFill>
                  <a:schemeClr val="tx1"/>
                </a:solidFill>
              </a:rPr>
              <a:t>وَإِذَا قِيلَ لَهُمُ اتَّبِعُوا مَا أَنْزَلَ اللهُ قَالُوا بَلْ نَتَّبِعُ مَا أَلْفَيْنَا عَلَيْهِ آَبَاءَنَا أَوَلَوْ كَانَ آَبَاؤُهُمْ لَا يَعْقِلُونَ شَيْئًا وَلَا يَهْتَدُونَ</a:t>
            </a:r>
            <a:r>
              <a:rPr lang="ar-EG" sz="2600" dirty="0" err="1" smtClean="0">
                <a:solidFill>
                  <a:schemeClr val="tx1"/>
                </a:solidFill>
              </a:rPr>
              <a:t>}</a:t>
            </a:r>
            <a:r>
              <a:rPr lang="ar-SA" sz="2600" dirty="0" smtClean="0">
                <a:solidFill>
                  <a:schemeClr val="tx1"/>
                </a:solidFill>
              </a:rPr>
              <a:t> (البقرة: 170</a:t>
            </a:r>
            <a:r>
              <a:rPr lang="ar-SA" sz="2600" dirty="0" err="1" smtClean="0">
                <a:solidFill>
                  <a:schemeClr val="tx1"/>
                </a:solidFill>
              </a:rPr>
              <a:t>).</a:t>
            </a:r>
            <a:r>
              <a:rPr lang="ar-SA" sz="2600" dirty="0" smtClean="0">
                <a:solidFill>
                  <a:schemeClr val="tx1"/>
                </a:solidFill>
              </a:rPr>
              <a:t> فالمنكر عليهم ليس مجرد التقليد, وإنما التقليد القائم على التبعية العمياء, وعلى تعطيل </a:t>
            </a:r>
            <a:r>
              <a:rPr lang="ar-SA" sz="2600" dirty="0" err="1" smtClean="0">
                <a:solidFill>
                  <a:schemeClr val="tx1"/>
                </a:solidFill>
              </a:rPr>
              <a:t>العقل!</a:t>
            </a:r>
            <a:r>
              <a:rPr lang="ar-SA" sz="2600" dirty="0" smtClean="0">
                <a:solidFill>
                  <a:schemeClr val="tx1"/>
                </a:solidFill>
              </a:rPr>
              <a:t> ولو كان قائماً على الفِكْر وحُسْن الاختيار لكان مقبولاً, بل مطلوباً كما في سير الأنبياء السابقين عليهم السلام التي قصها الله علينا, ثم </a:t>
            </a:r>
            <a:r>
              <a:rPr lang="ar-SA" sz="2600" dirty="0" err="1" smtClean="0">
                <a:solidFill>
                  <a:schemeClr val="tx1"/>
                </a:solidFill>
              </a:rPr>
              <a:t>قال: </a:t>
            </a:r>
            <a:r>
              <a:rPr lang="ar-SA" sz="2600" dirty="0" smtClean="0">
                <a:solidFill>
                  <a:schemeClr val="tx1"/>
                </a:solidFill>
              </a:rPr>
              <a:t>{أُوْلَئِكَ الَّذِينَ هَدَى اللَّهُ فَبِهُدَاهُمُ اقْتَدِهْ</a:t>
            </a:r>
            <a:r>
              <a:rPr lang="ar-SA" sz="2600" dirty="0" err="1" smtClean="0">
                <a:solidFill>
                  <a:schemeClr val="tx1"/>
                </a:solidFill>
              </a:rPr>
              <a:t>} </a:t>
            </a:r>
            <a:r>
              <a:rPr lang="ar-SA" sz="2600" dirty="0" smtClean="0">
                <a:solidFill>
                  <a:schemeClr val="tx1"/>
                </a:solidFill>
              </a:rPr>
              <a:t>(الأنعام: 90) فأمر نبيه محمداً صلى الله عليه وسلم بالاقتداء بهم في ملاقاتهم لأنواع الابتلاء</a:t>
            </a:r>
            <a:r>
              <a:rPr lang="ar-SA" sz="2600" dirty="0" smtClean="0">
                <a:solidFill>
                  <a:schemeClr val="tx1"/>
                </a:solidFill>
              </a:rPr>
              <a:t>, وصبرهم على الشدائد وتحملهم</a:t>
            </a:r>
            <a:endParaRPr lang="ar-SA" sz="26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30721" name="Rectangle 1"/>
          <p:cNvSpPr>
            <a:spLocks noChangeArrowheads="1"/>
          </p:cNvSpPr>
          <p:nvPr/>
        </p:nvSpPr>
        <p:spPr bwMode="auto">
          <a:xfrm>
            <a:off x="488504" y="476672"/>
            <a:ext cx="9001000" cy="61314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1" eaLnBrk="1" fontAlgn="base" latinLnBrk="0" hangingPunct="1">
              <a:lnSpc>
                <a:spcPct val="100000"/>
              </a:lnSpc>
              <a:spcBef>
                <a:spcPct val="0"/>
              </a:spcBef>
              <a:spcAft>
                <a:spcPct val="0"/>
              </a:spcAft>
              <a:buClrTx/>
              <a:buSzTx/>
              <a:buFontTx/>
              <a:buNone/>
              <a:tabLst/>
            </a:pP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للأذى في سبيل الدعوة, فما كَلُّوا ولا مَلُّوا ولا يئسوا</a:t>
            </a:r>
            <a:r>
              <a:rPr kumimoji="0" lang="ar-SA" sz="2600" b="0" i="0" u="none" strike="noStrike" cap="none" normalizeH="0" baseline="3000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كما أن الله سبحانه قص علينا كثيراً من جوانب حياة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الرسول </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(كتعظيمه لله, ومحبته وإخلاصه له, وخشيته منه, ورأفته ورحمته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بالعباد...</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وأثنى على أخلاقه العظيمة, وأمر الأمة المسلمة بالاقتداء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به</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عليه الصلاة والسلام,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فقال:</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لَقَدْ كَانَ لَكُمْ فِي رَسُولِ اللهِ أُسْوَةٌ حَسَنَةٌ لِمَنْ كَانَ يَرْجُو اللهَ وَاليَوْمَ الآَخِرَ وَذَكَرَ اللهَ كَثِيرًا</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 </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(الأحزاب: 21</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لقد اختاره الله قدوة ومثلاً كاملاً للطامحين في الوصول إلى الكمال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البشري.</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ولئن انتقل الرسول صلى الله عليه وسلم إلى جوار ربه, فإن سيرته العطرة قد حُفِظتْ لنا, وفيها ما يكفي أن يكون شاهداً على سمو روحه, ورفعة أخلاقه, لنتمكن من التأسي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به</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وتقوم علينا الحجة.</a:t>
            </a:r>
          </a:p>
          <a:p>
            <a:pPr indent="457200" algn="just"/>
            <a:r>
              <a:rPr lang="ar-SA" sz="2800" dirty="0" smtClean="0"/>
              <a:t>إن الشخصية القيادية تفرض نفسها على الآخرين, وتنتزع منهم الإعجاب رغماً </a:t>
            </a:r>
            <a:r>
              <a:rPr lang="ar-SA" sz="2800" dirty="0" err="1" smtClean="0"/>
              <a:t>عنهم.</a:t>
            </a:r>
            <a:r>
              <a:rPr lang="ar-SA" sz="2800" dirty="0" smtClean="0"/>
              <a:t> وإن ميادين الحياة التي يمكن من خلالها أن تفرض هذه الشخصية أو تلك نفسها على الآخرين كثيرة جداً, فهذا في الشجاعة, وذاك في سداد الرأي والحكمة, وآخر في التربية, وآخر في الإحسان والإيثار  وآخر في كظم الغيظ, وهكذا</a:t>
            </a:r>
            <a:r>
              <a:rPr lang="ar-SA" sz="2800" dirty="0" smtClean="0"/>
              <a:t>.</a:t>
            </a:r>
            <a:endParaRPr kumimoji="0" lang="en-US" sz="2600" b="0" i="0" u="none" strike="noStrike" cap="none" normalizeH="0" baseline="0" dirty="0" smtClean="0">
              <a:ln>
                <a:noFill/>
              </a:ln>
              <a:solidFill>
                <a:schemeClr val="tx1"/>
              </a:solidFill>
              <a:effectLst/>
              <a:latin typeface="Arial" pitchFamily="34" charset="0"/>
              <a:cs typeface="+mn-cs"/>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
            </a:r>
            <a:br>
              <a:rPr kumimoji="0" lang="en-US" sz="1800" b="0" i="0" u="none" strike="noStrike" cap="none" normalizeH="0" baseline="0" dirty="0" smtClean="0">
                <a:ln>
                  <a:noFill/>
                </a:ln>
                <a:solidFill>
                  <a:schemeClr val="tx1"/>
                </a:solidFill>
                <a:effectLst/>
                <a:latin typeface="Arial" pitchFamily="34" charset="0"/>
                <a:cs typeface="Arial" pitchFamily="34" charset="0"/>
              </a:rPr>
            </a:b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31745" name="Rectangle 1"/>
          <p:cNvSpPr>
            <a:spLocks noChangeArrowheads="1"/>
          </p:cNvSpPr>
          <p:nvPr/>
        </p:nvSpPr>
        <p:spPr bwMode="auto">
          <a:xfrm>
            <a:off x="272480" y="207414"/>
            <a:ext cx="9289032"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1" eaLnBrk="1" fontAlgn="base" latinLnBrk="0" hangingPunct="1">
              <a:lnSpc>
                <a:spcPct val="100000"/>
              </a:lnSpc>
              <a:spcBef>
                <a:spcPct val="0"/>
              </a:spcBef>
              <a:spcAft>
                <a:spcPct val="0"/>
              </a:spcAft>
              <a:buClrTx/>
              <a:buSzTx/>
              <a:buFontTx/>
              <a:buNone/>
              <a:tabLst/>
            </a:pP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وإن الأسباب التي تدفع الناس للتأسي بالقدوة في </a:t>
            </a:r>
            <a:r>
              <a:rPr kumimoji="0" lang="ar-EG"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اكتساب</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الفضائل كثيرة</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منها:</a:t>
            </a:r>
            <a:endParaRPr kumimoji="0" lang="en-US" sz="2600" b="0" i="0" u="none" strike="noStrike" cap="none" normalizeH="0" baseline="0" dirty="0" smtClean="0">
              <a:ln>
                <a:noFill/>
              </a:ln>
              <a:solidFill>
                <a:schemeClr val="tx1"/>
              </a:solidFill>
              <a:effectLst/>
              <a:latin typeface="Arial" pitchFamily="34" charset="0"/>
              <a:cs typeface="+mn-cs"/>
            </a:endParaRPr>
          </a:p>
          <a:p>
            <a:pPr marL="0" marR="0" lvl="0" indent="457200" algn="just" defTabSz="914400" rtl="1" eaLnBrk="0" fontAlgn="base" latinLnBrk="0" hangingPunct="0">
              <a:lnSpc>
                <a:spcPct val="100000"/>
              </a:lnSpc>
              <a:spcBef>
                <a:spcPct val="0"/>
              </a:spcBef>
              <a:spcAft>
                <a:spcPct val="0"/>
              </a:spcAft>
              <a:buClrTx/>
              <a:buSzTx/>
              <a:buFontTx/>
              <a:buChar char="•"/>
              <a:tabLst/>
            </a:pP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القدوة الصالحة محل تقدير وإعجاب الناس, وهو ما من شأنه أن يدفع الشخص المحروم من هذا التقدير والإعجاب إلى تقليد القدوة ومحاكاته لعله يصبح يوماً ما مثله, فيندفع لتقليده, ومع مرور الوقت يتحول ذلك لديه إلى خلق مكتسب</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endParaRPr kumimoji="0" lang="en-US" sz="2600" b="0" i="0" u="none" strike="noStrike" cap="none" normalizeH="0" baseline="0" dirty="0" smtClean="0">
              <a:ln>
                <a:noFill/>
              </a:ln>
              <a:solidFill>
                <a:schemeClr val="tx1"/>
              </a:solidFill>
              <a:effectLst/>
              <a:latin typeface="Arial" pitchFamily="34" charset="0"/>
              <a:cs typeface="+mn-cs"/>
            </a:endParaRPr>
          </a:p>
          <a:p>
            <a:pPr marL="0" marR="0" lvl="0" indent="457200" algn="just" defTabSz="914400" rtl="1" eaLnBrk="0" fontAlgn="base" latinLnBrk="0" hangingPunct="0">
              <a:lnSpc>
                <a:spcPct val="100000"/>
              </a:lnSpc>
              <a:spcBef>
                <a:spcPct val="0"/>
              </a:spcBef>
              <a:spcAft>
                <a:spcPct val="0"/>
              </a:spcAft>
              <a:buClrTx/>
              <a:buSzTx/>
              <a:buFontTx/>
              <a:buChar char="•"/>
              <a:tabLst/>
            </a:pP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إن وجود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القدوات</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الصالحة, والنماذج الطيبة الراقية, يعطي الآخرين قناعة بأن بلوغ هذه الفضائل أمرٌ ممكنٌ, وهو ما يدفعهم إلى محاولة التخلق بمثل أخلاقهم.</a:t>
            </a:r>
            <a:endParaRPr kumimoji="0" lang="en-US" sz="2600" b="0" i="0" u="none" strike="noStrike" cap="none" normalizeH="0" baseline="0" dirty="0" smtClean="0">
              <a:ln>
                <a:noFill/>
              </a:ln>
              <a:solidFill>
                <a:schemeClr val="tx1"/>
              </a:solidFill>
              <a:effectLst/>
              <a:latin typeface="Arial" pitchFamily="34" charset="0"/>
              <a:cs typeface="+mn-cs"/>
            </a:endParaRPr>
          </a:p>
          <a:p>
            <a:pPr marL="0" marR="0" lvl="0" indent="457200" algn="just" defTabSz="914400" rtl="1" eaLnBrk="0" fontAlgn="base" latinLnBrk="0" hangingPunct="0">
              <a:lnSpc>
                <a:spcPct val="100000"/>
              </a:lnSpc>
              <a:spcBef>
                <a:spcPct val="0"/>
              </a:spcBef>
              <a:spcAft>
                <a:spcPct val="0"/>
              </a:spcAft>
              <a:buClrTx/>
              <a:buSzTx/>
              <a:buFontTx/>
              <a:buChar char="•"/>
              <a:tabLst/>
            </a:pP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النفس البشرية تتأثر بالأمور العملية أكثر من تأثرها بالأمور النظرية, وإن موقفاً عملياً واحداً ربما يؤثر أكثر من عشر محاضرات نظرية, فمهما حثَّ أحدنا الناس على الصبر والتضحية سيبقى تأثيره قليلاً بالمقارنة مع موقف عملي يُبتلى فيه أحدُنا, فيظهر الصبر والجلد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والتضحية.</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وكثيراً ما يتردد على الألسن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مقولة: </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a:t>
            </a:r>
            <a:r>
              <a:rPr kumimoji="0" lang="ar-SA" sz="2600" b="1" i="0" u="none" strike="noStrike" cap="none" normalizeH="0" baseline="0" dirty="0" smtClean="0">
                <a:ln>
                  <a:noFill/>
                </a:ln>
                <a:solidFill>
                  <a:schemeClr val="tx1"/>
                </a:solidFill>
                <a:effectLst/>
                <a:latin typeface="Traditional Arabic" pitchFamily="18" charset="-78"/>
                <a:ea typeface="Times New Roman" pitchFamily="18" charset="0"/>
                <a:cs typeface="+mn-cs"/>
              </a:rPr>
              <a:t>الرجال </a:t>
            </a:r>
            <a:r>
              <a:rPr kumimoji="0" lang="ar-SA" sz="2600" b="1" i="0" u="none" strike="noStrike" cap="none" normalizeH="0" baseline="0" dirty="0" err="1" smtClean="0">
                <a:ln>
                  <a:noFill/>
                </a:ln>
                <a:solidFill>
                  <a:schemeClr val="tx1"/>
                </a:solidFill>
                <a:effectLst/>
                <a:latin typeface="Traditional Arabic" pitchFamily="18" charset="-78"/>
                <a:ea typeface="Times New Roman" pitchFamily="18" charset="0"/>
                <a:cs typeface="+mn-cs"/>
              </a:rPr>
              <a:t>مواقف</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وموقفٌ واحدٌ قد يرفعُ المرءَ أو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يسقطه.</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a:t>
            </a:r>
            <a:endParaRPr kumimoji="0" lang="en-US" sz="2600" b="0" i="0" u="none" strike="noStrike" cap="none" normalizeH="0" baseline="0" dirty="0" smtClean="0">
              <a:ln>
                <a:noFill/>
              </a:ln>
              <a:solidFill>
                <a:schemeClr val="tx1"/>
              </a:solidFill>
              <a:effectLst/>
              <a:latin typeface="Arial" pitchFamily="34" charset="0"/>
              <a:cs typeface="+mn-cs"/>
            </a:endParaRPr>
          </a:p>
          <a:p>
            <a:pPr lvl="0" indent="457200" algn="just" eaLnBrk="0" hangingPunct="0"/>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إن الناظر في سير العظماء لن يجد لهم بالضرورة خطباً بليغةً, أو محاضراتٍ منمقةٍ, وإنما يجد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المواقف.</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فمن ينظر إلى سيرة أبي بكر أو عمر أو عثمان أو علي</a:t>
            </a:r>
            <a:r>
              <a:rPr lang="ar-SA" sz="2600" dirty="0" smtClean="0">
                <a:latin typeface="Traditional Arabic" pitchFamily="18" charset="-78"/>
                <a:ea typeface="Times New Roman" pitchFamily="18" charset="0"/>
              </a:rPr>
              <a:t> رضي الله عنهم مثلاً, فإنه سيجد أن أكثر ما يُعرفُ ويُشتهَرُ عنهم, مواقفهم الحاسمة</a:t>
            </a:r>
            <a:endParaRPr kumimoji="0" lang="en-US" sz="2600" b="0" i="0" u="none" strike="noStrike" cap="none" normalizeH="0" baseline="0" dirty="0" smtClean="0">
              <a:ln>
                <a:noFill/>
              </a:ln>
              <a:solidFill>
                <a:schemeClr val="tx1"/>
              </a:solidFill>
              <a:effectLst/>
              <a:latin typeface="Arial" pitchFamily="34" charset="0"/>
              <a:cs typeface="+mn-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3" name="مستطيل 2"/>
          <p:cNvSpPr/>
          <p:nvPr/>
        </p:nvSpPr>
        <p:spPr>
          <a:xfrm>
            <a:off x="344488" y="332656"/>
            <a:ext cx="9217024" cy="5704319"/>
          </a:xfrm>
          <a:prstGeom prst="rect">
            <a:avLst/>
          </a:prstGeom>
        </p:spPr>
        <p:txBody>
          <a:bodyPr wrap="square">
            <a:spAutoFit/>
          </a:bodyPr>
          <a:lstStyle/>
          <a:p>
            <a:pPr lvl="0" indent="457200" algn="just" eaLnBrk="0" hangingPunct="0"/>
            <a:r>
              <a:rPr lang="ar-SA" sz="2400" dirty="0" smtClean="0">
                <a:latin typeface="Traditional Arabic" pitchFamily="18" charset="-78"/>
                <a:ea typeface="Times New Roman" pitchFamily="18" charset="0"/>
              </a:rPr>
              <a:t>في </a:t>
            </a:r>
            <a:r>
              <a:rPr lang="ar-SA" sz="2400" dirty="0" smtClean="0">
                <a:latin typeface="Traditional Arabic" pitchFamily="18" charset="-78"/>
                <a:ea typeface="Times New Roman" pitchFamily="18" charset="0"/>
              </a:rPr>
              <a:t>نصرة الدين, ووقوفهم الحازم في وجه </a:t>
            </a:r>
            <a:r>
              <a:rPr lang="ar-SA" sz="2400" dirty="0" err="1" smtClean="0">
                <a:latin typeface="Traditional Arabic" pitchFamily="18" charset="-78"/>
                <a:ea typeface="Times New Roman" pitchFamily="18" charset="0"/>
              </a:rPr>
              <a:t>أعدائه.</a:t>
            </a:r>
            <a:r>
              <a:rPr lang="ar-SA" sz="2400" dirty="0" smtClean="0">
                <a:latin typeface="Traditional Arabic" pitchFamily="18" charset="-78"/>
                <a:ea typeface="Times New Roman" pitchFamily="18" charset="0"/>
              </a:rPr>
              <a:t> </a:t>
            </a:r>
            <a:r>
              <a:rPr lang="ar-SA" sz="2400" dirty="0" smtClean="0">
                <a:latin typeface="Traditional Arabic" pitchFamily="18" charset="-78"/>
                <a:ea typeface="Times New Roman" pitchFamily="18" charset="0"/>
              </a:rPr>
              <a:t>إن </a:t>
            </a:r>
            <a:r>
              <a:rPr lang="ar-SA" sz="2400" dirty="0" smtClean="0">
                <a:latin typeface="Traditional Arabic" pitchFamily="18" charset="-78"/>
                <a:ea typeface="Times New Roman" pitchFamily="18" charset="0"/>
              </a:rPr>
              <a:t>أكثر ما يعرفه الناس عامة من سيرة أبي بكر رضي الله عنه, صحبته للنبي في هجرته, وتضحيته ببذل النفس والمال فداءً للرسول صلى الله عليه وسلم </a:t>
            </a:r>
            <a:r>
              <a:rPr lang="ar-SA" sz="2400" dirty="0" err="1" smtClean="0">
                <a:latin typeface="Traditional Arabic" pitchFamily="18" charset="-78"/>
                <a:ea typeface="Times New Roman" pitchFamily="18" charset="0"/>
              </a:rPr>
              <a:t>ولدعوته.</a:t>
            </a:r>
            <a:r>
              <a:rPr lang="ar-SA" sz="2400" dirty="0" smtClean="0">
                <a:latin typeface="Traditional Arabic" pitchFamily="18" charset="-78"/>
                <a:ea typeface="Times New Roman" pitchFamily="18" charset="0"/>
              </a:rPr>
              <a:t> وكذا ثباته على الحق برباطة جأش يوم وفاة النبي صلى الله عليه وسلم, وقوله في الصحابة: أيها الناس من كان يعبد محمداً فإن محمداً قد مات, ومن كان يعبد الله, فإن الله حي لا يموت, ومثل ذلك وقفته الحازمة في وجه المرتدين وفي وجه مانعي الزكاة بعد وفاة النبي صلى الله عليه وسلم, وقوله: أينقص الدين وأنا حي, و الله لو لم يخرج إليهم أحدٌ لقاتلتهم بسيفي, والله </a:t>
            </a:r>
            <a:r>
              <a:rPr lang="ar-SA" sz="2400" dirty="0" err="1" smtClean="0">
                <a:latin typeface="Traditional Arabic" pitchFamily="18" charset="-78"/>
                <a:ea typeface="Times New Roman" pitchFamily="18" charset="0"/>
              </a:rPr>
              <a:t>لأقاتلن</a:t>
            </a:r>
            <a:r>
              <a:rPr lang="ar-SA" sz="2400" dirty="0" smtClean="0">
                <a:latin typeface="Traditional Arabic" pitchFamily="18" charset="-78"/>
                <a:ea typeface="Times New Roman" pitchFamily="18" charset="0"/>
              </a:rPr>
              <a:t> من فرق بين الصلاة </a:t>
            </a:r>
            <a:r>
              <a:rPr lang="ar-SA" sz="2400" dirty="0" err="1" smtClean="0">
                <a:latin typeface="Traditional Arabic" pitchFamily="18" charset="-78"/>
                <a:ea typeface="Times New Roman" pitchFamily="18" charset="0"/>
              </a:rPr>
              <a:t>والزكاة .</a:t>
            </a:r>
            <a:r>
              <a:rPr lang="ar-SA" sz="2400" dirty="0" smtClean="0">
                <a:latin typeface="Traditional Arabic" pitchFamily="18" charset="-78"/>
                <a:ea typeface="Times New Roman" pitchFamily="18" charset="0"/>
              </a:rPr>
              <a:t> </a:t>
            </a:r>
            <a:endParaRPr lang="en-US" sz="2400" dirty="0" smtClean="0"/>
          </a:p>
          <a:p>
            <a:pPr lvl="0" indent="457200" algn="just" eaLnBrk="0" hangingPunct="0"/>
            <a:r>
              <a:rPr lang="ar-SA" sz="2400" dirty="0" smtClean="0">
                <a:latin typeface="Traditional Arabic" pitchFamily="18" charset="-78"/>
                <a:ea typeface="Times New Roman" pitchFamily="18" charset="0"/>
              </a:rPr>
              <a:t>وإن أكثر ما يُعرفُ من سيرة الإمام أحمد بن حنبل امتناعه عن القول بخلق القرآن, وتحمله التعذيب والسجن نصرةً للحق</a:t>
            </a:r>
            <a:r>
              <a:rPr lang="ar-EG" sz="2400" dirty="0" smtClean="0">
                <a:latin typeface="Traditional Arabic" pitchFamily="18" charset="-78"/>
                <a:ea typeface="Times New Roman" pitchFamily="18" charset="0"/>
              </a:rPr>
              <a:t> حتى قال فيه علي بن المديني رحمه </a:t>
            </a:r>
            <a:r>
              <a:rPr lang="ar-EG" sz="2400" dirty="0" err="1" smtClean="0">
                <a:latin typeface="Traditional Arabic" pitchFamily="18" charset="-78"/>
                <a:ea typeface="Times New Roman" pitchFamily="18" charset="0"/>
              </a:rPr>
              <a:t>الله: </a:t>
            </a:r>
            <a:r>
              <a:rPr lang="ar-EG" sz="2400" dirty="0" smtClean="0">
                <a:latin typeface="Traditional Arabic" pitchFamily="18" charset="-78"/>
                <a:ea typeface="Times New Roman" pitchFamily="18" charset="0"/>
              </a:rPr>
              <a:t>"إن الله أعزَّ هذا الدين بأبي بكر يوم الردة، وبأحمد يوم </a:t>
            </a:r>
            <a:r>
              <a:rPr lang="ar-EG" sz="2400" dirty="0" err="1" smtClean="0">
                <a:latin typeface="Traditional Arabic" pitchFamily="18" charset="-78"/>
                <a:ea typeface="Times New Roman" pitchFamily="18" charset="0"/>
              </a:rPr>
              <a:t>المحنة</a:t>
            </a:r>
            <a:r>
              <a:rPr lang="ar-EG" sz="2400" dirty="0" err="1" smtClean="0">
                <a:latin typeface="Traditional Arabic" pitchFamily="18" charset="-78"/>
                <a:ea typeface="Times New Roman" pitchFamily="18" charset="0"/>
              </a:rPr>
              <a:t>"</a:t>
            </a:r>
            <a:r>
              <a:rPr lang="ar-EG" sz="2400" dirty="0" err="1" smtClean="0" bmk="">
                <a:latin typeface="Traditional Arabic" pitchFamily="18" charset="-78"/>
                <a:ea typeface="Times New Roman" pitchFamily="18" charset="0"/>
              </a:rPr>
              <a:t>.</a:t>
            </a:r>
            <a:r>
              <a:rPr lang="ar-SA" sz="2400" dirty="0" smtClean="0" bmk="">
                <a:latin typeface="Traditional Arabic" pitchFamily="18" charset="-78"/>
                <a:ea typeface="Times New Roman" pitchFamily="18" charset="0"/>
              </a:rPr>
              <a:t> </a:t>
            </a:r>
            <a:endParaRPr lang="en-US" sz="2400" dirty="0" smtClean="0" bmk=""/>
          </a:p>
          <a:p>
            <a:pPr lvl="0" indent="457200" algn="just" eaLnBrk="0" hangingPunct="0"/>
            <a:r>
              <a:rPr lang="ar-SA" sz="2400" dirty="0" smtClean="0" bmk="">
                <a:latin typeface="Traditional Arabic" pitchFamily="18" charset="-78"/>
                <a:ea typeface="Times New Roman" pitchFamily="18" charset="0"/>
              </a:rPr>
              <a:t>ومما قيل في التأكيد على الأثر البالغ </a:t>
            </a:r>
            <a:r>
              <a:rPr lang="ar-SA" sz="2400" dirty="0" err="1" smtClean="0" bmk="">
                <a:latin typeface="Traditional Arabic" pitchFamily="18" charset="-78"/>
                <a:ea typeface="Times New Roman" pitchFamily="18" charset="0"/>
              </a:rPr>
              <a:t>للفعل: </a:t>
            </a:r>
            <a:r>
              <a:rPr lang="ar-SA" sz="2400" dirty="0" smtClean="0" bmk="">
                <a:latin typeface="Traditional Arabic" pitchFamily="18" charset="-78"/>
                <a:ea typeface="Times New Roman" pitchFamily="18" charset="0"/>
              </a:rPr>
              <a:t>"عَمَلُ رجلٍ في ألف رَجُل, أبلغُ من قولِ ألفِ رجلٍ في </a:t>
            </a:r>
            <a:r>
              <a:rPr lang="ar-SA" sz="2400" dirty="0" err="1" smtClean="0" bmk="">
                <a:latin typeface="Traditional Arabic" pitchFamily="18" charset="-78"/>
                <a:ea typeface="Times New Roman" pitchFamily="18" charset="0"/>
              </a:rPr>
              <a:t>رجل</a:t>
            </a:r>
            <a:r>
              <a:rPr lang="ar-SA" sz="2400" dirty="0" err="1" smtClean="0" bmk="">
                <a:latin typeface="Traditional Arabic" pitchFamily="18" charset="-78"/>
                <a:ea typeface="Times New Roman" pitchFamily="18" charset="0"/>
              </a:rPr>
              <a:t>"</a:t>
            </a:r>
            <a:r>
              <a:rPr lang="ar-SA" sz="2400" dirty="0" err="1" smtClean="0">
                <a:latin typeface="Traditional Arabic" pitchFamily="18" charset="-78"/>
                <a:ea typeface="Times New Roman" pitchFamily="18" charset="0"/>
              </a:rPr>
              <a:t>.</a:t>
            </a:r>
            <a:endParaRPr lang="en-US" sz="2400" dirty="0" smtClean="0"/>
          </a:p>
          <a:p>
            <a:pPr lvl="0" indent="457200" algn="just" eaLnBrk="0" hangingPunct="0"/>
            <a:r>
              <a:rPr lang="ar-SA" sz="2400" dirty="0" smtClean="0">
                <a:latin typeface="Traditional Arabic" pitchFamily="18" charset="-78"/>
                <a:ea typeface="Times New Roman" pitchFamily="18" charset="0"/>
              </a:rPr>
              <a:t>إن من واجب المصلحين والدعاة المربين إبراز النماذج</a:t>
            </a:r>
            <a:r>
              <a:rPr lang="ar-EG" sz="2400" dirty="0" smtClean="0">
                <a:latin typeface="Traditional Arabic" pitchFamily="18" charset="-78"/>
                <a:ea typeface="Times New Roman" pitchFamily="18" charset="0"/>
              </a:rPr>
              <a:t>َ</a:t>
            </a:r>
            <a:r>
              <a:rPr lang="ar-SA" sz="2400" dirty="0" smtClean="0">
                <a:latin typeface="Traditional Arabic" pitchFamily="18" charset="-78"/>
                <a:ea typeface="Times New Roman" pitchFamily="18" charset="0"/>
              </a:rPr>
              <a:t> الصالحةَ </a:t>
            </a:r>
            <a:r>
              <a:rPr lang="ar-EG" sz="2400" dirty="0" smtClean="0">
                <a:latin typeface="Traditional Arabic" pitchFamily="18" charset="-78"/>
                <a:ea typeface="Times New Roman" pitchFamily="18" charset="0"/>
              </a:rPr>
              <a:t>من </a:t>
            </a:r>
            <a:r>
              <a:rPr lang="ar-SA" sz="2400" dirty="0" smtClean="0">
                <a:latin typeface="Traditional Arabic" pitchFamily="18" charset="-78"/>
                <a:ea typeface="Times New Roman" pitchFamily="18" charset="0"/>
              </a:rPr>
              <a:t>أسلافنا من الصحابة والتابعين</a:t>
            </a:r>
            <a:r>
              <a:rPr lang="ar-EG" sz="2400" dirty="0" err="1" smtClean="0">
                <a:latin typeface="Traditional Arabic" pitchFamily="18" charset="-78"/>
                <a:ea typeface="Times New Roman" pitchFamily="18" charset="0"/>
              </a:rPr>
              <a:t>،</a:t>
            </a:r>
            <a:r>
              <a:rPr lang="ar-SA" sz="2400" dirty="0" smtClean="0">
                <a:latin typeface="Traditional Arabic" pitchFamily="18" charset="-78"/>
                <a:ea typeface="Times New Roman" pitchFamily="18" charset="0"/>
              </a:rPr>
              <a:t> وسير العلماء الربانيين</a:t>
            </a:r>
            <a:r>
              <a:rPr lang="ar-EG" sz="2400" dirty="0" err="1" smtClean="0">
                <a:latin typeface="Traditional Arabic" pitchFamily="18" charset="-78"/>
                <a:ea typeface="Times New Roman" pitchFamily="18" charset="0"/>
              </a:rPr>
              <a:t>،</a:t>
            </a:r>
            <a:r>
              <a:rPr lang="ar-SA" sz="2400" dirty="0" smtClean="0">
                <a:latin typeface="Traditional Arabic" pitchFamily="18" charset="-78"/>
                <a:ea typeface="Times New Roman" pitchFamily="18" charset="0"/>
              </a:rPr>
              <a:t> والزهاد الأتقياء العابدين</a:t>
            </a:r>
            <a:r>
              <a:rPr lang="ar-EG" sz="2400" dirty="0" err="1" smtClean="0">
                <a:latin typeface="Traditional Arabic" pitchFamily="18" charset="-78"/>
                <a:ea typeface="Times New Roman" pitchFamily="18" charset="0"/>
              </a:rPr>
              <a:t>،</a:t>
            </a:r>
            <a:r>
              <a:rPr lang="ar-SA" sz="2400" dirty="0" smtClean="0">
                <a:latin typeface="Traditional Arabic" pitchFamily="18" charset="-78"/>
                <a:ea typeface="Times New Roman" pitchFamily="18" charset="0"/>
              </a:rPr>
              <a:t> والقادة الأفذاذ الفاتحين</a:t>
            </a:r>
            <a:r>
              <a:rPr lang="ar-EG" sz="2400" dirty="0" err="1" smtClean="0">
                <a:latin typeface="Traditional Arabic" pitchFamily="18" charset="-78"/>
                <a:ea typeface="Times New Roman" pitchFamily="18" charset="0"/>
              </a:rPr>
              <a:t>،</a:t>
            </a:r>
            <a:r>
              <a:rPr lang="ar-SA" sz="2400" dirty="0" smtClean="0">
                <a:latin typeface="Traditional Arabic" pitchFamily="18" charset="-78"/>
                <a:ea typeface="Times New Roman" pitchFamily="18" charset="0"/>
              </a:rPr>
              <a:t> والمربين الناجحين</a:t>
            </a:r>
            <a:r>
              <a:rPr lang="ar-EG" sz="2400" dirty="0" err="1" smtClean="0">
                <a:latin typeface="Traditional Arabic" pitchFamily="18" charset="-78"/>
                <a:ea typeface="Times New Roman" pitchFamily="18" charset="0"/>
              </a:rPr>
              <a:t>؛</a:t>
            </a:r>
            <a:r>
              <a:rPr lang="ar-SA" sz="2400" dirty="0" smtClean="0">
                <a:latin typeface="Traditional Arabic" pitchFamily="18" charset="-78"/>
                <a:ea typeface="Times New Roman" pitchFamily="18" charset="0"/>
              </a:rPr>
              <a:t> لتتحرك الهمم نحو التأسي بهم</a:t>
            </a:r>
            <a:r>
              <a:rPr lang="ar-EG" sz="2400" dirty="0" err="1" smtClean="0">
                <a:latin typeface="Traditional Arabic" pitchFamily="18" charset="-78"/>
                <a:ea typeface="Times New Roman" pitchFamily="18" charset="0"/>
              </a:rPr>
              <a:t>،</a:t>
            </a:r>
            <a:r>
              <a:rPr lang="ar-SA" sz="2400" dirty="0" smtClean="0">
                <a:latin typeface="Traditional Arabic" pitchFamily="18" charset="-78"/>
                <a:ea typeface="Times New Roman" pitchFamily="18" charset="0"/>
              </a:rPr>
              <a:t> والسير على نهجهم, والتخلق </a:t>
            </a:r>
            <a:r>
              <a:rPr lang="ar-SA" sz="2400" dirty="0" err="1" smtClean="0">
                <a:latin typeface="Traditional Arabic" pitchFamily="18" charset="-78"/>
                <a:ea typeface="Times New Roman" pitchFamily="18" charset="0"/>
              </a:rPr>
              <a:t>بأخلاقهم.</a:t>
            </a:r>
            <a:r>
              <a:rPr lang="ar-SA" sz="2400" baseline="30000" dirty="0" smtClean="0">
                <a:latin typeface="Traditional Arabic" pitchFamily="18" charset="-78"/>
                <a:ea typeface="Times New Roman" pitchFamily="18" charset="0"/>
              </a:rPr>
              <a:t> </a:t>
            </a:r>
            <a:endParaRPr lang="en-US" sz="2400"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رابعاً- الضغط </a:t>
            </a:r>
            <a:r>
              <a:rPr lang="ar-SA" b="1" dirty="0" err="1" smtClean="0"/>
              <a:t>الاجتماعي</a:t>
            </a:r>
            <a:r>
              <a:rPr lang="ar-SA" b="1" dirty="0" err="1" smtClean="0"/>
              <a:t>:</a:t>
            </a:r>
            <a:endParaRPr lang="ar-SA" dirty="0"/>
          </a:p>
        </p:txBody>
      </p:sp>
      <p:sp>
        <p:nvSpPr>
          <p:cNvPr id="3" name="عنصر نائب للمحتوى 2"/>
          <p:cNvSpPr>
            <a:spLocks noGrp="1"/>
          </p:cNvSpPr>
          <p:nvPr>
            <p:ph idx="1"/>
          </p:nvPr>
        </p:nvSpPr>
        <p:spPr>
          <a:xfrm>
            <a:off x="272480" y="1340768"/>
            <a:ext cx="9289032" cy="4785395"/>
          </a:xfrm>
        </p:spPr>
        <p:txBody>
          <a:bodyPr/>
          <a:lstStyle/>
          <a:p>
            <a:pPr algn="just"/>
            <a:r>
              <a:rPr lang="ar-SA" sz="2600" dirty="0" smtClean="0">
                <a:solidFill>
                  <a:schemeClr val="tx1"/>
                </a:solidFill>
              </a:rPr>
              <a:t>ونعني </a:t>
            </a:r>
            <a:r>
              <a:rPr lang="ar-SA" sz="2600" dirty="0" err="1" smtClean="0">
                <a:solidFill>
                  <a:schemeClr val="tx1"/>
                </a:solidFill>
              </a:rPr>
              <a:t>به</a:t>
            </a:r>
            <a:r>
              <a:rPr lang="ar-SA" sz="2600" dirty="0" smtClean="0">
                <a:solidFill>
                  <a:schemeClr val="tx1"/>
                </a:solidFill>
              </a:rPr>
              <a:t> المجتمع المسلم</a:t>
            </a:r>
            <a:r>
              <a:rPr lang="ar-EG" sz="2600" dirty="0" err="1" smtClean="0">
                <a:solidFill>
                  <a:schemeClr val="tx1"/>
                </a:solidFill>
              </a:rPr>
              <a:t>،</a:t>
            </a:r>
            <a:r>
              <a:rPr lang="ar-SA" sz="2600" dirty="0" smtClean="0">
                <a:solidFill>
                  <a:schemeClr val="tx1"/>
                </a:solidFill>
              </a:rPr>
              <a:t> بما يشكله من رقابة على سلوك الأفراد</a:t>
            </a:r>
            <a:r>
              <a:rPr lang="ar-EG" sz="2600" dirty="0" err="1" smtClean="0">
                <a:solidFill>
                  <a:schemeClr val="tx1"/>
                </a:solidFill>
              </a:rPr>
              <a:t>،</a:t>
            </a:r>
            <a:r>
              <a:rPr lang="ar-SA" sz="2600" dirty="0" smtClean="0">
                <a:solidFill>
                  <a:schemeClr val="tx1"/>
                </a:solidFill>
              </a:rPr>
              <a:t> ويُلزمهم بفضائل </a:t>
            </a:r>
            <a:r>
              <a:rPr lang="ar-SA" sz="2600" dirty="0" err="1" smtClean="0">
                <a:solidFill>
                  <a:schemeClr val="tx1"/>
                </a:solidFill>
              </a:rPr>
              <a:t>الأخلاق.</a:t>
            </a:r>
            <a:r>
              <a:rPr lang="ar-SA" sz="2600" dirty="0" smtClean="0">
                <a:solidFill>
                  <a:schemeClr val="tx1"/>
                </a:solidFill>
              </a:rPr>
              <a:t> وذلك أن الفرد يعيش مع الناس داخل هذا المجتمع أو ذاك</a:t>
            </a:r>
            <a:r>
              <a:rPr lang="ar-EG" sz="2600" dirty="0" err="1" smtClean="0">
                <a:solidFill>
                  <a:schemeClr val="tx1"/>
                </a:solidFill>
              </a:rPr>
              <a:t>،</a:t>
            </a:r>
            <a:r>
              <a:rPr lang="ar-SA" sz="2600" dirty="0" smtClean="0">
                <a:solidFill>
                  <a:schemeClr val="tx1"/>
                </a:solidFill>
              </a:rPr>
              <a:t> يحتاجهم في شؤون حياته</a:t>
            </a:r>
            <a:r>
              <a:rPr lang="ar-EG" sz="2600" dirty="0" err="1" smtClean="0">
                <a:solidFill>
                  <a:schemeClr val="tx1"/>
                </a:solidFill>
              </a:rPr>
              <a:t>،</a:t>
            </a:r>
            <a:r>
              <a:rPr lang="ar-SA" sz="2600" dirty="0" smtClean="0">
                <a:solidFill>
                  <a:schemeClr val="tx1"/>
                </a:solidFill>
              </a:rPr>
              <a:t> ولا يستغني عنهم</a:t>
            </a:r>
            <a:r>
              <a:rPr lang="ar-EG" sz="2600" dirty="0" err="1" smtClean="0">
                <a:solidFill>
                  <a:schemeClr val="tx1"/>
                </a:solidFill>
              </a:rPr>
              <a:t>،</a:t>
            </a:r>
            <a:r>
              <a:rPr lang="ar-SA" sz="2600" dirty="0" smtClean="0">
                <a:solidFill>
                  <a:schemeClr val="tx1"/>
                </a:solidFill>
              </a:rPr>
              <a:t> ويحتاج منهم التقدير والاحترام</a:t>
            </a:r>
            <a:r>
              <a:rPr lang="ar-EG" sz="2600" dirty="0" err="1" smtClean="0">
                <a:solidFill>
                  <a:schemeClr val="tx1"/>
                </a:solidFill>
              </a:rPr>
              <a:t>.</a:t>
            </a:r>
            <a:r>
              <a:rPr lang="ar-SA" sz="2600" dirty="0" smtClean="0">
                <a:solidFill>
                  <a:schemeClr val="tx1"/>
                </a:solidFill>
              </a:rPr>
              <a:t> فإن أقدم على تصرف غير أخلاقي</a:t>
            </a:r>
            <a:r>
              <a:rPr lang="ar-EG" sz="2600" dirty="0" err="1" smtClean="0">
                <a:solidFill>
                  <a:schemeClr val="tx1"/>
                </a:solidFill>
              </a:rPr>
              <a:t>،</a:t>
            </a:r>
            <a:r>
              <a:rPr lang="ar-SA" sz="2600" dirty="0" smtClean="0">
                <a:solidFill>
                  <a:schemeClr val="tx1"/>
                </a:solidFill>
              </a:rPr>
              <a:t> فإنه سيجد من يحاسبه على سلوكه ذاك</a:t>
            </a:r>
            <a:r>
              <a:rPr lang="ar-EG" sz="2600" dirty="0" err="1" smtClean="0">
                <a:solidFill>
                  <a:schemeClr val="tx1"/>
                </a:solidFill>
              </a:rPr>
              <a:t>،</a:t>
            </a:r>
            <a:r>
              <a:rPr lang="ar-SA" sz="2600" dirty="0" smtClean="0">
                <a:solidFill>
                  <a:schemeClr val="tx1"/>
                </a:solidFill>
              </a:rPr>
              <a:t> وسيشعره بأن سلوكه غير مقبول</a:t>
            </a:r>
            <a:r>
              <a:rPr lang="ar-EG" sz="2600" dirty="0" err="1" smtClean="0">
                <a:solidFill>
                  <a:schemeClr val="tx1"/>
                </a:solidFill>
              </a:rPr>
              <a:t>،</a:t>
            </a:r>
            <a:r>
              <a:rPr lang="ar-SA" sz="2600" dirty="0" smtClean="0">
                <a:solidFill>
                  <a:schemeClr val="tx1"/>
                </a:solidFill>
              </a:rPr>
              <a:t> وأن عليه أن لا </a:t>
            </a:r>
            <a:r>
              <a:rPr lang="ar-SA" sz="2600" dirty="0" err="1" smtClean="0">
                <a:solidFill>
                  <a:schemeClr val="tx1"/>
                </a:solidFill>
              </a:rPr>
              <a:t>يعاوده.</a:t>
            </a:r>
            <a:r>
              <a:rPr lang="ar-SA" sz="2600" dirty="0" smtClean="0">
                <a:solidFill>
                  <a:schemeClr val="tx1"/>
                </a:solidFill>
              </a:rPr>
              <a:t> ويوماً بعد يوم مع هذه الرقابة من المجتمع, ومع الضغط الذي يشكله على السلوك المنحرف</a:t>
            </a:r>
            <a:r>
              <a:rPr lang="ar-EG" sz="2600" dirty="0" err="1" smtClean="0">
                <a:solidFill>
                  <a:schemeClr val="tx1"/>
                </a:solidFill>
              </a:rPr>
              <a:t>،</a:t>
            </a:r>
            <a:r>
              <a:rPr lang="ar-SA" sz="2600" dirty="0" smtClean="0">
                <a:solidFill>
                  <a:schemeClr val="tx1"/>
                </a:solidFill>
              </a:rPr>
              <a:t> فإن صاحبه سيهجره</a:t>
            </a:r>
            <a:r>
              <a:rPr lang="ar-EG" sz="2600" dirty="0" err="1" smtClean="0">
                <a:solidFill>
                  <a:schemeClr val="tx1"/>
                </a:solidFill>
              </a:rPr>
              <a:t>،</a:t>
            </a:r>
            <a:r>
              <a:rPr lang="ar-SA" sz="2600" dirty="0" smtClean="0">
                <a:solidFill>
                  <a:schemeClr val="tx1"/>
                </a:solidFill>
              </a:rPr>
              <a:t> وسيبدله بسلوكٍ مقبول</a:t>
            </a:r>
            <a:r>
              <a:rPr lang="ar-EG" sz="2600" dirty="0" err="1" smtClean="0">
                <a:solidFill>
                  <a:schemeClr val="tx1"/>
                </a:solidFill>
              </a:rPr>
              <a:t>،</a:t>
            </a:r>
            <a:r>
              <a:rPr lang="ar-SA" sz="2600" dirty="0" smtClean="0">
                <a:solidFill>
                  <a:schemeClr val="tx1"/>
                </a:solidFill>
              </a:rPr>
              <a:t> يجلب له الرضا </a:t>
            </a:r>
            <a:r>
              <a:rPr lang="ar-SA" sz="2600" dirty="0" smtClean="0">
                <a:solidFill>
                  <a:schemeClr val="tx1"/>
                </a:solidFill>
              </a:rPr>
              <a:t>والتقدير </a:t>
            </a:r>
            <a:r>
              <a:rPr lang="ar-SA" sz="2600" dirty="0" smtClean="0">
                <a:solidFill>
                  <a:schemeClr val="tx1"/>
                </a:solidFill>
              </a:rPr>
              <a:t>ممن حوله, وسينتهي الأمر باستقامة خلقه.</a:t>
            </a:r>
            <a:endParaRPr lang="en-US" sz="2600" dirty="0" smtClean="0">
              <a:solidFill>
                <a:schemeClr val="tx1"/>
              </a:solidFill>
            </a:endParaRPr>
          </a:p>
          <a:p>
            <a:pPr algn="just"/>
            <a:r>
              <a:rPr lang="ar-EG" sz="2600" dirty="0" smtClean="0">
                <a:solidFill>
                  <a:schemeClr val="tx1"/>
                </a:solidFill>
              </a:rPr>
              <a:t>ومما يجدر ذكره</a:t>
            </a:r>
            <a:r>
              <a:rPr lang="ar-SA" sz="2600" dirty="0" smtClean="0">
                <a:solidFill>
                  <a:schemeClr val="tx1"/>
                </a:solidFill>
              </a:rPr>
              <a:t> أن </a:t>
            </a:r>
            <a:r>
              <a:rPr lang="ar-EG" sz="2600" dirty="0" smtClean="0">
                <a:solidFill>
                  <a:schemeClr val="tx1"/>
                </a:solidFill>
              </a:rPr>
              <a:t>الضغط الاجتماعي </a:t>
            </a:r>
            <a:r>
              <a:rPr lang="ar-SA" sz="2600" dirty="0" smtClean="0">
                <a:solidFill>
                  <a:schemeClr val="tx1"/>
                </a:solidFill>
              </a:rPr>
              <a:t>يختلف عن البيئة الصالحة التي سبق الحديث </a:t>
            </a:r>
            <a:r>
              <a:rPr lang="ar-SA" sz="2600" dirty="0" err="1" smtClean="0">
                <a:solidFill>
                  <a:schemeClr val="tx1"/>
                </a:solidFill>
              </a:rPr>
              <a:t>عنها!.</a:t>
            </a:r>
            <a:r>
              <a:rPr lang="ar-SA" sz="2600" dirty="0" smtClean="0">
                <a:solidFill>
                  <a:schemeClr val="tx1"/>
                </a:solidFill>
              </a:rPr>
              <a:t> </a:t>
            </a:r>
            <a:r>
              <a:rPr lang="ar-EG" sz="2600" dirty="0" smtClean="0">
                <a:solidFill>
                  <a:schemeClr val="tx1"/>
                </a:solidFill>
              </a:rPr>
              <a:t>إذ البيئة تقتصر على </a:t>
            </a:r>
            <a:r>
              <a:rPr lang="ar-SA" sz="2600" dirty="0" smtClean="0">
                <a:solidFill>
                  <a:schemeClr val="tx1"/>
                </a:solidFill>
              </a:rPr>
              <a:t>أولئك الذين يعايشهم المرء بشكل مباشر</a:t>
            </a:r>
            <a:r>
              <a:rPr lang="ar-EG" sz="2600" dirty="0" err="1" smtClean="0">
                <a:solidFill>
                  <a:schemeClr val="tx1"/>
                </a:solidFill>
              </a:rPr>
              <a:t>،</a:t>
            </a:r>
            <a:r>
              <a:rPr lang="ar-SA" sz="2600" dirty="0" smtClean="0">
                <a:solidFill>
                  <a:schemeClr val="tx1"/>
                </a:solidFill>
              </a:rPr>
              <a:t> وبصورة مستمرة</a:t>
            </a:r>
            <a:r>
              <a:rPr lang="ar-EG" sz="2600" dirty="0" err="1" smtClean="0">
                <a:solidFill>
                  <a:schemeClr val="tx1"/>
                </a:solidFill>
              </a:rPr>
              <a:t>.</a:t>
            </a:r>
            <a:r>
              <a:rPr lang="ar-EG" sz="2600" dirty="0" smtClean="0">
                <a:solidFill>
                  <a:schemeClr val="tx1"/>
                </a:solidFill>
              </a:rPr>
              <a:t> وأما </a:t>
            </a:r>
            <a:r>
              <a:rPr lang="ar-SA" sz="2600" dirty="0" smtClean="0">
                <a:solidFill>
                  <a:schemeClr val="tx1"/>
                </a:solidFill>
              </a:rPr>
              <a:t>الضغط الاجتماعي فهو أعم؛ إذ إنه يمتد ليشمل </a:t>
            </a:r>
            <a:r>
              <a:rPr lang="ar-EG" sz="2600" dirty="0" smtClean="0">
                <a:solidFill>
                  <a:schemeClr val="tx1"/>
                </a:solidFill>
              </a:rPr>
              <a:t>ا</a:t>
            </a:r>
            <a:r>
              <a:rPr lang="ar-SA" sz="2600" dirty="0" smtClean="0">
                <a:solidFill>
                  <a:schemeClr val="tx1"/>
                </a:solidFill>
              </a:rPr>
              <a:t>لمجتمع كله</a:t>
            </a:r>
            <a:r>
              <a:rPr lang="ar-EG" sz="2600" dirty="0" smtClean="0">
                <a:solidFill>
                  <a:schemeClr val="tx1"/>
                </a:solidFill>
              </a:rPr>
              <a:t>، بمختلف </a:t>
            </a:r>
            <a:r>
              <a:rPr lang="ar-SA" sz="2600" dirty="0" smtClean="0">
                <a:solidFill>
                  <a:schemeClr val="tx1"/>
                </a:solidFill>
              </a:rPr>
              <a:t>طبقاته </a:t>
            </a:r>
            <a:r>
              <a:rPr lang="ar-SA" sz="2600" dirty="0" smtClean="0">
                <a:solidFill>
                  <a:schemeClr val="tx1"/>
                </a:solidFill>
              </a:rPr>
              <a:t>وأطيافه</a:t>
            </a:r>
            <a:r>
              <a:rPr lang="ar-SA" sz="2600" dirty="0" smtClean="0">
                <a:solidFill>
                  <a:schemeClr val="tx1"/>
                </a:solidFill>
                <a:latin typeface="Traditional Arabic" pitchFamily="18" charset="-78"/>
                <a:ea typeface="Times New Roman" pitchFamily="18" charset="0"/>
              </a:rPr>
              <a:t> وفئاته,</a:t>
            </a:r>
            <a:r>
              <a:rPr lang="ar-EG" sz="2600" dirty="0" smtClean="0">
                <a:solidFill>
                  <a:schemeClr val="tx1"/>
                </a:solidFill>
                <a:latin typeface="Traditional Arabic" pitchFamily="18" charset="-78"/>
                <a:ea typeface="Times New Roman" pitchFamily="18" charset="0"/>
              </a:rPr>
              <a:t> ومن خلال مختلف وسائل</a:t>
            </a:r>
            <a:r>
              <a:rPr lang="ar-SA" sz="2600" dirty="0" smtClean="0">
                <a:solidFill>
                  <a:schemeClr val="tx1"/>
                </a:solidFill>
                <a:latin typeface="Traditional Arabic" pitchFamily="18" charset="-78"/>
                <a:ea typeface="Times New Roman" pitchFamily="18" charset="0"/>
              </a:rPr>
              <a:t> الإعلام من جرائد ومجلات وقنوات </a:t>
            </a:r>
            <a:endParaRPr lang="ar-SA" sz="26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32769" name="Rectangle 1"/>
          <p:cNvSpPr>
            <a:spLocks noChangeArrowheads="1"/>
          </p:cNvSpPr>
          <p:nvPr/>
        </p:nvSpPr>
        <p:spPr bwMode="auto">
          <a:xfrm>
            <a:off x="272480" y="508397"/>
            <a:ext cx="9289032" cy="584775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1" eaLnBrk="1" fontAlgn="base" latinLnBrk="0" hangingPunct="1">
              <a:lnSpc>
                <a:spcPct val="100000"/>
              </a:lnSpc>
              <a:spcBef>
                <a:spcPct val="0"/>
              </a:spcBef>
              <a:spcAft>
                <a:spcPct val="0"/>
              </a:spcAft>
              <a:buClrTx/>
              <a:buSzTx/>
              <a:buFontTx/>
              <a:buNone/>
              <a:tabLst>
                <a:tab pos="228600" algn="l"/>
              </a:tabLst>
            </a:pP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وإذاعات وخطب ومواعظ وحوارات</a:t>
            </a:r>
            <a:r>
              <a:rPr kumimoji="0" lang="ar-EG"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فيكون </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مسؤولاً</a:t>
            </a:r>
            <a:r>
              <a:rPr kumimoji="0" lang="ar-EG"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أمامها جميعاً بما تُكَوِّنه من رأيٍ عامٍ من القرَّاء والمستمعين على امتداد البلاد أو العالم الإسلامي لمحاسبة المنحرف</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a:t>
            </a:r>
            <a:endParaRPr kumimoji="0" lang="en-US" sz="2600" b="0" i="0" u="none" strike="noStrike" cap="none" normalizeH="0" baseline="0" dirty="0" smtClean="0">
              <a:ln>
                <a:noFill/>
              </a:ln>
              <a:solidFill>
                <a:schemeClr val="tx1"/>
              </a:solidFill>
              <a:effectLst/>
              <a:latin typeface="Arial" pitchFamily="34" charset="0"/>
              <a:cs typeface="+mn-cs"/>
            </a:endParaRPr>
          </a:p>
          <a:p>
            <a:pPr marL="0" marR="0" lvl="0" indent="0" algn="just" defTabSz="914400" rtl="1" eaLnBrk="0" fontAlgn="base" latinLnBrk="0" hangingPunct="0">
              <a:lnSpc>
                <a:spcPct val="100000"/>
              </a:lnSpc>
              <a:spcBef>
                <a:spcPct val="0"/>
              </a:spcBef>
              <a:spcAft>
                <a:spcPct val="0"/>
              </a:spcAft>
              <a:buClrTx/>
              <a:buSzTx/>
              <a:buFontTx/>
              <a:buNone/>
              <a:tabLst>
                <a:tab pos="228600" algn="l"/>
              </a:tabLst>
            </a:pP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و</a:t>
            </a:r>
            <a:r>
              <a:rPr kumimoji="0" lang="ar-EG"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هناك </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نصوصٌ </a:t>
            </a:r>
            <a:r>
              <a:rPr kumimoji="0" lang="ar-EG"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كثير</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ةٌ</a:t>
            </a:r>
            <a:r>
              <a:rPr kumimoji="0" lang="ar-EG"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من الكتاب والسنة تؤصل لهذه المسؤولية, نذكر منها:</a:t>
            </a:r>
            <a:endParaRPr kumimoji="0" lang="en-US" sz="2600" b="0" i="0" u="none" strike="noStrike" cap="none" normalizeH="0" baseline="0" dirty="0" smtClean="0">
              <a:ln>
                <a:noFill/>
              </a:ln>
              <a:solidFill>
                <a:schemeClr val="tx1"/>
              </a:solidFill>
              <a:effectLst/>
              <a:latin typeface="Arial" pitchFamily="34" charset="0"/>
              <a:cs typeface="+mn-cs"/>
            </a:endParaRPr>
          </a:p>
          <a:p>
            <a:pPr marL="0" marR="0" lvl="0" indent="0" algn="just" defTabSz="914400" rtl="1" eaLnBrk="0" fontAlgn="base" latinLnBrk="0" hangingPunct="0">
              <a:lnSpc>
                <a:spcPct val="100000"/>
              </a:lnSpc>
              <a:spcBef>
                <a:spcPct val="0"/>
              </a:spcBef>
              <a:spcAft>
                <a:spcPct val="0"/>
              </a:spcAft>
              <a:buClrTx/>
              <a:buSzTx/>
              <a:buFontTx/>
              <a:buChar char="•"/>
              <a:tabLst>
                <a:tab pos="228600" algn="l"/>
              </a:tabLst>
            </a:pP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قول الرسول صلى الله عليه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وسلم: </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(إِنَّ أَوَّلَ مَا دَخَلَ النَّقْصُ عَلَى بَنِى إِسْرَائِيلَ</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كَانَ الرَّجُلُ يَلْقَى الرَّجُلَ</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فَيَقُولُ</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يَا هَذَا</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اتَّقِّ اللَّهَ وَدَعْ مَا تَصْنَعُ</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فَإِنَّهُ لاَ يَحِلُّ لَكَ</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ثُمَّ يَلْقَاهُ مِنَ الْغَدِ</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فَلاَ يَمْنَعُهُ ذَلِكَ أَنْ يَكُونَ أَكِيلَهُ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وَشَرِيبَهُ</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وَقَعِيدَهُ</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فَلَمَّا فَعَلُوا ذَلِكَ ضَرَبَ اللَّهُ قُلُوبَ بَعْضِهِمْ بِبَعْضٍ, ثُمَّ قَالَ</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 {</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لُعِنَ الَّذِينَ كَفَرُوا مِنْ بَنِى إِسْرَائِيلَ عَلَى لِسَانِ دَاوُدَ وَعِيسَى ابْنِ مَرْيَمَ ذَلِكَ بِمَا عَصَوْا وَكَانُوا يَعْتَدُونَ كَانُوا لاَ يَتَنَاهَوْنَ عَنْ مُنْكَرٍ فَعَلُوهُ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لَبِئْسَ</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مَا كَانُوا يَفْعَلُونَ</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EG"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فاسقون</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 </a:t>
            </a:r>
            <a:r>
              <a:rPr kumimoji="0" lang="ar-EG"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(المائدة: </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78-81 ),</a:t>
            </a:r>
            <a:r>
              <a:rPr kumimoji="0" lang="ar-EG"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ثُمَّ قَالَ</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كَلاَّ وَاللَّهِ</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لَتَأْمُرُنَّ</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بِالْمَعْرُوفِ</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وَلَتَنْهَوُنَّ عَنِ الْمُنْكَرِ</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وَلَتَأْخُذُنَّ</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عَلَى يَدِ الظَّالِمِ</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وَلَتَأْطُرُنَّهُ</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عَلَى الْحَقِّ أَطْرًا</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وَلَتَقْصُرُنَّهُ عَلَى الْحَقِّ قَصْراً</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فالحديث يبين وجوب الاستمرار في إنكار المنكر, واستمرار الضغط على مرتكبه من مختلف أبناء المجتمع حتى يرتدع ويَكُفَّ عن فعله الشائن, وإلا حلَّ بنا ما حلَّ ببني إسرائيل من العقوبة والعياذ بالله.</a:t>
            </a:r>
            <a:endParaRPr kumimoji="0" lang="en-US" sz="2600" b="0" i="0" u="none" strike="noStrike" cap="none" normalizeH="0" baseline="0" dirty="0" smtClean="0">
              <a:ln>
                <a:noFill/>
              </a:ln>
              <a:solidFill>
                <a:schemeClr val="tx1"/>
              </a:solidFill>
              <a:effectLst/>
              <a:latin typeface="Arial" pitchFamily="34" charset="0"/>
              <a:cs typeface="+mn-cs"/>
            </a:endParaRPr>
          </a:p>
          <a:p>
            <a:pPr marL="0" marR="0" lvl="0" indent="0" algn="l" defTabSz="914400" rtl="0" eaLnBrk="0" fontAlgn="base" latinLnBrk="0" hangingPunct="0">
              <a:lnSpc>
                <a:spcPct val="100000"/>
              </a:lnSpc>
              <a:spcBef>
                <a:spcPct val="0"/>
              </a:spcBef>
              <a:spcAft>
                <a:spcPct val="0"/>
              </a:spcAft>
              <a:buClrTx/>
              <a:buSzTx/>
              <a:buFontTx/>
              <a:buNone/>
              <a:tabLst>
                <a:tab pos="228600" algn="l"/>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
            </a:r>
            <a:br>
              <a:rPr kumimoji="0" lang="en-US" sz="1800" b="0" i="0" u="none" strike="noStrike" cap="none" normalizeH="0" baseline="0" dirty="0" smtClean="0">
                <a:ln>
                  <a:noFill/>
                </a:ln>
                <a:solidFill>
                  <a:schemeClr val="tx1"/>
                </a:solidFill>
                <a:effectLst/>
                <a:latin typeface="Arial" pitchFamily="34" charset="0"/>
                <a:cs typeface="Arial" pitchFamily="34" charset="0"/>
              </a:rPr>
            </a:b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
        <p:nvSpPr>
          <p:cNvPr id="35841" name="Rectangle 1"/>
          <p:cNvSpPr>
            <a:spLocks noChangeArrowheads="1"/>
          </p:cNvSpPr>
          <p:nvPr/>
        </p:nvSpPr>
        <p:spPr bwMode="auto">
          <a:xfrm>
            <a:off x="344488" y="239391"/>
            <a:ext cx="9073008"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1" eaLnBrk="1" fontAlgn="base" latinLnBrk="0" hangingPunct="1">
              <a:lnSpc>
                <a:spcPct val="100000"/>
              </a:lnSpc>
              <a:spcBef>
                <a:spcPct val="0"/>
              </a:spcBef>
              <a:spcAft>
                <a:spcPct val="0"/>
              </a:spcAft>
              <a:buClrTx/>
              <a:buSzTx/>
              <a:buFontTx/>
              <a:buChar char="•"/>
              <a:tabLst>
                <a:tab pos="228600" algn="l"/>
              </a:tabLst>
            </a:pPr>
            <a:r>
              <a:rPr kumimoji="0" lang="ar-EG"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قوله صلى الله عليه وسلم</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مَثَلُ القَائِمِ في حُدُودِ اللهِ وَالوَاقعِ فِيهَا، كَمَثَلِ قَومٍ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اسْتَهَمُوا</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عَلَى سَفِينَةٍ</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فَصَارَ بَعْضُهُمْ أعْلاها وَبَعْضُهُمْ أَسْفَلَهَا</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وَكَانَ الَّذِينَ في أَسْفَلِهَا إِذَا اسْتَقَوا مِنَ المَاءِ مَرُّوا عَلَى مَنْ فَوْقهُمْ</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فَقَالُوا: لَوْ أنَّا خَرَقْنَا في نَصِيبِنَا خَرْقاً وَلَمْ نُؤذِ مَنْ فَوقَنَا، فَإِنْ تَرَكُوهُمْ وَمَا أرَادُوا هَلَكُوا جَميعاً، وَإنْ أخَذُوا عَلَى أيدِيهِمْ نَجَوا وَنَجَوْا جَميعاً</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ومعنى القائم في حُدُودِ اللهِ: المدافع </a:t>
            </a:r>
            <a:r>
              <a:rPr kumimoji="0" lang="ar-SA"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عنها.</a:t>
            </a:r>
            <a:r>
              <a:rPr kumimoji="0" lang="ar-SA"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وهو عكس الواقع فيها</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r>
              <a:rPr kumimoji="0" lang="ar-EG"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والحديث يؤكد أيضاً مبدأ المسؤولية الجماعية, ويشبه أفراد المجتمع بمختلف فئاتهم بالراكبين في سفينة واحدة, حيث يجمعهم مصير واحد, وأن الغرق والهلاك إذا حلَّ بهم فلن يقتصر على البعض دون البعض, بل سيشمل الجميع, المنحرف لانحرافه, وغيره لسكوته عن الإنكار, كما قال </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تعالى: </a:t>
            </a:r>
            <a:r>
              <a:rPr kumimoji="0" lang="ar-EG"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{وَاتَّقُوا فِتْنَةً لا </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تُصِيبَنَّ</a:t>
            </a:r>
            <a:r>
              <a:rPr kumimoji="0" lang="ar-EG"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الَّذِينَ ظَلَمُوا مِنْكُمْ خَاصَّةً</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 </a:t>
            </a:r>
            <a:r>
              <a:rPr kumimoji="0" lang="ar-EG"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(الأنفال: 25</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a:t>
            </a:r>
            <a:endParaRPr kumimoji="0" lang="en-US" sz="2600" b="0" i="0" u="none" strike="noStrike" cap="none" normalizeH="0" baseline="0" dirty="0" smtClean="0">
              <a:ln>
                <a:noFill/>
              </a:ln>
              <a:solidFill>
                <a:schemeClr val="tx1"/>
              </a:solidFill>
              <a:effectLst/>
              <a:latin typeface="Arial" pitchFamily="34" charset="0"/>
              <a:cs typeface="+mn-cs"/>
            </a:endParaRPr>
          </a:p>
          <a:p>
            <a:pPr marL="0" marR="0" lvl="0" indent="457200" algn="just" defTabSz="914400" rtl="1" eaLnBrk="0" fontAlgn="base" latinLnBrk="0" hangingPunct="0">
              <a:lnSpc>
                <a:spcPct val="100000"/>
              </a:lnSpc>
              <a:spcBef>
                <a:spcPct val="0"/>
              </a:spcBef>
              <a:spcAft>
                <a:spcPct val="0"/>
              </a:spcAft>
              <a:buClrTx/>
              <a:buSzTx/>
              <a:buFontTx/>
              <a:buNone/>
              <a:tabLst>
                <a:tab pos="228600" algn="l"/>
              </a:tabLst>
            </a:pPr>
            <a:r>
              <a:rPr kumimoji="0" lang="ar-EG"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ومع مرور الزمن والكف عن الأخلاق السيئة خوفاً من ضغط المجتمع تختفي تلك الأخلاق من حياة أصحابها, ويحل محلها الأخلاق </a:t>
            </a:r>
            <a:r>
              <a:rPr kumimoji="0" lang="ar-EG" sz="2600" b="0" i="0" u="none" strike="noStrike" cap="none" normalizeH="0" baseline="0" dirty="0" err="1" smtClean="0">
                <a:ln>
                  <a:noFill/>
                </a:ln>
                <a:solidFill>
                  <a:schemeClr val="tx1"/>
                </a:solidFill>
                <a:effectLst/>
                <a:latin typeface="Traditional Arabic" pitchFamily="18" charset="-78"/>
                <a:ea typeface="Times New Roman" pitchFamily="18" charset="0"/>
                <a:cs typeface="+mn-cs"/>
              </a:rPr>
              <a:t>الحميدة.</a:t>
            </a:r>
            <a:r>
              <a:rPr kumimoji="0" lang="ar-EG" sz="2600" b="0" i="0" u="none" strike="noStrike" cap="none" normalizeH="0" baseline="0" dirty="0" smtClean="0">
                <a:ln>
                  <a:noFill/>
                </a:ln>
                <a:solidFill>
                  <a:schemeClr val="tx1"/>
                </a:solidFill>
                <a:effectLst/>
                <a:latin typeface="Traditional Arabic" pitchFamily="18" charset="-78"/>
                <a:ea typeface="Times New Roman" pitchFamily="18" charset="0"/>
                <a:cs typeface="+mn-cs"/>
              </a:rPr>
              <a:t> </a:t>
            </a:r>
            <a:endParaRPr kumimoji="0" lang="en-US" sz="2600" b="0" i="0" u="none" strike="noStrike" cap="none" normalizeH="0" baseline="0" dirty="0" smtClean="0">
              <a:ln>
                <a:noFill/>
              </a:ln>
              <a:solidFill>
                <a:schemeClr val="tx1"/>
              </a:solidFill>
              <a:effectLst/>
              <a:latin typeface="Arial" pitchFamily="34" charset="0"/>
              <a:cs typeface="+mn-cs"/>
            </a:endParaRPr>
          </a:p>
          <a:p>
            <a:pPr marL="0" marR="0" lvl="0" indent="457200" algn="just" defTabSz="914400" rtl="0" eaLnBrk="0" fontAlgn="base" latinLnBrk="0" hangingPunct="0">
              <a:lnSpc>
                <a:spcPct val="100000"/>
              </a:lnSpc>
              <a:spcBef>
                <a:spcPct val="0"/>
              </a:spcBef>
              <a:spcAft>
                <a:spcPct val="0"/>
              </a:spcAft>
              <a:buClrTx/>
              <a:buSzTx/>
              <a:buFontTx/>
              <a:buNone/>
              <a:tabLst>
                <a:tab pos="228600" algn="l"/>
              </a:tabLst>
            </a:pPr>
            <a:r>
              <a:rPr kumimoji="0" lang="en-US" sz="2600" b="0" i="0" u="none" strike="noStrike" cap="none" normalizeH="0" baseline="0" dirty="0" smtClean="0">
                <a:ln>
                  <a:noFill/>
                </a:ln>
                <a:solidFill>
                  <a:schemeClr val="tx1"/>
                </a:solidFill>
                <a:effectLst/>
                <a:latin typeface="Arial" pitchFamily="34" charset="0"/>
                <a:cs typeface="+mn-cs"/>
              </a:rPr>
              <a:t/>
            </a:r>
            <a:br>
              <a:rPr kumimoji="0" lang="en-US" sz="2600" b="0" i="0" u="none" strike="noStrike" cap="none" normalizeH="0" baseline="0" dirty="0" smtClean="0">
                <a:ln>
                  <a:noFill/>
                </a:ln>
                <a:solidFill>
                  <a:schemeClr val="tx1"/>
                </a:solidFill>
                <a:effectLst/>
                <a:latin typeface="Arial" pitchFamily="34" charset="0"/>
                <a:cs typeface="+mn-cs"/>
              </a:rPr>
            </a:br>
            <a:endParaRPr kumimoji="0" lang="en-US" sz="2600" b="0" i="0" u="none" strike="noStrike" cap="none" normalizeH="0" baseline="0" dirty="0" smtClean="0">
              <a:ln>
                <a:noFill/>
              </a:ln>
              <a:solidFill>
                <a:schemeClr val="tx1"/>
              </a:solidFill>
              <a:effectLst/>
              <a:latin typeface="Arial" pitchFamily="34" charset="0"/>
              <a:cs typeface="+mn-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خامساً- سلطان </a:t>
            </a:r>
            <a:r>
              <a:rPr lang="ar-SA" b="1" dirty="0" err="1" smtClean="0"/>
              <a:t>الدولة</a:t>
            </a:r>
            <a:r>
              <a:rPr lang="ar-SA" b="1" dirty="0" err="1" smtClean="0"/>
              <a:t>:</a:t>
            </a:r>
            <a:endParaRPr lang="ar-SA" dirty="0"/>
          </a:p>
        </p:txBody>
      </p:sp>
      <p:sp>
        <p:nvSpPr>
          <p:cNvPr id="3" name="عنصر نائب للمحتوى 2"/>
          <p:cNvSpPr>
            <a:spLocks noGrp="1"/>
          </p:cNvSpPr>
          <p:nvPr>
            <p:ph idx="1"/>
          </p:nvPr>
        </p:nvSpPr>
        <p:spPr/>
        <p:txBody>
          <a:bodyPr/>
          <a:lstStyle/>
          <a:p>
            <a:pPr algn="just"/>
            <a:r>
              <a:rPr lang="ar-SA" sz="2800" dirty="0" smtClean="0">
                <a:solidFill>
                  <a:schemeClr val="tx1"/>
                </a:solidFill>
              </a:rPr>
              <a:t>ونعني </a:t>
            </a:r>
            <a:r>
              <a:rPr lang="ar-SA" sz="2800" dirty="0" err="1" smtClean="0">
                <a:solidFill>
                  <a:schemeClr val="tx1"/>
                </a:solidFill>
              </a:rPr>
              <a:t>به</a:t>
            </a:r>
            <a:r>
              <a:rPr lang="ar-SA" sz="2800" dirty="0" smtClean="0">
                <a:solidFill>
                  <a:schemeClr val="tx1"/>
                </a:solidFill>
              </a:rPr>
              <a:t> السلطة الحاكمة بما تملكه من قوة ردع</a:t>
            </a:r>
            <a:r>
              <a:rPr lang="ar-EG" sz="2800" dirty="0" err="1" smtClean="0">
                <a:solidFill>
                  <a:schemeClr val="tx1"/>
                </a:solidFill>
              </a:rPr>
              <a:t>،</a:t>
            </a:r>
            <a:r>
              <a:rPr lang="ar-SA" sz="2800" dirty="0" smtClean="0">
                <a:solidFill>
                  <a:schemeClr val="tx1"/>
                </a:solidFill>
              </a:rPr>
              <a:t> وأجهزة رقابة </a:t>
            </a:r>
            <a:r>
              <a:rPr lang="ar-SA" sz="2800" dirty="0" err="1" smtClean="0">
                <a:solidFill>
                  <a:schemeClr val="tx1"/>
                </a:solidFill>
              </a:rPr>
              <a:t>ومحاسبة.</a:t>
            </a:r>
            <a:r>
              <a:rPr lang="ar-SA" sz="2800" dirty="0" smtClean="0">
                <a:solidFill>
                  <a:schemeClr val="tx1"/>
                </a:solidFill>
              </a:rPr>
              <a:t> فإنها حين تحاسب</a:t>
            </a:r>
            <a:r>
              <a:rPr lang="ar-EG" sz="2800" dirty="0" smtClean="0">
                <a:solidFill>
                  <a:schemeClr val="tx1"/>
                </a:solidFill>
              </a:rPr>
              <a:t> المنحرف وتعاقبه على تصرفاته غير الأخلاقية تجعله يكف عنها.</a:t>
            </a:r>
            <a:r>
              <a:rPr lang="ar-SA" sz="2800" dirty="0" smtClean="0">
                <a:solidFill>
                  <a:schemeClr val="tx1"/>
                </a:solidFill>
              </a:rPr>
              <a:t> وفي ذلك يقول الخليفة الراشد عثمان بن عفان رضي الله </a:t>
            </a:r>
            <a:r>
              <a:rPr lang="ar-SA" sz="2800" dirty="0" err="1" smtClean="0">
                <a:solidFill>
                  <a:schemeClr val="tx1"/>
                </a:solidFill>
              </a:rPr>
              <a:t>عنه:</a:t>
            </a:r>
            <a:r>
              <a:rPr lang="ar-SA" sz="2800" dirty="0" smtClean="0">
                <a:solidFill>
                  <a:schemeClr val="tx1"/>
                </a:solidFill>
              </a:rPr>
              <a:t> </a:t>
            </a:r>
            <a:r>
              <a:rPr lang="ar-EG" sz="2800" dirty="0" err="1" smtClean="0">
                <a:solidFill>
                  <a:schemeClr val="tx1"/>
                </a:solidFill>
              </a:rPr>
              <a:t>"</a:t>
            </a:r>
            <a:r>
              <a:rPr lang="ar-SA" sz="2800" dirty="0" smtClean="0">
                <a:solidFill>
                  <a:schemeClr val="tx1"/>
                </a:solidFill>
              </a:rPr>
              <a:t>إن الله </a:t>
            </a:r>
            <a:r>
              <a:rPr lang="ar-SA" sz="2800" dirty="0" err="1" smtClean="0">
                <a:solidFill>
                  <a:schemeClr val="tx1"/>
                </a:solidFill>
              </a:rPr>
              <a:t>لَيَزَعُ</a:t>
            </a:r>
            <a:r>
              <a:rPr lang="ar-SA" sz="2800" dirty="0" smtClean="0">
                <a:solidFill>
                  <a:schemeClr val="tx1"/>
                </a:solidFill>
              </a:rPr>
              <a:t> بالسلطانِ ما لا </a:t>
            </a:r>
            <a:r>
              <a:rPr lang="ar-SA" sz="2800" dirty="0" err="1" smtClean="0">
                <a:solidFill>
                  <a:schemeClr val="tx1"/>
                </a:solidFill>
              </a:rPr>
              <a:t>يَزَعُ</a:t>
            </a:r>
            <a:r>
              <a:rPr lang="ar-SA" sz="2800" dirty="0" smtClean="0">
                <a:solidFill>
                  <a:schemeClr val="tx1"/>
                </a:solidFill>
              </a:rPr>
              <a:t> بالقرآن</a:t>
            </a:r>
            <a:r>
              <a:rPr lang="ar-EG" sz="2800" dirty="0" err="1" smtClean="0">
                <a:solidFill>
                  <a:schemeClr val="tx1"/>
                </a:solidFill>
              </a:rPr>
              <a:t>"</a:t>
            </a:r>
            <a:r>
              <a:rPr lang="ar-SA" sz="2800" dirty="0" err="1" smtClean="0">
                <a:solidFill>
                  <a:schemeClr val="tx1"/>
                </a:solidFill>
              </a:rPr>
              <a:t>.</a:t>
            </a:r>
            <a:r>
              <a:rPr lang="ar-SA" sz="2800" dirty="0" smtClean="0">
                <a:solidFill>
                  <a:schemeClr val="tx1"/>
                </a:solidFill>
              </a:rPr>
              <a:t> </a:t>
            </a:r>
            <a:r>
              <a:rPr lang="ar-SA" sz="2800" dirty="0" smtClean="0">
                <a:solidFill>
                  <a:schemeClr val="tx1"/>
                </a:solidFill>
              </a:rPr>
              <a:t>أي أن بعض الناس قد لا تردعه نداءات كتاب الله, وما فيه من الترغيب والترهيب, لأن الضعف قد استبد بإيمانهم, وأصبحت قلوبهم ميتةً أو </a:t>
            </a:r>
            <a:r>
              <a:rPr lang="ar-SA" sz="2800" dirty="0" err="1" smtClean="0">
                <a:solidFill>
                  <a:schemeClr val="tx1"/>
                </a:solidFill>
              </a:rPr>
              <a:t>قاسية.</a:t>
            </a:r>
            <a:r>
              <a:rPr lang="ar-SA" sz="2800" dirty="0" smtClean="0">
                <a:solidFill>
                  <a:schemeClr val="tx1"/>
                </a:solidFill>
              </a:rPr>
              <a:t> وهؤلاء إنما يردعهم الرهبة من السلطان, والخوف من </a:t>
            </a:r>
            <a:r>
              <a:rPr lang="ar-SA" sz="2800" dirty="0" err="1" smtClean="0">
                <a:solidFill>
                  <a:schemeClr val="tx1"/>
                </a:solidFill>
              </a:rPr>
              <a:t>العقوبة.</a:t>
            </a:r>
            <a:r>
              <a:rPr lang="ar-SA" sz="2800" dirty="0" smtClean="0">
                <a:solidFill>
                  <a:schemeClr val="tx1"/>
                </a:solidFill>
              </a:rPr>
              <a:t> </a:t>
            </a:r>
            <a:r>
              <a:rPr lang="ar-EG" sz="2800" dirty="0" smtClean="0">
                <a:solidFill>
                  <a:schemeClr val="tx1"/>
                </a:solidFill>
              </a:rPr>
              <a:t>ويوماً بعد يومٍ, ومع مرور الزمن, يتحول هذا الامتناع القسري عن فعل المنكر إلى خُلُقٍ لصاحبه, ويحسُن </a:t>
            </a:r>
            <a:r>
              <a:rPr lang="ar-EG" sz="2800" dirty="0" smtClean="0">
                <a:solidFill>
                  <a:schemeClr val="tx1"/>
                </a:solidFill>
              </a:rPr>
              <a:t>خُلُقه</a:t>
            </a:r>
            <a:r>
              <a:rPr lang="ar-SA" sz="2800" dirty="0" err="1" smtClean="0">
                <a:solidFill>
                  <a:schemeClr val="tx1"/>
                </a:solidFill>
              </a:rPr>
              <a:t>.</a:t>
            </a:r>
            <a:endParaRPr lang="ar-SA" sz="28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رابع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Arts_Template1.potx" id="{8D38B697-CDE3-428C-B4A2-8EAF6F80AA67}" vid="{AD1376BE-9B19-495B-9D41-620BFFCFC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المحاضرة الرابعة</Template>
  <TotalTime>105</TotalTime>
  <Words>3066</Words>
  <Application>Microsoft Office PowerPoint</Application>
  <PresentationFormat>A4 Paper (210x297 mm)‎</PresentationFormat>
  <Paragraphs>81</Paragraphs>
  <Slides>19</Slides>
  <Notes>2</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المحاضرة الرابعة</vt:lpstr>
      <vt:lpstr>الشريحة 1</vt:lpstr>
      <vt:lpstr>المحاضرة الرابعة</vt:lpstr>
      <vt:lpstr>مقدمة:</vt:lpstr>
      <vt:lpstr>أولاً- التدريب العملي:</vt:lpstr>
      <vt:lpstr>الشريحة 5</vt:lpstr>
      <vt:lpstr>الشريحة 6</vt:lpstr>
      <vt:lpstr>ثانياً- الجليس الصالح والبيئة الصالحة:</vt:lpstr>
      <vt:lpstr>الشريحة 8</vt:lpstr>
      <vt:lpstr>الشريحة 9</vt:lpstr>
      <vt:lpstr>الشريحة 10</vt:lpstr>
      <vt:lpstr>ثالثاً- القدوة الحسنة:</vt:lpstr>
      <vt:lpstr>الشريحة 12</vt:lpstr>
      <vt:lpstr>الشريحة 13</vt:lpstr>
      <vt:lpstr>الشريحة 14</vt:lpstr>
      <vt:lpstr>رابعاً- الضغط الاجتماعي:</vt:lpstr>
      <vt:lpstr>الشريحة 16</vt:lpstr>
      <vt:lpstr>الشريحة 17</vt:lpstr>
      <vt:lpstr>خامساً- سلطان الدولة:</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aldershawi</dc:creator>
  <cp:lastModifiedBy>aldershawi</cp:lastModifiedBy>
  <cp:revision>17</cp:revision>
  <dcterms:created xsi:type="dcterms:W3CDTF">2014-02-19T19:07:29Z</dcterms:created>
  <dcterms:modified xsi:type="dcterms:W3CDTF">2014-02-19T20:54:06Z</dcterms:modified>
</cp:coreProperties>
</file>