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48" r:id="rId1"/>
  </p:sldMasterIdLst>
  <p:notesMasterIdLst>
    <p:notesMasterId r:id="rId22"/>
  </p:notesMasterIdLst>
  <p:sldIdLst>
    <p:sldId id="256" r:id="rId2"/>
    <p:sldId id="292" r:id="rId3"/>
    <p:sldId id="308" r:id="rId4"/>
    <p:sldId id="311" r:id="rId5"/>
    <p:sldId id="312" r:id="rId6"/>
    <p:sldId id="313" r:id="rId7"/>
    <p:sldId id="314" r:id="rId8"/>
    <p:sldId id="315" r:id="rId9"/>
    <p:sldId id="316" r:id="rId10"/>
    <p:sldId id="318" r:id="rId11"/>
    <p:sldId id="317" r:id="rId12"/>
    <p:sldId id="319" r:id="rId13"/>
    <p:sldId id="320" r:id="rId14"/>
    <p:sldId id="321" r:id="rId15"/>
    <p:sldId id="322" r:id="rId16"/>
    <p:sldId id="323" r:id="rId17"/>
    <p:sldId id="324" r:id="rId18"/>
    <p:sldId id="327" r:id="rId19"/>
    <p:sldId id="328"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13B4A"/>
    <a:srgbClr val="43A79C"/>
    <a:srgbClr val="EDBD1F"/>
    <a:srgbClr val="F04316"/>
    <a:srgbClr val="81AA52"/>
    <a:srgbClr val="0E478A"/>
    <a:srgbClr val="ECA02F"/>
    <a:srgbClr val="D52D26"/>
    <a:srgbClr val="013E36"/>
    <a:srgbClr val="D9791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3" d="100"/>
          <a:sy n="73" d="100"/>
        </p:scale>
        <p:origin x="-1104" y="-10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2/20/2014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4400" b="1" dirty="0" smtClean="0">
                <a:solidFill>
                  <a:srgbClr val="43A79C"/>
                </a:solidFill>
                <a:latin typeface="AYM Wadiy S_U normal."/>
                <a:cs typeface="Times New Roman" pitchFamily="18" charset="0"/>
              </a:rPr>
              <a:t>اسم المقرر</a:t>
            </a:r>
            <a:endParaRPr lang="ar-SA" sz="4400" b="1" dirty="0" smtClean="0">
              <a:solidFill>
                <a:srgbClr val="43A79C"/>
              </a:solidFill>
              <a:latin typeface="AYM Wadiy S_U normal."/>
              <a:cs typeface="Times New Roman" pitchFamily="18" charset="0"/>
            </a:endParaRPr>
          </a:p>
          <a:p>
            <a:pPr algn="ctr"/>
            <a:r>
              <a:rPr lang="ar-SA" sz="3200" b="1" dirty="0" smtClean="0">
                <a:latin typeface="Calibri" pitchFamily="34" charset="0"/>
                <a:cs typeface="Times New Roman" pitchFamily="18" charset="0"/>
              </a:rPr>
              <a:t>الأخلاق الإسلامية وآداب المهنة سلم 317</a:t>
            </a:r>
          </a:p>
          <a:p>
            <a:pPr algn="ctr"/>
            <a:r>
              <a:rPr lang="ar-SA" sz="4400" b="1" dirty="0" smtClean="0">
                <a:solidFill>
                  <a:srgbClr val="43A79C"/>
                </a:solidFill>
                <a:latin typeface="AYM Wadiy S_U normal."/>
                <a:cs typeface="Times New Roman" pitchFamily="18" charset="0"/>
              </a:rPr>
              <a:t>أستاذ المقرر</a:t>
            </a:r>
          </a:p>
          <a:p>
            <a:pPr algn="ctr"/>
            <a:r>
              <a:rPr lang="ar-SA" sz="3200" b="1" dirty="0" smtClean="0">
                <a:latin typeface="Calibri" pitchFamily="34" charset="0"/>
                <a:cs typeface="Times New Roman" pitchFamily="18" charset="0"/>
              </a:rPr>
              <a:t>أ.د/ عبد الله الديرشوي</a:t>
            </a:r>
            <a:endParaRPr lang="en-US" sz="4000" b="1" dirty="0" smtClean="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الخامسة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a:r>
              <a:rPr lang="ar-SA" sz="4000" b="1" dirty="0" smtClean="0">
                <a:solidFill>
                  <a:schemeClr val="tx1"/>
                </a:solidFill>
              </a:rPr>
              <a:t>الإلزام والمسؤولية والجزاء الأخلاقي</a:t>
            </a:r>
            <a:endParaRPr lang="en-US" sz="4000" dirty="0">
              <a:solidFill>
                <a:schemeClr val="tx1"/>
              </a:solidFill>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44488" y="1371600"/>
            <a:ext cx="9104312" cy="4525963"/>
          </a:xfrm>
        </p:spPr>
        <p:txBody>
          <a:bodyPr/>
          <a:lstStyle/>
          <a:p>
            <a:pPr lvl="0" algn="just"/>
            <a:r>
              <a:rPr lang="ar-SA" sz="2600" dirty="0" smtClean="0">
                <a:solidFill>
                  <a:schemeClr val="tx1"/>
                </a:solidFill>
                <a:cs typeface="+mn-cs"/>
              </a:rPr>
              <a:t>الإلزام بصورة عامة هو الفرض </a:t>
            </a:r>
            <a:r>
              <a:rPr lang="ar-SA" sz="2600" dirty="0" err="1" smtClean="0">
                <a:solidFill>
                  <a:schemeClr val="tx1"/>
                </a:solidFill>
                <a:cs typeface="+mn-cs"/>
              </a:rPr>
              <a:t>والإيجاب.</a:t>
            </a:r>
            <a:r>
              <a:rPr lang="ar-SA" sz="2600" dirty="0" smtClean="0">
                <a:solidFill>
                  <a:schemeClr val="tx1"/>
                </a:solidFill>
                <a:cs typeface="+mn-cs"/>
              </a:rPr>
              <a:t> أي؛ ما فرضه </a:t>
            </a:r>
            <a:r>
              <a:rPr lang="ar-SA" sz="2600" dirty="0" err="1" smtClean="0">
                <a:solidFill>
                  <a:schemeClr val="tx1"/>
                </a:solidFill>
                <a:cs typeface="+mn-cs"/>
              </a:rPr>
              <a:t>الشرع</a:t>
            </a:r>
            <a:r>
              <a:rPr lang="ar-SA" sz="2600" dirty="0" smtClean="0">
                <a:solidFill>
                  <a:schemeClr val="tx1"/>
                </a:solidFill>
                <a:cs typeface="+mn-cs"/>
              </a:rPr>
              <a:t> وأوجبه علينا من أمرٍ أو نهي, سواءٌ أكان ذلك في باب العقائد, أم العبادات, أم المعاملات, أم </a:t>
            </a:r>
            <a:r>
              <a:rPr lang="ar-SA" sz="2600" dirty="0" err="1" smtClean="0">
                <a:solidFill>
                  <a:schemeClr val="tx1"/>
                </a:solidFill>
                <a:cs typeface="+mn-cs"/>
              </a:rPr>
              <a:t>الأخلاق... .</a:t>
            </a:r>
            <a:r>
              <a:rPr lang="ar-SA" sz="2600" dirty="0" smtClean="0">
                <a:solidFill>
                  <a:schemeClr val="tx1"/>
                </a:solidFill>
                <a:cs typeface="+mn-cs"/>
              </a:rPr>
              <a:t> </a:t>
            </a:r>
            <a:endParaRPr lang="en-US" sz="2600" dirty="0" smtClean="0">
              <a:solidFill>
                <a:schemeClr val="tx1"/>
              </a:solidFill>
              <a:cs typeface="+mn-cs"/>
            </a:endParaRPr>
          </a:p>
          <a:p>
            <a:pPr algn="just"/>
            <a:r>
              <a:rPr lang="ar-SA" sz="2600" dirty="0" smtClean="0">
                <a:solidFill>
                  <a:schemeClr val="tx1"/>
                </a:solidFill>
                <a:cs typeface="+mn-cs"/>
              </a:rPr>
              <a:t>وفي باب الأخلاق يمكن أن يُعَرَّف الإلزام بأنه: تكليفٌ بتشريع </a:t>
            </a:r>
            <a:r>
              <a:rPr lang="ar-SA" sz="2600" dirty="0" err="1" smtClean="0">
                <a:solidFill>
                  <a:schemeClr val="tx1"/>
                </a:solidFill>
                <a:cs typeface="+mn-cs"/>
              </a:rPr>
              <a:t>خُلُقي.</a:t>
            </a:r>
            <a:r>
              <a:rPr lang="ar-SA" sz="2600" dirty="0" smtClean="0">
                <a:solidFill>
                  <a:schemeClr val="tx1"/>
                </a:solidFill>
                <a:cs typeface="+mn-cs"/>
              </a:rPr>
              <a:t> </a:t>
            </a:r>
            <a:endParaRPr lang="en-US" sz="2600" dirty="0" smtClean="0">
              <a:solidFill>
                <a:schemeClr val="tx1"/>
              </a:solidFill>
              <a:cs typeface="+mn-cs"/>
            </a:endParaRPr>
          </a:p>
          <a:p>
            <a:pPr algn="just"/>
            <a:r>
              <a:rPr lang="ar-SA" sz="2600" dirty="0" smtClean="0">
                <a:solidFill>
                  <a:schemeClr val="tx1"/>
                </a:solidFill>
                <a:cs typeface="+mn-cs"/>
              </a:rPr>
              <a:t>أو بعبارة أخرى: أمرٌ صادرٌ من </a:t>
            </a:r>
            <a:r>
              <a:rPr lang="ar-SA" sz="2600" dirty="0" err="1" smtClean="0">
                <a:solidFill>
                  <a:schemeClr val="tx1"/>
                </a:solidFill>
                <a:cs typeface="+mn-cs"/>
              </a:rPr>
              <a:t>الشرع</a:t>
            </a:r>
            <a:r>
              <a:rPr lang="ar-SA" sz="2600" dirty="0" smtClean="0">
                <a:solidFill>
                  <a:schemeClr val="tx1"/>
                </a:solidFill>
                <a:cs typeface="+mn-cs"/>
              </a:rPr>
              <a:t> للمكلفين بامتثال خُلُقٍ محمودٍ, أو اجتنابِ خُلُقٍ </a:t>
            </a:r>
            <a:r>
              <a:rPr lang="ar-SA" sz="2600" dirty="0" err="1" smtClean="0">
                <a:solidFill>
                  <a:schemeClr val="tx1"/>
                </a:solidFill>
                <a:cs typeface="+mn-cs"/>
              </a:rPr>
              <a:t>مذموم.</a:t>
            </a:r>
            <a:r>
              <a:rPr lang="ar-SA" sz="2600" dirty="0" smtClean="0">
                <a:solidFill>
                  <a:schemeClr val="tx1"/>
                </a:solidFill>
                <a:cs typeface="+mn-cs"/>
              </a:rPr>
              <a:t> </a:t>
            </a:r>
            <a:endParaRPr lang="en-US" sz="2600" dirty="0" smtClean="0">
              <a:solidFill>
                <a:schemeClr val="tx1"/>
              </a:solidFill>
              <a:cs typeface="+mn-cs"/>
            </a:endParaRPr>
          </a:p>
          <a:p>
            <a:pPr algn="just"/>
            <a:r>
              <a:rPr lang="ar-SA" sz="2600" dirty="0" smtClean="0">
                <a:solidFill>
                  <a:schemeClr val="tx1"/>
                </a:solidFill>
                <a:cs typeface="+mn-cs"/>
              </a:rPr>
              <a:t>أي أنه أمرٌ من الله سبحانه, أو من رسوله صلى الله عليه وسلم, للبالغِ العاقلِ, يوجب عليه التحلي بخُلُقٍ محمودٍ كالصدقِ والعدلِ ونحوها, أو الابتعادِ والتخلي عن خُلُقٍ مذمومٍ كالكذبِ والرياءِ </a:t>
            </a:r>
            <a:r>
              <a:rPr lang="ar-SA" sz="2600" dirty="0" err="1" smtClean="0">
                <a:solidFill>
                  <a:schemeClr val="tx1"/>
                </a:solidFill>
                <a:cs typeface="+mn-cs"/>
              </a:rPr>
              <a:t>ونحوها.</a:t>
            </a:r>
            <a:r>
              <a:rPr lang="ar-SA" sz="2600" dirty="0" smtClean="0">
                <a:solidFill>
                  <a:schemeClr val="tx1"/>
                </a:solidFill>
                <a:cs typeface="+mn-cs"/>
              </a:rPr>
              <a:t> </a:t>
            </a:r>
            <a:endParaRPr lang="en-US" sz="2600" dirty="0" smtClean="0">
              <a:solidFill>
                <a:schemeClr val="tx1"/>
              </a:solidFill>
              <a:cs typeface="+mn-cs"/>
            </a:endParaRPr>
          </a:p>
          <a:p>
            <a:endParaRPr lang="ar-SA" dirty="0"/>
          </a:p>
        </p:txBody>
      </p:sp>
      <p:sp>
        <p:nvSpPr>
          <p:cNvPr id="2" name="Title 1"/>
          <p:cNvSpPr>
            <a:spLocks noGrp="1"/>
          </p:cNvSpPr>
          <p:nvPr>
            <p:ph type="title"/>
          </p:nvPr>
        </p:nvSpPr>
        <p:spPr/>
        <p:txBody>
          <a:bodyPr/>
          <a:lstStyle/>
          <a:p>
            <a:r>
              <a:rPr lang="ar-SA" b="1" dirty="0" err="1" smtClean="0"/>
              <a:t>أولاً </a:t>
            </a:r>
            <a:r>
              <a:rPr lang="ar-SA" b="1" dirty="0" smtClean="0"/>
              <a:t>: الإلزام </a:t>
            </a:r>
            <a:r>
              <a:rPr lang="ar-SA" b="1" dirty="0" err="1" smtClean="0"/>
              <a:t>الخلقي:</a:t>
            </a:r>
            <a:r>
              <a:rPr lang="ar-SA" b="1" dirty="0" smtClean="0"/>
              <a:t/>
            </a:r>
            <a:br>
              <a:rPr lang="ar-SA" b="1" dirty="0" smtClean="0"/>
            </a:br>
            <a:r>
              <a:rPr lang="ar-SA" sz="2800" b="1" dirty="0" smtClean="0"/>
              <a:t> - تعريف الإلزام </a:t>
            </a:r>
            <a:r>
              <a:rPr lang="ar-SA" sz="2800" b="1" dirty="0" err="1" smtClean="0"/>
              <a:t>الخُلُقي</a:t>
            </a:r>
            <a:r>
              <a:rPr lang="ar-SA" sz="2800" dirty="0" err="1" smtClean="0"/>
              <a:t>:</a:t>
            </a:r>
            <a:r>
              <a:rPr lang="ar-SA" sz="2800" dirty="0" smtClean="0"/>
              <a:t> </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 xmlns:p14="http://schemas.microsoft.com/office/powerpoint/2010/main"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err="1" smtClean="0"/>
              <a:t>-</a:t>
            </a:r>
            <a:r>
              <a:rPr lang="ar-SA" sz="3200" b="1" dirty="0" smtClean="0"/>
              <a:t> </a:t>
            </a:r>
            <a:r>
              <a:rPr lang="ar-EG" sz="3200" b="1" dirty="0" smtClean="0"/>
              <a:t>مصادر الإلزام الخلقي:</a:t>
            </a:r>
            <a:endParaRPr lang="ar-SA" sz="3200" dirty="0"/>
          </a:p>
        </p:txBody>
      </p:sp>
      <p:sp>
        <p:nvSpPr>
          <p:cNvPr id="3" name="عنصر نائب للمحتوى 2"/>
          <p:cNvSpPr>
            <a:spLocks noGrp="1"/>
          </p:cNvSpPr>
          <p:nvPr>
            <p:ph idx="1"/>
          </p:nvPr>
        </p:nvSpPr>
        <p:spPr>
          <a:xfrm>
            <a:off x="495300" y="1412776"/>
            <a:ext cx="8915400" cy="4713387"/>
          </a:xfrm>
        </p:spPr>
        <p:txBody>
          <a:bodyPr/>
          <a:lstStyle/>
          <a:p>
            <a:pPr algn="just"/>
            <a:r>
              <a:rPr lang="ar-SA" sz="2600" dirty="0" smtClean="0"/>
              <a:t>إن مصدر الإلزام </a:t>
            </a:r>
            <a:r>
              <a:rPr lang="ar-SA" sz="2600" dirty="0" err="1" smtClean="0"/>
              <a:t>الخلقي </a:t>
            </a:r>
            <a:r>
              <a:rPr lang="ar-SA" sz="2600" dirty="0" smtClean="0"/>
              <a:t>–كغيره من الأحكام الشرعية- إنما هو الله سبحانه, قال </a:t>
            </a:r>
            <a:r>
              <a:rPr lang="ar-SA" sz="2600" dirty="0" err="1" smtClean="0"/>
              <a:t>تعالى:</a:t>
            </a:r>
            <a:r>
              <a:rPr lang="ar-SA" sz="2600" dirty="0" smtClean="0"/>
              <a:t> </a:t>
            </a:r>
            <a:r>
              <a:rPr lang="ar-EG" sz="2600" dirty="0" err="1" smtClean="0"/>
              <a:t>{</a:t>
            </a:r>
            <a:r>
              <a:rPr lang="ar-SA" sz="2600" dirty="0" smtClean="0"/>
              <a:t>إنْ الحُكْمُ إلَّا لِله</a:t>
            </a:r>
            <a:r>
              <a:rPr lang="ar-SA" sz="2600" dirty="0" err="1" smtClean="0"/>
              <a:t>} </a:t>
            </a:r>
            <a:r>
              <a:rPr lang="ar-SA" sz="2600" dirty="0" smtClean="0"/>
              <a:t>(يوسف: 40), وقال جل </a:t>
            </a:r>
            <a:r>
              <a:rPr lang="ar-SA" sz="2600" dirty="0" err="1" smtClean="0"/>
              <a:t>جلاله: </a:t>
            </a:r>
            <a:r>
              <a:rPr lang="ar-SA" sz="2600" dirty="0" smtClean="0"/>
              <a:t>{ألَا لهُ الخَلْقُ والأَمْرُ</a:t>
            </a:r>
            <a:r>
              <a:rPr lang="ar-SA" sz="2600" dirty="0" err="1" smtClean="0"/>
              <a:t>} </a:t>
            </a:r>
            <a:r>
              <a:rPr lang="ar-SA" sz="2600" dirty="0" smtClean="0"/>
              <a:t>(الأعراف: 54</a:t>
            </a:r>
            <a:r>
              <a:rPr lang="ar-SA" sz="2600" dirty="0" err="1" smtClean="0"/>
              <a:t>)</a:t>
            </a:r>
            <a:r>
              <a:rPr lang="ar-EG" sz="2600" dirty="0" err="1" smtClean="0"/>
              <a:t>.</a:t>
            </a:r>
            <a:r>
              <a:rPr lang="ar-EG" sz="2600" dirty="0" smtClean="0"/>
              <a:t> والعقولُ وإنْ كانت تدرك أحياناً الحسن والقبح في الأشياء؛ كأن تدرك أن الصِّدْقَ حَسَنٌ, والكذبَ قبيحٌ, والأمانةَ حسنةٌ, والخيانة قبيحةٌ,</a:t>
            </a:r>
            <a:r>
              <a:rPr lang="ar-SA" sz="2600" dirty="0" smtClean="0"/>
              <a:t> إلا أن مناط الثواب والعقاب هو </a:t>
            </a:r>
            <a:r>
              <a:rPr lang="ar-SA" sz="2600" dirty="0" err="1" smtClean="0"/>
              <a:t>الشرع</a:t>
            </a:r>
            <a:r>
              <a:rPr lang="ar-SA" sz="2600" dirty="0" smtClean="0"/>
              <a:t>, وليس العقل,  فإن فالتشريع حقٌ لله </a:t>
            </a:r>
            <a:r>
              <a:rPr lang="ar-SA" sz="2600" dirty="0" err="1" smtClean="0"/>
              <a:t>وحده.</a:t>
            </a:r>
            <a:r>
              <a:rPr lang="ar-SA" sz="2600" dirty="0" smtClean="0"/>
              <a:t> ثم إن الله تعالى أمرنا </a:t>
            </a:r>
            <a:r>
              <a:rPr lang="ar-SA" sz="2600" dirty="0" err="1" smtClean="0"/>
              <a:t>باتباع</a:t>
            </a:r>
            <a:r>
              <a:rPr lang="ar-SA" sz="2600" dirty="0" smtClean="0"/>
              <a:t> نبيه محمد صلى الله عليه وسلم</a:t>
            </a:r>
            <a:r>
              <a:rPr lang="ar-EG" sz="2600" dirty="0" err="1" smtClean="0"/>
              <a:t>،</a:t>
            </a:r>
            <a:r>
              <a:rPr lang="ar-SA" sz="2600" dirty="0" smtClean="0"/>
              <a:t> فقال </a:t>
            </a:r>
            <a:r>
              <a:rPr lang="ar-SA" sz="2600" dirty="0" err="1" smtClean="0"/>
              <a:t>تعالى:</a:t>
            </a:r>
            <a:r>
              <a:rPr lang="ar-SA" sz="2600" dirty="0" smtClean="0"/>
              <a:t> </a:t>
            </a:r>
            <a:r>
              <a:rPr lang="ar-EG" sz="2600" dirty="0" err="1" smtClean="0"/>
              <a:t>{</a:t>
            </a:r>
            <a:r>
              <a:rPr lang="ar-SA" sz="2600" dirty="0" smtClean="0"/>
              <a:t>وَمَا آَتَاكُمُ الرَّسُولُ فَخُذُوهُ, وَمَا نَهَاكُمْ عَنْهُ فَانْتَهُوا</a:t>
            </a:r>
            <a:r>
              <a:rPr lang="ar-SA" sz="2600" dirty="0" err="1" smtClean="0"/>
              <a:t>} </a:t>
            </a:r>
            <a:r>
              <a:rPr lang="ar-SA" sz="2600" dirty="0" smtClean="0"/>
              <a:t>(الحشر: 7), وقال </a:t>
            </a:r>
            <a:r>
              <a:rPr lang="ar-SA" sz="2600" dirty="0" err="1" smtClean="0"/>
              <a:t>أيضاً:</a:t>
            </a:r>
            <a:r>
              <a:rPr lang="ar-SA" sz="2600" dirty="0" smtClean="0"/>
              <a:t> </a:t>
            </a:r>
            <a:r>
              <a:rPr lang="ar-EG" sz="2600" dirty="0" err="1" smtClean="0"/>
              <a:t>{</a:t>
            </a:r>
            <a:r>
              <a:rPr lang="ar-SA" sz="2600" dirty="0" smtClean="0"/>
              <a:t>قُلْ أَطِيعُوا اللهَ وَالرَّسُولَ فَإِنْ تَوَلَّوْا فَإِنَّ اللهَ لَا يُحِبُّ الكَافِرِينَ</a:t>
            </a:r>
            <a:r>
              <a:rPr lang="ar-SA" sz="2600" dirty="0" err="1" smtClean="0"/>
              <a:t>} </a:t>
            </a:r>
            <a:r>
              <a:rPr lang="ar-SA" sz="2600" dirty="0" smtClean="0"/>
              <a:t>(آل عمران: 32</a:t>
            </a:r>
            <a:r>
              <a:rPr lang="ar-SA" sz="2600" dirty="0" err="1" smtClean="0"/>
              <a:t>).</a:t>
            </a:r>
            <a:r>
              <a:rPr lang="ar-SA" sz="2600" dirty="0" smtClean="0"/>
              <a:t> </a:t>
            </a:r>
            <a:r>
              <a:rPr lang="ar-SA" sz="2600" dirty="0" err="1" smtClean="0"/>
              <a:t>فاتباعنا</a:t>
            </a:r>
            <a:r>
              <a:rPr lang="ar-SA" sz="2600" dirty="0" smtClean="0"/>
              <a:t> لنبينا محمد عليه الصلاة والسلام إنما هو استجابةٌ وامتثالٌ لأمر الله </a:t>
            </a:r>
            <a:r>
              <a:rPr lang="ar-SA" sz="2600" dirty="0" err="1" smtClean="0"/>
              <a:t>سبحانه.</a:t>
            </a:r>
            <a:r>
              <a:rPr lang="ar-SA" sz="2600" dirty="0" smtClean="0"/>
              <a:t> وقد بعثه الله إلينا بالقرآن الكريم والسنة المطهرة, وأقام </a:t>
            </a:r>
            <a:r>
              <a:rPr lang="ar-SA" sz="2600" dirty="0" err="1" smtClean="0"/>
              <a:t>بهما</a:t>
            </a:r>
            <a:r>
              <a:rPr lang="ar-SA" sz="2600" dirty="0" smtClean="0"/>
              <a:t> الحجة على </a:t>
            </a:r>
            <a:r>
              <a:rPr lang="ar-SA" sz="2600" dirty="0" err="1" smtClean="0"/>
              <a:t>العباد.</a:t>
            </a:r>
            <a:r>
              <a:rPr lang="ar-SA" sz="2600" dirty="0" smtClean="0"/>
              <a:t> قال </a:t>
            </a:r>
            <a:r>
              <a:rPr lang="ar-SA" sz="2600" dirty="0" err="1" smtClean="0"/>
              <a:t>تعالى:</a:t>
            </a:r>
            <a:r>
              <a:rPr lang="ar-SA" sz="2600" dirty="0" smtClean="0"/>
              <a:t> </a:t>
            </a:r>
            <a:r>
              <a:rPr lang="ar-EG" sz="2600" dirty="0" err="1" smtClean="0"/>
              <a:t>{</a:t>
            </a:r>
            <a:r>
              <a:rPr lang="ar-SA" sz="2600" dirty="0" smtClean="0"/>
              <a:t>رُسُلًا مُبَشِّرِينَ وَمُنْذِرِينَ لِئَلَّا يَكُونَ لِلنَّاسِ عَلَى اللهِ حُجَّةٌ بَعْدَ الرُّسُلِ</a:t>
            </a:r>
            <a:r>
              <a:rPr lang="ar-SA" sz="2600" dirty="0" err="1" smtClean="0"/>
              <a:t>} </a:t>
            </a:r>
            <a:r>
              <a:rPr lang="ar-SA" sz="2600" dirty="0" smtClean="0"/>
              <a:t>(النساء:165</a:t>
            </a:r>
            <a:r>
              <a:rPr lang="ar-SA" sz="2600" dirty="0" err="1" smtClean="0"/>
              <a:t>).</a:t>
            </a:r>
            <a:endParaRPr lang="ar-SA" sz="26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r>
              <a:rPr lang="ar-SA" sz="3200" b="1" dirty="0" err="1" smtClean="0"/>
              <a:t>-</a:t>
            </a:r>
            <a:r>
              <a:rPr lang="ar-SA" sz="3200" b="1" dirty="0" smtClean="0"/>
              <a:t> </a:t>
            </a:r>
            <a:r>
              <a:rPr lang="ar-EG" sz="3200" b="1" dirty="0" smtClean="0"/>
              <a:t>العوامل التي تعين على تحقيق الالتزام:</a:t>
            </a:r>
            <a:endParaRPr lang="ar-SA" sz="3200" dirty="0"/>
          </a:p>
        </p:txBody>
      </p:sp>
      <p:sp>
        <p:nvSpPr>
          <p:cNvPr id="3" name="عنصر نائب للمحتوى 2"/>
          <p:cNvSpPr>
            <a:spLocks noGrp="1"/>
          </p:cNvSpPr>
          <p:nvPr>
            <p:ph idx="1"/>
          </p:nvPr>
        </p:nvSpPr>
        <p:spPr>
          <a:xfrm>
            <a:off x="272480" y="1340768"/>
            <a:ext cx="9289032" cy="4785395"/>
          </a:xfrm>
        </p:spPr>
        <p:txBody>
          <a:bodyPr/>
          <a:lstStyle/>
          <a:p>
            <a:pPr algn="just"/>
            <a:r>
              <a:rPr lang="ar-SA" sz="2600" dirty="0" smtClean="0">
                <a:solidFill>
                  <a:schemeClr val="tx1"/>
                </a:solidFill>
                <a:cs typeface="+mn-cs"/>
              </a:rPr>
              <a:t>ذكرنا أن مصدر الإلزام هو </a:t>
            </a:r>
            <a:r>
              <a:rPr lang="ar-SA" sz="2600" dirty="0" err="1" smtClean="0">
                <a:solidFill>
                  <a:schemeClr val="tx1"/>
                </a:solidFill>
                <a:cs typeface="+mn-cs"/>
              </a:rPr>
              <a:t>الشرع</a:t>
            </a:r>
            <a:r>
              <a:rPr lang="ar-SA" sz="2600" dirty="0" smtClean="0">
                <a:solidFill>
                  <a:schemeClr val="tx1"/>
                </a:solidFill>
                <a:cs typeface="+mn-cs"/>
              </a:rPr>
              <a:t>, غير أن هناك أموراً تعين على تحقيق الالتزام في حياة الناس, وهي متفرعة عن </a:t>
            </a:r>
            <a:r>
              <a:rPr lang="ar-SA" sz="2600" dirty="0" err="1" smtClean="0">
                <a:solidFill>
                  <a:schemeClr val="tx1"/>
                </a:solidFill>
                <a:cs typeface="+mn-cs"/>
              </a:rPr>
              <a:t>الشرع</a:t>
            </a:r>
            <a:r>
              <a:rPr lang="ar-SA" sz="2600" dirty="0" smtClean="0">
                <a:solidFill>
                  <a:schemeClr val="tx1"/>
                </a:solidFill>
                <a:cs typeface="+mn-cs"/>
              </a:rPr>
              <a:t>, ومنضبطة </a:t>
            </a:r>
            <a:r>
              <a:rPr lang="ar-SA" sz="2600" dirty="0" err="1" smtClean="0">
                <a:solidFill>
                  <a:schemeClr val="tx1"/>
                </a:solidFill>
                <a:cs typeface="+mn-cs"/>
              </a:rPr>
              <a:t>به.</a:t>
            </a:r>
            <a:r>
              <a:rPr lang="ar-SA" sz="2600" dirty="0" smtClean="0">
                <a:solidFill>
                  <a:schemeClr val="tx1"/>
                </a:solidFill>
                <a:cs typeface="+mn-cs"/>
              </a:rPr>
              <a:t> وتتمثل في عوامل </a:t>
            </a:r>
            <a:r>
              <a:rPr lang="ar-SA" sz="2600" dirty="0" err="1" smtClean="0">
                <a:solidFill>
                  <a:schemeClr val="tx1"/>
                </a:solidFill>
                <a:cs typeface="+mn-cs"/>
              </a:rPr>
              <a:t>داخلية: </a:t>
            </a:r>
            <a:r>
              <a:rPr lang="ar-SA" sz="2600" dirty="0" smtClean="0">
                <a:solidFill>
                  <a:schemeClr val="tx1"/>
                </a:solidFill>
                <a:cs typeface="+mn-cs"/>
              </a:rPr>
              <a:t>(وهي: الإيمان والعقل والفطرة والضمير الخلقي</a:t>
            </a:r>
            <a:r>
              <a:rPr lang="ar-SA" sz="2600" dirty="0" err="1" smtClean="0">
                <a:solidFill>
                  <a:schemeClr val="tx1"/>
                </a:solidFill>
                <a:cs typeface="+mn-cs"/>
              </a:rPr>
              <a:t>).</a:t>
            </a:r>
            <a:r>
              <a:rPr lang="ar-SA" sz="2600" dirty="0" smtClean="0">
                <a:solidFill>
                  <a:schemeClr val="tx1"/>
                </a:solidFill>
                <a:cs typeface="+mn-cs"/>
              </a:rPr>
              <a:t> وعوامل </a:t>
            </a:r>
            <a:r>
              <a:rPr lang="ar-SA" sz="2600" dirty="0" err="1" smtClean="0">
                <a:solidFill>
                  <a:schemeClr val="tx1"/>
                </a:solidFill>
                <a:cs typeface="+mn-cs"/>
              </a:rPr>
              <a:t>خارجية: </a:t>
            </a:r>
            <a:r>
              <a:rPr lang="ar-SA" sz="2600" dirty="0" smtClean="0">
                <a:solidFill>
                  <a:schemeClr val="tx1"/>
                </a:solidFill>
                <a:cs typeface="+mn-cs"/>
              </a:rPr>
              <a:t>(وهي: المجتمع والسلطة الحاكمة</a:t>
            </a:r>
            <a:r>
              <a:rPr lang="ar-SA" sz="2600" dirty="0" err="1" smtClean="0">
                <a:solidFill>
                  <a:schemeClr val="tx1"/>
                </a:solidFill>
                <a:cs typeface="+mn-cs"/>
              </a:rPr>
              <a:t>).</a:t>
            </a:r>
            <a:r>
              <a:rPr lang="ar-SA" sz="2600" dirty="0" smtClean="0">
                <a:solidFill>
                  <a:schemeClr val="tx1"/>
                </a:solidFill>
                <a:cs typeface="+mn-cs"/>
              </a:rPr>
              <a:t> </a:t>
            </a:r>
            <a:endParaRPr lang="en-US" sz="2600" dirty="0" smtClean="0">
              <a:solidFill>
                <a:schemeClr val="tx1"/>
              </a:solidFill>
              <a:cs typeface="+mn-cs"/>
            </a:endParaRPr>
          </a:p>
          <a:p>
            <a:pPr lvl="0" algn="just"/>
            <a:r>
              <a:rPr lang="ar-SA" sz="2600" b="1" dirty="0" smtClean="0">
                <a:solidFill>
                  <a:schemeClr val="tx1"/>
                </a:solidFill>
                <a:cs typeface="+mn-cs"/>
              </a:rPr>
              <a:t>العوامل الداخلية للإلزام:</a:t>
            </a:r>
            <a:r>
              <a:rPr lang="ar-SA" sz="2600" dirty="0" smtClean="0">
                <a:solidFill>
                  <a:schemeClr val="tx1"/>
                </a:solidFill>
                <a:cs typeface="+mn-cs"/>
              </a:rPr>
              <a:t> وتتمثل كما أسلفنا آنفاً في:</a:t>
            </a:r>
            <a:endParaRPr lang="en-US" sz="2600" dirty="0" smtClean="0">
              <a:solidFill>
                <a:schemeClr val="tx1"/>
              </a:solidFill>
              <a:cs typeface="+mn-cs"/>
            </a:endParaRPr>
          </a:p>
          <a:p>
            <a:pPr lvl="0" algn="just"/>
            <a:r>
              <a:rPr lang="ar-SA" sz="2600" b="1" dirty="0" smtClean="0">
                <a:solidFill>
                  <a:schemeClr val="tx1"/>
                </a:solidFill>
                <a:cs typeface="+mn-cs"/>
              </a:rPr>
              <a:t>1- الإيمان بالله وباليوم الآخر:</a:t>
            </a:r>
            <a:r>
              <a:rPr lang="ar-SA" sz="2600" dirty="0" smtClean="0">
                <a:solidFill>
                  <a:schemeClr val="tx1"/>
                </a:solidFill>
                <a:cs typeface="+mn-cs"/>
              </a:rPr>
              <a:t> إن كثيراً من الممارسات الخلقية الحميدة لا تقوم إلا على أساس الإيمان بالله واليوم الآخر</a:t>
            </a:r>
            <a:r>
              <a:rPr lang="ar-EG" sz="2600" dirty="0" err="1" smtClean="0">
                <a:solidFill>
                  <a:schemeClr val="tx1"/>
                </a:solidFill>
                <a:cs typeface="+mn-cs"/>
              </a:rPr>
              <a:t>،</a:t>
            </a:r>
            <a:r>
              <a:rPr lang="ar-SA" sz="2600" dirty="0" smtClean="0">
                <a:solidFill>
                  <a:schemeClr val="tx1"/>
                </a:solidFill>
                <a:cs typeface="+mn-cs"/>
              </a:rPr>
              <a:t> والطمع بالثواب والرضا من الله تبارك وتعالى وليس من البشر, وذلك كما في مقابلة الإساءة بالإحسان</a:t>
            </a:r>
            <a:r>
              <a:rPr lang="ar-EG" sz="2600" dirty="0" err="1" smtClean="0">
                <a:solidFill>
                  <a:schemeClr val="tx1"/>
                </a:solidFill>
                <a:cs typeface="+mn-cs"/>
              </a:rPr>
              <a:t>،</a:t>
            </a:r>
            <a:r>
              <a:rPr lang="ar-SA" sz="2600" dirty="0" smtClean="0">
                <a:solidFill>
                  <a:schemeClr val="tx1"/>
                </a:solidFill>
                <a:cs typeface="+mn-cs"/>
              </a:rPr>
              <a:t> والصبر على الظلم مع القدرة على الرد</a:t>
            </a:r>
            <a:r>
              <a:rPr lang="ar-EG" sz="2600" dirty="0" err="1" smtClean="0">
                <a:solidFill>
                  <a:schemeClr val="tx1"/>
                </a:solidFill>
                <a:cs typeface="+mn-cs"/>
              </a:rPr>
              <a:t>،</a:t>
            </a:r>
            <a:r>
              <a:rPr lang="ar-SA" sz="2600" dirty="0" smtClean="0">
                <a:solidFill>
                  <a:schemeClr val="tx1"/>
                </a:solidFill>
                <a:cs typeface="+mn-cs"/>
              </a:rPr>
              <a:t> والإنفاق على الأيتام والمحتاجين من غير انتظار الجزاء منهم</a:t>
            </a:r>
            <a:r>
              <a:rPr lang="ar-EG" sz="2600" dirty="0" err="1" smtClean="0">
                <a:solidFill>
                  <a:schemeClr val="tx1"/>
                </a:solidFill>
                <a:cs typeface="+mn-cs"/>
              </a:rPr>
              <a:t>،</a:t>
            </a:r>
            <a:r>
              <a:rPr lang="ar-SA" sz="2600" dirty="0" smtClean="0">
                <a:solidFill>
                  <a:schemeClr val="tx1"/>
                </a:solidFill>
                <a:cs typeface="+mn-cs"/>
              </a:rPr>
              <a:t> والتضحية بالمال مع شدة الحاجة إليه</a:t>
            </a:r>
            <a:r>
              <a:rPr lang="ar-EG" sz="2600" dirty="0" err="1" smtClean="0">
                <a:solidFill>
                  <a:schemeClr val="tx1"/>
                </a:solidFill>
                <a:cs typeface="+mn-cs"/>
              </a:rPr>
              <a:t>،</a:t>
            </a:r>
            <a:r>
              <a:rPr lang="ar-SA" sz="2600" dirty="0" smtClean="0">
                <a:solidFill>
                  <a:schemeClr val="tx1"/>
                </a:solidFill>
                <a:cs typeface="+mn-cs"/>
              </a:rPr>
              <a:t> كما قال الله </a:t>
            </a:r>
            <a:r>
              <a:rPr lang="ar-SA" sz="2600" dirty="0" err="1" smtClean="0">
                <a:solidFill>
                  <a:schemeClr val="tx1"/>
                </a:solidFill>
                <a:cs typeface="+mn-cs"/>
              </a:rPr>
              <a:t>تعالى: </a:t>
            </a:r>
            <a:r>
              <a:rPr lang="ar-SA" sz="2600" dirty="0" smtClean="0">
                <a:solidFill>
                  <a:schemeClr val="tx1"/>
                </a:solidFill>
                <a:cs typeface="+mn-cs"/>
              </a:rPr>
              <a:t>{وَيُطْعِمُونَ الطَّعَامَ عَلَى حُبِّهِ مِسْكِيناً وَيَتِيماً وَأَسِيراً, إِنَّمَا نُطْعِمُكُمْ لِوَجْهِ اللهِ لَا نُرِيدُ مِنْكُمْ جَزَاءً وَلَا شُكُوراً</a:t>
            </a:r>
            <a:r>
              <a:rPr lang="ar-SA" sz="2600" dirty="0" err="1" smtClean="0">
                <a:solidFill>
                  <a:schemeClr val="tx1"/>
                </a:solidFill>
                <a:cs typeface="+mn-cs"/>
              </a:rPr>
              <a:t>}</a:t>
            </a:r>
            <a:endParaRPr lang="ar-SA" sz="2600" dirty="0">
              <a:solidFill>
                <a:schemeClr val="tx1"/>
              </a:solidFill>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3" name="مستطيل 2"/>
          <p:cNvSpPr/>
          <p:nvPr/>
        </p:nvSpPr>
        <p:spPr>
          <a:xfrm>
            <a:off x="416496" y="620688"/>
            <a:ext cx="9001000" cy="5293757"/>
          </a:xfrm>
          <a:prstGeom prst="rect">
            <a:avLst/>
          </a:prstGeom>
        </p:spPr>
        <p:txBody>
          <a:bodyPr wrap="square">
            <a:spAutoFit/>
          </a:bodyPr>
          <a:lstStyle/>
          <a:p>
            <a:pPr algn="just"/>
            <a:r>
              <a:rPr lang="ar-SA" sz="2600" dirty="0" smtClean="0"/>
              <a:t>(الإنسان:8-9</a:t>
            </a:r>
            <a:r>
              <a:rPr lang="ar-SA" sz="2600" dirty="0" err="1" smtClean="0"/>
              <a:t>).</a:t>
            </a:r>
            <a:r>
              <a:rPr lang="ar-SA" sz="2600" dirty="0" smtClean="0"/>
              <a:t> يقول ابن القيم رحمه </a:t>
            </a:r>
            <a:r>
              <a:rPr lang="ar-SA" sz="2600" dirty="0" err="1" smtClean="0"/>
              <a:t>الله: </a:t>
            </a:r>
            <a:r>
              <a:rPr lang="ar-SA" sz="2600" dirty="0" smtClean="0"/>
              <a:t>"الإيمان هو روح الأعمال, وهو الباعث عليها, والآمر بأحسنها, والناهي عن أقبحها, وعلى قدر قوة الإيمان يكون أمره ونهيه لصاحبه, </a:t>
            </a:r>
            <a:r>
              <a:rPr lang="ar-SA" sz="2600" dirty="0" err="1" smtClean="0"/>
              <a:t>وائتمار</a:t>
            </a:r>
            <a:r>
              <a:rPr lang="ar-SA" sz="2600" dirty="0" smtClean="0"/>
              <a:t> صاحبه </a:t>
            </a:r>
            <a:r>
              <a:rPr lang="ar-SA" sz="2600" dirty="0" err="1" smtClean="0"/>
              <a:t>وانتهاؤه”</a:t>
            </a:r>
            <a:endParaRPr lang="ar-SA" sz="2600" dirty="0" smtClean="0"/>
          </a:p>
          <a:p>
            <a:pPr lvl="0" algn="just"/>
            <a:r>
              <a:rPr lang="ar-SA" sz="2600" b="1" dirty="0" smtClean="0"/>
              <a:t>2- العقل</a:t>
            </a:r>
            <a:r>
              <a:rPr lang="ar-SA" sz="2600" dirty="0" smtClean="0"/>
              <a:t>: وذلك أن الإنسان إذا رأى أن عاقبة فعله ستكون نافعةً ومفيدةً أقْدَمَ </a:t>
            </a:r>
            <a:r>
              <a:rPr lang="ar-SA" sz="2600" dirty="0" err="1" smtClean="0"/>
              <a:t>عليه.</a:t>
            </a:r>
            <a:r>
              <a:rPr lang="ar-SA" sz="2600" dirty="0" smtClean="0"/>
              <a:t> وإذا رأى أنها ستكون ضارةً أو أليمةً أحجمَ </a:t>
            </a:r>
            <a:r>
              <a:rPr lang="ar-SA" sz="2600" dirty="0" err="1" smtClean="0"/>
              <a:t>عنه.</a:t>
            </a:r>
            <a:r>
              <a:rPr lang="ar-SA" sz="2600" dirty="0" smtClean="0"/>
              <a:t> أي أن العقل كثيراً ما يكون وراء الإقدام على التصرفات الأخلاقية الحميدة, والإحجام عن التصرفات المشينة, فالعقل يقود صاحبه إلى الخلق الحميد, وتعطيله يقوده إلى </a:t>
            </a:r>
            <a:r>
              <a:rPr lang="ar-SA" sz="2600" dirty="0" err="1" smtClean="0"/>
              <a:t>العكس.</a:t>
            </a:r>
            <a:r>
              <a:rPr lang="ar-SA" sz="2600" dirty="0" smtClean="0"/>
              <a:t> وفي هذا جاء إخبار الله عن أهل النار </a:t>
            </a:r>
            <a:r>
              <a:rPr lang="ar-SA" sz="2600" dirty="0" err="1" smtClean="0"/>
              <a:t>بقوله: </a:t>
            </a:r>
            <a:r>
              <a:rPr lang="ar-SA" sz="2600" dirty="0" smtClean="0"/>
              <a:t>{وَقَالُوا لَوْ كُنَّا نَسْمَعُ أَوْ نَعْقِلُ مَا كُنَّا فِي أَصْحَابِ السَّعِيرِ</a:t>
            </a:r>
            <a:r>
              <a:rPr lang="ar-SA" sz="2600" dirty="0" err="1" smtClean="0"/>
              <a:t>} </a:t>
            </a:r>
            <a:r>
              <a:rPr lang="ar-SA" sz="2600" dirty="0" smtClean="0"/>
              <a:t>(الملك: 10</a:t>
            </a:r>
            <a:r>
              <a:rPr lang="ar-SA" sz="2600" dirty="0" err="1" smtClean="0"/>
              <a:t>).</a:t>
            </a:r>
            <a:r>
              <a:rPr lang="ar-SA" sz="2600" dirty="0" smtClean="0"/>
              <a:t> يقول ابن القيم رحمه </a:t>
            </a:r>
            <a:r>
              <a:rPr lang="ar-SA" sz="2600" dirty="0" err="1" smtClean="0"/>
              <a:t>الله: </a:t>
            </a:r>
            <a:r>
              <a:rPr lang="ar-SA" sz="2600" dirty="0" smtClean="0"/>
              <a:t>"أما العقل فقد وضع الله سبحانه في العقول والفِطَرِ استحسانُ الصدقِ والعدل والإحسان والبر والعفة والشجاعة, ومكارم الأخلاق, وأداء الأمانات, وصلة الأرحام, ونصيحة الخَلْق, والوفاء بالعهد, وحفظ الجوار, ونصر المظلوم, والإعانة على نوائب الحق, وقِرى الضيف, وحمل الكَلِّ, ونحو </a:t>
            </a:r>
            <a:r>
              <a:rPr lang="ar-SA" sz="2600" dirty="0" err="1" smtClean="0"/>
              <a:t>ذلك.</a:t>
            </a:r>
            <a:r>
              <a:rPr lang="ar-SA" sz="2600" dirty="0" smtClean="0"/>
              <a:t> ووضع في العقولِ والفِطَرِ استقباحُ أضداد </a:t>
            </a:r>
            <a:r>
              <a:rPr lang="ar-SA" sz="2600" dirty="0" err="1" smtClean="0"/>
              <a:t>ذلك“.</a:t>
            </a:r>
            <a:endParaRPr lang="ar-SA" sz="2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1025" name="Rectangle 1"/>
          <p:cNvSpPr>
            <a:spLocks noChangeArrowheads="1"/>
          </p:cNvSpPr>
          <p:nvPr/>
        </p:nvSpPr>
        <p:spPr bwMode="auto">
          <a:xfrm>
            <a:off x="344488" y="153154"/>
            <a:ext cx="9145016" cy="66479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tabLst/>
            </a:pPr>
            <a:r>
              <a:rPr kumimoji="0" lang="ar-SA" sz="2600" b="1" i="0" u="none" strike="noStrike" cap="none" normalizeH="0" baseline="0" dirty="0" smtClean="0">
                <a:ln>
                  <a:noFill/>
                </a:ln>
                <a:effectLst/>
                <a:latin typeface="Traditional Arabic" pitchFamily="18" charset="-78"/>
                <a:ea typeface="Times New Roman" pitchFamily="18" charset="0"/>
                <a:cs typeface="+mn-cs"/>
              </a:rPr>
              <a:t>3- الفطرة</a:t>
            </a:r>
            <a:r>
              <a:rPr kumimoji="0" lang="ar-SA" sz="2600" b="0" i="0" u="none" strike="noStrike" cap="none" normalizeH="0" baseline="0" dirty="0" smtClean="0">
                <a:ln>
                  <a:noFill/>
                </a:ln>
                <a:effectLst/>
                <a:latin typeface="Traditional Arabic" pitchFamily="18" charset="-78"/>
                <a:ea typeface="Times New Roman" pitchFamily="18" charset="0"/>
                <a:cs typeface="+mn-cs"/>
              </a:rPr>
              <a:t>: الإنسان بفطرته السوية السليمة يهتدي إلى الأخلاق الحميدة</a:t>
            </a:r>
            <a:r>
              <a:rPr kumimoji="0" lang="ar-EG" sz="2600" b="0" i="0" u="none" strike="noStrike" cap="none" normalizeH="0" baseline="0" dirty="0" err="1" smtClean="0">
                <a:ln>
                  <a:noFill/>
                </a:ln>
                <a:effectLst/>
                <a:latin typeface="Traditional Arabic" pitchFamily="18" charset="-78"/>
                <a:ea typeface="Times New Roman" pitchFamily="18" charset="0"/>
                <a:cs typeface="+mn-cs"/>
              </a:rPr>
              <a:t>،</a:t>
            </a:r>
            <a:r>
              <a:rPr kumimoji="0" lang="ar-SA" sz="2600" b="0" i="0" u="none" strike="noStrike" cap="none" normalizeH="0" baseline="0" dirty="0" smtClean="0">
                <a:ln>
                  <a:noFill/>
                </a:ln>
                <a:effectLst/>
                <a:latin typeface="Traditional Arabic" pitchFamily="18" charset="-78"/>
                <a:ea typeface="Times New Roman" pitchFamily="18" charset="0"/>
                <a:cs typeface="+mn-cs"/>
              </a:rPr>
              <a:t> ويرتاح لها قلبه وضميره, فالعفة والسخاء والحياء والصدق والشجاعة والإحسان والحلم والأناة كلها قيم أخلاقية راقية تهفو إليها الفِطَر السوية, وتسعى للتحلي بها, على العكس من أضداد تلك الصفات كالخِسَّة وصفاقة الوجه, والجبن, وبذاءة اللسان فإن الفِطَر السليمة تستقبحها وتنفر منها, والإسلام دين الفطرة, قال </a:t>
            </a:r>
            <a:r>
              <a:rPr kumimoji="0" lang="ar-SA" sz="2600" b="0" i="0" u="none" strike="noStrike" cap="none" normalizeH="0" baseline="0" dirty="0" err="1" smtClean="0">
                <a:ln>
                  <a:noFill/>
                </a:ln>
                <a:effectLst/>
                <a:latin typeface="Traditional Arabic" pitchFamily="18" charset="-78"/>
                <a:ea typeface="Times New Roman" pitchFamily="18" charset="0"/>
                <a:cs typeface="+mn-cs"/>
              </a:rPr>
              <a:t>تعالى: </a:t>
            </a:r>
            <a:r>
              <a:rPr kumimoji="0" lang="ar-SA" sz="2600" b="0" i="0" u="none" strike="noStrike" cap="none" normalizeH="0" baseline="0" dirty="0" smtClean="0">
                <a:ln>
                  <a:noFill/>
                </a:ln>
                <a:effectLst/>
                <a:latin typeface="Traditional Arabic" pitchFamily="18" charset="-78"/>
                <a:ea typeface="Times New Roman" pitchFamily="18" charset="0"/>
                <a:cs typeface="+mn-cs"/>
              </a:rPr>
              <a:t>{فَأَقِمْ وَجْهَكَ لِلدِّينِ حَنِيفًا فِطْرَةَ اللهِ الَّتِي فَطَرَ النَّاسَ عَلَيْهَا لَا تَبْدِيلَ لِخَلْقِ اللهِ ذَلِكَ الدِّينُ القَيِّمُ</a:t>
            </a:r>
            <a:r>
              <a:rPr kumimoji="0" lang="ar-SA" sz="2600" b="0" i="0" u="none" strike="noStrike" cap="none" normalizeH="0" baseline="0" dirty="0" err="1" smtClean="0">
                <a:ln>
                  <a:noFill/>
                </a:ln>
                <a:effectLst/>
                <a:latin typeface="Traditional Arabic" pitchFamily="18" charset="-78"/>
                <a:ea typeface="Times New Roman" pitchFamily="18" charset="0"/>
                <a:cs typeface="+mn-cs"/>
              </a:rPr>
              <a:t>} </a:t>
            </a:r>
            <a:r>
              <a:rPr kumimoji="0" lang="ar-SA" sz="2600" b="0" i="0" u="none" strike="noStrike" cap="none" normalizeH="0" baseline="0" dirty="0" smtClean="0">
                <a:ln>
                  <a:noFill/>
                </a:ln>
                <a:effectLst/>
                <a:latin typeface="Traditional Arabic" pitchFamily="18" charset="-78"/>
                <a:ea typeface="Times New Roman" pitchFamily="18" charset="0"/>
                <a:cs typeface="+mn-cs"/>
              </a:rPr>
              <a:t>(الرُّوم: 30), ويقول الرسول صلى الله عليه </a:t>
            </a:r>
            <a:r>
              <a:rPr kumimoji="0" lang="ar-SA" sz="2600" b="0" i="0" u="none" strike="noStrike" cap="none" normalizeH="0" baseline="0" dirty="0" err="1" smtClean="0">
                <a:ln>
                  <a:noFill/>
                </a:ln>
                <a:effectLst/>
                <a:latin typeface="Traditional Arabic" pitchFamily="18" charset="-78"/>
                <a:ea typeface="Times New Roman" pitchFamily="18" charset="0"/>
                <a:cs typeface="+mn-cs"/>
              </a:rPr>
              <a:t>وسلم: </a:t>
            </a:r>
            <a:r>
              <a:rPr kumimoji="0" lang="ar-SA" sz="2600" b="0" i="0" u="none" strike="noStrike" cap="none" normalizeH="0" baseline="0" dirty="0" smtClean="0">
                <a:ln>
                  <a:noFill/>
                </a:ln>
                <a:effectLst/>
                <a:latin typeface="Traditional Arabic" pitchFamily="18" charset="-78"/>
                <a:ea typeface="Times New Roman" pitchFamily="18" charset="0"/>
                <a:cs typeface="+mn-cs"/>
              </a:rPr>
              <a:t>(ما من مولود إلا يولد على الفطرة فأبواه يهودانه وينصرانه </a:t>
            </a:r>
            <a:r>
              <a:rPr kumimoji="0" lang="ar-SA" sz="2600" b="0" i="0" u="none" strike="noStrike" cap="none" normalizeH="0" baseline="0" dirty="0" err="1" smtClean="0">
                <a:ln>
                  <a:noFill/>
                </a:ln>
                <a:effectLst/>
                <a:latin typeface="Traditional Arabic" pitchFamily="18" charset="-78"/>
                <a:ea typeface="Times New Roman" pitchFamily="18" charset="0"/>
                <a:cs typeface="+mn-cs"/>
              </a:rPr>
              <a:t>ويمجسانه</a:t>
            </a:r>
            <a:r>
              <a:rPr kumimoji="0" lang="ar-SA" sz="2600" b="0" i="0" u="none" strike="noStrike" cap="none" normalizeH="0" baseline="0" dirty="0" smtClean="0">
                <a:ln>
                  <a:noFill/>
                </a:ln>
                <a:effectLst/>
                <a:latin typeface="Traditional Arabic" pitchFamily="18" charset="-78"/>
                <a:ea typeface="Times New Roman" pitchFamily="18" charset="0"/>
                <a:cs typeface="+mn-cs"/>
              </a:rPr>
              <a:t> كما تنتج البهيمة بهيمة جمعاء هل تحسون فيها من </a:t>
            </a:r>
            <a:r>
              <a:rPr kumimoji="0" lang="ar-SA" sz="2600" b="0" i="0" u="none" strike="noStrike" cap="none" normalizeH="0" baseline="0" dirty="0" err="1" smtClean="0">
                <a:ln>
                  <a:noFill/>
                </a:ln>
                <a:effectLst/>
                <a:latin typeface="Traditional Arabic" pitchFamily="18" charset="-78"/>
                <a:ea typeface="Times New Roman" pitchFamily="18" charset="0"/>
                <a:cs typeface="+mn-cs"/>
              </a:rPr>
              <a:t>جدعاء).</a:t>
            </a:r>
            <a:r>
              <a:rPr kumimoji="0" lang="ar-SA" sz="2600" b="0" i="0" u="none" strike="noStrike" cap="none" normalizeH="0" baseline="0" dirty="0" smtClean="0">
                <a:ln>
                  <a:noFill/>
                </a:ln>
                <a:effectLst/>
                <a:latin typeface="Traditional Arabic" pitchFamily="18" charset="-78"/>
                <a:ea typeface="Times New Roman" pitchFamily="18" charset="0"/>
                <a:cs typeface="+mn-cs"/>
              </a:rPr>
              <a:t> ثم يقول أبو هريرة رضي الله </a:t>
            </a:r>
            <a:r>
              <a:rPr kumimoji="0" lang="ar-SA" sz="2600" b="0" i="0" u="none" strike="noStrike" cap="none" normalizeH="0" baseline="0" dirty="0" err="1" smtClean="0">
                <a:ln>
                  <a:noFill/>
                </a:ln>
                <a:effectLst/>
                <a:latin typeface="Traditional Arabic" pitchFamily="18" charset="-78"/>
                <a:ea typeface="Times New Roman" pitchFamily="18" charset="0"/>
                <a:cs typeface="+mn-cs"/>
              </a:rPr>
              <a:t>عنه: </a:t>
            </a:r>
            <a:r>
              <a:rPr kumimoji="0" lang="ar-SA" sz="2600" b="0" i="0" u="none" strike="noStrike" cap="none" normalizeH="0" baseline="0" dirty="0" smtClean="0">
                <a:ln>
                  <a:noFill/>
                </a:ln>
                <a:effectLst/>
                <a:latin typeface="Traditional Arabic" pitchFamily="18" charset="-78"/>
                <a:ea typeface="Times New Roman" pitchFamily="18" charset="0"/>
                <a:cs typeface="+mn-cs"/>
              </a:rPr>
              <a:t>"واقرؤوا إن </a:t>
            </a:r>
            <a:r>
              <a:rPr kumimoji="0" lang="ar-SA" sz="2600" b="0" i="0" u="none" strike="noStrike" cap="none" normalizeH="0" baseline="0" dirty="0" err="1" smtClean="0">
                <a:ln>
                  <a:noFill/>
                </a:ln>
                <a:effectLst/>
                <a:latin typeface="Traditional Arabic" pitchFamily="18" charset="-78"/>
                <a:ea typeface="Times New Roman" pitchFamily="18" charset="0"/>
                <a:cs typeface="+mn-cs"/>
              </a:rPr>
              <a:t>شئتم: </a:t>
            </a:r>
            <a:r>
              <a:rPr kumimoji="0" lang="ar-SA" sz="2600" b="0" i="0" u="none" strike="noStrike" cap="none" normalizeH="0" baseline="0" dirty="0" smtClean="0">
                <a:ln>
                  <a:noFill/>
                </a:ln>
                <a:effectLst/>
                <a:latin typeface="Traditional Arabic" pitchFamily="18" charset="-78"/>
                <a:ea typeface="Times New Roman" pitchFamily="18" charset="0"/>
                <a:cs typeface="+mn-cs"/>
              </a:rPr>
              <a:t>{فِطْرَةَ اللهِ الَّتِي فَطَرَ النَّاسَ عَلَيْهَا لَا تَبْدِيلَ لِخَلْقِ اللهِ</a:t>
            </a:r>
            <a:r>
              <a:rPr kumimoji="0" lang="ar-SA" sz="2600" b="0" i="0" u="none" strike="noStrike" cap="none" normalizeH="0" baseline="0" dirty="0" err="1" smtClean="0">
                <a:ln>
                  <a:noFill/>
                </a:ln>
                <a:effectLst/>
                <a:latin typeface="Traditional Arabic" pitchFamily="18" charset="-78"/>
                <a:ea typeface="Times New Roman" pitchFamily="18" charset="0"/>
                <a:cs typeface="+mn-cs"/>
              </a:rPr>
              <a:t>}"</a:t>
            </a:r>
            <a:r>
              <a:rPr kumimoji="0" lang="ar-SA" sz="2600" b="0" i="0" u="none" strike="noStrike" cap="none" normalizeH="0" baseline="0" dirty="0" err="1" smtClean="0" bmk="">
                <a:ln>
                  <a:noFill/>
                </a:ln>
                <a:effectLst/>
                <a:latin typeface="Traditional Arabic" pitchFamily="18" charset="-78"/>
                <a:ea typeface="Times New Roman" pitchFamily="18" charset="0"/>
                <a:cs typeface="+mn-cs"/>
              </a:rPr>
              <a:t>.</a:t>
            </a:r>
            <a:r>
              <a:rPr kumimoji="0" lang="ar-SA" sz="2600" b="0" i="0" u="none" strike="noStrike" cap="none" normalizeH="0" baseline="30000" dirty="0" smtClean="0" bmk="">
                <a:ln>
                  <a:noFill/>
                </a:ln>
                <a:effectLst/>
                <a:latin typeface="Traditional Arabic" pitchFamily="18" charset="-78"/>
                <a:ea typeface="Times New Roman" pitchFamily="18" charset="0"/>
                <a:cs typeface="+mn-cs"/>
              </a:rPr>
              <a:t> </a:t>
            </a:r>
            <a:r>
              <a:rPr kumimoji="0" lang="ar-SA" sz="2600" b="0" i="0" u="none" strike="noStrike" cap="none" normalizeH="0" baseline="0" dirty="0" smtClean="0" bmk="">
                <a:ln>
                  <a:noFill/>
                </a:ln>
                <a:effectLst/>
                <a:latin typeface="Traditional Arabic" pitchFamily="18" charset="-78"/>
                <a:ea typeface="Times New Roman" pitchFamily="18" charset="0"/>
                <a:cs typeface="+mn-cs"/>
              </a:rPr>
              <a:t>يقول ابن </a:t>
            </a:r>
            <a:r>
              <a:rPr kumimoji="0" lang="ar-SA" sz="2600" b="0" i="0" u="none" strike="noStrike" cap="none" normalizeH="0" baseline="0" dirty="0" err="1" smtClean="0" bmk="">
                <a:ln>
                  <a:noFill/>
                </a:ln>
                <a:effectLst/>
                <a:latin typeface="Traditional Arabic" pitchFamily="18" charset="-78"/>
                <a:ea typeface="Times New Roman" pitchFamily="18" charset="0"/>
                <a:cs typeface="+mn-cs"/>
              </a:rPr>
              <a:t>القيم: </a:t>
            </a:r>
            <a:r>
              <a:rPr kumimoji="0" lang="ar-SA" sz="2600" b="0" i="0" u="none" strike="noStrike" cap="none" normalizeH="0" baseline="0" dirty="0" smtClean="0" bmk="">
                <a:ln>
                  <a:noFill/>
                </a:ln>
                <a:effectLst/>
                <a:latin typeface="Traditional Arabic" pitchFamily="18" charset="-78"/>
                <a:ea typeface="Times New Roman" pitchFamily="18" charset="0"/>
                <a:cs typeface="+mn-cs"/>
              </a:rPr>
              <a:t>"والله سبحانه قد أنعم على عباده من جملة إحسانه ونعمه بأمرين هما أصل السعادة, أحدهما: أنْ خَلَقَهم في أصل النشأة على الفِطرة السليمة, فكل مولود يولد على الفطرة حتى يكون أبواه هما اللذان يخرجانه </a:t>
            </a:r>
            <a:r>
              <a:rPr kumimoji="0" lang="ar-SA" sz="2600" b="0" i="0" u="none" strike="noStrike" cap="none" normalizeH="0" baseline="0" dirty="0" err="1" smtClean="0" bmk="">
                <a:ln>
                  <a:noFill/>
                </a:ln>
                <a:effectLst/>
                <a:latin typeface="Traditional Arabic" pitchFamily="18" charset="-78"/>
                <a:ea typeface="Times New Roman" pitchFamily="18" charset="0"/>
                <a:cs typeface="+mn-cs"/>
              </a:rPr>
              <a:t>عنها...</a:t>
            </a:r>
            <a:r>
              <a:rPr kumimoji="0" lang="ar-SA" sz="2600" b="0" i="0" u="none" strike="noStrike" cap="none" normalizeH="0" baseline="0" dirty="0" smtClean="0" bmk="">
                <a:ln>
                  <a:noFill/>
                </a:ln>
                <a:effectLst/>
                <a:latin typeface="Traditional Arabic" pitchFamily="18" charset="-78"/>
                <a:ea typeface="Times New Roman" pitchFamily="18" charset="0"/>
                <a:cs typeface="+mn-cs"/>
              </a:rPr>
              <a:t> فإذا تركت النفس وفطرتها لم تُؤْثِرْ على محبة باريها وفاطرها وعبادته وحده شيئاً, ولم تشرك </a:t>
            </a:r>
            <a:r>
              <a:rPr kumimoji="0" lang="ar-SA" sz="2600" b="0" i="0" u="none" strike="noStrike" cap="none" normalizeH="0" baseline="0" dirty="0" err="1" smtClean="0" bmk="">
                <a:ln>
                  <a:noFill/>
                </a:ln>
                <a:effectLst/>
                <a:latin typeface="Traditional Arabic" pitchFamily="18" charset="-78"/>
                <a:ea typeface="Times New Roman" pitchFamily="18" charset="0"/>
                <a:cs typeface="+mn-cs"/>
              </a:rPr>
              <a:t>به</a:t>
            </a:r>
            <a:r>
              <a:rPr kumimoji="0" lang="ar-SA" sz="2600" b="0" i="0" u="none" strike="noStrike" cap="none" normalizeH="0" baseline="0" dirty="0" smtClean="0" bmk="">
                <a:ln>
                  <a:noFill/>
                </a:ln>
                <a:effectLst/>
                <a:latin typeface="Traditional Arabic" pitchFamily="18" charset="-78"/>
                <a:ea typeface="Times New Roman" pitchFamily="18" charset="0"/>
                <a:cs typeface="+mn-cs"/>
              </a:rPr>
              <a:t>, ولم تجحد كمال ربوبيته, وكان أحبَّ شيءٍ إليها, وأطوعَ شيءٍ لها, وآثر شيء </a:t>
            </a:r>
            <a:r>
              <a:rPr kumimoji="0" lang="ar-SA" sz="2600" b="0" i="0" u="none" strike="noStrike" cap="none" normalizeH="0" baseline="0" dirty="0" err="1" smtClean="0" bmk="">
                <a:ln>
                  <a:noFill/>
                </a:ln>
                <a:effectLst/>
                <a:latin typeface="Traditional Arabic" pitchFamily="18" charset="-78"/>
                <a:ea typeface="Times New Roman" pitchFamily="18" charset="0"/>
                <a:cs typeface="+mn-cs"/>
              </a:rPr>
              <a:t>عندها"</a:t>
            </a:r>
            <a:r>
              <a:rPr kumimoji="0" lang="ar-SA" sz="2600" b="0" i="0" u="none" strike="noStrike" cap="none" normalizeH="0" baseline="0" dirty="0" err="1" smtClean="0">
                <a:ln>
                  <a:noFill/>
                </a:ln>
                <a:effectLst/>
                <a:latin typeface="Traditional Arabic" pitchFamily="18" charset="-78"/>
                <a:ea typeface="Times New Roman" pitchFamily="18" charset="0"/>
                <a:cs typeface="+mn-cs"/>
              </a:rPr>
              <a:t>.</a:t>
            </a:r>
            <a:r>
              <a:rPr kumimoji="0" lang="ar-SA" sz="2600" b="0" i="0" u="none" strike="noStrike" cap="none" normalizeH="0" baseline="0" dirty="0" smtClean="0">
                <a:ln>
                  <a:noFill/>
                </a:ln>
                <a:effectLst/>
                <a:latin typeface="Traditional Arabic" pitchFamily="18" charset="-78"/>
                <a:ea typeface="Times New Roman" pitchFamily="18" charset="0"/>
                <a:cs typeface="+mn-cs"/>
              </a:rPr>
              <a:t> </a:t>
            </a:r>
            <a:endParaRPr kumimoji="0" lang="en-US" sz="2600" b="0" i="0" u="none" strike="noStrike" cap="none" normalizeH="0" baseline="0" dirty="0" smtClean="0">
              <a:ln>
                <a:noFill/>
              </a:ln>
              <a:effectLst/>
              <a:latin typeface="Arial" pitchFamily="34" charset="0"/>
              <a:cs typeface="+mn-c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
            </a:r>
            <a:br>
              <a:rPr kumimoji="0" lang="en-US" sz="1800" b="0" i="0" u="none" strike="noStrike" cap="none" normalizeH="0" baseline="0" dirty="0" smtClean="0">
                <a:ln>
                  <a:noFill/>
                </a:ln>
                <a:solidFill>
                  <a:schemeClr val="tx1"/>
                </a:solidFill>
                <a:effectLst/>
                <a:latin typeface="Arial" pitchFamily="34" charset="0"/>
                <a:cs typeface="Arial" pitchFamily="34" charset="0"/>
              </a:rPr>
            </a:b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26625" name="Rectangle 1"/>
          <p:cNvSpPr>
            <a:spLocks noChangeArrowheads="1"/>
          </p:cNvSpPr>
          <p:nvPr/>
        </p:nvSpPr>
        <p:spPr bwMode="auto">
          <a:xfrm>
            <a:off x="344488" y="381748"/>
            <a:ext cx="9145016" cy="54476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tabLst/>
            </a:pP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4- الضمير أو الوازع الديني</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ونعني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به</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ذلك الشعور الخفي الذي نحس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به</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في أعماق نفوسنا, ينادينا ويدفعنا إلى ممارسة فعل أو الكف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عنه.</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وحين نستجيب له يغمرنا شعور عارم بالراحة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واللذة.</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وأما إذا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تجاهلناه</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حصل معنا العكس تماماً, فنشعر بالانقباض والألم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النفسي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(ويسمى بوخز الضمير), ونلوم أنفسنا على ذلك التقصير, ولا نريد أن يطلع عليه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أحد</a:t>
            </a:r>
            <a:r>
              <a:rPr kumimoji="0" lang="ar-SA"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وهذا الضمير إنما يتكون في الفرد في أولى سِنِي حياته, ومن خلال القيم التي تغرس فيه, والثقافة التي ينشأ عليها, والتربية التي يتلقاها, والبيئة المحيطة </a:t>
            </a:r>
            <a:r>
              <a:rPr kumimoji="0" lang="ar-SA"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به.</a:t>
            </a:r>
            <a:r>
              <a:rPr kumimoji="0" lang="ar-SA"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ومن هنا كان دور الدين قوياً بل أساساً في نشأته وصياغته في المجتمع </a:t>
            </a:r>
            <a:r>
              <a:rPr kumimoji="0" lang="ar-SA"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الإسلامي.</a:t>
            </a:r>
            <a:r>
              <a:rPr kumimoji="0" lang="ar-SA"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ولعل في قول النبي صلى الله عليه </a:t>
            </a:r>
            <a:r>
              <a:rPr kumimoji="0" lang="ar-SA"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وسلم: </a:t>
            </a:r>
            <a:r>
              <a:rPr kumimoji="0" lang="ar-SA"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(البِرُّ حُسْنُ الخُلُقِ, والإِثْمُ ما حَاكَ في صَدْرِكَ, وَكَرِهْتَ أَنْ يَطَّلِعَ عليه الناس)</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ما يشير إلى هذا الضمير الخفي, أو الوازع الديني الذي يكون رقيباً على تصرفات المسلم, فيدفعه إلى طيب الأفعال والأقوال, ولو لم تكن نصوص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الشرع</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آمرةً بها, وتكفه عن الفعل الذي لا يليق, ولو لم تكن نصوص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الشرع</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ناهيةً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عنها.</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endParaRPr kumimoji="0" lang="en-US" sz="2600" b="0" i="0" u="none" strike="noStrike" cap="none" normalizeH="0" baseline="0" dirty="0" smtClean="0">
              <a:ln>
                <a:noFill/>
              </a:ln>
              <a:solidFill>
                <a:schemeClr val="tx1"/>
              </a:solidFill>
              <a:effectLst/>
              <a:latin typeface="Arial" pitchFamily="34" charset="0"/>
              <a:cs typeface="+mn-c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
            </a:r>
            <a:br>
              <a:rPr kumimoji="0" lang="en-US" sz="1800" b="0" i="0" u="none" strike="noStrike" cap="none" normalizeH="0" baseline="0" dirty="0" smtClean="0">
                <a:ln>
                  <a:noFill/>
                </a:ln>
                <a:solidFill>
                  <a:schemeClr val="tx1"/>
                </a:solidFill>
                <a:effectLst/>
                <a:latin typeface="Arial" pitchFamily="34" charset="0"/>
                <a:cs typeface="Arial" pitchFamily="34" charset="0"/>
              </a:rPr>
            </a:b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err="1" smtClean="0"/>
              <a:t>ثانياً </a:t>
            </a:r>
            <a:r>
              <a:rPr lang="ar-SA" b="1" dirty="0" smtClean="0"/>
              <a:t>: العوامل </a:t>
            </a:r>
            <a:r>
              <a:rPr lang="ar-SA" b="1" dirty="0" err="1" smtClean="0"/>
              <a:t>الخارجية:</a:t>
            </a:r>
            <a:endParaRPr lang="ar-SA" dirty="0"/>
          </a:p>
        </p:txBody>
      </p:sp>
      <p:sp>
        <p:nvSpPr>
          <p:cNvPr id="3" name="عنصر نائب للمحتوى 2"/>
          <p:cNvSpPr>
            <a:spLocks noGrp="1"/>
          </p:cNvSpPr>
          <p:nvPr>
            <p:ph idx="1"/>
          </p:nvPr>
        </p:nvSpPr>
        <p:spPr>
          <a:xfrm>
            <a:off x="344488" y="1340768"/>
            <a:ext cx="9145016" cy="4785395"/>
          </a:xfrm>
        </p:spPr>
        <p:txBody>
          <a:bodyPr/>
          <a:lstStyle/>
          <a:p>
            <a:pPr lvl="0" algn="just"/>
            <a:r>
              <a:rPr lang="ar-SA" sz="2600" b="1" dirty="0" smtClean="0">
                <a:solidFill>
                  <a:schemeClr val="tx1"/>
                </a:solidFill>
              </a:rPr>
              <a:t>1- المجتمع</a:t>
            </a:r>
            <a:r>
              <a:rPr lang="ar-SA" sz="2600" dirty="0" smtClean="0">
                <a:solidFill>
                  <a:schemeClr val="tx1"/>
                </a:solidFill>
              </a:rPr>
              <a:t>: أمر الله سبحانه جماعة المسلمين أن يراقبوا سلوك الأفراد داخل المجتمع</a:t>
            </a:r>
            <a:r>
              <a:rPr lang="ar-EG" sz="2600" dirty="0" err="1" smtClean="0">
                <a:solidFill>
                  <a:schemeClr val="tx1"/>
                </a:solidFill>
              </a:rPr>
              <a:t>،</a:t>
            </a:r>
            <a:r>
              <a:rPr lang="ar-SA" sz="2600" dirty="0" smtClean="0">
                <a:solidFill>
                  <a:schemeClr val="tx1"/>
                </a:solidFill>
              </a:rPr>
              <a:t> وأن يأخذوا على يد الشارد منهم, والمنحرف عن جادة الحق</a:t>
            </a:r>
            <a:r>
              <a:rPr lang="ar-EG" sz="2600" dirty="0" err="1" smtClean="0">
                <a:solidFill>
                  <a:schemeClr val="tx1"/>
                </a:solidFill>
              </a:rPr>
              <a:t>،</a:t>
            </a:r>
            <a:r>
              <a:rPr lang="ar-SA" sz="2600" dirty="0" smtClean="0">
                <a:solidFill>
                  <a:schemeClr val="tx1"/>
                </a:solidFill>
              </a:rPr>
              <a:t> وأن يعاقبوه إذا ارتكب من المحظورات ما يستدعي معاقبته ليكون زاجراً له ورادعاً </a:t>
            </a:r>
            <a:r>
              <a:rPr lang="ar-SA" sz="2600" dirty="0" err="1" smtClean="0">
                <a:solidFill>
                  <a:schemeClr val="tx1"/>
                </a:solidFill>
              </a:rPr>
              <a:t>لغيره.</a:t>
            </a:r>
            <a:r>
              <a:rPr lang="ar-SA" sz="2600" dirty="0" smtClean="0">
                <a:solidFill>
                  <a:schemeClr val="tx1"/>
                </a:solidFill>
              </a:rPr>
              <a:t> قال </a:t>
            </a:r>
            <a:r>
              <a:rPr lang="ar-SA" sz="2600" dirty="0" err="1" smtClean="0">
                <a:solidFill>
                  <a:schemeClr val="tx1"/>
                </a:solidFill>
              </a:rPr>
              <a:t>تعالى:</a:t>
            </a:r>
            <a:r>
              <a:rPr lang="ar-SA" sz="2600" dirty="0" smtClean="0">
                <a:solidFill>
                  <a:schemeClr val="tx1"/>
                </a:solidFill>
              </a:rPr>
              <a:t> </a:t>
            </a:r>
            <a:r>
              <a:rPr lang="ar-EG" sz="2600" dirty="0" err="1" smtClean="0">
                <a:solidFill>
                  <a:schemeClr val="tx1"/>
                </a:solidFill>
              </a:rPr>
              <a:t>{</a:t>
            </a:r>
            <a:r>
              <a:rPr lang="ar-SA" sz="2600" dirty="0" smtClean="0">
                <a:solidFill>
                  <a:schemeClr val="tx1"/>
                </a:solidFill>
              </a:rPr>
              <a:t>وَالسَّارِقُ وَالسَّارِقَةُ فَاقْطَعُوا أَيْدِيَهُمَا جَزَاءً بِمَا كَسَبَا نَكَالًا مِنَ اللهِ</a:t>
            </a:r>
            <a:r>
              <a:rPr lang="ar-SA" sz="2600" dirty="0" err="1" smtClean="0">
                <a:solidFill>
                  <a:schemeClr val="tx1"/>
                </a:solidFill>
              </a:rPr>
              <a:t>} </a:t>
            </a:r>
            <a:r>
              <a:rPr lang="ar-SA" sz="2600" dirty="0" smtClean="0">
                <a:solidFill>
                  <a:schemeClr val="tx1"/>
                </a:solidFill>
              </a:rPr>
              <a:t>(المائدة: 38), وقال </a:t>
            </a:r>
            <a:r>
              <a:rPr lang="ar-SA" sz="2600" dirty="0" err="1" smtClean="0">
                <a:solidFill>
                  <a:schemeClr val="tx1"/>
                </a:solidFill>
              </a:rPr>
              <a:t>تعالى:</a:t>
            </a:r>
            <a:r>
              <a:rPr lang="ar-SA" sz="2600" dirty="0" smtClean="0">
                <a:solidFill>
                  <a:schemeClr val="tx1"/>
                </a:solidFill>
              </a:rPr>
              <a:t> </a:t>
            </a:r>
            <a:r>
              <a:rPr lang="ar-EG" sz="2600" dirty="0" err="1" smtClean="0">
                <a:solidFill>
                  <a:schemeClr val="tx1"/>
                </a:solidFill>
              </a:rPr>
              <a:t>{</a:t>
            </a:r>
            <a:r>
              <a:rPr lang="ar-SA" sz="2600" dirty="0" smtClean="0">
                <a:solidFill>
                  <a:schemeClr val="tx1"/>
                </a:solidFill>
              </a:rPr>
              <a:t>الزَّانِيَةُ وَالزَّانِي فَاجْلِدُوا كُلَّ وَاحِدٍ مِنْهُمَا مِئَةَ جَلْدَةٍ وَلَا </a:t>
            </a:r>
            <a:r>
              <a:rPr lang="ar-SA" sz="2600" dirty="0" err="1" smtClean="0">
                <a:solidFill>
                  <a:schemeClr val="tx1"/>
                </a:solidFill>
              </a:rPr>
              <a:t>تَأْخُذْكُمْ</a:t>
            </a:r>
            <a:r>
              <a:rPr lang="ar-SA" sz="2600" dirty="0" smtClean="0">
                <a:solidFill>
                  <a:schemeClr val="tx1"/>
                </a:solidFill>
              </a:rPr>
              <a:t> </a:t>
            </a:r>
            <a:r>
              <a:rPr lang="ar-SA" sz="2600" dirty="0" err="1" smtClean="0">
                <a:solidFill>
                  <a:schemeClr val="tx1"/>
                </a:solidFill>
              </a:rPr>
              <a:t>بِهِمَا</a:t>
            </a:r>
            <a:r>
              <a:rPr lang="ar-SA" sz="2600" dirty="0" smtClean="0">
                <a:solidFill>
                  <a:schemeClr val="tx1"/>
                </a:solidFill>
              </a:rPr>
              <a:t> رَأْفَةٌ فِي دِينِ اللهِ إِنْ كُنْتُمْ تُؤْمِنُونَ بِاللهِ وَاليَوْمِ الآَخِرِ</a:t>
            </a:r>
            <a:r>
              <a:rPr lang="ar-SA" sz="2600" dirty="0" err="1" smtClean="0">
                <a:solidFill>
                  <a:schemeClr val="tx1"/>
                </a:solidFill>
              </a:rPr>
              <a:t>} </a:t>
            </a:r>
            <a:r>
              <a:rPr lang="ar-SA" sz="2600" dirty="0" smtClean="0">
                <a:solidFill>
                  <a:schemeClr val="tx1"/>
                </a:solidFill>
              </a:rPr>
              <a:t>(النور: 2), ويقول الرسول صلى الله عليه </a:t>
            </a:r>
            <a:r>
              <a:rPr lang="ar-SA" sz="2600" dirty="0" err="1" smtClean="0">
                <a:solidFill>
                  <a:schemeClr val="tx1"/>
                </a:solidFill>
              </a:rPr>
              <a:t>وسلم: </a:t>
            </a:r>
            <a:r>
              <a:rPr lang="ar-SA" sz="2600" dirty="0" smtClean="0">
                <a:solidFill>
                  <a:schemeClr val="tx1"/>
                </a:solidFill>
              </a:rPr>
              <a:t>(من رأى منكم منكراً</a:t>
            </a:r>
            <a:r>
              <a:rPr lang="ar-EG" sz="2600" dirty="0" err="1" smtClean="0">
                <a:solidFill>
                  <a:schemeClr val="tx1"/>
                </a:solidFill>
              </a:rPr>
              <a:t>،</a:t>
            </a:r>
            <a:r>
              <a:rPr lang="ar-SA" sz="2600" dirty="0" smtClean="0">
                <a:solidFill>
                  <a:schemeClr val="tx1"/>
                </a:solidFill>
              </a:rPr>
              <a:t> فليغيره بيده</a:t>
            </a:r>
            <a:r>
              <a:rPr lang="ar-EG" sz="2600" dirty="0" err="1" smtClean="0">
                <a:solidFill>
                  <a:schemeClr val="tx1"/>
                </a:solidFill>
              </a:rPr>
              <a:t>،</a:t>
            </a:r>
            <a:r>
              <a:rPr lang="ar-SA" sz="2600" dirty="0" smtClean="0">
                <a:solidFill>
                  <a:schemeClr val="tx1"/>
                </a:solidFill>
              </a:rPr>
              <a:t> فإن لم يستطع فبلسانه</a:t>
            </a:r>
            <a:r>
              <a:rPr lang="ar-EG" sz="2600" dirty="0" err="1" smtClean="0">
                <a:solidFill>
                  <a:schemeClr val="tx1"/>
                </a:solidFill>
              </a:rPr>
              <a:t>،</a:t>
            </a:r>
            <a:r>
              <a:rPr lang="ar-SA" sz="2600" dirty="0" smtClean="0">
                <a:solidFill>
                  <a:schemeClr val="tx1"/>
                </a:solidFill>
              </a:rPr>
              <a:t> فإن لم يستطع فبقلبه</a:t>
            </a:r>
            <a:r>
              <a:rPr lang="ar-EG" sz="2600" dirty="0" err="1" smtClean="0">
                <a:solidFill>
                  <a:schemeClr val="tx1"/>
                </a:solidFill>
              </a:rPr>
              <a:t>،</a:t>
            </a:r>
            <a:r>
              <a:rPr lang="ar-SA" sz="2600" dirty="0" smtClean="0">
                <a:solidFill>
                  <a:schemeClr val="tx1"/>
                </a:solidFill>
              </a:rPr>
              <a:t> وذلك أضعف الإيمان</a:t>
            </a:r>
            <a:r>
              <a:rPr lang="ar-SA" sz="2600" dirty="0" err="1" smtClean="0">
                <a:solidFill>
                  <a:schemeClr val="tx1"/>
                </a:solidFill>
              </a:rPr>
              <a:t>).</a:t>
            </a:r>
            <a:r>
              <a:rPr lang="ar-SA" sz="2600" baseline="30000" dirty="0" smtClean="0">
                <a:solidFill>
                  <a:schemeClr val="tx1"/>
                </a:solidFill>
              </a:rPr>
              <a:t> </a:t>
            </a:r>
            <a:r>
              <a:rPr lang="ar-SA" sz="2600" dirty="0" smtClean="0">
                <a:solidFill>
                  <a:schemeClr val="tx1"/>
                </a:solidFill>
              </a:rPr>
              <a:t>فالأمة كلها مطالبة بأن تراقب أفعال أبنائها وتصرفاتهم</a:t>
            </a:r>
            <a:r>
              <a:rPr lang="ar-EG" sz="2600" dirty="0" err="1" smtClean="0">
                <a:solidFill>
                  <a:schemeClr val="tx1"/>
                </a:solidFill>
              </a:rPr>
              <a:t>؛</a:t>
            </a:r>
            <a:r>
              <a:rPr lang="ar-SA" sz="2600" dirty="0" smtClean="0">
                <a:solidFill>
                  <a:schemeClr val="tx1"/>
                </a:solidFill>
              </a:rPr>
              <a:t> فتأمرهم بالمعروف</a:t>
            </a:r>
            <a:r>
              <a:rPr lang="ar-EG" sz="2600" dirty="0" err="1" smtClean="0">
                <a:solidFill>
                  <a:schemeClr val="tx1"/>
                </a:solidFill>
              </a:rPr>
              <a:t>،</a:t>
            </a:r>
            <a:r>
              <a:rPr lang="ar-SA" sz="2600" dirty="0" smtClean="0">
                <a:solidFill>
                  <a:schemeClr val="tx1"/>
                </a:solidFill>
              </a:rPr>
              <a:t> وتنهاهم عن المنكر</a:t>
            </a:r>
            <a:r>
              <a:rPr lang="ar-EG" sz="2600" dirty="0" err="1" smtClean="0">
                <a:solidFill>
                  <a:schemeClr val="tx1"/>
                </a:solidFill>
              </a:rPr>
              <a:t>،</a:t>
            </a:r>
            <a:r>
              <a:rPr lang="ar-SA" sz="2600" dirty="0" smtClean="0">
                <a:solidFill>
                  <a:schemeClr val="tx1"/>
                </a:solidFill>
              </a:rPr>
              <a:t> وتأخذ على يد الظالم والعابث</a:t>
            </a:r>
            <a:r>
              <a:rPr lang="ar-EG" sz="2600" dirty="0" err="1" smtClean="0">
                <a:solidFill>
                  <a:schemeClr val="tx1"/>
                </a:solidFill>
              </a:rPr>
              <a:t>،</a:t>
            </a:r>
            <a:r>
              <a:rPr lang="ar-SA" sz="2600" dirty="0" smtClean="0">
                <a:solidFill>
                  <a:schemeClr val="tx1"/>
                </a:solidFill>
              </a:rPr>
              <a:t> وإلا نال جميعهم شؤم المعصية </a:t>
            </a:r>
            <a:r>
              <a:rPr lang="ar-SA" sz="2600" dirty="0" err="1" smtClean="0">
                <a:solidFill>
                  <a:schemeClr val="tx1"/>
                </a:solidFill>
              </a:rPr>
              <a:t>وشرورها.</a:t>
            </a:r>
            <a:r>
              <a:rPr lang="ar-SA" sz="2600" dirty="0" smtClean="0">
                <a:solidFill>
                  <a:schemeClr val="tx1"/>
                </a:solidFill>
              </a:rPr>
              <a:t> قال تعالى محذراً من </a:t>
            </a:r>
            <a:r>
              <a:rPr lang="ar-SA" sz="2600" dirty="0" err="1" smtClean="0">
                <a:solidFill>
                  <a:schemeClr val="tx1"/>
                </a:solidFill>
              </a:rPr>
              <a:t>ذلك:</a:t>
            </a:r>
            <a:r>
              <a:rPr lang="ar-SA" sz="2600" dirty="0" smtClean="0">
                <a:solidFill>
                  <a:schemeClr val="tx1"/>
                </a:solidFill>
              </a:rPr>
              <a:t> </a:t>
            </a:r>
            <a:r>
              <a:rPr lang="ar-EG" sz="2600" dirty="0" err="1" smtClean="0">
                <a:solidFill>
                  <a:schemeClr val="tx1"/>
                </a:solidFill>
              </a:rPr>
              <a:t>{</a:t>
            </a:r>
            <a:r>
              <a:rPr lang="ar-SA" sz="2600" dirty="0" smtClean="0">
                <a:solidFill>
                  <a:schemeClr val="tx1"/>
                </a:solidFill>
              </a:rPr>
              <a:t>وَاتَّقُوا فِتْنَةً لَا </a:t>
            </a:r>
            <a:r>
              <a:rPr lang="ar-SA" sz="2600" dirty="0" err="1" smtClean="0">
                <a:solidFill>
                  <a:schemeClr val="tx1"/>
                </a:solidFill>
              </a:rPr>
              <a:t>تُصِيبَنَّ</a:t>
            </a:r>
            <a:r>
              <a:rPr lang="ar-SA" sz="2600" dirty="0" smtClean="0">
                <a:solidFill>
                  <a:schemeClr val="tx1"/>
                </a:solidFill>
              </a:rPr>
              <a:t> الَّذِينَ ظَلَمُوا مِنْكُمْ خَاصَّةً</a:t>
            </a:r>
            <a:r>
              <a:rPr lang="ar-SA" sz="2600" dirty="0" err="1" smtClean="0">
                <a:solidFill>
                  <a:schemeClr val="tx1"/>
                </a:solidFill>
              </a:rPr>
              <a:t>} </a:t>
            </a:r>
            <a:r>
              <a:rPr lang="ar-SA" sz="2600" dirty="0" smtClean="0">
                <a:solidFill>
                  <a:schemeClr val="tx1"/>
                </a:solidFill>
              </a:rPr>
              <a:t>(الأنفال:25</a:t>
            </a:r>
            <a:r>
              <a:rPr lang="ar-SA" sz="2600" dirty="0" err="1" smtClean="0">
                <a:solidFill>
                  <a:schemeClr val="tx1"/>
                </a:solidFill>
              </a:rPr>
              <a:t>).</a:t>
            </a:r>
            <a:r>
              <a:rPr lang="ar-SA" sz="2600" dirty="0" smtClean="0">
                <a:solidFill>
                  <a:schemeClr val="tx1"/>
                </a:solidFill>
              </a:rPr>
              <a:t> </a:t>
            </a:r>
            <a:endParaRPr lang="en-US" sz="2600" dirty="0" smtClean="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27649" name="Rectangle 1"/>
          <p:cNvSpPr>
            <a:spLocks noChangeArrowheads="1"/>
          </p:cNvSpPr>
          <p:nvPr/>
        </p:nvSpPr>
        <p:spPr bwMode="auto">
          <a:xfrm>
            <a:off x="488504" y="634958"/>
            <a:ext cx="8856984"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tabLst/>
            </a:pP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2- السلطة الحاكمة</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إن أهم واجبات السلطة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الحاكمة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(والمتمثلة بولي الأمر أو من ينوب عنه) هو حملُ الناس</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على الالتزام بحدود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الشرع</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الحنيف أمراً ونهياً</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والتحلي بالأخلاق النبيلة</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والابتعاد عن السلوك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المنحرف.</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وهو ما عبر عنه الإمام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الماوردي</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رحمه الله بأربع كلمات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فقال: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الإمامة موضوعة لخلافة النبوة في </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حراسة الدين وسياسة الدنيا</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وحراسة الدين إنما تكون بتطبيق الشريعة, وردع الخارج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عليها.</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وسياسة الدنيا تكون بمنع المنازعات, وقطع الخصومات, وتحقيق العدل بين الرعية, وإيصال الحقوق إلى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أصحابها.</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ولا شك أن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الإمام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(أو ولي الأمر) لن يستطيع أن يحقق ذلك كله بمفرده, بل لا بد من معاونة الجهاز المشارك له في إدارة البلاد, والذي يمثل بمجموعه السلطة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الحاكمة.</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endParaRPr kumimoji="0" lang="en-US" sz="2600" b="0" i="0" u="none" strike="noStrike" cap="none" normalizeH="0" baseline="0" dirty="0" smtClean="0">
              <a:ln>
                <a:noFill/>
              </a:ln>
              <a:solidFill>
                <a:schemeClr val="tx1"/>
              </a:solidFill>
              <a:effectLst/>
              <a:latin typeface="Arial" pitchFamily="34" charset="0"/>
              <a:cs typeface="+mn-c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
            </a:r>
            <a:br>
              <a:rPr kumimoji="0" lang="en-US" sz="1800" b="0" i="0" u="none" strike="noStrike" cap="none" normalizeH="0" baseline="0" dirty="0" smtClean="0">
                <a:ln>
                  <a:noFill/>
                </a:ln>
                <a:solidFill>
                  <a:schemeClr val="tx1"/>
                </a:solidFill>
                <a:effectLst/>
                <a:latin typeface="Arial" pitchFamily="34" charset="0"/>
                <a:cs typeface="Arial" pitchFamily="34" charset="0"/>
              </a:rPr>
            </a:b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خصائص الإلزام </a:t>
            </a:r>
            <a:r>
              <a:rPr lang="ar-SA" b="1" dirty="0" err="1" smtClean="0"/>
              <a:t>الخُلُقي:</a:t>
            </a:r>
            <a:endParaRPr lang="ar-SA" dirty="0"/>
          </a:p>
        </p:txBody>
      </p:sp>
      <p:sp>
        <p:nvSpPr>
          <p:cNvPr id="3" name="عنصر نائب للمحتوى 2"/>
          <p:cNvSpPr>
            <a:spLocks noGrp="1"/>
          </p:cNvSpPr>
          <p:nvPr>
            <p:ph idx="1"/>
          </p:nvPr>
        </p:nvSpPr>
        <p:spPr>
          <a:xfrm>
            <a:off x="344488" y="1340768"/>
            <a:ext cx="9217024" cy="4785395"/>
          </a:xfrm>
        </p:spPr>
        <p:txBody>
          <a:bodyPr/>
          <a:lstStyle/>
          <a:p>
            <a:pPr algn="just"/>
            <a:r>
              <a:rPr lang="ar-SA" sz="2600" dirty="0" smtClean="0">
                <a:solidFill>
                  <a:schemeClr val="tx1"/>
                </a:solidFill>
                <a:cs typeface="+mn-cs"/>
              </a:rPr>
              <a:t>يمتاز الإلزام الخلقي في الإسلام بجملة من الخصائص أهمها:</a:t>
            </a:r>
            <a:r>
              <a:rPr lang="en-US" sz="2600" dirty="0" smtClean="0">
                <a:solidFill>
                  <a:schemeClr val="tx1"/>
                </a:solidFill>
                <a:cs typeface="+mn-cs"/>
              </a:rPr>
              <a:t> </a:t>
            </a:r>
          </a:p>
          <a:p>
            <a:pPr lvl="0" algn="just"/>
            <a:r>
              <a:rPr lang="ar-SA" sz="2600" dirty="0" smtClean="0">
                <a:solidFill>
                  <a:schemeClr val="tx1"/>
                </a:solidFill>
                <a:cs typeface="+mn-cs"/>
              </a:rPr>
              <a:t>أنه إلزام بقدر </a:t>
            </a:r>
            <a:r>
              <a:rPr lang="ar-SA" sz="2600" dirty="0" err="1" smtClean="0">
                <a:solidFill>
                  <a:schemeClr val="tx1"/>
                </a:solidFill>
                <a:cs typeface="+mn-cs"/>
              </a:rPr>
              <a:t>الاستطاعة.</a:t>
            </a:r>
            <a:r>
              <a:rPr lang="ar-SA" sz="2600" dirty="0" smtClean="0">
                <a:solidFill>
                  <a:schemeClr val="tx1"/>
                </a:solidFill>
                <a:cs typeface="+mn-cs"/>
              </a:rPr>
              <a:t> فلا تكليف إلا بما </a:t>
            </a:r>
            <a:r>
              <a:rPr lang="ar-SA" sz="2600" dirty="0" err="1" smtClean="0">
                <a:solidFill>
                  <a:schemeClr val="tx1"/>
                </a:solidFill>
                <a:cs typeface="+mn-cs"/>
              </a:rPr>
              <a:t>يُطاق.</a:t>
            </a:r>
            <a:r>
              <a:rPr lang="ar-SA" sz="2600" dirty="0" smtClean="0">
                <a:solidFill>
                  <a:schemeClr val="tx1"/>
                </a:solidFill>
                <a:cs typeface="+mn-cs"/>
              </a:rPr>
              <a:t> قال </a:t>
            </a:r>
            <a:r>
              <a:rPr lang="ar-SA" sz="2600" dirty="0" err="1" smtClean="0">
                <a:solidFill>
                  <a:schemeClr val="tx1"/>
                </a:solidFill>
                <a:cs typeface="+mn-cs"/>
              </a:rPr>
              <a:t>تعالى: </a:t>
            </a:r>
            <a:r>
              <a:rPr lang="ar-SA" sz="2600" dirty="0" smtClean="0">
                <a:solidFill>
                  <a:schemeClr val="tx1"/>
                </a:solidFill>
                <a:cs typeface="+mn-cs"/>
              </a:rPr>
              <a:t>{لَا يُكَلِّفُ اللهُ نَفْساً إِلَّا وُسْعَهَا</a:t>
            </a:r>
            <a:r>
              <a:rPr lang="ar-SA" sz="2600" dirty="0" err="1" smtClean="0">
                <a:solidFill>
                  <a:schemeClr val="tx1"/>
                </a:solidFill>
                <a:cs typeface="+mn-cs"/>
              </a:rPr>
              <a:t>} </a:t>
            </a:r>
            <a:r>
              <a:rPr lang="ar-SA" sz="2600" dirty="0" smtClean="0">
                <a:solidFill>
                  <a:schemeClr val="tx1"/>
                </a:solidFill>
                <a:cs typeface="+mn-cs"/>
              </a:rPr>
              <a:t>(البقرة:286</a:t>
            </a:r>
            <a:r>
              <a:rPr lang="ar-SA" sz="2600" dirty="0" err="1" smtClean="0">
                <a:solidFill>
                  <a:schemeClr val="tx1"/>
                </a:solidFill>
                <a:cs typeface="+mn-cs"/>
              </a:rPr>
              <a:t>).</a:t>
            </a:r>
            <a:r>
              <a:rPr lang="ar-SA" sz="2600" dirty="0" smtClean="0">
                <a:solidFill>
                  <a:schemeClr val="tx1"/>
                </a:solidFill>
                <a:cs typeface="+mn-cs"/>
              </a:rPr>
              <a:t> وهذا مبدأ يقتضيه العدل الإلهي, كما يقتضيه الخلق </a:t>
            </a:r>
            <a:r>
              <a:rPr lang="ar-SA" sz="2600" dirty="0" err="1" smtClean="0">
                <a:solidFill>
                  <a:schemeClr val="tx1"/>
                </a:solidFill>
                <a:cs typeface="+mn-cs"/>
              </a:rPr>
              <a:t>القويم.</a:t>
            </a:r>
            <a:r>
              <a:rPr lang="ar-SA" sz="2600" dirty="0" smtClean="0">
                <a:solidFill>
                  <a:schemeClr val="tx1"/>
                </a:solidFill>
                <a:cs typeface="+mn-cs"/>
              </a:rPr>
              <a:t> </a:t>
            </a:r>
            <a:endParaRPr lang="en-US" sz="2600" dirty="0" smtClean="0">
              <a:solidFill>
                <a:schemeClr val="tx1"/>
              </a:solidFill>
              <a:cs typeface="+mn-cs"/>
            </a:endParaRPr>
          </a:p>
          <a:p>
            <a:pPr lvl="0" algn="just"/>
            <a:r>
              <a:rPr lang="ar-SA" sz="2600" dirty="0" smtClean="0">
                <a:solidFill>
                  <a:schemeClr val="tx1"/>
                </a:solidFill>
                <a:cs typeface="+mn-cs"/>
              </a:rPr>
              <a:t>أنه إلزام بما فيه يُسر على الناس, ويسهل </a:t>
            </a:r>
            <a:r>
              <a:rPr lang="ar-SA" sz="2600" dirty="0" err="1" smtClean="0">
                <a:solidFill>
                  <a:schemeClr val="tx1"/>
                </a:solidFill>
                <a:cs typeface="+mn-cs"/>
              </a:rPr>
              <a:t>تطبيقه.</a:t>
            </a:r>
            <a:r>
              <a:rPr lang="ar-SA" sz="2600" dirty="0" smtClean="0">
                <a:solidFill>
                  <a:schemeClr val="tx1"/>
                </a:solidFill>
                <a:cs typeface="+mn-cs"/>
              </a:rPr>
              <a:t> ومن ثَمَّ فلا تكليف بما فيه حرج أو مشقة لم تعتدها نفوس </a:t>
            </a:r>
            <a:r>
              <a:rPr lang="ar-SA" sz="2600" dirty="0" err="1" smtClean="0">
                <a:solidFill>
                  <a:schemeClr val="tx1"/>
                </a:solidFill>
                <a:cs typeface="+mn-cs"/>
              </a:rPr>
              <a:t>الناس.</a:t>
            </a:r>
            <a:r>
              <a:rPr lang="ar-SA" sz="2600" dirty="0" smtClean="0">
                <a:solidFill>
                  <a:schemeClr val="tx1"/>
                </a:solidFill>
                <a:cs typeface="+mn-cs"/>
              </a:rPr>
              <a:t> قال </a:t>
            </a:r>
            <a:r>
              <a:rPr lang="ar-SA" sz="2600" dirty="0" err="1" smtClean="0">
                <a:solidFill>
                  <a:schemeClr val="tx1"/>
                </a:solidFill>
                <a:cs typeface="+mn-cs"/>
              </a:rPr>
              <a:t>تعالى: </a:t>
            </a:r>
            <a:r>
              <a:rPr lang="ar-SA" sz="2600" dirty="0" smtClean="0">
                <a:solidFill>
                  <a:schemeClr val="tx1"/>
                </a:solidFill>
                <a:cs typeface="+mn-cs"/>
              </a:rPr>
              <a:t>{يُرِيدُ اللهُ بِكُمُ اليُسْرَ وَلَا يُرِيدُ بِكُمُ العُسْرَ</a:t>
            </a:r>
            <a:r>
              <a:rPr lang="ar-SA" sz="2600" dirty="0" err="1" smtClean="0">
                <a:solidFill>
                  <a:schemeClr val="tx1"/>
                </a:solidFill>
                <a:cs typeface="+mn-cs"/>
              </a:rPr>
              <a:t>} </a:t>
            </a:r>
            <a:r>
              <a:rPr lang="ar-SA" sz="2600" dirty="0" smtClean="0">
                <a:solidFill>
                  <a:schemeClr val="tx1"/>
                </a:solidFill>
                <a:cs typeface="+mn-cs"/>
              </a:rPr>
              <a:t>(البقرة: 185</a:t>
            </a:r>
            <a:r>
              <a:rPr lang="ar-SA" sz="2600" dirty="0" err="1" smtClean="0">
                <a:solidFill>
                  <a:schemeClr val="tx1"/>
                </a:solidFill>
                <a:cs typeface="+mn-cs"/>
              </a:rPr>
              <a:t>).</a:t>
            </a:r>
            <a:r>
              <a:rPr lang="ar-SA" sz="2600" dirty="0" smtClean="0">
                <a:solidFill>
                  <a:schemeClr val="tx1"/>
                </a:solidFill>
                <a:cs typeface="+mn-cs"/>
              </a:rPr>
              <a:t> وقال </a:t>
            </a:r>
            <a:r>
              <a:rPr lang="ar-SA" sz="2600" dirty="0" err="1" smtClean="0">
                <a:solidFill>
                  <a:schemeClr val="tx1"/>
                </a:solidFill>
                <a:cs typeface="+mn-cs"/>
              </a:rPr>
              <a:t>تعالى: </a:t>
            </a:r>
            <a:r>
              <a:rPr lang="ar-SA" sz="2600" dirty="0" smtClean="0">
                <a:solidFill>
                  <a:schemeClr val="tx1"/>
                </a:solidFill>
                <a:cs typeface="+mn-cs"/>
              </a:rPr>
              <a:t>{وَمَا جَعَلَ عَلَيْكُمْ فِي الدِّينِ مِنْ حَرَجٍ</a:t>
            </a:r>
            <a:r>
              <a:rPr lang="ar-SA" sz="2600" dirty="0" err="1" smtClean="0">
                <a:solidFill>
                  <a:schemeClr val="tx1"/>
                </a:solidFill>
                <a:cs typeface="+mn-cs"/>
              </a:rPr>
              <a:t>} </a:t>
            </a:r>
            <a:r>
              <a:rPr lang="ar-SA" sz="2600" dirty="0" smtClean="0">
                <a:solidFill>
                  <a:schemeClr val="tx1"/>
                </a:solidFill>
                <a:cs typeface="+mn-cs"/>
              </a:rPr>
              <a:t>(الحج: 78</a:t>
            </a:r>
            <a:r>
              <a:rPr lang="ar-SA" sz="2600" dirty="0" err="1" smtClean="0">
                <a:solidFill>
                  <a:schemeClr val="tx1"/>
                </a:solidFill>
                <a:cs typeface="+mn-cs"/>
              </a:rPr>
              <a:t>).</a:t>
            </a:r>
            <a:endParaRPr lang="en-US" sz="2600" dirty="0" smtClean="0">
              <a:solidFill>
                <a:schemeClr val="tx1"/>
              </a:solidFill>
              <a:cs typeface="+mn-cs"/>
            </a:endParaRPr>
          </a:p>
          <a:p>
            <a:pPr lvl="0" algn="just"/>
            <a:r>
              <a:rPr lang="ar-SA" sz="2600" dirty="0" smtClean="0">
                <a:solidFill>
                  <a:schemeClr val="tx1"/>
                </a:solidFill>
                <a:cs typeface="+mn-cs"/>
              </a:rPr>
              <a:t>أنه إلزام روعيت فيه الأحوال الاستثنائية, كما في إعفاء ذوي الأعذار من العجزة والضعفاء والمرضى عن </a:t>
            </a:r>
            <a:r>
              <a:rPr lang="ar-SA" sz="2600" dirty="0" err="1" smtClean="0">
                <a:solidFill>
                  <a:schemeClr val="tx1"/>
                </a:solidFill>
                <a:cs typeface="+mn-cs"/>
              </a:rPr>
              <a:t>الجهاد.</a:t>
            </a:r>
            <a:r>
              <a:rPr lang="ar-SA" sz="2600" dirty="0" smtClean="0">
                <a:solidFill>
                  <a:schemeClr val="tx1"/>
                </a:solidFill>
                <a:cs typeface="+mn-cs"/>
              </a:rPr>
              <a:t> </a:t>
            </a:r>
            <a:r>
              <a:rPr lang="ar-EG" sz="2600" dirty="0" smtClean="0">
                <a:solidFill>
                  <a:schemeClr val="tx1"/>
                </a:solidFill>
                <a:cs typeface="+mn-cs"/>
              </a:rPr>
              <a:t>قال تعالى:</a:t>
            </a:r>
            <a:r>
              <a:rPr lang="ar-SA" sz="2600" dirty="0" smtClean="0">
                <a:solidFill>
                  <a:schemeClr val="tx1"/>
                </a:solidFill>
                <a:cs typeface="+mn-cs"/>
              </a:rPr>
              <a:t> {لَيْسَ عَلَى الأَعْمَى حَرَجٌ وَلَا عَلَى الأَعْرَجِ حَرَجٌ وَلَا عَلَى المَرِيضِ حَرَجٌ</a:t>
            </a:r>
            <a:r>
              <a:rPr lang="ar-SA" sz="2600" dirty="0" err="1" smtClean="0">
                <a:solidFill>
                  <a:schemeClr val="tx1"/>
                </a:solidFill>
                <a:cs typeface="+mn-cs"/>
              </a:rPr>
              <a:t>} </a:t>
            </a:r>
            <a:r>
              <a:rPr lang="ar-SA" sz="2600" dirty="0" smtClean="0">
                <a:solidFill>
                  <a:schemeClr val="tx1"/>
                </a:solidFill>
                <a:cs typeface="+mn-cs"/>
              </a:rPr>
              <a:t>(الفتح: 17</a:t>
            </a:r>
            <a:r>
              <a:rPr lang="ar-SA" sz="2600" dirty="0" err="1" smtClean="0">
                <a:solidFill>
                  <a:schemeClr val="tx1"/>
                </a:solidFill>
                <a:cs typeface="+mn-cs"/>
              </a:rPr>
              <a:t>).</a:t>
            </a:r>
            <a:r>
              <a:rPr lang="ar-SA" sz="2600" dirty="0" smtClean="0">
                <a:solidFill>
                  <a:schemeClr val="tx1"/>
                </a:solidFill>
                <a:cs typeface="+mn-cs"/>
              </a:rPr>
              <a:t> وكما في الترخص بالتلفظ بالكفر باللسان مع بقاء القلب مطمئناً بالإيمان</a:t>
            </a:r>
            <a:r>
              <a:rPr lang="ar-EG" sz="2600" dirty="0" err="1" smtClean="0">
                <a:solidFill>
                  <a:schemeClr val="tx1"/>
                </a:solidFill>
                <a:cs typeface="+mn-cs"/>
              </a:rPr>
              <a:t>.</a:t>
            </a:r>
            <a:r>
              <a:rPr lang="ar-EG" sz="2600" dirty="0" smtClean="0">
                <a:solidFill>
                  <a:schemeClr val="tx1"/>
                </a:solidFill>
                <a:cs typeface="+mn-cs"/>
              </a:rPr>
              <a:t> قال تعالى:</a:t>
            </a:r>
            <a:r>
              <a:rPr lang="ar-SA" sz="2600" dirty="0" smtClean="0">
                <a:solidFill>
                  <a:schemeClr val="tx1"/>
                </a:solidFill>
                <a:cs typeface="+mn-cs"/>
              </a:rPr>
              <a:t> {مَنْ كَفَرَ بِاللهِ مِنْ بَعْدِ إِيمَانِهِ إِلَّا مَنْ أُكْرِهَ وَقَلْبُهُ مُطْمَئِنٌّ بِالإِيمَانِ وَلَكِنْ مَنْ شَرَحَ بِالكُفْرِ صَدْراً</a:t>
            </a:r>
            <a:r>
              <a:rPr lang="ar-SA" sz="2600" dirty="0" err="1" smtClean="0">
                <a:solidFill>
                  <a:schemeClr val="tx1"/>
                </a:solidFill>
                <a:cs typeface="+mn-cs"/>
              </a:rPr>
              <a:t>} </a:t>
            </a:r>
            <a:r>
              <a:rPr lang="ar-SA" sz="2600" dirty="0" smtClean="0">
                <a:solidFill>
                  <a:schemeClr val="tx1"/>
                </a:solidFill>
                <a:cs typeface="+mn-cs"/>
              </a:rPr>
              <a:t>(النحل: 106</a:t>
            </a:r>
            <a:r>
              <a:rPr lang="ar-SA" sz="2600" dirty="0" err="1" smtClean="0">
                <a:solidFill>
                  <a:schemeClr val="tx1"/>
                </a:solidFill>
                <a:cs typeface="+mn-cs"/>
              </a:rPr>
              <a:t>).</a:t>
            </a:r>
            <a:endParaRPr lang="ar-SA" sz="2600" dirty="0">
              <a:solidFill>
                <a:schemeClr val="tx1"/>
              </a:solidFill>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ثانياً: المسؤولية </a:t>
            </a:r>
            <a:r>
              <a:rPr lang="ar-SA" b="1" dirty="0" err="1" smtClean="0"/>
              <a:t>الخلقية</a:t>
            </a:r>
            <a:r>
              <a:rPr lang="ar-SA" dirty="0" err="1" smtClean="0"/>
              <a:t>:</a:t>
            </a:r>
            <a:endParaRPr lang="ar-SA" dirty="0"/>
          </a:p>
        </p:txBody>
      </p:sp>
      <p:sp>
        <p:nvSpPr>
          <p:cNvPr id="3" name="عنصر نائب للمحتوى 2"/>
          <p:cNvSpPr>
            <a:spLocks noGrp="1"/>
          </p:cNvSpPr>
          <p:nvPr>
            <p:ph idx="1"/>
          </p:nvPr>
        </p:nvSpPr>
        <p:spPr>
          <a:xfrm>
            <a:off x="495300" y="1412776"/>
            <a:ext cx="8915400" cy="4713387"/>
          </a:xfrm>
        </p:spPr>
        <p:txBody>
          <a:bodyPr/>
          <a:lstStyle/>
          <a:p>
            <a:pPr lvl="0" algn="just"/>
            <a:r>
              <a:rPr lang="ar-SA" sz="2600" b="1" dirty="0" smtClean="0">
                <a:solidFill>
                  <a:schemeClr val="tx1"/>
                </a:solidFill>
                <a:cs typeface="+mn-cs"/>
              </a:rPr>
              <a:t>تعريف المسؤولية</a:t>
            </a:r>
            <a:r>
              <a:rPr lang="ar-SA" sz="2600" dirty="0" smtClean="0">
                <a:solidFill>
                  <a:schemeClr val="tx1"/>
                </a:solidFill>
                <a:cs typeface="+mn-cs"/>
              </a:rPr>
              <a:t>: إذا صدر الإلزام من طرفٍ, نتج عنه بالضرورة مسؤولية الطرف الآخر عمَّا أُلزم </a:t>
            </a:r>
            <a:r>
              <a:rPr lang="ar-SA" sz="2600" dirty="0" err="1" smtClean="0">
                <a:solidFill>
                  <a:schemeClr val="tx1"/>
                </a:solidFill>
                <a:cs typeface="+mn-cs"/>
              </a:rPr>
              <a:t>به.</a:t>
            </a:r>
            <a:r>
              <a:rPr lang="ar-SA" sz="2600" dirty="0" smtClean="0">
                <a:solidFill>
                  <a:schemeClr val="tx1"/>
                </a:solidFill>
                <a:cs typeface="+mn-cs"/>
              </a:rPr>
              <a:t> وإلا لم يكن إلزاماً, بل اختيارٌ, ويكون تسميته بالإلزام </a:t>
            </a:r>
            <a:r>
              <a:rPr lang="ar-SA" sz="2600" dirty="0" err="1" smtClean="0">
                <a:solidFill>
                  <a:schemeClr val="tx1"/>
                </a:solidFill>
                <a:cs typeface="+mn-cs"/>
              </a:rPr>
              <a:t>خطأً.</a:t>
            </a:r>
            <a:r>
              <a:rPr lang="ar-SA" sz="2600" dirty="0" smtClean="0">
                <a:solidFill>
                  <a:schemeClr val="tx1"/>
                </a:solidFill>
                <a:cs typeface="+mn-cs"/>
              </a:rPr>
              <a:t> </a:t>
            </a:r>
            <a:endParaRPr lang="en-US" sz="2600" dirty="0" smtClean="0">
              <a:solidFill>
                <a:schemeClr val="tx1"/>
              </a:solidFill>
              <a:cs typeface="+mn-cs"/>
            </a:endParaRPr>
          </a:p>
          <a:p>
            <a:pPr algn="just"/>
            <a:r>
              <a:rPr lang="ar-SA" sz="2600" dirty="0" smtClean="0">
                <a:solidFill>
                  <a:schemeClr val="tx1"/>
                </a:solidFill>
                <a:cs typeface="+mn-cs"/>
              </a:rPr>
              <a:t>وقد عرفت المسؤولية </a:t>
            </a:r>
            <a:r>
              <a:rPr lang="ar-SA" sz="2600" dirty="0" err="1" smtClean="0">
                <a:solidFill>
                  <a:schemeClr val="tx1"/>
                </a:solidFill>
                <a:cs typeface="+mn-cs"/>
              </a:rPr>
              <a:t>بأنها: </a:t>
            </a:r>
            <a:r>
              <a:rPr lang="ar-SA" sz="2600" dirty="0" smtClean="0">
                <a:solidFill>
                  <a:schemeClr val="tx1"/>
                </a:solidFill>
                <a:cs typeface="+mn-cs"/>
              </a:rPr>
              <a:t>"التزام الشخص بما يصدر عنه قولاً أو </a:t>
            </a:r>
            <a:r>
              <a:rPr lang="ar-SA" sz="2600" dirty="0" err="1" smtClean="0">
                <a:solidFill>
                  <a:schemeClr val="tx1"/>
                </a:solidFill>
                <a:cs typeface="+mn-cs"/>
              </a:rPr>
              <a:t>عملاً</a:t>
            </a:r>
            <a:r>
              <a:rPr lang="ar-SA" sz="2600" dirty="0" err="1" smtClean="0">
                <a:solidFill>
                  <a:schemeClr val="tx1"/>
                </a:solidFill>
                <a:cs typeface="+mn-cs"/>
              </a:rPr>
              <a:t>".</a:t>
            </a:r>
            <a:r>
              <a:rPr lang="ar-SA" sz="2600" dirty="0" smtClean="0">
                <a:solidFill>
                  <a:schemeClr val="tx1"/>
                </a:solidFill>
                <a:cs typeface="+mn-cs"/>
              </a:rPr>
              <a:t> </a:t>
            </a:r>
            <a:r>
              <a:rPr lang="ar-SA" sz="2600" dirty="0" smtClean="0">
                <a:solidFill>
                  <a:schemeClr val="tx1"/>
                </a:solidFill>
                <a:cs typeface="+mn-cs"/>
              </a:rPr>
              <a:t>أو: تحمل الشخص النتائج المترتبة على ما التزم </a:t>
            </a:r>
            <a:r>
              <a:rPr lang="ar-SA" sz="2600" dirty="0" err="1" smtClean="0">
                <a:solidFill>
                  <a:schemeClr val="tx1"/>
                </a:solidFill>
                <a:cs typeface="+mn-cs"/>
              </a:rPr>
              <a:t>به</a:t>
            </a:r>
            <a:r>
              <a:rPr lang="ar-SA" sz="2600" dirty="0" smtClean="0">
                <a:solidFill>
                  <a:schemeClr val="tx1"/>
                </a:solidFill>
                <a:cs typeface="+mn-cs"/>
              </a:rPr>
              <a:t> من قولٍ أو عملٍ أو </a:t>
            </a:r>
            <a:r>
              <a:rPr lang="ar-SA" sz="2600" dirty="0" err="1" smtClean="0">
                <a:solidFill>
                  <a:schemeClr val="tx1"/>
                </a:solidFill>
                <a:cs typeface="+mn-cs"/>
              </a:rPr>
              <a:t>تركٍ.</a:t>
            </a:r>
            <a:r>
              <a:rPr lang="ar-SA" sz="2600" dirty="0" smtClean="0">
                <a:solidFill>
                  <a:schemeClr val="tx1"/>
                </a:solidFill>
                <a:cs typeface="+mn-cs"/>
              </a:rPr>
              <a:t> </a:t>
            </a:r>
            <a:endParaRPr lang="en-US" sz="2600" dirty="0" smtClean="0">
              <a:solidFill>
                <a:schemeClr val="tx1"/>
              </a:solidFill>
              <a:cs typeface="+mn-cs"/>
            </a:endParaRPr>
          </a:p>
          <a:p>
            <a:pPr lvl="0" algn="just"/>
            <a:r>
              <a:rPr lang="ar-SA" sz="2600" b="1" dirty="0" smtClean="0">
                <a:solidFill>
                  <a:schemeClr val="tx1"/>
                </a:solidFill>
                <a:cs typeface="+mn-cs"/>
              </a:rPr>
              <a:t>شروط المسؤولية: </a:t>
            </a:r>
            <a:r>
              <a:rPr lang="ar-SA" sz="2600" dirty="0" smtClean="0">
                <a:solidFill>
                  <a:schemeClr val="tx1"/>
                </a:solidFill>
                <a:cs typeface="+mn-cs"/>
              </a:rPr>
              <a:t>ليس كلُّ إنسانٍ </a:t>
            </a:r>
            <a:r>
              <a:rPr lang="ar-SA" sz="2600" dirty="0" err="1" smtClean="0">
                <a:solidFill>
                  <a:schemeClr val="tx1"/>
                </a:solidFill>
                <a:cs typeface="+mn-cs"/>
              </a:rPr>
              <a:t>مسؤولاً</a:t>
            </a:r>
            <a:r>
              <a:rPr lang="ar-SA" sz="2600" dirty="0" smtClean="0">
                <a:solidFill>
                  <a:schemeClr val="tx1"/>
                </a:solidFill>
                <a:cs typeface="+mn-cs"/>
              </a:rPr>
              <a:t> عن أفعاله وأقواله,</a:t>
            </a:r>
            <a:r>
              <a:rPr lang="ar-SA" sz="2600" b="1" dirty="0" smtClean="0">
                <a:solidFill>
                  <a:schemeClr val="tx1"/>
                </a:solidFill>
                <a:cs typeface="+mn-cs"/>
              </a:rPr>
              <a:t> </a:t>
            </a:r>
            <a:r>
              <a:rPr lang="ar-SA" sz="2600" dirty="0" smtClean="0">
                <a:solidFill>
                  <a:schemeClr val="tx1"/>
                </a:solidFill>
                <a:cs typeface="+mn-cs"/>
              </a:rPr>
              <a:t>بل</a:t>
            </a:r>
            <a:r>
              <a:rPr lang="ar-SA" sz="2600" b="1" dirty="0" smtClean="0">
                <a:solidFill>
                  <a:schemeClr val="tx1"/>
                </a:solidFill>
                <a:cs typeface="+mn-cs"/>
              </a:rPr>
              <a:t> </a:t>
            </a:r>
            <a:r>
              <a:rPr lang="ar-SA" sz="2600" dirty="0" smtClean="0">
                <a:solidFill>
                  <a:schemeClr val="tx1"/>
                </a:solidFill>
                <a:cs typeface="+mn-cs"/>
              </a:rPr>
              <a:t>هناك شروط لابد من توافرها حتى تترتب المسؤولية على الفاعل, ويمكن إجمالها فيما </a:t>
            </a:r>
            <a:r>
              <a:rPr lang="ar-SA" sz="2600" dirty="0" err="1" smtClean="0">
                <a:solidFill>
                  <a:schemeClr val="tx1"/>
                </a:solidFill>
                <a:cs typeface="+mn-cs"/>
              </a:rPr>
              <a:t>يلي:</a:t>
            </a:r>
            <a:r>
              <a:rPr lang="ar-SA" sz="2600" dirty="0" smtClean="0">
                <a:solidFill>
                  <a:schemeClr val="tx1"/>
                </a:solidFill>
                <a:cs typeface="+mn-cs"/>
              </a:rPr>
              <a:t> </a:t>
            </a:r>
            <a:endParaRPr lang="en-US" sz="2600" dirty="0" smtClean="0">
              <a:solidFill>
                <a:schemeClr val="tx1"/>
              </a:solidFill>
              <a:cs typeface="+mn-cs"/>
            </a:endParaRPr>
          </a:p>
          <a:p>
            <a:pPr lvl="0" algn="just"/>
            <a:r>
              <a:rPr lang="ar-SA" sz="2600" dirty="0" smtClean="0">
                <a:solidFill>
                  <a:schemeClr val="tx1"/>
                </a:solidFill>
                <a:cs typeface="+mn-cs"/>
              </a:rPr>
              <a:t>1- البلوغُ: وإلا فلو كان صغيراً فلا تكليف ولا مسؤولية عليه, لقصور فهمه عن إدراك معاني خطاب </a:t>
            </a:r>
            <a:r>
              <a:rPr lang="ar-SA" sz="2600" dirty="0" err="1" smtClean="0">
                <a:solidFill>
                  <a:schemeClr val="tx1"/>
                </a:solidFill>
                <a:cs typeface="+mn-cs"/>
              </a:rPr>
              <a:t>الشرع.</a:t>
            </a:r>
            <a:endParaRPr lang="ar-SA" sz="2600" dirty="0" smtClean="0">
              <a:solidFill>
                <a:schemeClr val="tx1"/>
              </a:solidFill>
              <a:cs typeface="+mn-cs"/>
            </a:endParaRPr>
          </a:p>
          <a:p>
            <a:pPr lvl="0" algn="just"/>
            <a:endParaRPr lang="en-US" sz="2600" dirty="0" smtClean="0">
              <a:solidFill>
                <a:schemeClr val="tx1"/>
              </a:solidFill>
              <a:cs typeface="+mn-cs"/>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30721" name="Rectangle 1"/>
          <p:cNvSpPr>
            <a:spLocks noChangeArrowheads="1"/>
          </p:cNvSpPr>
          <p:nvPr/>
        </p:nvSpPr>
        <p:spPr bwMode="auto">
          <a:xfrm>
            <a:off x="560512" y="272776"/>
            <a:ext cx="8856984" cy="553997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tabLst/>
            </a:pPr>
            <a:r>
              <a:rPr kumimoji="0" lang="ar-SA" sz="2400" b="0" i="0" u="none" strike="noStrike" cap="none" normalizeH="0" baseline="0" dirty="0" smtClean="0">
                <a:ln>
                  <a:noFill/>
                </a:ln>
                <a:solidFill>
                  <a:schemeClr val="tx1"/>
                </a:solidFill>
                <a:effectLst/>
                <a:latin typeface="Traditional Arabic" pitchFamily="18" charset="-78"/>
                <a:ea typeface="Times New Roman" pitchFamily="18" charset="0"/>
                <a:cs typeface="+mn-cs"/>
              </a:rPr>
              <a:t>2- العَقْل: وإلا فلو كان مجنوناً فلا تكليف ولا مسؤولية، لأنَّه لا يعقِل أمر </a:t>
            </a:r>
            <a:r>
              <a:rPr kumimoji="0" lang="ar-SA" sz="24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الشرع</a:t>
            </a:r>
            <a:r>
              <a:rPr kumimoji="0" lang="ar-SA" sz="24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r>
              <a:rPr kumimoji="0" lang="ar-SA" sz="24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ونهيه.</a:t>
            </a:r>
            <a:r>
              <a:rPr kumimoji="0" lang="ar-SA" sz="24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ودليل الاثنين قول النبي صلى الله عليه وسلم</a:t>
            </a:r>
            <a:r>
              <a:rPr kumimoji="0" lang="ar-EG" sz="24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400" b="0" i="0" u="none" strike="noStrike" cap="none" normalizeH="0" baseline="0" dirty="0" smtClean="0">
                <a:ln>
                  <a:noFill/>
                </a:ln>
                <a:solidFill>
                  <a:schemeClr val="tx1"/>
                </a:solidFill>
                <a:effectLst/>
                <a:latin typeface="Traditional Arabic" pitchFamily="18" charset="-78"/>
                <a:ea typeface="Times New Roman" pitchFamily="18" charset="0"/>
                <a:cs typeface="+mn-cs"/>
              </a:rPr>
              <a:t> (رفع القلم عن ثلاث: عن المجنون حتى يفيق</a:t>
            </a:r>
            <a:r>
              <a:rPr kumimoji="0" lang="ar-EG" sz="24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4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وعن الصبي حتى يحتلم</a:t>
            </a:r>
            <a:r>
              <a:rPr kumimoji="0" lang="ar-EG" sz="24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4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وعن النائم حتى يستيقظ</a:t>
            </a:r>
            <a:r>
              <a:rPr kumimoji="0" lang="ar-EG" sz="24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4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a:t>
            </a:r>
            <a:endParaRPr kumimoji="0" lang="en-US" sz="2400" b="0" i="0" u="none" strike="noStrike" cap="none" normalizeH="0" baseline="0" dirty="0" smtClean="0" bmk="">
              <a:ln>
                <a:noFill/>
              </a:ln>
              <a:solidFill>
                <a:schemeClr val="tx1"/>
              </a:solidFill>
              <a:effectLst/>
              <a:latin typeface="Arial" pitchFamily="34" charset="0"/>
              <a:cs typeface="+mn-cs"/>
            </a:endParaRPr>
          </a:p>
          <a:p>
            <a:pPr marL="0" marR="0" lvl="0" indent="0" algn="just" defTabSz="914400" rtl="1" eaLnBrk="0" fontAlgn="base" latinLnBrk="0" hangingPunct="0">
              <a:lnSpc>
                <a:spcPct val="100000"/>
              </a:lnSpc>
              <a:spcBef>
                <a:spcPct val="0"/>
              </a:spcBef>
              <a:spcAft>
                <a:spcPct val="0"/>
              </a:spcAft>
              <a:buClrTx/>
              <a:buSzTx/>
              <a:tabLst/>
            </a:pPr>
            <a:r>
              <a:rPr kumimoji="0" lang="ar-SA" sz="24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3-</a:t>
            </a:r>
            <a:r>
              <a:rPr kumimoji="0" lang="ar-SA" sz="24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a:t>
            </a:r>
            <a:r>
              <a:rPr kumimoji="0" lang="ar-EG" sz="24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الاختيار:</a:t>
            </a:r>
            <a:r>
              <a:rPr kumimoji="0" lang="ar-SA" sz="24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أي أن يكون العمل نابعاً من إرادته</a:t>
            </a:r>
            <a:r>
              <a:rPr kumimoji="0" lang="ar-EG" sz="24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a:t>
            </a:r>
            <a:r>
              <a:rPr kumimoji="0" lang="ar-SA" sz="24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حراً مختاراً فيه؛ وإلا فلو كان مكرهاً على العمل, لم يتحمل صاحبه مسؤولية تصرفه</a:t>
            </a:r>
            <a:r>
              <a:rPr kumimoji="0" lang="ar-EG" sz="24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لأنه بذلك يكون قد تحول إلى آلة لتنفيذ الفعل, ولا يُنسب الفعل </a:t>
            </a:r>
            <a:r>
              <a:rPr kumimoji="0" lang="ar-EG" sz="24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إليه.</a:t>
            </a:r>
            <a:r>
              <a:rPr kumimoji="0" lang="ar-EG" sz="24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a:t>
            </a:r>
            <a:r>
              <a:rPr kumimoji="0" lang="ar-SA" sz="24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قال </a:t>
            </a:r>
            <a:r>
              <a:rPr kumimoji="0" lang="ar-SA" sz="24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تعالى: </a:t>
            </a:r>
            <a:r>
              <a:rPr kumimoji="0" lang="ar-SA" sz="24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{مَنْ كَفَرَ بِاللهِ مِنْ بَعْدِ إِيمَانِهِ إِلَّا مَنْ أُكْرِهَ وَقَلْبُهُ مُطْمَئِنٌّ بِالإِيمَانِ وَلَكِنْ مَنْ شَرَحَ بِالكُفْرِ صَدْراً</a:t>
            </a:r>
            <a:r>
              <a:rPr kumimoji="0" lang="ar-SA" sz="24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 </a:t>
            </a:r>
            <a:r>
              <a:rPr kumimoji="0" lang="ar-SA" sz="24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(النحل: 106</a:t>
            </a:r>
            <a:r>
              <a:rPr kumimoji="0" lang="ar-SA" sz="24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a:t>
            </a:r>
            <a:r>
              <a:rPr kumimoji="0" lang="ar-SA" sz="24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a:t>
            </a:r>
            <a:r>
              <a:rPr kumimoji="0" lang="ar-EG" sz="24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فبين أن الإثم مرفوع عن المكره ولو نطق بكلمة الكفر مادام يجد قلبه مطمئناً </a:t>
            </a:r>
            <a:r>
              <a:rPr kumimoji="0" lang="ar-EG" sz="24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بالإيمان.</a:t>
            </a:r>
            <a:r>
              <a:rPr kumimoji="0" lang="ar-EG" sz="24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a:t>
            </a:r>
            <a:r>
              <a:rPr kumimoji="0" lang="ar-SA" sz="24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وفي الحديث أيضاً يقول الرسول صلى الله عليه </a:t>
            </a:r>
            <a:r>
              <a:rPr kumimoji="0" lang="ar-SA" sz="24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وسلم: </a:t>
            </a:r>
            <a:r>
              <a:rPr kumimoji="0" lang="ar-SA" sz="24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(إنَّ اللَّهَ وَضَعَ عن أمتي الخطأ والنسيَانَ وما </a:t>
            </a:r>
            <a:r>
              <a:rPr kumimoji="0" lang="ar-SA" sz="24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استُكْرِهُوا</a:t>
            </a:r>
            <a:r>
              <a:rPr kumimoji="0" lang="ar-SA" sz="24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عليه</a:t>
            </a:r>
            <a:r>
              <a:rPr kumimoji="0" lang="ar-SA" sz="24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a:t>
            </a:r>
            <a:endParaRPr kumimoji="0" lang="en-US" sz="2400" b="0" i="0" u="none" strike="noStrike" cap="none" normalizeH="0" baseline="0" dirty="0" smtClean="0" bmk="">
              <a:ln>
                <a:noFill/>
              </a:ln>
              <a:solidFill>
                <a:schemeClr val="tx1"/>
              </a:solidFill>
              <a:effectLst/>
              <a:latin typeface="Arial" pitchFamily="34" charset="0"/>
              <a:cs typeface="+mn-cs"/>
            </a:endParaRPr>
          </a:p>
          <a:p>
            <a:pPr lvl="0" algn="just" eaLnBrk="0" hangingPunct="0"/>
            <a:r>
              <a:rPr kumimoji="0" lang="ar-SA" sz="24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4-</a:t>
            </a:r>
            <a:r>
              <a:rPr kumimoji="0" lang="ar-SA" sz="24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a:t>
            </a:r>
            <a:r>
              <a:rPr kumimoji="0" lang="ar-EG" sz="24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النية</a:t>
            </a:r>
            <a:r>
              <a:rPr kumimoji="0" lang="ar-SA" sz="24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إذ المسؤولية </a:t>
            </a:r>
            <a:r>
              <a:rPr kumimoji="0" lang="ar-SA" sz="24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الحقيقية</a:t>
            </a:r>
            <a:r>
              <a:rPr kumimoji="0" lang="ar-SA" sz="24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عند الله إنما هي على نية وقصد المرء دون ظاهر سلوكه</a:t>
            </a:r>
            <a:r>
              <a:rPr kumimoji="0" lang="ar-EG" sz="24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a:t>
            </a:r>
            <a:r>
              <a:rPr kumimoji="0" lang="ar-SA" sz="24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ب</a:t>
            </a:r>
            <a:r>
              <a:rPr lang="ar-SA" sz="2400" dirty="0" smtClean="0" bmk="">
                <a:latin typeface="Traditional Arabic" pitchFamily="18" charset="-78"/>
                <a:ea typeface="Times New Roman" pitchFamily="18" charset="0"/>
              </a:rPr>
              <a:t>معنى أن العمل لو صدر من الشخص بإرادته, ولم يكن ينوي النتيجة التي ترتبت عليه, فإن الله سبحانه يحاسبه على نيته </a:t>
            </a:r>
            <a:r>
              <a:rPr lang="ar-SA" sz="2400" dirty="0" err="1" smtClean="0" bmk="">
                <a:latin typeface="Traditional Arabic" pitchFamily="18" charset="-78"/>
                <a:ea typeface="Times New Roman" pitchFamily="18" charset="0"/>
              </a:rPr>
              <a:t>الحقيقية</a:t>
            </a:r>
            <a:r>
              <a:rPr lang="ar-SA" sz="2400" dirty="0" smtClean="0" bmk="">
                <a:latin typeface="Traditional Arabic" pitchFamily="18" charset="-78"/>
                <a:ea typeface="Times New Roman" pitchFamily="18" charset="0"/>
              </a:rPr>
              <a:t> وليس على ظاهر عمله</a:t>
            </a:r>
            <a:r>
              <a:rPr lang="ar-EG" sz="2400" dirty="0" err="1" smtClean="0" bmk="">
                <a:latin typeface="Traditional Arabic" pitchFamily="18" charset="-78"/>
                <a:ea typeface="Times New Roman" pitchFamily="18" charset="0"/>
              </a:rPr>
              <a:t>.</a:t>
            </a:r>
            <a:r>
              <a:rPr lang="ar-EG" sz="2400" dirty="0" smtClean="0" bmk="">
                <a:latin typeface="Traditional Arabic" pitchFamily="18" charset="-78"/>
                <a:ea typeface="Times New Roman" pitchFamily="18" charset="0"/>
              </a:rPr>
              <a:t> فمن تصدق على فقير ونيته السمعة والرياء فإنه لا ثواب له عند الله</a:t>
            </a:r>
            <a:r>
              <a:rPr lang="ar-SA" sz="2400" dirty="0" smtClean="0" bmk="">
                <a:latin typeface="Traditional Arabic" pitchFamily="18" charset="-78"/>
                <a:ea typeface="Times New Roman" pitchFamily="18" charset="0"/>
              </a:rPr>
              <a:t>, ومن رمى صيداً فأصاب إنساناً, فإن الله لا يؤاخذه على فعله هذا, ولا يحاسبه على أنه قاتل لإنسان معصوم </a:t>
            </a:r>
            <a:r>
              <a:rPr lang="ar-SA" sz="2400" dirty="0" err="1" smtClean="0" bmk="">
                <a:latin typeface="Traditional Arabic" pitchFamily="18" charset="-78"/>
                <a:ea typeface="Times New Roman" pitchFamily="18" charset="0"/>
              </a:rPr>
              <a:t>الدم.</a:t>
            </a:r>
            <a:r>
              <a:rPr lang="ar-SA" sz="2400" dirty="0" smtClean="0" bmk="">
                <a:latin typeface="Traditional Arabic" pitchFamily="18" charset="-78"/>
                <a:ea typeface="Times New Roman" pitchFamily="18" charset="0"/>
              </a:rPr>
              <a:t> وأما نحن في الدنيا فنحكم </a:t>
            </a:r>
            <a:r>
              <a:rPr kumimoji="0" lang="en-US" sz="1800" b="0" i="0" u="none" strike="noStrike" cap="none" normalizeH="0" baseline="0" dirty="0" smtClean="0">
                <a:ln>
                  <a:noFill/>
                </a:ln>
                <a:solidFill>
                  <a:schemeClr val="tx1"/>
                </a:solidFill>
                <a:effectLst/>
                <a:latin typeface="Arial" pitchFamily="34" charset="0"/>
                <a:cs typeface="Arial" pitchFamily="34" charset="0"/>
              </a:rPr>
              <a:t/>
            </a:r>
            <a:br>
              <a:rPr kumimoji="0" lang="en-US" sz="1800" b="0" i="0" u="none" strike="noStrike" cap="none" normalizeH="0" baseline="0" dirty="0" smtClean="0">
                <a:ln>
                  <a:noFill/>
                </a:ln>
                <a:solidFill>
                  <a:schemeClr val="tx1"/>
                </a:solidFill>
                <a:effectLst/>
                <a:latin typeface="Arial" pitchFamily="34" charset="0"/>
                <a:cs typeface="Arial" pitchFamily="34" charset="0"/>
              </a:rPr>
            </a:b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3" name="مستطيل 2"/>
          <p:cNvSpPr/>
          <p:nvPr/>
        </p:nvSpPr>
        <p:spPr>
          <a:xfrm>
            <a:off x="416496" y="332656"/>
            <a:ext cx="8928992" cy="5262979"/>
          </a:xfrm>
          <a:prstGeom prst="rect">
            <a:avLst/>
          </a:prstGeom>
        </p:spPr>
        <p:txBody>
          <a:bodyPr wrap="square">
            <a:spAutoFit/>
          </a:bodyPr>
          <a:lstStyle/>
          <a:p>
            <a:pPr lvl="0" algn="just" eaLnBrk="0" hangingPunct="0"/>
            <a:r>
              <a:rPr lang="ar-SA" sz="2400" dirty="0" smtClean="0" bmk="">
                <a:latin typeface="Traditional Arabic" pitchFamily="18" charset="-78"/>
                <a:ea typeface="Times New Roman" pitchFamily="18" charset="0"/>
              </a:rPr>
              <a:t>بظاهر الفعل أو القول؛ لأن النية من الأمور الخفية التي لا يطلع عليها غير الله </a:t>
            </a:r>
            <a:r>
              <a:rPr lang="ar-SA" sz="2400" dirty="0" err="1" smtClean="0" bmk="">
                <a:latin typeface="Traditional Arabic" pitchFamily="18" charset="-78"/>
                <a:ea typeface="Times New Roman" pitchFamily="18" charset="0"/>
              </a:rPr>
              <a:t>سبحانه.</a:t>
            </a:r>
            <a:r>
              <a:rPr lang="ar-SA" sz="2400" dirty="0" smtClean="0" bmk="">
                <a:latin typeface="Traditional Arabic" pitchFamily="18" charset="-78"/>
                <a:ea typeface="Times New Roman" pitchFamily="18" charset="0"/>
              </a:rPr>
              <a:t> </a:t>
            </a:r>
            <a:r>
              <a:rPr lang="ar-EG" sz="2400" dirty="0" smtClean="0" bmk="">
                <a:latin typeface="Traditional Arabic" pitchFamily="18" charset="-78"/>
                <a:ea typeface="Times New Roman" pitchFamily="18" charset="0"/>
              </a:rPr>
              <a:t>قال </a:t>
            </a:r>
            <a:r>
              <a:rPr lang="ar-SA" sz="2400" dirty="0" smtClean="0" bmk="">
                <a:latin typeface="Traditional Arabic" pitchFamily="18" charset="-78"/>
                <a:ea typeface="Times New Roman" pitchFamily="18" charset="0"/>
              </a:rPr>
              <a:t>الله تعالى في بيان هذه </a:t>
            </a:r>
            <a:r>
              <a:rPr lang="ar-SA" sz="2400" dirty="0" err="1" smtClean="0" bmk="">
                <a:latin typeface="Traditional Arabic" pitchFamily="18" charset="-78"/>
                <a:ea typeface="Times New Roman" pitchFamily="18" charset="0"/>
              </a:rPr>
              <a:t>الحقيقة: </a:t>
            </a:r>
            <a:r>
              <a:rPr lang="ar-SA" sz="2400" dirty="0" smtClean="0" bmk="">
                <a:latin typeface="Traditional Arabic" pitchFamily="18" charset="-78"/>
                <a:ea typeface="Times New Roman" pitchFamily="18" charset="0"/>
              </a:rPr>
              <a:t>{لَا يُؤَاخِذُكُمُ اللهُ بِاللَّغْوِ فِي أَيْمَانِكُمْ وَلَكِنْ يُؤَاخِذُكُمْ بِمَا كَسَبَتْ قُلُوبُكُمْ</a:t>
            </a:r>
            <a:r>
              <a:rPr lang="ar-SA" sz="2400" dirty="0" err="1" smtClean="0" bmk="">
                <a:latin typeface="Traditional Arabic" pitchFamily="18" charset="-78"/>
                <a:ea typeface="Times New Roman" pitchFamily="18" charset="0"/>
              </a:rPr>
              <a:t>} </a:t>
            </a:r>
            <a:r>
              <a:rPr lang="ar-SA" sz="2400" dirty="0" smtClean="0" bmk="">
                <a:latin typeface="Traditional Arabic" pitchFamily="18" charset="-78"/>
                <a:ea typeface="Times New Roman" pitchFamily="18" charset="0"/>
              </a:rPr>
              <a:t>(البقرة: 225</a:t>
            </a:r>
            <a:r>
              <a:rPr lang="ar-SA" sz="2400" dirty="0" err="1" smtClean="0" bmk="">
                <a:latin typeface="Traditional Arabic" pitchFamily="18" charset="-78"/>
                <a:ea typeface="Times New Roman" pitchFamily="18" charset="0"/>
              </a:rPr>
              <a:t>).</a:t>
            </a:r>
            <a:r>
              <a:rPr lang="ar-SA" sz="2400" dirty="0" smtClean="0" bmk="">
                <a:latin typeface="Traditional Arabic" pitchFamily="18" charset="-78"/>
                <a:ea typeface="Times New Roman" pitchFamily="18" charset="0"/>
              </a:rPr>
              <a:t> واللغو قول: لا </a:t>
            </a:r>
            <a:r>
              <a:rPr lang="ar-SA" sz="2400" dirty="0" err="1" smtClean="0" bmk="">
                <a:latin typeface="Traditional Arabic" pitchFamily="18" charset="-78"/>
                <a:ea typeface="Times New Roman" pitchFamily="18" charset="0"/>
              </a:rPr>
              <a:t>والله.</a:t>
            </a:r>
            <a:r>
              <a:rPr lang="ar-SA" sz="2400" dirty="0" smtClean="0" bmk="">
                <a:latin typeface="Traditional Arabic" pitchFamily="18" charset="-78"/>
                <a:ea typeface="Times New Roman" pitchFamily="18" charset="0"/>
              </a:rPr>
              <a:t> بلى </a:t>
            </a:r>
            <a:r>
              <a:rPr lang="ar-SA" sz="2400" dirty="0" err="1" smtClean="0" bmk="">
                <a:latin typeface="Traditional Arabic" pitchFamily="18" charset="-78"/>
                <a:ea typeface="Times New Roman" pitchFamily="18" charset="0"/>
              </a:rPr>
              <a:t>والله.</a:t>
            </a:r>
            <a:r>
              <a:rPr lang="ar-SA" sz="2400" dirty="0" smtClean="0" bmk="">
                <a:latin typeface="Traditional Arabic" pitchFamily="18" charset="-78"/>
                <a:ea typeface="Times New Roman" pitchFamily="18" charset="0"/>
              </a:rPr>
              <a:t> لا يريد الحلف حقيقة, بل سبقه إليه لسانه لتعوده </a:t>
            </a:r>
            <a:r>
              <a:rPr lang="ar-SA" sz="2400" dirty="0" err="1" smtClean="0" bmk="">
                <a:latin typeface="Traditional Arabic" pitchFamily="18" charset="-78"/>
                <a:ea typeface="Times New Roman" pitchFamily="18" charset="0"/>
              </a:rPr>
              <a:t>عليه.</a:t>
            </a:r>
            <a:r>
              <a:rPr lang="ar-SA" sz="2400" dirty="0" smtClean="0" bmk="">
                <a:latin typeface="Traditional Arabic" pitchFamily="18" charset="-78"/>
                <a:ea typeface="Times New Roman" pitchFamily="18" charset="0"/>
              </a:rPr>
              <a:t> فهذا لا يؤاخذ, وإنما يؤاخذ من يريد </a:t>
            </a:r>
            <a:r>
              <a:rPr lang="ar-SA" sz="2400" dirty="0" err="1" smtClean="0" bmk="">
                <a:latin typeface="Traditional Arabic" pitchFamily="18" charset="-78"/>
                <a:ea typeface="Times New Roman" pitchFamily="18" charset="0"/>
              </a:rPr>
              <a:t>اليمين.</a:t>
            </a:r>
            <a:r>
              <a:rPr lang="ar-SA" sz="2400" dirty="0" smtClean="0" bmk="">
                <a:latin typeface="Traditional Arabic" pitchFamily="18" charset="-78"/>
                <a:ea typeface="Times New Roman" pitchFamily="18" charset="0"/>
              </a:rPr>
              <a:t> عازمٌ عليه </a:t>
            </a:r>
            <a:r>
              <a:rPr lang="ar-SA" sz="2400" dirty="0" err="1" smtClean="0" bmk="">
                <a:latin typeface="Traditional Arabic" pitchFamily="18" charset="-78"/>
                <a:ea typeface="Times New Roman" pitchFamily="18" charset="0"/>
              </a:rPr>
              <a:t>قلبه.</a:t>
            </a:r>
            <a:r>
              <a:rPr lang="ar-SA" sz="2400" dirty="0" smtClean="0" bmk="">
                <a:latin typeface="Traditional Arabic" pitchFamily="18" charset="-78"/>
                <a:ea typeface="Times New Roman" pitchFamily="18" charset="0"/>
              </a:rPr>
              <a:t> ويقول النبي صلى الله عليه </a:t>
            </a:r>
            <a:r>
              <a:rPr lang="ar-SA" sz="2400" dirty="0" err="1" smtClean="0" bmk="">
                <a:latin typeface="Traditional Arabic" pitchFamily="18" charset="-78"/>
                <a:ea typeface="Times New Roman" pitchFamily="18" charset="0"/>
              </a:rPr>
              <a:t>وسلم </a:t>
            </a:r>
            <a:r>
              <a:rPr lang="ar-SA" sz="2400" dirty="0" smtClean="0" bmk="">
                <a:latin typeface="Traditional Arabic" pitchFamily="18" charset="-78"/>
                <a:ea typeface="Times New Roman" pitchFamily="18" charset="0"/>
              </a:rPr>
              <a:t>(إنما الأعمال بالنيات, وإنما لكل امرئ ما نوى</a:t>
            </a:r>
            <a:r>
              <a:rPr lang="ar-SA" sz="2400" dirty="0" err="1" smtClean="0" bmk="">
                <a:latin typeface="Traditional Arabic" pitchFamily="18" charset="-78"/>
                <a:ea typeface="Times New Roman" pitchFamily="18" charset="0"/>
              </a:rPr>
              <a:t>).</a:t>
            </a:r>
            <a:endParaRPr lang="en-US" sz="2400" dirty="0" smtClean="0" bmk=""/>
          </a:p>
          <a:p>
            <a:pPr lvl="0" algn="just" eaLnBrk="0" hangingPunct="0"/>
            <a:r>
              <a:rPr lang="ar-SA" sz="2400" dirty="0" smtClean="0" bmk="">
                <a:latin typeface="Traditional Arabic" pitchFamily="18" charset="-78"/>
                <a:ea typeface="Times New Roman" pitchFamily="18" charset="0"/>
              </a:rPr>
              <a:t>5- العلم بالعمل المطلوب منه وبحكمه الشرعي هل هو محرم أم </a:t>
            </a:r>
            <a:r>
              <a:rPr lang="ar-SA" sz="2400" dirty="0" err="1" smtClean="0" bmk="">
                <a:latin typeface="Traditional Arabic" pitchFamily="18" charset="-78"/>
                <a:ea typeface="Times New Roman" pitchFamily="18" charset="0"/>
              </a:rPr>
              <a:t>واجب.</a:t>
            </a:r>
            <a:r>
              <a:rPr lang="ar-SA" sz="2400" dirty="0" smtClean="0" bmk="">
                <a:latin typeface="Traditional Arabic" pitchFamily="18" charset="-78"/>
                <a:ea typeface="Times New Roman" pitchFamily="18" charset="0"/>
              </a:rPr>
              <a:t> أو إمكانية العلم بذلك, بأن تكون فرصة معرفة الحكم متاحة له بالتعلم المباشر أو </a:t>
            </a:r>
            <a:r>
              <a:rPr lang="ar-SA" sz="2400" dirty="0" err="1" smtClean="0" bmk="">
                <a:latin typeface="Traditional Arabic" pitchFamily="18" charset="-78"/>
                <a:ea typeface="Times New Roman" pitchFamily="18" charset="0"/>
              </a:rPr>
              <a:t>السؤال.</a:t>
            </a:r>
            <a:r>
              <a:rPr lang="ar-SA" sz="2400" dirty="0" smtClean="0" bmk="">
                <a:latin typeface="Traditional Arabic" pitchFamily="18" charset="-78"/>
                <a:ea typeface="Times New Roman" pitchFamily="18" charset="0"/>
              </a:rPr>
              <a:t> وإلا فلو لم يسأل عن الحكم, ولم يسع لتعلمه, فإنه يؤاخذ قطعاً؛ لأن المرء لا يُعذر </a:t>
            </a:r>
            <a:r>
              <a:rPr lang="ar-SA" sz="2400" dirty="0" err="1" smtClean="0" bmk="">
                <a:latin typeface="Traditional Arabic" pitchFamily="18" charset="-78"/>
                <a:ea typeface="Times New Roman" pitchFamily="18" charset="0"/>
              </a:rPr>
              <a:t>بجهله.</a:t>
            </a:r>
            <a:r>
              <a:rPr lang="ar-SA" sz="2400" dirty="0" smtClean="0" bmk="">
                <a:latin typeface="Traditional Arabic" pitchFamily="18" charset="-78"/>
                <a:ea typeface="Times New Roman" pitchFamily="18" charset="0"/>
              </a:rPr>
              <a:t> والجهل عذر في حق من لم تبلغه دعوة الإسلام, ولم يمكنه التعرف عليه, ولا السؤال </a:t>
            </a:r>
            <a:r>
              <a:rPr lang="ar-SA" sz="2400" dirty="0" err="1" smtClean="0" bmk="">
                <a:latin typeface="Traditional Arabic" pitchFamily="18" charset="-78"/>
                <a:ea typeface="Times New Roman" pitchFamily="18" charset="0"/>
              </a:rPr>
              <a:t>عنه.</a:t>
            </a:r>
            <a:r>
              <a:rPr lang="ar-SA" sz="2400" dirty="0" smtClean="0" bmk="">
                <a:latin typeface="Traditional Arabic" pitchFamily="18" charset="-78"/>
                <a:ea typeface="Times New Roman" pitchFamily="18" charset="0"/>
              </a:rPr>
              <a:t> ولم يكن منه التقصير, فهذا هو الذي لا يؤاخذه الله, لقول الله </a:t>
            </a:r>
            <a:r>
              <a:rPr lang="ar-SA" sz="2400" dirty="0" err="1" smtClean="0" bmk="">
                <a:latin typeface="Traditional Arabic" pitchFamily="18" charset="-78"/>
                <a:ea typeface="Times New Roman" pitchFamily="18" charset="0"/>
              </a:rPr>
              <a:t>تعالى: </a:t>
            </a:r>
            <a:r>
              <a:rPr lang="ar-SA" sz="2400" dirty="0" smtClean="0" bmk="">
                <a:latin typeface="Traditional Arabic" pitchFamily="18" charset="-78"/>
                <a:ea typeface="Times New Roman" pitchFamily="18" charset="0"/>
              </a:rPr>
              <a:t>{وَمَا كُنَّا مُعَذِّبِينَ حَتَّى نَبْعَثَ رَسُولًا</a:t>
            </a:r>
            <a:r>
              <a:rPr lang="ar-SA" sz="2400" dirty="0" err="1" smtClean="0" bmk="">
                <a:latin typeface="Traditional Arabic" pitchFamily="18" charset="-78"/>
                <a:ea typeface="Times New Roman" pitchFamily="18" charset="0"/>
              </a:rPr>
              <a:t>} </a:t>
            </a:r>
            <a:r>
              <a:rPr lang="ar-SA" sz="2400" dirty="0" smtClean="0" bmk="">
                <a:latin typeface="Traditional Arabic" pitchFamily="18" charset="-78"/>
                <a:ea typeface="Times New Roman" pitchFamily="18" charset="0"/>
              </a:rPr>
              <a:t>(الإسراء: 15</a:t>
            </a:r>
            <a:r>
              <a:rPr lang="ar-SA" sz="2400" dirty="0" err="1" smtClean="0" bmk="">
                <a:latin typeface="Traditional Arabic" pitchFamily="18" charset="-78"/>
                <a:ea typeface="Times New Roman" pitchFamily="18" charset="0"/>
              </a:rPr>
              <a:t>).</a:t>
            </a:r>
            <a:endParaRPr lang="en-US" sz="2400" dirty="0" smtClean="0" bmk=""/>
          </a:p>
          <a:p>
            <a:pPr lvl="0" algn="just" eaLnBrk="0" hangingPunct="0"/>
            <a:r>
              <a:rPr lang="ar-SA" sz="2400" dirty="0" smtClean="0" bmk="">
                <a:latin typeface="Traditional Arabic" pitchFamily="18" charset="-78"/>
                <a:ea typeface="Times New Roman" pitchFamily="18" charset="0"/>
              </a:rPr>
              <a:t>6- كون العمل مما يطاق, أي أنه بمقدوره فعل الشيء أو تركه, وإلا فمتى كان العمل فوق طاقته لم يحاسبه الله عليه, وتسقط مسؤوليته عنه.</a:t>
            </a:r>
            <a:r>
              <a:rPr lang="ar-EG" sz="2400" dirty="0" smtClean="0" bmk="">
                <a:latin typeface="Traditional Arabic" pitchFamily="18" charset="-78"/>
                <a:ea typeface="Times New Roman" pitchFamily="18" charset="0"/>
              </a:rPr>
              <a:t> قال تعالى:</a:t>
            </a:r>
            <a:r>
              <a:rPr lang="ar-SA" sz="2400" dirty="0" smtClean="0" bmk="">
                <a:latin typeface="Traditional Arabic" pitchFamily="18" charset="-78"/>
                <a:ea typeface="Times New Roman" pitchFamily="18" charset="0"/>
              </a:rPr>
              <a:t> {لَا يُكَلِّفُ اللهُ نَفْسًا إِلَّا وُسْعَهَا</a:t>
            </a:r>
            <a:r>
              <a:rPr lang="ar-SA" sz="2400" dirty="0" err="1" smtClean="0" bmk="">
                <a:latin typeface="Traditional Arabic" pitchFamily="18" charset="-78"/>
                <a:ea typeface="Times New Roman" pitchFamily="18" charset="0"/>
              </a:rPr>
              <a:t>} </a:t>
            </a:r>
            <a:r>
              <a:rPr lang="ar-SA" sz="2400" dirty="0" smtClean="0" bmk="">
                <a:latin typeface="Traditional Arabic" pitchFamily="18" charset="-78"/>
                <a:ea typeface="Times New Roman" pitchFamily="18" charset="0"/>
              </a:rPr>
              <a:t>(البقرة: 286</a:t>
            </a:r>
            <a:r>
              <a:rPr lang="ar-SA" sz="2400" dirty="0" err="1" smtClean="0" bmk="">
                <a:latin typeface="Traditional Arabic" pitchFamily="18" charset="-78"/>
                <a:ea typeface="Times New Roman" pitchFamily="18" charset="0"/>
              </a:rPr>
              <a:t>)</a:t>
            </a:r>
            <a:r>
              <a:rPr lang="ar-SA" sz="2400" baseline="30000" dirty="0" err="1" smtClean="0" bmk="">
                <a:latin typeface="Traditional Arabic" pitchFamily="18" charset="-78"/>
                <a:ea typeface="Times New Roman" pitchFamily="18" charset="0"/>
              </a:rPr>
              <a:t>.</a:t>
            </a:r>
            <a:endParaRPr lang="en-US" sz="24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r>
              <a:rPr lang="ar-SA" b="1" dirty="0" smtClean="0"/>
              <a:t>خصائص </a:t>
            </a:r>
            <a:r>
              <a:rPr lang="ar-SA" b="1" dirty="0" err="1" smtClean="0"/>
              <a:t>المسؤولية:</a:t>
            </a:r>
            <a:endParaRPr lang="ar-SA" dirty="0"/>
          </a:p>
        </p:txBody>
      </p:sp>
      <p:sp>
        <p:nvSpPr>
          <p:cNvPr id="3" name="عنصر نائب للمحتوى 2"/>
          <p:cNvSpPr>
            <a:spLocks noGrp="1"/>
          </p:cNvSpPr>
          <p:nvPr>
            <p:ph idx="1"/>
          </p:nvPr>
        </p:nvSpPr>
        <p:spPr>
          <a:xfrm>
            <a:off x="344488" y="1340768"/>
            <a:ext cx="9066212" cy="4785395"/>
          </a:xfrm>
        </p:spPr>
        <p:txBody>
          <a:bodyPr/>
          <a:lstStyle/>
          <a:p>
            <a:pPr algn="just"/>
            <a:r>
              <a:rPr lang="ar-SA" sz="2600" dirty="0" smtClean="0">
                <a:solidFill>
                  <a:schemeClr val="tx1"/>
                </a:solidFill>
                <a:cs typeface="+mn-cs"/>
              </a:rPr>
              <a:t>تتسم المسؤولية في الإسلام بأنها </a:t>
            </a:r>
            <a:r>
              <a:rPr lang="ar-SA" sz="2600" dirty="0" err="1" smtClean="0">
                <a:solidFill>
                  <a:schemeClr val="tx1"/>
                </a:solidFill>
                <a:cs typeface="+mn-cs"/>
              </a:rPr>
              <a:t>شخصية </a:t>
            </a:r>
            <a:r>
              <a:rPr lang="ar-SA" sz="2600" dirty="0" smtClean="0">
                <a:solidFill>
                  <a:schemeClr val="tx1"/>
                </a:solidFill>
                <a:cs typeface="+mn-cs"/>
              </a:rPr>
              <a:t>(أو فردية) بالدرجة </a:t>
            </a:r>
            <a:r>
              <a:rPr lang="ar-SA" sz="2600" dirty="0" err="1" smtClean="0">
                <a:solidFill>
                  <a:schemeClr val="tx1"/>
                </a:solidFill>
                <a:cs typeface="+mn-cs"/>
              </a:rPr>
              <a:t>الأولى.</a:t>
            </a:r>
            <a:r>
              <a:rPr lang="ar-SA" sz="2600" dirty="0" smtClean="0">
                <a:solidFill>
                  <a:schemeClr val="tx1"/>
                </a:solidFill>
                <a:cs typeface="+mn-cs"/>
              </a:rPr>
              <a:t> بمعنى؛ أن الإنسان يتحمل مسؤولية تصرفاته فحسب, دون تصرفات غيره أياً كان, ومهما كانت درجة </a:t>
            </a:r>
            <a:r>
              <a:rPr lang="ar-SA" sz="2600" dirty="0" err="1" smtClean="0">
                <a:solidFill>
                  <a:schemeClr val="tx1"/>
                </a:solidFill>
                <a:cs typeface="+mn-cs"/>
              </a:rPr>
              <a:t>قرابته.</a:t>
            </a:r>
            <a:r>
              <a:rPr lang="ar-SA" sz="2600" dirty="0" smtClean="0">
                <a:solidFill>
                  <a:schemeClr val="tx1"/>
                </a:solidFill>
                <a:cs typeface="+mn-cs"/>
              </a:rPr>
              <a:t> فلو قتل الأب شخصاً وحُكم عليه بالقصاص, لم يجز الاقتصاص من الولد ولو رضي, بل القصاص على القاتل </a:t>
            </a:r>
            <a:r>
              <a:rPr lang="ar-SA" sz="2600" dirty="0" err="1" smtClean="0">
                <a:solidFill>
                  <a:schemeClr val="tx1"/>
                </a:solidFill>
                <a:cs typeface="+mn-cs"/>
              </a:rPr>
              <a:t>فحسب.</a:t>
            </a:r>
            <a:r>
              <a:rPr lang="ar-SA" sz="2600" dirty="0" smtClean="0">
                <a:solidFill>
                  <a:schemeClr val="tx1"/>
                </a:solidFill>
                <a:cs typeface="+mn-cs"/>
              </a:rPr>
              <a:t> ولو شرب رجلٌ خمراً لم يجلد ولده أو والده عنه ولو طلبوا ذلك ورضوا </a:t>
            </a:r>
            <a:r>
              <a:rPr lang="ar-SA" sz="2600" dirty="0" err="1" smtClean="0">
                <a:solidFill>
                  <a:schemeClr val="tx1"/>
                </a:solidFill>
                <a:cs typeface="+mn-cs"/>
              </a:rPr>
              <a:t>به.</a:t>
            </a:r>
            <a:r>
              <a:rPr lang="ar-SA" sz="2600" dirty="0" smtClean="0">
                <a:solidFill>
                  <a:schemeClr val="tx1"/>
                </a:solidFill>
                <a:cs typeface="+mn-cs"/>
              </a:rPr>
              <a:t> قال </a:t>
            </a:r>
            <a:r>
              <a:rPr lang="ar-SA" sz="2600" dirty="0" err="1" smtClean="0">
                <a:solidFill>
                  <a:schemeClr val="tx1"/>
                </a:solidFill>
                <a:cs typeface="+mn-cs"/>
              </a:rPr>
              <a:t>تعالى: </a:t>
            </a:r>
            <a:r>
              <a:rPr lang="ar-SA" sz="2600" dirty="0" smtClean="0">
                <a:solidFill>
                  <a:schemeClr val="tx1"/>
                </a:solidFill>
                <a:cs typeface="+mn-cs"/>
              </a:rPr>
              <a:t>{كُلُّ نَفْسٍ بِمَا كَسَبَتْ رَهِينَةٌ</a:t>
            </a:r>
            <a:r>
              <a:rPr lang="ar-SA" sz="2600" dirty="0" err="1" smtClean="0">
                <a:solidFill>
                  <a:schemeClr val="tx1"/>
                </a:solidFill>
                <a:cs typeface="+mn-cs"/>
              </a:rPr>
              <a:t>} </a:t>
            </a:r>
            <a:r>
              <a:rPr lang="ar-SA" sz="2600" dirty="0" smtClean="0">
                <a:solidFill>
                  <a:schemeClr val="tx1"/>
                </a:solidFill>
                <a:cs typeface="+mn-cs"/>
              </a:rPr>
              <a:t>(المدثر: 38), وقال </a:t>
            </a:r>
            <a:r>
              <a:rPr lang="ar-SA" sz="2600" dirty="0" err="1" smtClean="0">
                <a:solidFill>
                  <a:schemeClr val="tx1"/>
                </a:solidFill>
                <a:cs typeface="+mn-cs"/>
              </a:rPr>
              <a:t>تعالى: </a:t>
            </a:r>
            <a:r>
              <a:rPr lang="ar-SA" sz="2600" dirty="0" smtClean="0">
                <a:solidFill>
                  <a:schemeClr val="tx1"/>
                </a:solidFill>
                <a:cs typeface="+mn-cs"/>
              </a:rPr>
              <a:t>{مَنِ اهْتَدى فَإِنَّما يَهْتَدِي لِنَفْسِهِ وَمَنْ ضَلَّ فَإِنَّما يَضِلُّ عَلَيْها وَلا تَزِرُ </a:t>
            </a:r>
            <a:r>
              <a:rPr lang="ar-SA" sz="2600" dirty="0" err="1" smtClean="0">
                <a:solidFill>
                  <a:schemeClr val="tx1"/>
                </a:solidFill>
                <a:cs typeface="+mn-cs"/>
              </a:rPr>
              <a:t>وازِرَةٌ</a:t>
            </a:r>
            <a:r>
              <a:rPr lang="ar-SA" sz="2600" dirty="0" smtClean="0">
                <a:solidFill>
                  <a:schemeClr val="tx1"/>
                </a:solidFill>
                <a:cs typeface="+mn-cs"/>
              </a:rPr>
              <a:t> وِزْرَ أُخْرى</a:t>
            </a:r>
            <a:r>
              <a:rPr lang="ar-SA" sz="2600" dirty="0" err="1" smtClean="0">
                <a:solidFill>
                  <a:schemeClr val="tx1"/>
                </a:solidFill>
                <a:cs typeface="+mn-cs"/>
              </a:rPr>
              <a:t>}</a:t>
            </a:r>
            <a:r>
              <a:rPr lang="ar-EG" sz="2600" dirty="0" smtClean="0">
                <a:solidFill>
                  <a:schemeClr val="tx1"/>
                </a:solidFill>
                <a:cs typeface="+mn-cs"/>
              </a:rPr>
              <a:t> (الإسراء: 15</a:t>
            </a:r>
            <a:r>
              <a:rPr lang="ar-SA" sz="2600" dirty="0" err="1" smtClean="0">
                <a:solidFill>
                  <a:schemeClr val="tx1"/>
                </a:solidFill>
                <a:cs typeface="+mn-cs"/>
              </a:rPr>
              <a:t>).</a:t>
            </a:r>
            <a:r>
              <a:rPr lang="ar-SA" sz="2600" dirty="0" smtClean="0">
                <a:solidFill>
                  <a:schemeClr val="tx1"/>
                </a:solidFill>
                <a:cs typeface="+mn-cs"/>
              </a:rPr>
              <a:t> </a:t>
            </a:r>
            <a:endParaRPr lang="en-US" sz="2600" dirty="0" smtClean="0">
              <a:solidFill>
                <a:schemeClr val="tx1"/>
              </a:solidFill>
              <a:cs typeface="+mn-cs"/>
            </a:endParaRPr>
          </a:p>
          <a:p>
            <a:pPr algn="just"/>
            <a:r>
              <a:rPr lang="ar-SA" sz="2600" dirty="0" smtClean="0">
                <a:solidFill>
                  <a:schemeClr val="tx1"/>
                </a:solidFill>
                <a:cs typeface="+mn-cs"/>
              </a:rPr>
              <a:t>غير أن هناك مسؤولية أخرى ملقاة على عاتق الفرد, أو مسؤوليات متعددة, منها: المسؤولية </a:t>
            </a:r>
            <a:r>
              <a:rPr lang="ar-SA" sz="2600" dirty="0" err="1" smtClean="0">
                <a:solidFill>
                  <a:schemeClr val="tx1"/>
                </a:solidFill>
                <a:cs typeface="+mn-cs"/>
              </a:rPr>
              <a:t>التقصيرية</a:t>
            </a:r>
            <a:r>
              <a:rPr lang="ar-SA" sz="2600" dirty="0" smtClean="0">
                <a:solidFill>
                  <a:schemeClr val="tx1"/>
                </a:solidFill>
                <a:cs typeface="+mn-cs"/>
              </a:rPr>
              <a:t> عن مَنْ هُم تحت ولايته</a:t>
            </a:r>
            <a:r>
              <a:rPr lang="ar-EG" sz="2600" dirty="0" smtClean="0">
                <a:solidFill>
                  <a:schemeClr val="tx1"/>
                </a:solidFill>
                <a:cs typeface="+mn-cs"/>
              </a:rPr>
              <a:t>, كالأب في الأسرة, ومدير </a:t>
            </a:r>
            <a:r>
              <a:rPr lang="ar-EG" sz="2600" dirty="0" err="1" smtClean="0">
                <a:solidFill>
                  <a:schemeClr val="tx1"/>
                </a:solidFill>
                <a:cs typeface="+mn-cs"/>
              </a:rPr>
              <a:t>الدرسة</a:t>
            </a:r>
            <a:r>
              <a:rPr lang="ar-EG" sz="2600" dirty="0" smtClean="0">
                <a:solidFill>
                  <a:schemeClr val="tx1"/>
                </a:solidFill>
                <a:cs typeface="+mn-cs"/>
              </a:rPr>
              <a:t> في مدرسته, وضابط الجيش في قطعته, ومدير الشركة في شركته, وولي الأمر</a:t>
            </a:r>
            <a:endParaRPr lang="en-US" dirty="0" smtClean="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3" name="مستطيل 2"/>
          <p:cNvSpPr/>
          <p:nvPr/>
        </p:nvSpPr>
        <p:spPr>
          <a:xfrm>
            <a:off x="488504" y="332656"/>
            <a:ext cx="8928992" cy="5693866"/>
          </a:xfrm>
          <a:prstGeom prst="rect">
            <a:avLst/>
          </a:prstGeom>
        </p:spPr>
        <p:txBody>
          <a:bodyPr wrap="square">
            <a:spAutoFit/>
          </a:bodyPr>
          <a:lstStyle/>
          <a:p>
            <a:pPr algn="just"/>
            <a:r>
              <a:rPr lang="ar-EG" sz="2800" dirty="0" smtClean="0"/>
              <a:t>فيما تحت </a:t>
            </a:r>
            <a:r>
              <a:rPr lang="ar-EG" sz="2800" dirty="0" err="1" smtClean="0"/>
              <a:t>ولايته.</a:t>
            </a:r>
            <a:r>
              <a:rPr lang="ar-EG" sz="2800" dirty="0" smtClean="0"/>
              <a:t> </a:t>
            </a:r>
            <a:r>
              <a:rPr lang="ar-SA" sz="2800" dirty="0" smtClean="0"/>
              <a:t>يقول عليه الصلاة والسلام</a:t>
            </a:r>
            <a:r>
              <a:rPr lang="ar-EG" sz="2800" dirty="0" err="1" smtClean="0"/>
              <a:t>: (</a:t>
            </a:r>
            <a:r>
              <a:rPr lang="ar-SA" sz="2800" dirty="0" smtClean="0"/>
              <a:t>كلكم راع وكلكم </a:t>
            </a:r>
            <a:r>
              <a:rPr lang="ar-SA" sz="2800" dirty="0" err="1" smtClean="0"/>
              <a:t>مسؤول</a:t>
            </a:r>
            <a:r>
              <a:rPr lang="ar-SA" sz="2800" dirty="0" smtClean="0"/>
              <a:t> عن رعيته</a:t>
            </a:r>
            <a:r>
              <a:rPr lang="ar-SA" sz="2800" dirty="0" err="1" smtClean="0"/>
              <a:t>).</a:t>
            </a:r>
            <a:r>
              <a:rPr lang="ar-SA" sz="2800" dirty="0" smtClean="0"/>
              <a:t> ومنها ما يمكننا أن نسميها المسؤولية </a:t>
            </a:r>
            <a:r>
              <a:rPr lang="ar-SA" sz="2800" dirty="0" err="1" smtClean="0"/>
              <a:t>الاجتماعية </a:t>
            </a:r>
            <a:r>
              <a:rPr lang="ar-SA" sz="2800" dirty="0" smtClean="0"/>
              <a:t>–أو التكافلية- وهي مسؤولية كل فرد مكلف في المجتمع عن القيام بواجب الأمر بالمعروف, والنهي عن المنكر, والأخذ على يد </a:t>
            </a:r>
            <a:r>
              <a:rPr lang="ar-SA" sz="2800" dirty="0" err="1" smtClean="0"/>
              <a:t>المنحرف.</a:t>
            </a:r>
            <a:r>
              <a:rPr lang="ar-SA" sz="2800" dirty="0" smtClean="0"/>
              <a:t> يقول عليه الصلاة </a:t>
            </a:r>
            <a:r>
              <a:rPr lang="ar-SA" sz="2800" dirty="0" err="1" smtClean="0"/>
              <a:t>والسلام: </a:t>
            </a:r>
            <a:r>
              <a:rPr lang="ar-SA" sz="2800" dirty="0" smtClean="0"/>
              <a:t>(من رَأَى مِنْكُمْ مُنْكَرًا فَلْيُغَيِّرْهُ بيده فَإِنْ لم يَسْتَطِعْ فَبِلِسَانِهِ فَإِنْ لم يَسْتَطِعْ فَبِقَلْبِهِ وَذَلِكَ أَضْعَفُ الْإِيمَانِ</a:t>
            </a:r>
            <a:r>
              <a:rPr lang="ar-SA" sz="2800" dirty="0" err="1" smtClean="0"/>
              <a:t>).</a:t>
            </a:r>
            <a:r>
              <a:rPr lang="ar-SA" sz="2800" dirty="0" smtClean="0"/>
              <a:t>   </a:t>
            </a:r>
            <a:endParaRPr lang="en-US" sz="2800" dirty="0" smtClean="0"/>
          </a:p>
          <a:p>
            <a:pPr lvl="0" algn="just"/>
            <a:r>
              <a:rPr lang="ar-SA" sz="2800" b="1" dirty="0" smtClean="0"/>
              <a:t>أنواع المسؤولية:</a:t>
            </a:r>
            <a:endParaRPr lang="en-US" sz="2800" dirty="0" smtClean="0"/>
          </a:p>
          <a:p>
            <a:pPr algn="just"/>
            <a:r>
              <a:rPr lang="ar-SA" sz="2800" dirty="0" smtClean="0"/>
              <a:t>تنقسم المسؤولية إلى ثلاثة أنواع:</a:t>
            </a:r>
            <a:endParaRPr lang="en-US" sz="2800" dirty="0" smtClean="0"/>
          </a:p>
          <a:p>
            <a:pPr lvl="0" algn="just"/>
            <a:r>
              <a:rPr lang="ar-SA" sz="2800" dirty="0" smtClean="0"/>
              <a:t>المسؤولية الأخلاقية المحضة: وتعني التزام المرء أمام نفسه وضميره بالإتيان بشيء أو الانتهاء </a:t>
            </a:r>
            <a:r>
              <a:rPr lang="ar-SA" sz="2800" dirty="0" err="1" smtClean="0"/>
              <a:t>عنه.</a:t>
            </a:r>
            <a:r>
              <a:rPr lang="ar-SA" sz="2800" dirty="0" smtClean="0"/>
              <a:t> </a:t>
            </a:r>
            <a:endParaRPr lang="en-US" sz="2800" dirty="0" smtClean="0"/>
          </a:p>
          <a:p>
            <a:pPr lvl="0" algn="just"/>
            <a:r>
              <a:rPr lang="ar-SA" sz="2800" dirty="0" smtClean="0"/>
              <a:t>المسؤولية الاجتماعية: وتعني التزامه تجاه أبناء المجتمع, وما يفرضه المجتمع من </a:t>
            </a:r>
            <a:r>
              <a:rPr lang="ar-SA" sz="2800" dirty="0" err="1" smtClean="0"/>
              <a:t>قواعد.</a:t>
            </a:r>
            <a:r>
              <a:rPr lang="ar-SA" sz="2800" dirty="0" smtClean="0"/>
              <a:t> </a:t>
            </a:r>
            <a:endParaRPr lang="en-US" sz="2800" dirty="0" smtClean="0"/>
          </a:p>
          <a:p>
            <a:pPr lvl="0"/>
            <a:r>
              <a:rPr lang="ar-SA" sz="2800" dirty="0" smtClean="0"/>
              <a:t>المسؤولية الدينية: وتعني التزامه أمام اللّه </a:t>
            </a:r>
            <a:r>
              <a:rPr lang="ar-SA" sz="2800" dirty="0" err="1" smtClean="0"/>
              <a:t>تعالى.</a:t>
            </a:r>
            <a:r>
              <a:rPr lang="ar-SA" sz="2800" dirty="0" smtClean="0"/>
              <a:t> </a:t>
            </a:r>
            <a:endParaRPr lang="en-US" sz="2800"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err="1" smtClean="0"/>
              <a:t>ثالثاً </a:t>
            </a:r>
            <a:r>
              <a:rPr lang="ar-SA" b="1" dirty="0" smtClean="0"/>
              <a:t>: الجزاء </a:t>
            </a:r>
            <a:r>
              <a:rPr lang="ar-SA" b="1" dirty="0" err="1" smtClean="0"/>
              <a:t>الأخلاقي</a:t>
            </a:r>
            <a:r>
              <a:rPr lang="ar-SA" dirty="0" err="1" smtClean="0"/>
              <a:t>:</a:t>
            </a:r>
            <a:endParaRPr lang="ar-SA" dirty="0"/>
          </a:p>
        </p:txBody>
      </p:sp>
      <p:sp>
        <p:nvSpPr>
          <p:cNvPr id="3" name="عنصر نائب للمحتوى 2"/>
          <p:cNvSpPr>
            <a:spLocks noGrp="1"/>
          </p:cNvSpPr>
          <p:nvPr>
            <p:ph idx="1"/>
          </p:nvPr>
        </p:nvSpPr>
        <p:spPr/>
        <p:txBody>
          <a:bodyPr/>
          <a:lstStyle/>
          <a:p>
            <a:pPr algn="just"/>
            <a:r>
              <a:rPr lang="ar-SA" dirty="0" smtClean="0">
                <a:solidFill>
                  <a:schemeClr val="tx1"/>
                </a:solidFill>
              </a:rPr>
              <a:t>- </a:t>
            </a:r>
            <a:r>
              <a:rPr lang="ar-SA" b="1" dirty="0" smtClean="0">
                <a:solidFill>
                  <a:schemeClr val="tx1"/>
                </a:solidFill>
                <a:cs typeface="+mn-cs"/>
              </a:rPr>
              <a:t>تعريف الجزاء الأخلاقي: </a:t>
            </a:r>
            <a:r>
              <a:rPr lang="ar-SA" dirty="0" smtClean="0">
                <a:solidFill>
                  <a:schemeClr val="tx1"/>
                </a:solidFill>
                <a:cs typeface="+mn-cs"/>
              </a:rPr>
              <a:t>يُقصد</a:t>
            </a:r>
            <a:r>
              <a:rPr lang="ar-SA" b="1" dirty="0" smtClean="0">
                <a:solidFill>
                  <a:schemeClr val="tx1"/>
                </a:solidFill>
                <a:cs typeface="+mn-cs"/>
              </a:rPr>
              <a:t> </a:t>
            </a:r>
            <a:r>
              <a:rPr lang="ar-SA" dirty="0" smtClean="0">
                <a:solidFill>
                  <a:schemeClr val="tx1"/>
                </a:solidFill>
                <a:cs typeface="+mn-cs"/>
              </a:rPr>
              <a:t>بالجزاء الأخلاقي: المكافأة أو الأثر المترتب على الفعل </a:t>
            </a:r>
            <a:r>
              <a:rPr lang="ar-SA" dirty="0" err="1" smtClean="0">
                <a:solidFill>
                  <a:schemeClr val="tx1"/>
                </a:solidFill>
                <a:cs typeface="+mn-cs"/>
              </a:rPr>
              <a:t>الأخلاقي.</a:t>
            </a:r>
            <a:r>
              <a:rPr lang="ar-SA" dirty="0" smtClean="0">
                <a:solidFill>
                  <a:schemeClr val="tx1"/>
                </a:solidFill>
                <a:cs typeface="+mn-cs"/>
              </a:rPr>
              <a:t> سواءٌ أكان ظاهراً كالسجن والضرب, أم باطناً كتأنيب </a:t>
            </a:r>
            <a:r>
              <a:rPr lang="ar-SA" dirty="0" err="1" smtClean="0">
                <a:solidFill>
                  <a:schemeClr val="tx1"/>
                </a:solidFill>
                <a:cs typeface="+mn-cs"/>
              </a:rPr>
              <a:t>الضمير.</a:t>
            </a:r>
            <a:r>
              <a:rPr lang="ar-SA" dirty="0" smtClean="0">
                <a:solidFill>
                  <a:schemeClr val="tx1"/>
                </a:solidFill>
                <a:cs typeface="+mn-cs"/>
              </a:rPr>
              <a:t> وسواءٌ أكان في الدنيا كالعقوبات المقررة شرعاً على الجنح والجرائم, أم في الآخرة كنعيم الجنة أو عذاب النار.</a:t>
            </a:r>
            <a:r>
              <a:rPr lang="en-US" dirty="0" smtClean="0">
                <a:solidFill>
                  <a:schemeClr val="tx1"/>
                </a:solidFill>
                <a:cs typeface="+mn-cs"/>
              </a:rPr>
              <a:t> </a:t>
            </a:r>
          </a:p>
          <a:p>
            <a:pPr algn="just"/>
            <a:r>
              <a:rPr lang="ar-SA" dirty="0" smtClean="0">
                <a:cs typeface="+mn-cs"/>
              </a:rPr>
              <a:t> </a:t>
            </a:r>
            <a:endParaRPr lang="en-US" dirty="0" smtClean="0">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r>
              <a:rPr lang="ar-SA" b="1" dirty="0" smtClean="0"/>
              <a:t>أنواع الجزاء </a:t>
            </a:r>
            <a:r>
              <a:rPr lang="ar-SA" b="1" dirty="0" err="1" smtClean="0"/>
              <a:t>الأخلاقي</a:t>
            </a:r>
            <a:r>
              <a:rPr lang="ar-SA" dirty="0" err="1" smtClean="0"/>
              <a:t>:</a:t>
            </a:r>
            <a:endParaRPr lang="ar-SA" dirty="0"/>
          </a:p>
        </p:txBody>
      </p:sp>
      <p:sp>
        <p:nvSpPr>
          <p:cNvPr id="3" name="عنصر نائب للمحتوى 2"/>
          <p:cNvSpPr>
            <a:spLocks noGrp="1"/>
          </p:cNvSpPr>
          <p:nvPr>
            <p:ph idx="1"/>
          </p:nvPr>
        </p:nvSpPr>
        <p:spPr>
          <a:xfrm>
            <a:off x="495300" y="1340768"/>
            <a:ext cx="8915400" cy="4785395"/>
          </a:xfrm>
        </p:spPr>
        <p:txBody>
          <a:bodyPr/>
          <a:lstStyle/>
          <a:p>
            <a:pPr algn="just"/>
            <a:r>
              <a:rPr lang="ar-SA" sz="2400" dirty="0" smtClean="0">
                <a:solidFill>
                  <a:schemeClr val="tx1"/>
                </a:solidFill>
                <a:cs typeface="+mn-cs"/>
              </a:rPr>
              <a:t>ي</a:t>
            </a:r>
            <a:r>
              <a:rPr lang="ar-SA" sz="2400" dirty="0" smtClean="0">
                <a:solidFill>
                  <a:schemeClr val="tx1"/>
                </a:solidFill>
                <a:cs typeface="+mn-cs"/>
              </a:rPr>
              <a:t>تمثل الجزاء في</a:t>
            </a:r>
            <a:r>
              <a:rPr lang="ar-SA" sz="2400" dirty="0" smtClean="0">
                <a:solidFill>
                  <a:schemeClr val="tx1"/>
                </a:solidFill>
                <a:cs typeface="+mn-cs"/>
              </a:rPr>
              <a:t>: الشعور النفسي, والعقوبات الشرعية, والجزاء </a:t>
            </a:r>
            <a:r>
              <a:rPr lang="ar-SA" sz="2400" dirty="0" err="1" smtClean="0">
                <a:solidFill>
                  <a:schemeClr val="tx1"/>
                </a:solidFill>
                <a:cs typeface="+mn-cs"/>
              </a:rPr>
              <a:t>الإلهي.</a:t>
            </a:r>
            <a:r>
              <a:rPr lang="ar-SA" sz="2400" dirty="0" smtClean="0">
                <a:solidFill>
                  <a:schemeClr val="tx1"/>
                </a:solidFill>
                <a:cs typeface="+mn-cs"/>
              </a:rPr>
              <a:t> </a:t>
            </a:r>
            <a:endParaRPr lang="en-US" sz="2400" dirty="0" smtClean="0">
              <a:solidFill>
                <a:schemeClr val="tx1"/>
              </a:solidFill>
              <a:cs typeface="+mn-cs"/>
            </a:endParaRPr>
          </a:p>
          <a:p>
            <a:pPr algn="just"/>
            <a:r>
              <a:rPr lang="ar-SA" sz="2400" b="1" dirty="0" smtClean="0">
                <a:solidFill>
                  <a:schemeClr val="tx1"/>
                </a:solidFill>
                <a:cs typeface="+mn-cs"/>
              </a:rPr>
              <a:t> 1- الشعور </a:t>
            </a:r>
            <a:r>
              <a:rPr lang="ar-SA" sz="2400" b="1" dirty="0" err="1" smtClean="0">
                <a:solidFill>
                  <a:schemeClr val="tx1"/>
                </a:solidFill>
                <a:cs typeface="+mn-cs"/>
              </a:rPr>
              <a:t>النفسي:</a:t>
            </a:r>
            <a:r>
              <a:rPr lang="ar-SA" sz="2400" b="1" dirty="0" smtClean="0">
                <a:solidFill>
                  <a:schemeClr val="tx1"/>
                </a:solidFill>
                <a:cs typeface="+mn-cs"/>
              </a:rPr>
              <a:t> </a:t>
            </a:r>
            <a:endParaRPr lang="en-US" sz="2400" dirty="0" smtClean="0">
              <a:solidFill>
                <a:schemeClr val="tx1"/>
              </a:solidFill>
              <a:cs typeface="+mn-cs"/>
            </a:endParaRPr>
          </a:p>
          <a:p>
            <a:pPr algn="just"/>
            <a:r>
              <a:rPr lang="ar-SA" sz="2400" dirty="0" smtClean="0">
                <a:solidFill>
                  <a:schemeClr val="tx1"/>
                </a:solidFill>
                <a:cs typeface="+mn-cs"/>
              </a:rPr>
              <a:t>ونعني </a:t>
            </a:r>
            <a:r>
              <a:rPr lang="ar-SA" sz="2400" dirty="0" err="1" smtClean="0">
                <a:solidFill>
                  <a:schemeClr val="tx1"/>
                </a:solidFill>
                <a:cs typeface="+mn-cs"/>
              </a:rPr>
              <a:t>به</a:t>
            </a:r>
            <a:r>
              <a:rPr lang="ar-SA" sz="2400" dirty="0" smtClean="0">
                <a:solidFill>
                  <a:schemeClr val="tx1"/>
                </a:solidFill>
                <a:cs typeface="+mn-cs"/>
              </a:rPr>
              <a:t> ما يلمسه المسلم من نفسه من الرضا عند الطاعة والألم عند </a:t>
            </a:r>
            <a:r>
              <a:rPr lang="ar-SA" sz="2400" dirty="0" err="1" smtClean="0">
                <a:solidFill>
                  <a:schemeClr val="tx1"/>
                </a:solidFill>
                <a:cs typeface="+mn-cs"/>
              </a:rPr>
              <a:t>المعصية </a:t>
            </a:r>
            <a:r>
              <a:rPr lang="ar-SA" sz="2400" dirty="0" smtClean="0">
                <a:solidFill>
                  <a:schemeClr val="tx1"/>
                </a:solidFill>
                <a:cs typeface="+mn-cs"/>
              </a:rPr>
              <a:t>-وهو ما يسمى برضا الضمير أو وخزه- وقد أخبر الرسول عليه الصلاة والسلام عن ذلك الشعور واعتبره من علامات الإيمان, </a:t>
            </a:r>
            <a:r>
              <a:rPr lang="ar-SA" sz="2400" dirty="0" err="1" smtClean="0">
                <a:solidFill>
                  <a:schemeClr val="tx1"/>
                </a:solidFill>
                <a:cs typeface="+mn-cs"/>
              </a:rPr>
              <a:t>فقال: </a:t>
            </a:r>
            <a:r>
              <a:rPr lang="ar-SA" sz="2400" dirty="0" smtClean="0">
                <a:solidFill>
                  <a:schemeClr val="tx1"/>
                </a:solidFill>
                <a:cs typeface="+mn-cs"/>
              </a:rPr>
              <a:t>(من سَرَّتْهُ حَسَنَتُهُ وَسَاءَتْهُ سَيِّئَتُهُ فذلك الْمُؤْمِنُ</a:t>
            </a:r>
            <a:r>
              <a:rPr lang="ar-SA" sz="2400" dirty="0" err="1" smtClean="0">
                <a:solidFill>
                  <a:schemeClr val="tx1"/>
                </a:solidFill>
                <a:cs typeface="+mn-cs"/>
              </a:rPr>
              <a:t>).</a:t>
            </a:r>
            <a:r>
              <a:rPr lang="ar-SA" sz="2400" dirty="0" smtClean="0">
                <a:solidFill>
                  <a:schemeClr val="tx1"/>
                </a:solidFill>
                <a:cs typeface="+mn-cs"/>
              </a:rPr>
              <a:t> وهذا الشعور خاص بالمؤمن, وأما غير المؤمن فلا يبالي بما </a:t>
            </a:r>
            <a:r>
              <a:rPr lang="ar-SA" sz="2400" dirty="0" err="1" smtClean="0">
                <a:solidFill>
                  <a:schemeClr val="tx1"/>
                </a:solidFill>
                <a:cs typeface="+mn-cs"/>
              </a:rPr>
              <a:t>فعل.</a:t>
            </a:r>
            <a:r>
              <a:rPr lang="ar-SA" sz="2400" dirty="0" smtClean="0">
                <a:solidFill>
                  <a:schemeClr val="tx1"/>
                </a:solidFill>
                <a:cs typeface="+mn-cs"/>
              </a:rPr>
              <a:t> يقول عبد اللّه بن مسعود رضي الله </a:t>
            </a:r>
            <a:r>
              <a:rPr lang="ar-SA" sz="2400" dirty="0" err="1" smtClean="0">
                <a:solidFill>
                  <a:schemeClr val="tx1"/>
                </a:solidFill>
                <a:cs typeface="+mn-cs"/>
              </a:rPr>
              <a:t>عنه: </a:t>
            </a:r>
            <a:r>
              <a:rPr lang="ar-SA" sz="2400" dirty="0" smtClean="0">
                <a:solidFill>
                  <a:schemeClr val="tx1"/>
                </a:solidFill>
                <a:cs typeface="+mn-cs"/>
              </a:rPr>
              <a:t>(إِنَّ الْمُؤْمِنَ يَرَى ذُنُوبَهُ كَأَنَّهُ قَاعِدٌ تَحْتَ جَبَلٍ يَخَافُ أَنْ يَقَعَ عليه, وَإِنَّ الْفَاجِرَ يَرَى ذُنُوبَهُ كَذُبَابٍ مَرَّ على أَنْفِهِ فقال </a:t>
            </a:r>
            <a:r>
              <a:rPr lang="ar-SA" sz="2400" dirty="0" err="1" smtClean="0">
                <a:solidFill>
                  <a:schemeClr val="tx1"/>
                </a:solidFill>
                <a:cs typeface="+mn-cs"/>
              </a:rPr>
              <a:t>بِهِ</a:t>
            </a:r>
            <a:r>
              <a:rPr lang="ar-SA" sz="2400" dirty="0" smtClean="0">
                <a:solidFill>
                  <a:schemeClr val="tx1"/>
                </a:solidFill>
                <a:cs typeface="+mn-cs"/>
              </a:rPr>
              <a:t> </a:t>
            </a:r>
            <a:r>
              <a:rPr lang="ar-SA" sz="2400" dirty="0" err="1" smtClean="0">
                <a:solidFill>
                  <a:schemeClr val="tx1"/>
                </a:solidFill>
                <a:cs typeface="+mn-cs"/>
              </a:rPr>
              <a:t>هَكَذَا.</a:t>
            </a:r>
            <a:r>
              <a:rPr lang="ar-SA" sz="2400" dirty="0" smtClean="0">
                <a:solidFill>
                  <a:schemeClr val="tx1"/>
                </a:solidFill>
                <a:cs typeface="+mn-cs"/>
              </a:rPr>
              <a:t> قال أبو شِهَابٍ بيده فَوْقَ أَنْفِهِ</a:t>
            </a:r>
            <a:r>
              <a:rPr lang="ar-SA" sz="2400" dirty="0" err="1" smtClean="0">
                <a:solidFill>
                  <a:schemeClr val="tx1"/>
                </a:solidFill>
                <a:cs typeface="+mn-cs"/>
              </a:rPr>
              <a:t>).</a:t>
            </a:r>
            <a:endParaRPr lang="ar-SA" sz="2400" dirty="0" smtClean="0">
              <a:solidFill>
                <a:schemeClr val="tx1"/>
              </a:solidFill>
              <a:cs typeface="+mn-cs"/>
            </a:endParaRPr>
          </a:p>
          <a:p>
            <a:r>
              <a:rPr lang="ar-SA" sz="2400" b="1" dirty="0" smtClean="0">
                <a:solidFill>
                  <a:schemeClr val="tx1"/>
                </a:solidFill>
              </a:rPr>
              <a:t>2- العقوبات الشرعية:</a:t>
            </a:r>
            <a:endParaRPr lang="en-US" sz="2400" dirty="0" smtClean="0">
              <a:solidFill>
                <a:schemeClr val="tx1"/>
              </a:solidFill>
            </a:endParaRPr>
          </a:p>
          <a:p>
            <a:r>
              <a:rPr lang="ar-SA" sz="2400" dirty="0" smtClean="0">
                <a:solidFill>
                  <a:schemeClr val="tx1"/>
                </a:solidFill>
              </a:rPr>
              <a:t>وهي العقوبات التي أقرها </a:t>
            </a:r>
            <a:r>
              <a:rPr lang="ar-SA" sz="2400" dirty="0" err="1" smtClean="0">
                <a:solidFill>
                  <a:schemeClr val="tx1"/>
                </a:solidFill>
              </a:rPr>
              <a:t>الشرع</a:t>
            </a:r>
            <a:r>
              <a:rPr lang="ar-SA" sz="2400" dirty="0" smtClean="0">
                <a:solidFill>
                  <a:schemeClr val="tx1"/>
                </a:solidFill>
              </a:rPr>
              <a:t> لأولئك الذين يتعدون حدود </a:t>
            </a:r>
            <a:r>
              <a:rPr lang="ar-SA" sz="2400" dirty="0" err="1" smtClean="0">
                <a:solidFill>
                  <a:schemeClr val="tx1"/>
                </a:solidFill>
              </a:rPr>
              <a:t>اللّه.</a:t>
            </a:r>
            <a:r>
              <a:rPr lang="ar-SA" sz="2400" dirty="0" smtClean="0">
                <a:solidFill>
                  <a:schemeClr val="tx1"/>
                </a:solidFill>
              </a:rPr>
              <a:t> والغاية من هذا الجزاء معاقبة المجرم وردعه, وردع غيره ممن تسول له نفسه فعل مثل </a:t>
            </a:r>
            <a:r>
              <a:rPr lang="ar-SA" sz="2400" dirty="0" err="1" smtClean="0">
                <a:solidFill>
                  <a:schemeClr val="tx1"/>
                </a:solidFill>
              </a:rPr>
              <a:t>ذلك.</a:t>
            </a:r>
            <a:r>
              <a:rPr lang="ar-SA" sz="2400" dirty="0" smtClean="0">
                <a:solidFill>
                  <a:schemeClr val="tx1"/>
                </a:solidFill>
              </a:rPr>
              <a:t> وهذه العقوبات على </a:t>
            </a:r>
            <a:r>
              <a:rPr lang="ar-SA" sz="2400" dirty="0" err="1" smtClean="0">
                <a:solidFill>
                  <a:schemeClr val="tx1"/>
                </a:solidFill>
              </a:rPr>
              <a:t>نوعين:</a:t>
            </a:r>
            <a:r>
              <a:rPr lang="ar-SA" sz="2400" dirty="0" smtClean="0">
                <a:solidFill>
                  <a:schemeClr val="tx1"/>
                </a:solidFill>
              </a:rPr>
              <a:t> </a:t>
            </a:r>
            <a:endParaRPr lang="en-US" sz="2400" dirty="0" smtClean="0">
              <a:solidFill>
                <a:schemeClr val="tx1"/>
              </a:solidFill>
            </a:endParaRPr>
          </a:p>
          <a:p>
            <a:pPr algn="just"/>
            <a:endParaRPr lang="ar-SA" sz="2600" dirty="0">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3" name="مستطيل 2"/>
          <p:cNvSpPr/>
          <p:nvPr/>
        </p:nvSpPr>
        <p:spPr>
          <a:xfrm>
            <a:off x="344488" y="404664"/>
            <a:ext cx="9289032" cy="6186309"/>
          </a:xfrm>
          <a:prstGeom prst="rect">
            <a:avLst/>
          </a:prstGeom>
        </p:spPr>
        <p:txBody>
          <a:bodyPr wrap="square">
            <a:spAutoFit/>
          </a:bodyPr>
          <a:lstStyle/>
          <a:p>
            <a:pPr algn="just"/>
            <a:r>
              <a:rPr lang="ar-SA" sz="2400" dirty="0" smtClean="0"/>
              <a:t>حدود: وهي جزاءات حددها </a:t>
            </a:r>
            <a:r>
              <a:rPr lang="ar-SA" sz="2400" dirty="0" err="1" smtClean="0"/>
              <a:t>الشرع</a:t>
            </a:r>
            <a:r>
              <a:rPr lang="ar-SA" sz="2400" dirty="0" smtClean="0"/>
              <a:t> على جرائم معينة كحد </a:t>
            </a:r>
            <a:r>
              <a:rPr lang="ar-SA" sz="2400" dirty="0" err="1" smtClean="0"/>
              <a:t>الزنا</a:t>
            </a:r>
            <a:r>
              <a:rPr lang="ar-SA" sz="2400" dirty="0" smtClean="0"/>
              <a:t>، والسرقة، والقذف, ولا مجال للاجتهاد </a:t>
            </a:r>
            <a:r>
              <a:rPr lang="ar-SA" sz="2400" dirty="0" err="1" smtClean="0"/>
              <a:t>فيها.</a:t>
            </a:r>
            <a:r>
              <a:rPr lang="ar-SA" sz="2400" dirty="0" smtClean="0"/>
              <a:t> </a:t>
            </a:r>
            <a:endParaRPr lang="en-US" sz="2400" dirty="0" smtClean="0"/>
          </a:p>
          <a:p>
            <a:pPr algn="just"/>
            <a:r>
              <a:rPr lang="ar-SA" sz="2400" dirty="0" err="1" smtClean="0"/>
              <a:t>وتعزيرات</a:t>
            </a:r>
            <a:r>
              <a:rPr lang="ar-SA" sz="2400" dirty="0" smtClean="0"/>
              <a:t>: وهي عقوبات تأديبية يُعَاقَبُ بها من ارتكب جناية لم يحدد </a:t>
            </a:r>
            <a:r>
              <a:rPr lang="ar-SA" sz="2400" dirty="0" err="1" smtClean="0"/>
              <a:t>الشرع</a:t>
            </a:r>
            <a:r>
              <a:rPr lang="ar-SA" sz="2400" dirty="0" smtClean="0"/>
              <a:t> لها عقوبةً.</a:t>
            </a:r>
          </a:p>
          <a:p>
            <a:pPr algn="just"/>
            <a:r>
              <a:rPr lang="ar-SA" sz="2400" b="1" dirty="0" smtClean="0"/>
              <a:t>3- الجزاء </a:t>
            </a:r>
            <a:r>
              <a:rPr lang="ar-SA" sz="2400" b="1" dirty="0" err="1" smtClean="0"/>
              <a:t>الإلهي:</a:t>
            </a:r>
            <a:r>
              <a:rPr lang="ar-SA" sz="2400" b="1" dirty="0" smtClean="0"/>
              <a:t> </a:t>
            </a:r>
            <a:endParaRPr lang="en-US" sz="2400" dirty="0" smtClean="0"/>
          </a:p>
          <a:p>
            <a:pPr algn="just"/>
            <a:r>
              <a:rPr lang="ar-SA" sz="2400" dirty="0" smtClean="0"/>
              <a:t>ونعني </a:t>
            </a:r>
            <a:r>
              <a:rPr lang="ar-SA" sz="2400" dirty="0" err="1" smtClean="0"/>
              <a:t>به</a:t>
            </a:r>
            <a:r>
              <a:rPr lang="ar-SA" sz="2400" dirty="0" smtClean="0"/>
              <a:t> الجزاء الذي يكون من الله سبحانه في الدنيا أو </a:t>
            </a:r>
            <a:r>
              <a:rPr lang="ar-SA" sz="2400" dirty="0" err="1" smtClean="0"/>
              <a:t>الآخرة.</a:t>
            </a:r>
            <a:r>
              <a:rPr lang="ar-SA" sz="2400" dirty="0" smtClean="0"/>
              <a:t> </a:t>
            </a:r>
            <a:endParaRPr lang="en-US" sz="2400" dirty="0" smtClean="0"/>
          </a:p>
          <a:p>
            <a:pPr algn="just"/>
            <a:r>
              <a:rPr lang="ar-SA" sz="2400" dirty="0" smtClean="0"/>
              <a:t>ففي حالة الطاعة يكون له من الله سبحانه في الدنيا الرضا والحفظ وتيسير الأمور والنصرة </a:t>
            </a:r>
            <a:r>
              <a:rPr lang="ar-SA" sz="2400" dirty="0" err="1" smtClean="0"/>
              <a:t>والعزة.</a:t>
            </a:r>
            <a:r>
              <a:rPr lang="ar-SA" sz="2400" dirty="0" smtClean="0"/>
              <a:t> قال </a:t>
            </a:r>
            <a:r>
              <a:rPr lang="ar-SA" sz="2400" dirty="0" err="1" smtClean="0"/>
              <a:t>تعالى: </a:t>
            </a:r>
            <a:r>
              <a:rPr lang="ar-SA" sz="2400" dirty="0" smtClean="0"/>
              <a:t>{وَمَنْ يَتَّقِ اللَّهَ يَجْعَلْ لَهُ مَخْرَجاً وَيَرْزُقْهُ مِنْ حَيْثُ لا يَحْتَسِبُ</a:t>
            </a:r>
            <a:r>
              <a:rPr lang="ar-SA" sz="2400" dirty="0" err="1" smtClean="0"/>
              <a:t>} (</a:t>
            </a:r>
            <a:r>
              <a:rPr lang="ar-EG" sz="2400" dirty="0" err="1" smtClean="0"/>
              <a:t>الطلاق:</a:t>
            </a:r>
            <a:r>
              <a:rPr lang="ar-EG" sz="2400" dirty="0" smtClean="0"/>
              <a:t> </a:t>
            </a:r>
            <a:r>
              <a:rPr lang="ar-SA" sz="2400" dirty="0" smtClean="0"/>
              <a:t>2-</a:t>
            </a:r>
            <a:r>
              <a:rPr lang="ar-EG" sz="2400" dirty="0" smtClean="0"/>
              <a:t> 3</a:t>
            </a:r>
            <a:r>
              <a:rPr lang="ar-EG" sz="2400" dirty="0" err="1" smtClean="0"/>
              <a:t>).</a:t>
            </a:r>
            <a:r>
              <a:rPr lang="ar-SA" sz="2400" dirty="0" smtClean="0"/>
              <a:t> وقال جل </a:t>
            </a:r>
            <a:r>
              <a:rPr lang="ar-SA" sz="2400" dirty="0" err="1" smtClean="0"/>
              <a:t>جلاله: </a:t>
            </a:r>
            <a:r>
              <a:rPr lang="ar-SA" sz="2400" dirty="0" smtClean="0"/>
              <a:t>{إن تنصروا الله ينصركم</a:t>
            </a:r>
            <a:r>
              <a:rPr lang="ar-SA" sz="2400" dirty="0" err="1" smtClean="0"/>
              <a:t>} (</a:t>
            </a:r>
            <a:r>
              <a:rPr lang="ar-EG" sz="2400" dirty="0" smtClean="0"/>
              <a:t>محمد: 7</a:t>
            </a:r>
            <a:r>
              <a:rPr lang="ar-SA" sz="2400" dirty="0" err="1" smtClean="0"/>
              <a:t>).</a:t>
            </a:r>
            <a:r>
              <a:rPr lang="ar-SA" sz="2400" dirty="0" smtClean="0"/>
              <a:t> وفي الآخرة له الجنة </a:t>
            </a:r>
            <a:r>
              <a:rPr lang="ar-SA" sz="2400" dirty="0" err="1" smtClean="0"/>
              <a:t>والكرامة.</a:t>
            </a:r>
            <a:r>
              <a:rPr lang="ar-SA" sz="2400" dirty="0" smtClean="0"/>
              <a:t> قال </a:t>
            </a:r>
            <a:r>
              <a:rPr lang="ar-SA" sz="2400" dirty="0" err="1" smtClean="0"/>
              <a:t>تعالى: </a:t>
            </a:r>
            <a:r>
              <a:rPr lang="ar-SA" sz="2400" dirty="0" smtClean="0"/>
              <a:t>{إن الذين آمنوا وعملوا الصالحات كانت لهم جنات الفردوس نزلاً</a:t>
            </a:r>
            <a:r>
              <a:rPr lang="ar-SA" sz="2400" dirty="0" err="1" smtClean="0"/>
              <a:t>} </a:t>
            </a:r>
            <a:r>
              <a:rPr lang="ar-SA" sz="2400" dirty="0" smtClean="0"/>
              <a:t>(الكهف: 107</a:t>
            </a:r>
            <a:r>
              <a:rPr lang="ar-SA" sz="2400" dirty="0" err="1" smtClean="0"/>
              <a:t>).</a:t>
            </a:r>
            <a:r>
              <a:rPr lang="ar-SA" sz="2400" dirty="0" smtClean="0"/>
              <a:t> </a:t>
            </a:r>
            <a:endParaRPr lang="en-US" sz="2400" dirty="0" smtClean="0"/>
          </a:p>
          <a:p>
            <a:pPr algn="just"/>
            <a:r>
              <a:rPr lang="ar-SA" sz="2400" dirty="0" smtClean="0"/>
              <a:t>وفي حالة المعصية والاستمرار عليها يكون له في الدنيا ضنك العيش والمصائب من </a:t>
            </a:r>
            <a:r>
              <a:rPr lang="ar-SA" sz="2400" dirty="0" err="1" smtClean="0"/>
              <a:t>الله.</a:t>
            </a:r>
            <a:r>
              <a:rPr lang="ar-SA" sz="2400" dirty="0" smtClean="0"/>
              <a:t> قال </a:t>
            </a:r>
            <a:r>
              <a:rPr lang="ar-SA" sz="2400" dirty="0" err="1" smtClean="0"/>
              <a:t>تعالى: </a:t>
            </a:r>
            <a:r>
              <a:rPr lang="ar-SA" sz="2400" dirty="0" smtClean="0"/>
              <a:t>{وَضَرَبَ اللَّهُ مَثَلًا قَرْيَةً كانَتْ آمِنَةً مُطْمَئِنَّةً يَأْتِيها رِزْقُها رَغَداً مِنْ كُلِّ مَكانٍ فَكَفَرَتْ بِأَنْعُمِ اللَّهِ فَأَذاقَهَا اللَّهُ لِباسَ الْجُوعِ وَالْخَوْفِ بِما كانُوا يَصْنَعُونَ</a:t>
            </a:r>
            <a:r>
              <a:rPr lang="ar-SA" sz="2400" dirty="0" err="1" smtClean="0"/>
              <a:t>} (</a:t>
            </a:r>
            <a:r>
              <a:rPr lang="ar-EG" sz="2400" dirty="0" smtClean="0"/>
              <a:t>النحل: 112</a:t>
            </a:r>
            <a:r>
              <a:rPr lang="ar-EG" sz="2400" dirty="0" err="1" smtClean="0"/>
              <a:t>).</a:t>
            </a:r>
            <a:r>
              <a:rPr lang="ar-SA" sz="2400" dirty="0" smtClean="0"/>
              <a:t> وقال </a:t>
            </a:r>
            <a:r>
              <a:rPr lang="ar-SA" sz="2400" dirty="0" err="1" smtClean="0"/>
              <a:t>تعالى: </a:t>
            </a:r>
            <a:r>
              <a:rPr lang="ar-SA" sz="2400" dirty="0" smtClean="0"/>
              <a:t>{ومن أعرض عن ذكري فإن له معيشة ضنكا</a:t>
            </a:r>
            <a:r>
              <a:rPr lang="ar-SA" sz="2400" dirty="0" err="1" smtClean="0"/>
              <a:t>} (</a:t>
            </a:r>
            <a:r>
              <a:rPr lang="ar-EG" sz="2400" dirty="0" smtClean="0"/>
              <a:t>طه: 124</a:t>
            </a:r>
            <a:r>
              <a:rPr lang="ar-SA" sz="2400" dirty="0" err="1" smtClean="0"/>
              <a:t>).</a:t>
            </a:r>
            <a:r>
              <a:rPr lang="ar-SA" sz="2400" dirty="0" smtClean="0"/>
              <a:t> وفي الآخرة له نار جهنم وله الإهانة والسخط من </a:t>
            </a:r>
            <a:r>
              <a:rPr lang="ar-SA" sz="2400" dirty="0" err="1" smtClean="0"/>
              <a:t>الله.</a:t>
            </a:r>
            <a:r>
              <a:rPr lang="ar-SA" sz="2400" dirty="0" smtClean="0"/>
              <a:t> قال </a:t>
            </a:r>
            <a:r>
              <a:rPr lang="ar-SA" sz="2400" dirty="0" err="1" smtClean="0"/>
              <a:t>تعالى: </a:t>
            </a:r>
            <a:r>
              <a:rPr lang="ar-SA" sz="2400" dirty="0" smtClean="0"/>
              <a:t>{إِنَّ الَّذِينَ كَفَرُوا مِنْ أَهْلِ الكِتَابِ وَالمُشْرِكِينَ فِي نَارِ جَهَنَّمَ خَالِدِينَ فِيهَا أُولَئِكَ هُمْ شَرُّ البَرِيَّةِ</a:t>
            </a:r>
            <a:r>
              <a:rPr lang="ar-SA" sz="2400" dirty="0" err="1" smtClean="0"/>
              <a:t>} </a:t>
            </a:r>
            <a:r>
              <a:rPr lang="ar-SA" sz="2400" dirty="0" smtClean="0"/>
              <a:t>(البيِّنة: 6</a:t>
            </a:r>
            <a:r>
              <a:rPr lang="ar-SA" sz="2400" dirty="0" err="1" smtClean="0"/>
              <a:t>).</a:t>
            </a:r>
            <a:r>
              <a:rPr lang="ar-SA" sz="2400" dirty="0" smtClean="0"/>
              <a:t> </a:t>
            </a:r>
            <a:endParaRPr lang="en-US" dirty="0" smtClean="0"/>
          </a:p>
          <a:p>
            <a:endParaRPr lang="ar-SA" dirty="0" smtClean="0"/>
          </a:p>
          <a:p>
            <a:endParaRPr lang="en-US"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ثالث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‫المحاضرة الثالثة</Template>
  <TotalTime>61</TotalTime>
  <Words>2953</Words>
  <Application>Microsoft Office PowerPoint</Application>
  <PresentationFormat>A4 Paper (210x297 mm)‎</PresentationFormat>
  <Paragraphs>95</Paragraphs>
  <Slides>20</Slides>
  <Notes>2</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‫المحاضرة الثالثة</vt:lpstr>
      <vt:lpstr>الشريحة 1</vt:lpstr>
      <vt:lpstr>المحاضرة الخامسة</vt:lpstr>
      <vt:lpstr>أولاً : الإلزام الخلقي:  - تعريف الإلزام الخُلُقي: </vt:lpstr>
      <vt:lpstr>- مصادر الإلزام الخلقي:</vt:lpstr>
      <vt:lpstr>- العوامل التي تعين على تحقيق الالتزام:</vt:lpstr>
      <vt:lpstr>الشريحة 6</vt:lpstr>
      <vt:lpstr>الشريحة 7</vt:lpstr>
      <vt:lpstr>الشريحة 8</vt:lpstr>
      <vt:lpstr>ثانياً : العوامل الخارجية:</vt:lpstr>
      <vt:lpstr>الشريحة 10</vt:lpstr>
      <vt:lpstr>- خصائص الإلزام الخُلُقي:</vt:lpstr>
      <vt:lpstr>ثانياً: المسؤولية الخلقية:</vt:lpstr>
      <vt:lpstr>الشريحة 13</vt:lpstr>
      <vt:lpstr>الشريحة 14</vt:lpstr>
      <vt:lpstr>خصائص المسؤولية:</vt:lpstr>
      <vt:lpstr>الشريحة 16</vt:lpstr>
      <vt:lpstr>ثالثاً : الجزاء الأخلاقي:</vt:lpstr>
      <vt:lpstr>- أنواع الجزاء الأخلاقي:</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aldershawi</dc:creator>
  <cp:lastModifiedBy>aldershawi</cp:lastModifiedBy>
  <cp:revision>12</cp:revision>
  <dcterms:created xsi:type="dcterms:W3CDTF">2014-02-11T21:00:44Z</dcterms:created>
  <dcterms:modified xsi:type="dcterms:W3CDTF">2014-02-20T03:58:35Z</dcterms:modified>
</cp:coreProperties>
</file>