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92" r:id="rId3"/>
    <p:sldId id="308" r:id="rId4"/>
    <p:sldId id="311" r:id="rId5"/>
    <p:sldId id="312" r:id="rId6"/>
    <p:sldId id="313" r:id="rId7"/>
    <p:sldId id="314" r:id="rId8"/>
    <p:sldId id="315" r:id="rId9"/>
    <p:sldId id="316" r:id="rId10"/>
    <p:sldId id="317" r:id="rId11"/>
    <p:sldId id="318" r:id="rId12"/>
    <p:sldId id="319" r:id="rId13"/>
    <p:sldId id="320" r:id="rId14"/>
    <p:sldId id="321"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13B4A"/>
    <a:srgbClr val="43A79C"/>
    <a:srgbClr val="EDBD1F"/>
    <a:srgbClr val="F04316"/>
    <a:srgbClr val="81AA52"/>
    <a:srgbClr val="0E478A"/>
    <a:srgbClr val="ECA02F"/>
    <a:srgbClr val="D52D26"/>
    <a:srgbClr val="013E36"/>
    <a:srgbClr val="D9791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3" d="100"/>
          <a:sy n="73" d="100"/>
        </p:scale>
        <p:origin x="-1104"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2/26/2014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xmlns=""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4400" b="1" dirty="0" smtClean="0">
                <a:solidFill>
                  <a:srgbClr val="43A79C"/>
                </a:solidFill>
                <a:latin typeface="AYM Wadiy S_U normal."/>
                <a:cs typeface="Times New Roman" pitchFamily="18" charset="0"/>
              </a:rPr>
              <a:t>اسم المقرر</a:t>
            </a:r>
            <a:endParaRPr lang="ar-SA" sz="4400" b="1" dirty="0" smtClean="0">
              <a:solidFill>
                <a:srgbClr val="43A79C"/>
              </a:solidFill>
              <a:latin typeface="AYM Wadiy S_U normal."/>
              <a:cs typeface="Times New Roman" pitchFamily="18" charset="0"/>
            </a:endParaRPr>
          </a:p>
          <a:p>
            <a:pPr algn="ctr"/>
            <a:r>
              <a:rPr lang="ar-SA" sz="3200" b="1" dirty="0" smtClean="0">
                <a:solidFill>
                  <a:srgbClr val="313B4A"/>
                </a:solidFill>
                <a:latin typeface="Calibri" pitchFamily="34" charset="0"/>
                <a:cs typeface="Times New Roman" pitchFamily="18" charset="0"/>
              </a:rPr>
              <a:t>الأخلاق الإسلامية وآداب المهنة سلم 317</a:t>
            </a:r>
          </a:p>
          <a:p>
            <a:pPr algn="ctr"/>
            <a:r>
              <a:rPr lang="ar-SA" sz="4400" b="1" dirty="0" smtClean="0">
                <a:solidFill>
                  <a:srgbClr val="43A79C"/>
                </a:solidFill>
                <a:latin typeface="AYM Wadiy S_U normal."/>
                <a:cs typeface="Times New Roman" pitchFamily="18" charset="0"/>
              </a:rPr>
              <a:t>أستاذ المقرر</a:t>
            </a:r>
          </a:p>
          <a:p>
            <a:pPr algn="ctr"/>
            <a:r>
              <a:rPr lang="ar-SA" sz="3200" b="1" dirty="0" smtClean="0">
                <a:solidFill>
                  <a:srgbClr val="313B4A"/>
                </a:solidFill>
                <a:latin typeface="Calibri" pitchFamily="34" charset="0"/>
                <a:cs typeface="Times New Roman" pitchFamily="18" charset="0"/>
              </a:rPr>
              <a:t>أ.د/ عبد الله الديرشوي</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السادسة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hangingPunct="1"/>
            <a:r>
              <a:rPr lang="ar-SA" sz="4400" b="1" dirty="0" smtClean="0">
                <a:solidFill>
                  <a:schemeClr val="tx1"/>
                </a:solidFill>
              </a:rPr>
              <a:t>نماذج من أخلاق النبي الكريم </a:t>
            </a:r>
          </a:p>
          <a:p>
            <a:pPr rtl="1" eaLnBrk="1" hangingPunct="1"/>
            <a:r>
              <a:rPr lang="ar-SA" sz="4400" b="1" dirty="0" smtClean="0">
                <a:solidFill>
                  <a:schemeClr val="tx1"/>
                </a:solidFill>
              </a:rPr>
              <a:t>صلى الله عليه وسلم</a:t>
            </a:r>
            <a:endParaRPr lang="en-US" sz="4400" b="1" dirty="0" smtClean="0">
              <a:solidFill>
                <a:schemeClr val="tx1"/>
              </a:solidFill>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xmlns=""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44488" y="1371600"/>
            <a:ext cx="9289032" cy="4525963"/>
          </a:xfrm>
        </p:spPr>
        <p:txBody>
          <a:bodyPr/>
          <a:lstStyle/>
          <a:p>
            <a:pPr algn="justLow"/>
            <a:r>
              <a:rPr lang="ar-SA" sz="2600" b="1" dirty="0" smtClean="0">
                <a:solidFill>
                  <a:schemeClr val="tx1"/>
                </a:solidFill>
              </a:rPr>
              <a:t>قال تعالى مادحاً نبيه الكريم صلى الله عليه </a:t>
            </a:r>
            <a:r>
              <a:rPr lang="ar-SA" sz="2600" b="1" dirty="0" err="1" smtClean="0">
                <a:solidFill>
                  <a:schemeClr val="tx1"/>
                </a:solidFill>
              </a:rPr>
              <a:t>وسلم: </a:t>
            </a:r>
            <a:r>
              <a:rPr lang="ar-SA" sz="2600" b="1" dirty="0" smtClean="0">
                <a:solidFill>
                  <a:schemeClr val="tx1"/>
                </a:solidFill>
              </a:rPr>
              <a:t>{وَإِنّكَ لَعَلَىَ خُلُقٍ عَظِيمٍ</a:t>
            </a:r>
            <a:r>
              <a:rPr lang="ar-SA" sz="2600" b="1" dirty="0" err="1" smtClean="0">
                <a:solidFill>
                  <a:schemeClr val="tx1"/>
                </a:solidFill>
              </a:rPr>
              <a:t>} </a:t>
            </a:r>
            <a:r>
              <a:rPr lang="ar-SA" sz="2600" b="1" dirty="0" smtClean="0">
                <a:solidFill>
                  <a:schemeClr val="tx1"/>
                </a:solidFill>
              </a:rPr>
              <a:t>[القلم 4] وتقول أم المؤمنين عائشة رضي الله عنها في وصف أخلاق النبي عليه الصلاة </a:t>
            </a:r>
            <a:r>
              <a:rPr lang="ar-SA" sz="2600" b="1" dirty="0" err="1" smtClean="0">
                <a:solidFill>
                  <a:schemeClr val="tx1"/>
                </a:solidFill>
              </a:rPr>
              <a:t>والسلام:</a:t>
            </a:r>
            <a:r>
              <a:rPr lang="ar-SA" sz="2600" b="1" dirty="0" smtClean="0">
                <a:solidFill>
                  <a:schemeClr val="tx1"/>
                </a:solidFill>
              </a:rPr>
              <a:t>(كان خلقه القرآن</a:t>
            </a:r>
            <a:r>
              <a:rPr lang="ar-SA" sz="2600" b="1" dirty="0" err="1" smtClean="0">
                <a:solidFill>
                  <a:schemeClr val="tx1"/>
                </a:solidFill>
              </a:rPr>
              <a:t>).</a:t>
            </a:r>
            <a:r>
              <a:rPr lang="ar-SA" sz="2600" b="1" dirty="0" smtClean="0">
                <a:solidFill>
                  <a:schemeClr val="tx1"/>
                </a:solidFill>
              </a:rPr>
              <a:t> أي أن أخلاقه عليه الصلاة والسلام كانت تجسيداً عملياً لما جاء </a:t>
            </a:r>
            <a:r>
              <a:rPr lang="ar-SA" sz="2600" b="1" dirty="0" err="1" smtClean="0">
                <a:solidFill>
                  <a:schemeClr val="tx1"/>
                </a:solidFill>
              </a:rPr>
              <a:t>به</a:t>
            </a:r>
            <a:r>
              <a:rPr lang="ar-SA" sz="2600" b="1" dirty="0" smtClean="0">
                <a:solidFill>
                  <a:schemeClr val="tx1"/>
                </a:solidFill>
              </a:rPr>
              <a:t> القرآن الكريم من أوامر أو نواهي أو مُثُلٍ عليا, فهو الذي اختاره الله سبحانه ليكون أسوة ومثلاً أعلى للبشرية, فقال </a:t>
            </a:r>
            <a:r>
              <a:rPr lang="ar-SA" sz="2600" b="1" dirty="0" err="1" smtClean="0">
                <a:solidFill>
                  <a:schemeClr val="tx1"/>
                </a:solidFill>
              </a:rPr>
              <a:t>تعالى: </a:t>
            </a:r>
            <a:r>
              <a:rPr lang="ar-SA" sz="2600" b="1" dirty="0" smtClean="0">
                <a:solidFill>
                  <a:schemeClr val="tx1"/>
                </a:solidFill>
              </a:rPr>
              <a:t>{لقد كان لكم في رسول الله أسوةَ حسنة لمن كان يرجو الله واليوم الآخر وذكر الله كثيرا</a:t>
            </a:r>
            <a:r>
              <a:rPr lang="ar-SA" sz="2600" b="1" dirty="0" err="1" smtClean="0">
                <a:solidFill>
                  <a:schemeClr val="tx1"/>
                </a:solidFill>
              </a:rPr>
              <a:t>} </a:t>
            </a:r>
            <a:r>
              <a:rPr lang="ar-SA" sz="2600" b="1" dirty="0" smtClean="0">
                <a:solidFill>
                  <a:schemeClr val="tx1"/>
                </a:solidFill>
              </a:rPr>
              <a:t>{الأحزاب:21</a:t>
            </a:r>
            <a:r>
              <a:rPr lang="ar-SA" sz="2600" b="1" dirty="0" err="1" smtClean="0">
                <a:solidFill>
                  <a:schemeClr val="tx1"/>
                </a:solidFill>
              </a:rPr>
              <a:t>}.</a:t>
            </a:r>
            <a:endParaRPr lang="ar-SA" sz="2600" b="1" dirty="0" smtClean="0">
              <a:solidFill>
                <a:schemeClr val="tx1"/>
              </a:solidFill>
            </a:endParaRPr>
          </a:p>
          <a:p>
            <a:pPr algn="just"/>
            <a:r>
              <a:rPr lang="ar-SA" sz="2600" b="1" dirty="0" smtClean="0">
                <a:solidFill>
                  <a:schemeClr val="tx1"/>
                </a:solidFill>
              </a:rPr>
              <a:t>وهو الذي وصفه الله بأنه بالمؤمنين </a:t>
            </a:r>
            <a:r>
              <a:rPr lang="ar-SA" sz="2600" b="1" dirty="0" err="1" smtClean="0">
                <a:solidFill>
                  <a:schemeClr val="tx1"/>
                </a:solidFill>
              </a:rPr>
              <a:t>رؤوف</a:t>
            </a:r>
            <a:r>
              <a:rPr lang="ar-SA" sz="2600" b="1" dirty="0" smtClean="0">
                <a:solidFill>
                  <a:schemeClr val="tx1"/>
                </a:solidFill>
              </a:rPr>
              <a:t> رحيم, وهو الذي قال الله </a:t>
            </a:r>
            <a:r>
              <a:rPr lang="ar-SA" sz="2600" b="1" dirty="0" err="1" smtClean="0">
                <a:solidFill>
                  <a:schemeClr val="tx1"/>
                </a:solidFill>
              </a:rPr>
              <a:t>فيه: </a:t>
            </a:r>
            <a:r>
              <a:rPr lang="ar-SA" sz="2600" b="1" dirty="0" smtClean="0">
                <a:solidFill>
                  <a:schemeClr val="tx1"/>
                </a:solidFill>
              </a:rPr>
              <a:t>{ النبي أولى بالمؤمنين من أنفسهم</a:t>
            </a:r>
            <a:r>
              <a:rPr lang="ar-SA" sz="2600" b="1" dirty="0" err="1" smtClean="0">
                <a:solidFill>
                  <a:schemeClr val="tx1"/>
                </a:solidFill>
              </a:rPr>
              <a:t>} </a:t>
            </a:r>
            <a:r>
              <a:rPr lang="ar-SA" sz="2600" b="1" dirty="0" smtClean="0">
                <a:solidFill>
                  <a:schemeClr val="tx1"/>
                </a:solidFill>
              </a:rPr>
              <a:t>{الأحزاب: 6} زكى الله لسانه فقال </a:t>
            </a:r>
            <a:r>
              <a:rPr lang="ar-SA" sz="2600" b="1" dirty="0" err="1" smtClean="0">
                <a:solidFill>
                  <a:schemeClr val="tx1"/>
                </a:solidFill>
              </a:rPr>
              <a:t>تعالى: </a:t>
            </a:r>
            <a:r>
              <a:rPr lang="ar-SA" sz="2600" b="1" dirty="0" smtClean="0">
                <a:solidFill>
                  <a:schemeClr val="tx1"/>
                </a:solidFill>
              </a:rPr>
              <a:t>[وَمَا يَنْطِقُ عَنِ الهَوَى</a:t>
            </a:r>
            <a:r>
              <a:rPr lang="ar-SA" sz="2600" b="1" dirty="0" err="1" smtClean="0">
                <a:solidFill>
                  <a:schemeClr val="tx1"/>
                </a:solidFill>
              </a:rPr>
              <a:t>] </a:t>
            </a:r>
            <a:r>
              <a:rPr lang="ar-SA" sz="2600" b="1" dirty="0" smtClean="0">
                <a:solidFill>
                  <a:schemeClr val="tx1"/>
                </a:solidFill>
              </a:rPr>
              <a:t>{النَّجم:3}, وزكى صدره, </a:t>
            </a:r>
            <a:r>
              <a:rPr lang="ar-SA" sz="2600" b="1" dirty="0" err="1" smtClean="0">
                <a:solidFill>
                  <a:schemeClr val="tx1"/>
                </a:solidFill>
              </a:rPr>
              <a:t>فقال: </a:t>
            </a:r>
            <a:r>
              <a:rPr lang="ar-SA" sz="2600" b="1" dirty="0" smtClean="0">
                <a:solidFill>
                  <a:schemeClr val="tx1"/>
                </a:solidFill>
              </a:rPr>
              <a:t>[أَلَمْ نَشْرَحْ لَكَ صَدْرَكَ</a:t>
            </a:r>
            <a:r>
              <a:rPr lang="ar-SA" sz="2600" b="1" dirty="0" err="1" smtClean="0">
                <a:solidFill>
                  <a:schemeClr val="tx1"/>
                </a:solidFill>
              </a:rPr>
              <a:t>] </a:t>
            </a:r>
            <a:r>
              <a:rPr lang="ar-SA" sz="2600" b="1" dirty="0" smtClean="0">
                <a:solidFill>
                  <a:schemeClr val="tx1"/>
                </a:solidFill>
              </a:rPr>
              <a:t>{الانشراح:1}, وزكى هديه ومنهجه </a:t>
            </a:r>
            <a:r>
              <a:rPr lang="ar-SA" sz="2600" b="1" dirty="0" err="1" smtClean="0">
                <a:solidFill>
                  <a:schemeClr val="tx1"/>
                </a:solidFill>
              </a:rPr>
              <a:t>فقال: </a:t>
            </a:r>
            <a:r>
              <a:rPr lang="ar-SA" sz="2600" b="1" dirty="0" smtClean="0">
                <a:solidFill>
                  <a:schemeClr val="tx1"/>
                </a:solidFill>
              </a:rPr>
              <a:t>[وَإِنَّكَ لَتَهْدِي إِلَى صِرَاطٍ مُسْتَقِيمٍ</a:t>
            </a:r>
            <a:r>
              <a:rPr lang="ar-SA" sz="2600" b="1" dirty="0" err="1" smtClean="0">
                <a:solidFill>
                  <a:schemeClr val="tx1"/>
                </a:solidFill>
              </a:rPr>
              <a:t>] </a:t>
            </a:r>
            <a:r>
              <a:rPr lang="ar-SA" sz="2600" b="1" dirty="0" smtClean="0">
                <a:solidFill>
                  <a:schemeClr val="tx1"/>
                </a:solidFill>
              </a:rPr>
              <a:t>{الشُّورى:52}, وفيما يلي عرض نماذج من أخلاق النبي الكريم صلى الله عليه </a:t>
            </a:r>
            <a:r>
              <a:rPr lang="ar-SA" sz="2600" b="1" dirty="0" err="1" smtClean="0">
                <a:solidFill>
                  <a:schemeClr val="tx1"/>
                </a:solidFill>
              </a:rPr>
              <a:t>وسلم:</a:t>
            </a:r>
            <a:r>
              <a:rPr lang="ar-SA" sz="2600" b="1" dirty="0" smtClean="0">
                <a:solidFill>
                  <a:schemeClr val="tx1"/>
                </a:solidFill>
              </a:rPr>
              <a:t> </a:t>
            </a:r>
            <a:endParaRPr lang="en-US" sz="2600" b="1" dirty="0" smtClean="0">
              <a:solidFill>
                <a:schemeClr val="tx1"/>
              </a:solidFill>
            </a:endParaRPr>
          </a:p>
        </p:txBody>
      </p:sp>
      <p:sp>
        <p:nvSpPr>
          <p:cNvPr id="2" name="Title 1"/>
          <p:cNvSpPr>
            <a:spLocks noGrp="1"/>
          </p:cNvSpPr>
          <p:nvPr>
            <p:ph type="title"/>
          </p:nvPr>
        </p:nvSpPr>
        <p:spPr/>
        <p:txBody>
          <a:bodyPr/>
          <a:lstStyle/>
          <a:p>
            <a:r>
              <a:rPr lang="ar-SA" b="1" dirty="0" smtClean="0"/>
              <a:t>الرسول ذو الخلق العظيم:</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xmlns=""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a:t>
            </a:r>
            <a:r>
              <a:rPr lang="ar-SA" dirty="0" smtClean="0"/>
              <a:t> </a:t>
            </a:r>
            <a:r>
              <a:rPr lang="ar-SA" b="1" dirty="0" smtClean="0"/>
              <a:t>عبادة النبي صلى الله عليه </a:t>
            </a:r>
            <a:r>
              <a:rPr lang="ar-SA" b="1" dirty="0" err="1" smtClean="0"/>
              <a:t>وسلم:</a:t>
            </a:r>
            <a:r>
              <a:rPr lang="ar-SA" b="1" dirty="0" smtClean="0"/>
              <a:t> </a:t>
            </a:r>
            <a:endParaRPr lang="ar-SA" dirty="0"/>
          </a:p>
        </p:txBody>
      </p:sp>
      <p:sp>
        <p:nvSpPr>
          <p:cNvPr id="3" name="عنصر نائب للمحتوى 2"/>
          <p:cNvSpPr>
            <a:spLocks noGrp="1"/>
          </p:cNvSpPr>
          <p:nvPr>
            <p:ph idx="1"/>
          </p:nvPr>
        </p:nvSpPr>
        <p:spPr>
          <a:xfrm>
            <a:off x="272480" y="1412776"/>
            <a:ext cx="9361040" cy="4713387"/>
          </a:xfrm>
        </p:spPr>
        <p:txBody>
          <a:bodyPr/>
          <a:lstStyle/>
          <a:p>
            <a:pPr algn="just"/>
            <a:r>
              <a:rPr lang="ar-SA" sz="2500" b="1" dirty="0" smtClean="0">
                <a:solidFill>
                  <a:schemeClr val="tx1"/>
                </a:solidFill>
              </a:rPr>
              <a:t>كان النبي عليه الصلاة والسلام, أتقى الناس وأخشاهم لله, وأكثرهم عبادة وتألهاً، تقول عائشة رضي الله عنها: كان النبي صلى الله عليه وسلم يقوم من الليل حتى تتفطر قدماه، فقلت: لم تصنع هذا يا رسول الله وقد غفر الله لك ما تقدم من ذنبك وما </a:t>
            </a:r>
            <a:r>
              <a:rPr lang="ar-SA" sz="2500" b="1" dirty="0" err="1" smtClean="0">
                <a:solidFill>
                  <a:schemeClr val="tx1"/>
                </a:solidFill>
              </a:rPr>
              <a:t>تأخر؟</a:t>
            </a:r>
            <a:r>
              <a:rPr lang="ar-SA" sz="2500" b="1" dirty="0" smtClean="0">
                <a:solidFill>
                  <a:schemeClr val="tx1"/>
                </a:solidFill>
              </a:rPr>
              <a:t> فقال عليه الصلاة </a:t>
            </a:r>
            <a:r>
              <a:rPr lang="ar-SA" sz="2500" b="1" dirty="0" err="1" smtClean="0">
                <a:solidFill>
                  <a:schemeClr val="tx1"/>
                </a:solidFill>
              </a:rPr>
              <a:t>والسلام: </a:t>
            </a:r>
            <a:r>
              <a:rPr lang="ar-SA" sz="2500" b="1" dirty="0" smtClean="0">
                <a:solidFill>
                  <a:schemeClr val="tx1"/>
                </a:solidFill>
              </a:rPr>
              <a:t>(أفلا أكون عبداً شكوراً</a:t>
            </a:r>
            <a:r>
              <a:rPr lang="ar-SA" sz="2500" b="1" dirty="0" err="1" smtClean="0">
                <a:solidFill>
                  <a:schemeClr val="tx1"/>
                </a:solidFill>
              </a:rPr>
              <a:t>).</a:t>
            </a:r>
            <a:r>
              <a:rPr lang="ar-SA" sz="2500" b="1" dirty="0" smtClean="0">
                <a:solidFill>
                  <a:schemeClr val="tx1"/>
                </a:solidFill>
              </a:rPr>
              <a:t> </a:t>
            </a:r>
          </a:p>
          <a:p>
            <a:pPr algn="just"/>
            <a:r>
              <a:rPr lang="ar-SA" sz="2500" b="1" dirty="0" smtClean="0">
                <a:solidFill>
                  <a:schemeClr val="tx1"/>
                </a:solidFill>
              </a:rPr>
              <a:t>وكان يدعو ويسبح ويثني على الله تبارك وتعالى ويخشع, يقول عبد الله بن الشخير رضي الله </a:t>
            </a:r>
            <a:r>
              <a:rPr lang="ar-SA" sz="2500" b="1" dirty="0" err="1" smtClean="0">
                <a:solidFill>
                  <a:schemeClr val="tx1"/>
                </a:solidFill>
              </a:rPr>
              <a:t>عنه: </a:t>
            </a:r>
            <a:r>
              <a:rPr lang="ar-SA" sz="2500" b="1" dirty="0" smtClean="0">
                <a:solidFill>
                  <a:schemeClr val="tx1"/>
                </a:solidFill>
              </a:rPr>
              <a:t>(أتيت رسول الله صلى الله عليه وسلم وهو يصلي ولجوفه أزيزٌ كأزيز المرجل من البكاء</a:t>
            </a:r>
            <a:r>
              <a:rPr lang="ar-SA" sz="2500" b="1" dirty="0" err="1" smtClean="0">
                <a:solidFill>
                  <a:schemeClr val="tx1"/>
                </a:solidFill>
              </a:rPr>
              <a:t>).</a:t>
            </a:r>
            <a:r>
              <a:rPr lang="ar-SA" sz="2500" b="1" dirty="0" smtClean="0">
                <a:solidFill>
                  <a:schemeClr val="tx1"/>
                </a:solidFill>
              </a:rPr>
              <a:t> </a:t>
            </a:r>
          </a:p>
          <a:p>
            <a:pPr algn="just"/>
            <a:r>
              <a:rPr lang="ar-SA" sz="2500" b="1" dirty="0" smtClean="0">
                <a:solidFill>
                  <a:schemeClr val="tx1"/>
                </a:solidFill>
              </a:rPr>
              <a:t>وكان يكثر من </a:t>
            </a:r>
            <a:r>
              <a:rPr lang="ar-SA" sz="2500" b="1" dirty="0" err="1" smtClean="0">
                <a:solidFill>
                  <a:schemeClr val="tx1"/>
                </a:solidFill>
              </a:rPr>
              <a:t>الصيام.</a:t>
            </a:r>
            <a:r>
              <a:rPr lang="ar-SA" sz="2500" b="1" dirty="0" smtClean="0">
                <a:solidFill>
                  <a:schemeClr val="tx1"/>
                </a:solidFill>
              </a:rPr>
              <a:t> تقول عائشة رضي الله </a:t>
            </a:r>
            <a:r>
              <a:rPr lang="ar-SA" sz="2500" b="1" dirty="0" err="1" smtClean="0">
                <a:solidFill>
                  <a:schemeClr val="tx1"/>
                </a:solidFill>
              </a:rPr>
              <a:t>عنها: </a:t>
            </a:r>
            <a:r>
              <a:rPr lang="ar-SA" sz="2500" b="1" dirty="0" smtClean="0">
                <a:solidFill>
                  <a:schemeClr val="tx1"/>
                </a:solidFill>
              </a:rPr>
              <a:t>(كان يصوم حتى نقول لا يفطر, ويفطر حتى نقول لا يصوم, ولم أره صائماً في شهرٍ قط أكثر منه في شعبان, كان يصوم شعبان كله, كان يصوم شعبان إلا قليلاً</a:t>
            </a:r>
            <a:r>
              <a:rPr lang="ar-SA" sz="2500" b="1" dirty="0" err="1" smtClean="0">
                <a:solidFill>
                  <a:schemeClr val="tx1"/>
                </a:solidFill>
              </a:rPr>
              <a:t>)</a:t>
            </a:r>
            <a:r>
              <a:rPr lang="ar-SA" sz="2500" b="1" dirty="0" smtClean="0">
                <a:solidFill>
                  <a:schemeClr val="tx1"/>
                </a:solidFill>
              </a:rPr>
              <a:t> </a:t>
            </a:r>
          </a:p>
          <a:p>
            <a:pPr algn="just"/>
            <a:r>
              <a:rPr lang="ar-SA" sz="2500" b="1" dirty="0" smtClean="0">
                <a:solidFill>
                  <a:schemeClr val="tx1"/>
                </a:solidFill>
              </a:rPr>
              <a:t>وكان ينظر إلى نفسه وعبادته فيرى نفسه مقصراً في جنب الله فيقول: إنه </a:t>
            </a:r>
            <a:r>
              <a:rPr lang="ar-SA" sz="2500" b="1" dirty="0" err="1" smtClean="0">
                <a:solidFill>
                  <a:schemeClr val="tx1"/>
                </a:solidFill>
              </a:rPr>
              <a:t>ليغان</a:t>
            </a:r>
            <a:r>
              <a:rPr lang="ar-SA" sz="2500" b="1" dirty="0" smtClean="0">
                <a:solidFill>
                  <a:schemeClr val="tx1"/>
                </a:solidFill>
              </a:rPr>
              <a:t> على قلبي فأستغفر الله مائة مرة</a:t>
            </a:r>
            <a:r>
              <a:rPr lang="ar-SA" sz="2500" b="1" dirty="0" err="1" smtClean="0">
                <a:solidFill>
                  <a:schemeClr val="tx1"/>
                </a:solidFill>
              </a:rPr>
              <a:t>)</a:t>
            </a:r>
            <a:endParaRPr lang="ar-SA" sz="2500" dirty="0" smtClean="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2-</a:t>
            </a:r>
            <a:r>
              <a:rPr lang="ar-SA" dirty="0" smtClean="0"/>
              <a:t> </a:t>
            </a:r>
            <a:r>
              <a:rPr lang="ar-SA" b="1" dirty="0" smtClean="0"/>
              <a:t>خلق النبي</a:t>
            </a:r>
            <a:r>
              <a:rPr lang="ar-SA" dirty="0" smtClean="0"/>
              <a:t> </a:t>
            </a:r>
            <a:r>
              <a:rPr lang="ar-SA" b="1" dirty="0" smtClean="0"/>
              <a:t>صلى الله عليه وسلم في </a:t>
            </a:r>
            <a:r>
              <a:rPr lang="ar-SA" b="1" dirty="0" err="1" smtClean="0"/>
              <a:t>الدعوة:</a:t>
            </a:r>
            <a:r>
              <a:rPr lang="ar-SA" dirty="0" smtClean="0"/>
              <a:t> </a:t>
            </a:r>
            <a:endParaRPr lang="ar-SA" dirty="0"/>
          </a:p>
        </p:txBody>
      </p:sp>
      <p:sp>
        <p:nvSpPr>
          <p:cNvPr id="3" name="عنصر نائب للمحتوى 2"/>
          <p:cNvSpPr>
            <a:spLocks noGrp="1"/>
          </p:cNvSpPr>
          <p:nvPr>
            <p:ph idx="1"/>
          </p:nvPr>
        </p:nvSpPr>
        <p:spPr>
          <a:xfrm>
            <a:off x="495300" y="1340768"/>
            <a:ext cx="8915400" cy="4785395"/>
          </a:xfrm>
        </p:spPr>
        <p:txBody>
          <a:bodyPr/>
          <a:lstStyle/>
          <a:p>
            <a:pPr algn="just"/>
            <a:r>
              <a:rPr lang="ar-SA" sz="2400" b="1" dirty="0" smtClean="0">
                <a:solidFill>
                  <a:schemeClr val="tx1"/>
                </a:solidFill>
              </a:rPr>
              <a:t>كانت دعوته عليه الصلاة والسلام لجميع الخلق، وكان يعلم المخطئ والمسيء بأحسن أسلوب، بألطف عبارة وأحسن إشارة، وفيما يلي صور من </a:t>
            </a:r>
            <a:r>
              <a:rPr lang="ar-SA" sz="2400" b="1" dirty="0" err="1" smtClean="0">
                <a:solidFill>
                  <a:schemeClr val="tx1"/>
                </a:solidFill>
              </a:rPr>
              <a:t>ذلك:</a:t>
            </a:r>
            <a:r>
              <a:rPr lang="ar-SA" sz="2400" b="1" dirty="0" smtClean="0">
                <a:solidFill>
                  <a:schemeClr val="tx1"/>
                </a:solidFill>
              </a:rPr>
              <a:t> </a:t>
            </a:r>
          </a:p>
          <a:p>
            <a:pPr algn="just"/>
            <a:r>
              <a:rPr lang="ar-SA" sz="2400" b="1" dirty="0" smtClean="0">
                <a:solidFill>
                  <a:schemeClr val="tx1"/>
                </a:solidFill>
              </a:rPr>
              <a:t>1- روى أبو </a:t>
            </a:r>
            <a:r>
              <a:rPr lang="ar-SA" sz="2400" b="1" dirty="0" err="1" smtClean="0">
                <a:solidFill>
                  <a:schemeClr val="tx1"/>
                </a:solidFill>
              </a:rPr>
              <a:t>أُمامة</a:t>
            </a:r>
            <a:r>
              <a:rPr lang="ar-SA" sz="2400" b="1" dirty="0" smtClean="0">
                <a:solidFill>
                  <a:schemeClr val="tx1"/>
                </a:solidFill>
              </a:rPr>
              <a:t> ـ رضي الله عنه ـ قال: إن فتىً شاباً أتى النبي صلى الله عليه وسلم فقال: يا رسول الله، ائذن لي </a:t>
            </a:r>
            <a:r>
              <a:rPr lang="ar-SA" sz="2400" b="1" dirty="0" err="1" smtClean="0">
                <a:solidFill>
                  <a:schemeClr val="tx1"/>
                </a:solidFill>
              </a:rPr>
              <a:t>بالزنا</a:t>
            </a:r>
            <a:r>
              <a:rPr lang="ar-SA" sz="2400" b="1" dirty="0" smtClean="0">
                <a:solidFill>
                  <a:schemeClr val="tx1"/>
                </a:solidFill>
              </a:rPr>
              <a:t>، فأقبل القوم عليه فزجروه، وقالوا: </a:t>
            </a:r>
            <a:r>
              <a:rPr lang="ar-SA" sz="2400" b="1" dirty="0" err="1" smtClean="0">
                <a:solidFill>
                  <a:schemeClr val="tx1"/>
                </a:solidFill>
              </a:rPr>
              <a:t>مه</a:t>
            </a:r>
            <a:r>
              <a:rPr lang="ar-SA" sz="2400" b="1" dirty="0" smtClean="0">
                <a:solidFill>
                  <a:schemeClr val="tx1"/>
                </a:solidFill>
              </a:rPr>
              <a:t> </a:t>
            </a:r>
            <a:r>
              <a:rPr lang="ar-SA" sz="2400" b="1" dirty="0" err="1" smtClean="0">
                <a:solidFill>
                  <a:schemeClr val="tx1"/>
                </a:solidFill>
              </a:rPr>
              <a:t>مه.</a:t>
            </a:r>
            <a:r>
              <a:rPr lang="ar-SA" sz="2400" b="1" dirty="0" smtClean="0">
                <a:solidFill>
                  <a:schemeClr val="tx1"/>
                </a:solidFill>
              </a:rPr>
              <a:t> فقال </a:t>
            </a:r>
            <a:r>
              <a:rPr lang="ar-SA" sz="2400" b="1" dirty="0" err="1" smtClean="0">
                <a:solidFill>
                  <a:schemeClr val="tx1"/>
                </a:solidFill>
              </a:rPr>
              <a:t>له: </a:t>
            </a:r>
            <a:r>
              <a:rPr lang="ar-SA" sz="2400" b="1" dirty="0" smtClean="0">
                <a:solidFill>
                  <a:schemeClr val="tx1"/>
                </a:solidFill>
              </a:rPr>
              <a:t>(ادنه)، فدنا منه قريباً، </a:t>
            </a:r>
            <a:r>
              <a:rPr lang="ar-SA" sz="2400" b="1" dirty="0" err="1" smtClean="0">
                <a:solidFill>
                  <a:schemeClr val="tx1"/>
                </a:solidFill>
              </a:rPr>
              <a:t>قال: </a:t>
            </a:r>
            <a:r>
              <a:rPr lang="ar-SA" sz="2400" b="1" dirty="0" smtClean="0">
                <a:solidFill>
                  <a:schemeClr val="tx1"/>
                </a:solidFill>
              </a:rPr>
              <a:t>(أتحبّه </a:t>
            </a:r>
            <a:r>
              <a:rPr lang="ar-SA" sz="2400" b="1" dirty="0" err="1" smtClean="0">
                <a:solidFill>
                  <a:schemeClr val="tx1"/>
                </a:solidFill>
              </a:rPr>
              <a:t>لأمّك؟</a:t>
            </a:r>
            <a:r>
              <a:rPr lang="ar-SA" sz="2400" b="1" dirty="0" smtClean="0">
                <a:solidFill>
                  <a:schemeClr val="tx1"/>
                </a:solidFill>
              </a:rPr>
              <a:t>) قال: لا والله، جعلني الله فداءك، </a:t>
            </a:r>
            <a:r>
              <a:rPr lang="ar-SA" sz="2400" b="1" dirty="0" err="1" smtClean="0">
                <a:solidFill>
                  <a:schemeClr val="tx1"/>
                </a:solidFill>
              </a:rPr>
              <a:t>قال: </a:t>
            </a:r>
            <a:r>
              <a:rPr lang="ar-SA" sz="2400" b="1" dirty="0" smtClean="0">
                <a:solidFill>
                  <a:schemeClr val="tx1"/>
                </a:solidFill>
              </a:rPr>
              <a:t>(ولا الناس يحبونه لأمهاتهم) </a:t>
            </a:r>
            <a:r>
              <a:rPr lang="ar-SA" sz="2400" b="1" dirty="0" err="1" smtClean="0">
                <a:solidFill>
                  <a:schemeClr val="tx1"/>
                </a:solidFill>
              </a:rPr>
              <a:t>قال: </a:t>
            </a:r>
            <a:r>
              <a:rPr lang="ar-SA" sz="2400" b="1" dirty="0" smtClean="0">
                <a:solidFill>
                  <a:schemeClr val="tx1"/>
                </a:solidFill>
              </a:rPr>
              <a:t>(</a:t>
            </a:r>
            <a:r>
              <a:rPr lang="ar-SA" sz="2400" b="1" dirty="0" err="1" smtClean="0">
                <a:solidFill>
                  <a:schemeClr val="tx1"/>
                </a:solidFill>
              </a:rPr>
              <a:t>أفتحبه</a:t>
            </a:r>
            <a:r>
              <a:rPr lang="ar-SA" sz="2400" b="1" dirty="0" smtClean="0">
                <a:solidFill>
                  <a:schemeClr val="tx1"/>
                </a:solidFill>
              </a:rPr>
              <a:t> </a:t>
            </a:r>
            <a:r>
              <a:rPr lang="ar-SA" sz="2400" b="1" dirty="0" err="1" smtClean="0">
                <a:solidFill>
                  <a:schemeClr val="tx1"/>
                </a:solidFill>
              </a:rPr>
              <a:t>لابنتك؟</a:t>
            </a:r>
            <a:r>
              <a:rPr lang="ar-SA" sz="2400" b="1" dirty="0" smtClean="0">
                <a:solidFill>
                  <a:schemeClr val="tx1"/>
                </a:solidFill>
              </a:rPr>
              <a:t>) قال: لا والله يا رسول الله، جعلني الله </a:t>
            </a:r>
            <a:r>
              <a:rPr lang="ar-SA" sz="2400" b="1" dirty="0" err="1" smtClean="0">
                <a:solidFill>
                  <a:schemeClr val="tx1"/>
                </a:solidFill>
              </a:rPr>
              <a:t>فداءك.</a:t>
            </a:r>
            <a:r>
              <a:rPr lang="ar-SA" sz="2400" b="1" dirty="0" smtClean="0">
                <a:solidFill>
                  <a:schemeClr val="tx1"/>
                </a:solidFill>
              </a:rPr>
              <a:t> </a:t>
            </a:r>
            <a:r>
              <a:rPr lang="ar-SA" sz="2400" b="1" dirty="0" err="1" smtClean="0">
                <a:solidFill>
                  <a:schemeClr val="tx1"/>
                </a:solidFill>
              </a:rPr>
              <a:t>قال: </a:t>
            </a:r>
            <a:r>
              <a:rPr lang="ar-SA" sz="2400" b="1" dirty="0" smtClean="0">
                <a:solidFill>
                  <a:schemeClr val="tx1"/>
                </a:solidFill>
              </a:rPr>
              <a:t>(ولا الناس جميعاً يحبونه لبناتهم) </a:t>
            </a:r>
            <a:r>
              <a:rPr lang="ar-SA" sz="2400" b="1" dirty="0" err="1" smtClean="0">
                <a:solidFill>
                  <a:schemeClr val="tx1"/>
                </a:solidFill>
              </a:rPr>
              <a:t>قال: </a:t>
            </a:r>
            <a:r>
              <a:rPr lang="ar-SA" sz="2400" b="1" dirty="0" smtClean="0">
                <a:solidFill>
                  <a:schemeClr val="tx1"/>
                </a:solidFill>
              </a:rPr>
              <a:t>(</a:t>
            </a:r>
            <a:r>
              <a:rPr lang="ar-SA" sz="2400" b="1" dirty="0" err="1" smtClean="0">
                <a:solidFill>
                  <a:schemeClr val="tx1"/>
                </a:solidFill>
              </a:rPr>
              <a:t>أفتحبه</a:t>
            </a:r>
            <a:r>
              <a:rPr lang="ar-SA" sz="2400" b="1" dirty="0" smtClean="0">
                <a:solidFill>
                  <a:schemeClr val="tx1"/>
                </a:solidFill>
              </a:rPr>
              <a:t> </a:t>
            </a:r>
            <a:r>
              <a:rPr lang="ar-SA" sz="2400" b="1" dirty="0" err="1" smtClean="0">
                <a:solidFill>
                  <a:schemeClr val="tx1"/>
                </a:solidFill>
              </a:rPr>
              <a:t>لأختك؟</a:t>
            </a:r>
            <a:r>
              <a:rPr lang="ar-SA" sz="2400" b="1" dirty="0" smtClean="0">
                <a:solidFill>
                  <a:schemeClr val="tx1"/>
                </a:solidFill>
              </a:rPr>
              <a:t>) قال: لا والله جعلني الله </a:t>
            </a:r>
            <a:r>
              <a:rPr lang="ar-SA" sz="2400" b="1" dirty="0" err="1" smtClean="0">
                <a:solidFill>
                  <a:schemeClr val="tx1"/>
                </a:solidFill>
              </a:rPr>
              <a:t>فداءك.</a:t>
            </a:r>
            <a:r>
              <a:rPr lang="ar-SA" sz="2400" b="1" dirty="0" smtClean="0">
                <a:solidFill>
                  <a:schemeClr val="tx1"/>
                </a:solidFill>
              </a:rPr>
              <a:t> </a:t>
            </a:r>
            <a:r>
              <a:rPr lang="ar-SA" sz="2400" b="1" dirty="0" err="1" smtClean="0">
                <a:solidFill>
                  <a:schemeClr val="tx1"/>
                </a:solidFill>
              </a:rPr>
              <a:t>قال: </a:t>
            </a:r>
            <a:r>
              <a:rPr lang="ar-SA" sz="2400" b="1" dirty="0" smtClean="0">
                <a:solidFill>
                  <a:schemeClr val="tx1"/>
                </a:solidFill>
              </a:rPr>
              <a:t>(ولا الناس جميعاً يحبونه لأخواتهم</a:t>
            </a:r>
            <a:r>
              <a:rPr lang="ar-SA" sz="2400" b="1" dirty="0" err="1" smtClean="0">
                <a:solidFill>
                  <a:schemeClr val="tx1"/>
                </a:solidFill>
              </a:rPr>
              <a:t>).</a:t>
            </a:r>
            <a:r>
              <a:rPr lang="ar-SA" sz="2400" b="1" dirty="0" smtClean="0">
                <a:solidFill>
                  <a:schemeClr val="tx1"/>
                </a:solidFill>
              </a:rPr>
              <a:t> </a:t>
            </a:r>
            <a:r>
              <a:rPr lang="ar-SA" sz="2400" b="1" dirty="0" err="1" smtClean="0">
                <a:solidFill>
                  <a:schemeClr val="tx1"/>
                </a:solidFill>
              </a:rPr>
              <a:t>قال: </a:t>
            </a:r>
            <a:r>
              <a:rPr lang="ar-SA" sz="2400" b="1" dirty="0" smtClean="0">
                <a:solidFill>
                  <a:schemeClr val="tx1"/>
                </a:solidFill>
              </a:rPr>
              <a:t>(</a:t>
            </a:r>
            <a:r>
              <a:rPr lang="ar-SA" sz="2400" b="1" dirty="0" err="1" smtClean="0">
                <a:solidFill>
                  <a:schemeClr val="tx1"/>
                </a:solidFill>
              </a:rPr>
              <a:t>أفتحبه</a:t>
            </a:r>
            <a:r>
              <a:rPr lang="ar-SA" sz="2400" b="1" dirty="0" smtClean="0">
                <a:solidFill>
                  <a:schemeClr val="tx1"/>
                </a:solidFill>
              </a:rPr>
              <a:t> </a:t>
            </a:r>
            <a:r>
              <a:rPr lang="ar-SA" sz="2400" b="1" dirty="0" err="1" smtClean="0">
                <a:solidFill>
                  <a:schemeClr val="tx1"/>
                </a:solidFill>
              </a:rPr>
              <a:t>لعمتك؟</a:t>
            </a:r>
            <a:r>
              <a:rPr lang="ar-SA" sz="2400" b="1" dirty="0" smtClean="0">
                <a:solidFill>
                  <a:schemeClr val="tx1"/>
                </a:solidFill>
              </a:rPr>
              <a:t>) قال: لا والله، جعلني الله </a:t>
            </a:r>
            <a:r>
              <a:rPr lang="ar-SA" sz="2400" b="1" dirty="0" err="1" smtClean="0">
                <a:solidFill>
                  <a:schemeClr val="tx1"/>
                </a:solidFill>
              </a:rPr>
              <a:t>فداءك.</a:t>
            </a:r>
            <a:r>
              <a:rPr lang="ar-SA" sz="2400" b="1" dirty="0" smtClean="0">
                <a:solidFill>
                  <a:schemeClr val="tx1"/>
                </a:solidFill>
              </a:rPr>
              <a:t> </a:t>
            </a:r>
            <a:r>
              <a:rPr lang="ar-SA" sz="2400" b="1" dirty="0" err="1" smtClean="0">
                <a:solidFill>
                  <a:schemeClr val="tx1"/>
                </a:solidFill>
              </a:rPr>
              <a:t>قال: </a:t>
            </a:r>
            <a:r>
              <a:rPr lang="ar-SA" sz="2400" b="1" dirty="0" smtClean="0">
                <a:solidFill>
                  <a:schemeClr val="tx1"/>
                </a:solidFill>
              </a:rPr>
              <a:t>(ولا الناس جميعاً يحبونه لعماتهم</a:t>
            </a:r>
            <a:r>
              <a:rPr lang="ar-SA" sz="2400" b="1" dirty="0" err="1" smtClean="0">
                <a:solidFill>
                  <a:schemeClr val="tx1"/>
                </a:solidFill>
              </a:rPr>
              <a:t>).</a:t>
            </a:r>
            <a:r>
              <a:rPr lang="ar-SA" sz="2400" b="1" dirty="0" smtClean="0">
                <a:solidFill>
                  <a:schemeClr val="tx1"/>
                </a:solidFill>
              </a:rPr>
              <a:t> </a:t>
            </a:r>
            <a:r>
              <a:rPr lang="ar-SA" sz="2400" b="1" dirty="0" err="1" smtClean="0">
                <a:solidFill>
                  <a:schemeClr val="tx1"/>
                </a:solidFill>
              </a:rPr>
              <a:t>قال: </a:t>
            </a:r>
            <a:r>
              <a:rPr lang="ar-SA" sz="2400" b="1" dirty="0" smtClean="0">
                <a:solidFill>
                  <a:schemeClr val="tx1"/>
                </a:solidFill>
              </a:rPr>
              <a:t>(</a:t>
            </a:r>
            <a:r>
              <a:rPr lang="ar-SA" sz="2400" b="1" dirty="0" err="1" smtClean="0">
                <a:solidFill>
                  <a:schemeClr val="tx1"/>
                </a:solidFill>
              </a:rPr>
              <a:t>أفتحبه</a:t>
            </a:r>
            <a:r>
              <a:rPr lang="ar-SA" sz="2400" b="1" dirty="0" smtClean="0">
                <a:solidFill>
                  <a:schemeClr val="tx1"/>
                </a:solidFill>
              </a:rPr>
              <a:t> </a:t>
            </a:r>
            <a:r>
              <a:rPr lang="ar-SA" sz="2400" b="1" dirty="0" err="1" smtClean="0">
                <a:solidFill>
                  <a:schemeClr val="tx1"/>
                </a:solidFill>
              </a:rPr>
              <a:t>لخالتك؟</a:t>
            </a:r>
            <a:r>
              <a:rPr lang="ar-SA" sz="2400" b="1" dirty="0" smtClean="0">
                <a:solidFill>
                  <a:schemeClr val="tx1"/>
                </a:solidFill>
              </a:rPr>
              <a:t>) قال: لا والله جعلني الله </a:t>
            </a:r>
            <a:r>
              <a:rPr lang="ar-SA" sz="2400" b="1" dirty="0" err="1" smtClean="0">
                <a:solidFill>
                  <a:schemeClr val="tx1"/>
                </a:solidFill>
              </a:rPr>
              <a:t>فداءك.</a:t>
            </a:r>
            <a:r>
              <a:rPr lang="ar-SA" sz="2400" b="1" dirty="0" smtClean="0">
                <a:solidFill>
                  <a:schemeClr val="tx1"/>
                </a:solidFill>
              </a:rPr>
              <a:t> </a:t>
            </a:r>
            <a:r>
              <a:rPr lang="ar-SA" sz="2400" b="1" dirty="0" err="1" smtClean="0">
                <a:solidFill>
                  <a:schemeClr val="tx1"/>
                </a:solidFill>
              </a:rPr>
              <a:t>قال: </a:t>
            </a:r>
            <a:r>
              <a:rPr lang="ar-SA" sz="2400" b="1" dirty="0" smtClean="0">
                <a:solidFill>
                  <a:schemeClr val="tx1"/>
                </a:solidFill>
              </a:rPr>
              <a:t>(ولا الناس جميعاً يحبونه </a:t>
            </a:r>
            <a:r>
              <a:rPr lang="ar-SA" sz="2400" b="1" dirty="0" err="1" smtClean="0">
                <a:solidFill>
                  <a:schemeClr val="tx1"/>
                </a:solidFill>
              </a:rPr>
              <a:t>لخالاتهم </a:t>
            </a:r>
            <a:r>
              <a:rPr lang="ar-SA" sz="2400" b="1" dirty="0" smtClean="0">
                <a:solidFill>
                  <a:schemeClr val="tx1"/>
                </a:solidFill>
              </a:rPr>
              <a:t>) قال:فوضع يده عليه، وقال: اللهم اغفر ذنبه، وطهر قلبه، وحصّن فرجه) فلم يكن بعد ذلك الفتى يلتفت إلى شيء.</a:t>
            </a:r>
            <a:endParaRPr lang="ar-SA" sz="24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3" name="مستطيل 2"/>
          <p:cNvSpPr/>
          <p:nvPr/>
        </p:nvSpPr>
        <p:spPr>
          <a:xfrm>
            <a:off x="560512" y="620688"/>
            <a:ext cx="8640960" cy="4832092"/>
          </a:xfrm>
          <a:prstGeom prst="rect">
            <a:avLst/>
          </a:prstGeom>
        </p:spPr>
        <p:txBody>
          <a:bodyPr wrap="square">
            <a:spAutoFit/>
          </a:bodyPr>
          <a:lstStyle/>
          <a:p>
            <a:pPr algn="just"/>
            <a:r>
              <a:rPr lang="ar-SA" sz="2800" b="1" dirty="0" err="1" smtClean="0"/>
              <a:t>2-</a:t>
            </a:r>
            <a:r>
              <a:rPr lang="ar-SA" sz="2800" b="1" dirty="0" smtClean="0"/>
              <a:t> </a:t>
            </a:r>
            <a:r>
              <a:rPr lang="ar-EG" sz="2800" b="1" dirty="0" smtClean="0"/>
              <a:t>عن أنس بن مالك رضي الله عنه </a:t>
            </a:r>
            <a:r>
              <a:rPr lang="ar-SA" sz="2800" b="1" dirty="0" smtClean="0"/>
              <a:t>قال</a:t>
            </a:r>
            <a:r>
              <a:rPr lang="ar-EG" sz="2800" b="1" dirty="0" err="1" smtClean="0"/>
              <a:t>:</a:t>
            </a:r>
            <a:r>
              <a:rPr lang="ar-SA" sz="2800" b="1" dirty="0" smtClean="0"/>
              <a:t> قال بينما نحن في المسجد مع رسول </a:t>
            </a:r>
            <a:r>
              <a:rPr lang="ar-SA" sz="2800" b="1" dirty="0" err="1" smtClean="0"/>
              <a:t>الله </a:t>
            </a:r>
            <a:r>
              <a:rPr lang="ar-SA" sz="2800" b="1" dirty="0" smtClean="0"/>
              <a:t>{صلى الله عليه وسلم} إذ جاء أعرابيٌّ فقام يبول في المسجد فقال أصحاب رسول </a:t>
            </a:r>
            <a:r>
              <a:rPr lang="ar-SA" sz="2800" b="1" dirty="0" err="1" smtClean="0"/>
              <a:t>الله </a:t>
            </a:r>
            <a:r>
              <a:rPr lang="ar-SA" sz="2800" b="1" dirty="0" smtClean="0"/>
              <a:t>{صلى الله عليه وسلم} </a:t>
            </a:r>
            <a:r>
              <a:rPr lang="ar-SA" sz="2800" b="1" dirty="0" err="1" smtClean="0"/>
              <a:t>مه</a:t>
            </a:r>
            <a:r>
              <a:rPr lang="ar-SA" sz="2800" b="1" dirty="0" smtClean="0"/>
              <a:t> </a:t>
            </a:r>
            <a:r>
              <a:rPr lang="ar-SA" sz="2800" b="1" dirty="0" err="1" smtClean="0"/>
              <a:t>مه</a:t>
            </a:r>
            <a:r>
              <a:rPr lang="ar-SA" sz="2800" b="1" dirty="0" smtClean="0"/>
              <a:t> فقال رسول </a:t>
            </a:r>
            <a:r>
              <a:rPr lang="ar-SA" sz="2800" b="1" dirty="0" err="1" smtClean="0"/>
              <a:t>الله </a:t>
            </a:r>
            <a:r>
              <a:rPr lang="ar-SA" sz="2800" b="1" dirty="0" smtClean="0"/>
              <a:t>{صلى الله عليه وسلم} لا </a:t>
            </a:r>
            <a:r>
              <a:rPr lang="ar-SA" sz="2800" b="1" dirty="0" err="1" smtClean="0"/>
              <a:t>تزرموه</a:t>
            </a:r>
            <a:r>
              <a:rPr lang="ar-SA" sz="2800" b="1" dirty="0" smtClean="0"/>
              <a:t> دعوه فتركوه حتى بال ثم إن رسول </a:t>
            </a:r>
            <a:r>
              <a:rPr lang="ar-SA" sz="2800" b="1" dirty="0" err="1" smtClean="0"/>
              <a:t>الله </a:t>
            </a:r>
            <a:r>
              <a:rPr lang="ar-SA" sz="2800" b="1" dirty="0" smtClean="0"/>
              <a:t>{صلى الله عليه وسلم} دعاه فقال له إن هذه المساجد لا تصلح لشيء من هذا البول والقذر إنما هي لذكر الله والصلاة وقراءة القرآن أو كما قال رسول </a:t>
            </a:r>
            <a:r>
              <a:rPr lang="ar-SA" sz="2800" b="1" dirty="0" err="1" smtClean="0"/>
              <a:t>الله </a:t>
            </a:r>
            <a:r>
              <a:rPr lang="ar-SA" sz="2800" b="1" dirty="0" smtClean="0"/>
              <a:t>{صلى الله عليه وسلم} قال وأمر رجلاً من القوم فجاء بدلوٍ من ماء فشنه عليه</a:t>
            </a:r>
            <a:r>
              <a:rPr lang="ar-SA" sz="2800" b="1" dirty="0" err="1" smtClean="0"/>
              <a:t>).</a:t>
            </a:r>
            <a:endParaRPr lang="ar-SA" sz="2800" b="1" dirty="0" smtClean="0"/>
          </a:p>
          <a:p>
            <a:pPr algn="just"/>
            <a:r>
              <a:rPr lang="ar-SA" sz="2800" b="1" dirty="0" smtClean="0"/>
              <a:t>وفي هذا درس بليغ لنا في الدعوة إلى الدين بالرفق واللين, قال </a:t>
            </a:r>
            <a:r>
              <a:rPr lang="ar-SA" sz="2800" b="1" dirty="0" err="1" smtClean="0"/>
              <a:t>تعالى: </a:t>
            </a:r>
            <a:r>
              <a:rPr lang="ar-SA" sz="2800" b="1" dirty="0" smtClean="0"/>
              <a:t>{ ادْعُ إِلِىَ سَبِيــلِ رَبّــكَ بِالْحِكْـمَةِ وَالْمَـوْعِظَـةِ الْحَسَنَـةِ وَجَادِلْهُم بِالّتِي هِيَ أَحْسَنُ</a:t>
            </a:r>
            <a:r>
              <a:rPr lang="ar-SA" sz="2800" b="1" dirty="0" err="1" smtClean="0"/>
              <a:t>} </a:t>
            </a:r>
            <a:r>
              <a:rPr lang="ar-SA" sz="2800" b="1" dirty="0" smtClean="0"/>
              <a:t>[ النحل:12</a:t>
            </a:r>
            <a:r>
              <a:rPr lang="ar-SA" sz="2800" b="1" dirty="0" err="1" smtClean="0"/>
              <a:t>]</a:t>
            </a:r>
            <a:endParaRPr lang="ar-SA"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3-</a:t>
            </a:r>
            <a:r>
              <a:rPr lang="ar-SA" dirty="0" smtClean="0"/>
              <a:t> </a:t>
            </a:r>
            <a:r>
              <a:rPr lang="ar-SA" b="1" dirty="0" smtClean="0"/>
              <a:t>رحمة النبي صلى الله عليه </a:t>
            </a:r>
            <a:r>
              <a:rPr lang="ar-SA" b="1" dirty="0" err="1" smtClean="0"/>
              <a:t>وسلم:</a:t>
            </a:r>
            <a:endParaRPr lang="ar-SA" dirty="0"/>
          </a:p>
        </p:txBody>
      </p:sp>
      <p:sp>
        <p:nvSpPr>
          <p:cNvPr id="3" name="عنصر نائب للمحتوى 2"/>
          <p:cNvSpPr>
            <a:spLocks noGrp="1"/>
          </p:cNvSpPr>
          <p:nvPr>
            <p:ph idx="1"/>
          </p:nvPr>
        </p:nvSpPr>
        <p:spPr>
          <a:xfrm>
            <a:off x="495300" y="1412776"/>
            <a:ext cx="8994204" cy="4713387"/>
          </a:xfrm>
        </p:spPr>
        <p:txBody>
          <a:bodyPr/>
          <a:lstStyle/>
          <a:p>
            <a:pPr algn="just"/>
            <a:r>
              <a:rPr lang="ar-EG" sz="2600" b="1" dirty="0" smtClean="0">
                <a:solidFill>
                  <a:schemeClr val="tx1"/>
                </a:solidFill>
              </a:rPr>
              <a:t>كان</a:t>
            </a:r>
            <a:r>
              <a:rPr lang="ar-SA" sz="2600" b="1" dirty="0" smtClean="0">
                <a:solidFill>
                  <a:schemeClr val="tx1"/>
                </a:solidFill>
              </a:rPr>
              <a:t> ال</a:t>
            </a:r>
            <a:r>
              <a:rPr lang="ar-EG" sz="2600" b="1" dirty="0" smtClean="0">
                <a:solidFill>
                  <a:schemeClr val="tx1"/>
                </a:solidFill>
              </a:rPr>
              <a:t>رسول صلى الله عليه وسلم </a:t>
            </a:r>
            <a:r>
              <a:rPr lang="ar-SA" sz="2600" b="1" dirty="0" smtClean="0">
                <a:solidFill>
                  <a:schemeClr val="tx1"/>
                </a:solidFill>
              </a:rPr>
              <a:t>رحمة من الله للناس كافة</a:t>
            </a:r>
            <a:r>
              <a:rPr lang="ar-EG" sz="2600" b="1" dirty="0" smtClean="0">
                <a:solidFill>
                  <a:schemeClr val="tx1"/>
                </a:solidFill>
              </a:rPr>
              <a:t>، مسلمهم وكافرهم، صالحهم </a:t>
            </a:r>
            <a:r>
              <a:rPr lang="ar-SA" sz="2600" b="1" dirty="0" err="1" smtClean="0">
                <a:solidFill>
                  <a:schemeClr val="tx1"/>
                </a:solidFill>
              </a:rPr>
              <a:t>ومسيئهم</a:t>
            </a:r>
            <a:r>
              <a:rPr lang="ar-SA" sz="2600" b="1" dirty="0" smtClean="0">
                <a:solidFill>
                  <a:schemeClr val="tx1"/>
                </a:solidFill>
              </a:rPr>
              <a:t>, قال </a:t>
            </a:r>
            <a:r>
              <a:rPr lang="ar-SA" sz="2600" b="1" dirty="0" err="1" smtClean="0">
                <a:solidFill>
                  <a:schemeClr val="tx1"/>
                </a:solidFill>
              </a:rPr>
              <a:t>تعالى:</a:t>
            </a:r>
            <a:r>
              <a:rPr lang="ar-SA" sz="2600" b="1" dirty="0" smtClean="0">
                <a:solidFill>
                  <a:schemeClr val="tx1"/>
                </a:solidFill>
              </a:rPr>
              <a:t>{وَمَا أَرْسَلْنَاكَ إِلَّا رَحْمَةً لِلْعَالَمِينَ</a:t>
            </a:r>
            <a:r>
              <a:rPr lang="ar-SA" sz="2600" b="1" dirty="0" err="1" smtClean="0">
                <a:solidFill>
                  <a:schemeClr val="tx1"/>
                </a:solidFill>
              </a:rPr>
              <a:t>} </a:t>
            </a:r>
            <a:r>
              <a:rPr lang="ar-SA" sz="2600" b="1" dirty="0" smtClean="0">
                <a:solidFill>
                  <a:schemeClr val="tx1"/>
                </a:solidFill>
              </a:rPr>
              <a:t>(الانبياء:107), ويقول هو صلى الله عليه وسلم عن </a:t>
            </a:r>
            <a:r>
              <a:rPr lang="ar-SA" sz="2600" b="1" dirty="0" err="1" smtClean="0">
                <a:solidFill>
                  <a:schemeClr val="tx1"/>
                </a:solidFill>
              </a:rPr>
              <a:t>نفسه:</a:t>
            </a:r>
            <a:r>
              <a:rPr lang="ar-SA" sz="2600" b="1" dirty="0" smtClean="0">
                <a:solidFill>
                  <a:schemeClr val="tx1"/>
                </a:solidFill>
              </a:rPr>
              <a:t> </a:t>
            </a:r>
            <a:r>
              <a:rPr lang="ar-EG" sz="2600" b="1" dirty="0" err="1" smtClean="0">
                <a:solidFill>
                  <a:schemeClr val="tx1"/>
                </a:solidFill>
              </a:rPr>
              <a:t>"</a:t>
            </a:r>
            <a:r>
              <a:rPr lang="ar-SA" sz="2600" b="1" dirty="0" smtClean="0">
                <a:solidFill>
                  <a:schemeClr val="tx1"/>
                </a:solidFill>
              </a:rPr>
              <a:t>إنما أنا رحمة مهداة</a:t>
            </a:r>
            <a:r>
              <a:rPr lang="ar-EG" sz="2600" b="1" dirty="0" err="1" smtClean="0">
                <a:solidFill>
                  <a:schemeClr val="tx1"/>
                </a:solidFill>
              </a:rPr>
              <a:t>".</a:t>
            </a:r>
            <a:r>
              <a:rPr lang="ar-SA" sz="2600" b="1" baseline="30000" dirty="0" smtClean="0">
                <a:solidFill>
                  <a:schemeClr val="tx1"/>
                </a:solidFill>
              </a:rPr>
              <a:t> </a:t>
            </a:r>
            <a:r>
              <a:rPr lang="ar-SA" sz="2600" b="1" dirty="0" smtClean="0">
                <a:solidFill>
                  <a:schemeClr val="tx1"/>
                </a:solidFill>
              </a:rPr>
              <a:t>وفي القيامة هو رحمة للجميع, حيث يشفع لهم ليريحهم من هول الموقف.</a:t>
            </a:r>
            <a:endParaRPr lang="en-US" sz="2600" b="1" baseline="30000" dirty="0" smtClean="0">
              <a:solidFill>
                <a:schemeClr val="tx1"/>
              </a:solidFill>
            </a:endParaRPr>
          </a:p>
          <a:p>
            <a:pPr algn="just"/>
            <a:r>
              <a:rPr lang="ar-SA" sz="2600" b="1" dirty="0" smtClean="0">
                <a:solidFill>
                  <a:schemeClr val="tx1"/>
                </a:solidFill>
              </a:rPr>
              <a:t>وعندما طلب منه بعض أصحابه أن يدع</a:t>
            </a:r>
            <a:r>
              <a:rPr lang="ar-EG" sz="2600" b="1" dirty="0" smtClean="0">
                <a:solidFill>
                  <a:schemeClr val="tx1"/>
                </a:solidFill>
              </a:rPr>
              <a:t>و</a:t>
            </a:r>
            <a:r>
              <a:rPr lang="ar-SA" sz="2600" b="1" dirty="0" smtClean="0">
                <a:solidFill>
                  <a:schemeClr val="tx1"/>
                </a:solidFill>
              </a:rPr>
              <a:t> على المشركين أجابهم </a:t>
            </a:r>
            <a:r>
              <a:rPr lang="ar-SA" sz="2600" b="1" dirty="0" err="1" smtClean="0">
                <a:solidFill>
                  <a:schemeClr val="tx1"/>
                </a:solidFill>
              </a:rPr>
              <a:t>بقوله:</a:t>
            </a:r>
            <a:r>
              <a:rPr lang="ar-SA" sz="2600" b="1" dirty="0" smtClean="0">
                <a:solidFill>
                  <a:schemeClr val="tx1"/>
                </a:solidFill>
              </a:rPr>
              <a:t> </a:t>
            </a:r>
            <a:r>
              <a:rPr lang="ar-EG" sz="2600" b="1" dirty="0" err="1" smtClean="0">
                <a:solidFill>
                  <a:schemeClr val="tx1"/>
                </a:solidFill>
              </a:rPr>
              <a:t>"</a:t>
            </a:r>
            <a:r>
              <a:rPr lang="ar-SA" sz="2600" b="1" dirty="0" smtClean="0">
                <a:solidFill>
                  <a:schemeClr val="tx1"/>
                </a:solidFill>
              </a:rPr>
              <a:t>إني لم أبعث لعاناً</a:t>
            </a:r>
            <a:r>
              <a:rPr lang="ar-EG" sz="2600" b="1" dirty="0" err="1" smtClean="0">
                <a:solidFill>
                  <a:schemeClr val="tx1"/>
                </a:solidFill>
              </a:rPr>
              <a:t>”</a:t>
            </a:r>
            <a:r>
              <a:rPr lang="ar-SA" sz="2600" b="1" baseline="30000" dirty="0" smtClean="0">
                <a:solidFill>
                  <a:schemeClr val="tx1"/>
                </a:solidFill>
              </a:rPr>
              <a:t>,</a:t>
            </a:r>
            <a:r>
              <a:rPr lang="ar-SA" sz="2600" b="1" dirty="0" smtClean="0">
                <a:solidFill>
                  <a:schemeClr val="tx1"/>
                </a:solidFill>
              </a:rPr>
              <a:t> ولم يدع </a:t>
            </a:r>
            <a:r>
              <a:rPr lang="ar-SA" sz="2600" b="1" dirty="0" err="1" smtClean="0">
                <a:solidFill>
                  <a:schemeClr val="tx1"/>
                </a:solidFill>
              </a:rPr>
              <a:t>عليهم.</a:t>
            </a:r>
            <a:r>
              <a:rPr lang="ar-SA" sz="2600" b="1" dirty="0" smtClean="0">
                <a:solidFill>
                  <a:schemeClr val="tx1"/>
                </a:solidFill>
              </a:rPr>
              <a:t> وكان </a:t>
            </a:r>
            <a:r>
              <a:rPr lang="ar-SA" sz="2600" b="1" dirty="0" err="1" smtClean="0">
                <a:solidFill>
                  <a:schemeClr val="tx1"/>
                </a:solidFill>
              </a:rPr>
              <a:t>يقول : </a:t>
            </a:r>
            <a:r>
              <a:rPr lang="ar-SA" sz="2600" b="1" dirty="0" smtClean="0">
                <a:solidFill>
                  <a:schemeClr val="tx1"/>
                </a:solidFill>
              </a:rPr>
              <a:t>”رب اغفر لقومي فإنهم لا يعلمون“, وبلغ من رحمته </a:t>
            </a:r>
            <a:r>
              <a:rPr lang="ar-EG" sz="2600" b="1" dirty="0" smtClean="0">
                <a:solidFill>
                  <a:schemeClr val="tx1"/>
                </a:solidFill>
              </a:rPr>
              <a:t>صلى الله عليه وسلم</a:t>
            </a:r>
            <a:r>
              <a:rPr lang="ar-SA" sz="2600" b="1" dirty="0" smtClean="0">
                <a:solidFill>
                  <a:schemeClr val="tx1"/>
                </a:solidFill>
              </a:rPr>
              <a:t> أن دعا الله بأن يجعل سَبَّهُ ولعنهُ لِمَنْ أغضبه رحمةً, </a:t>
            </a:r>
            <a:r>
              <a:rPr lang="ar-SA" sz="2600" b="1" dirty="0" err="1" smtClean="0">
                <a:solidFill>
                  <a:schemeClr val="tx1"/>
                </a:solidFill>
              </a:rPr>
              <a:t>فقال:</a:t>
            </a:r>
            <a:r>
              <a:rPr lang="ar-SA" sz="2600" b="1" dirty="0" smtClean="0">
                <a:solidFill>
                  <a:schemeClr val="tx1"/>
                </a:solidFill>
              </a:rPr>
              <a:t> </a:t>
            </a:r>
            <a:r>
              <a:rPr lang="ar-EG" sz="2600" b="1" dirty="0" err="1" smtClean="0">
                <a:solidFill>
                  <a:schemeClr val="tx1"/>
                </a:solidFill>
              </a:rPr>
              <a:t>"</a:t>
            </a:r>
            <a:r>
              <a:rPr lang="ar-SA" sz="2600" b="1" dirty="0" smtClean="0">
                <a:solidFill>
                  <a:schemeClr val="tx1"/>
                </a:solidFill>
              </a:rPr>
              <a:t>اللهم إنما أنا بشر، فأيُّ المسلمين سببته أو لعنته، فاجعلها له زكاة وأجراً</a:t>
            </a:r>
            <a:r>
              <a:rPr lang="ar-EG" sz="2600" b="1" dirty="0" err="1" smtClean="0">
                <a:solidFill>
                  <a:schemeClr val="tx1"/>
                </a:solidFill>
              </a:rPr>
              <a:t>”</a:t>
            </a:r>
            <a:r>
              <a:rPr lang="ar-SA" sz="2600" b="1" baseline="30000" dirty="0" err="1" smtClean="0">
                <a:solidFill>
                  <a:schemeClr val="tx1"/>
                </a:solidFill>
              </a:rPr>
              <a:t>.</a:t>
            </a:r>
            <a:r>
              <a:rPr lang="ar-SA" sz="2600" b="1" dirty="0" smtClean="0">
                <a:solidFill>
                  <a:schemeClr val="tx1"/>
                </a:solidFill>
              </a:rPr>
              <a:t> </a:t>
            </a:r>
          </a:p>
          <a:p>
            <a:pPr algn="just"/>
            <a:r>
              <a:rPr lang="ar-SA" sz="2600" b="1" dirty="0" smtClean="0">
                <a:solidFill>
                  <a:schemeClr val="tx1"/>
                </a:solidFill>
              </a:rPr>
              <a:t>لقد ملأ الله قلبَ محمدٍ رحمة بالمؤمنين فقال </a:t>
            </a:r>
            <a:r>
              <a:rPr lang="ar-SA" sz="2600" b="1" dirty="0" err="1" smtClean="0">
                <a:solidFill>
                  <a:schemeClr val="tx1"/>
                </a:solidFill>
              </a:rPr>
              <a:t>تعالى: </a:t>
            </a:r>
            <a:r>
              <a:rPr lang="ar-SA" sz="2600" b="1" dirty="0" smtClean="0">
                <a:solidFill>
                  <a:schemeClr val="tx1"/>
                </a:solidFill>
              </a:rPr>
              <a:t>{فَبِمَا رَحْمَةٍ مِنَ اللَّهِ لِنْتَ لَهُمْ</a:t>
            </a:r>
            <a:r>
              <a:rPr lang="ar-EG" sz="2600" b="1" dirty="0" err="1" smtClean="0">
                <a:solidFill>
                  <a:schemeClr val="tx1"/>
                </a:solidFill>
              </a:rPr>
              <a:t>}</a:t>
            </a:r>
            <a:r>
              <a:rPr lang="ar-SA" sz="2600" b="1" dirty="0" smtClean="0">
                <a:solidFill>
                  <a:schemeClr val="tx1"/>
                </a:solidFill>
              </a:rPr>
              <a:t>(آل </a:t>
            </a:r>
            <a:r>
              <a:rPr lang="ar-SA" sz="2600" b="1" dirty="0" err="1" smtClean="0">
                <a:solidFill>
                  <a:schemeClr val="tx1"/>
                </a:solidFill>
              </a:rPr>
              <a:t>عمران159)</a:t>
            </a:r>
            <a:endParaRPr lang="ar-EG" sz="2600" b="1" dirty="0" smtClean="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3" name="مستطيل 2"/>
          <p:cNvSpPr/>
          <p:nvPr/>
        </p:nvSpPr>
        <p:spPr>
          <a:xfrm>
            <a:off x="488504" y="332656"/>
            <a:ext cx="9001000" cy="5837882"/>
          </a:xfrm>
          <a:prstGeom prst="rect">
            <a:avLst/>
          </a:prstGeom>
        </p:spPr>
        <p:txBody>
          <a:bodyPr wrap="square">
            <a:spAutoFit/>
          </a:bodyPr>
          <a:lstStyle/>
          <a:p>
            <a:pPr algn="just"/>
            <a:r>
              <a:rPr lang="ar-SA" sz="2600" b="1" dirty="0" smtClean="0"/>
              <a:t>وبلغ من شفقته ورحمته بأمته أن دعا على ولاة الأمور الذين لا يرفقون برعاياهم فقال صلى الله عليه </a:t>
            </a:r>
            <a:r>
              <a:rPr lang="ar-SA" sz="2600" b="1" dirty="0" err="1" smtClean="0"/>
              <a:t>وسلم:</a:t>
            </a:r>
            <a:r>
              <a:rPr lang="ar-SA" sz="2600" b="1" dirty="0" smtClean="0"/>
              <a:t> </a:t>
            </a:r>
            <a:r>
              <a:rPr lang="ar-EG" sz="2600" b="1" dirty="0" err="1" smtClean="0"/>
              <a:t>"</a:t>
            </a:r>
            <a:r>
              <a:rPr lang="ar-SA" sz="2600" b="1" dirty="0" smtClean="0"/>
              <a:t>اللهم من وليَ من أمرِ أمتي شيئاً، فشقَّ عليهم، فاشقُق عليه، ومن ولي من أمر أمتي شيئاً، فرفق بهم، </a:t>
            </a:r>
            <a:r>
              <a:rPr lang="ar-SA" sz="2600" b="1" dirty="0" err="1" smtClean="0"/>
              <a:t>فارفق</a:t>
            </a:r>
            <a:r>
              <a:rPr lang="ar-SA" sz="2600" b="1" dirty="0" smtClean="0"/>
              <a:t> </a:t>
            </a:r>
            <a:r>
              <a:rPr lang="ar-SA" sz="2600" b="1" dirty="0" err="1" smtClean="0"/>
              <a:t>به</a:t>
            </a:r>
            <a:r>
              <a:rPr lang="ar-EG" sz="2600" b="1" dirty="0" err="1" smtClean="0"/>
              <a:t>".</a:t>
            </a:r>
            <a:r>
              <a:rPr lang="ar-SA" sz="2600" b="1" dirty="0" smtClean="0"/>
              <a:t> وقال صلى الله عليه وسلم في بيان فضل الرحمة والحث </a:t>
            </a:r>
            <a:r>
              <a:rPr lang="ar-SA" sz="2600" b="1" dirty="0" err="1" smtClean="0"/>
              <a:t>عليها:</a:t>
            </a:r>
            <a:r>
              <a:rPr lang="ar-SA" sz="2600" b="1" dirty="0" smtClean="0"/>
              <a:t> </a:t>
            </a:r>
            <a:r>
              <a:rPr lang="ar-EG" sz="2600" b="1" dirty="0" err="1" smtClean="0"/>
              <a:t>"</a:t>
            </a:r>
            <a:r>
              <a:rPr lang="ar-SA" sz="2600" b="1" dirty="0" smtClean="0"/>
              <a:t>الراحمون يرحمهم الرحمن، ارحموا من في الأرض يرحمكم من في السماء</a:t>
            </a:r>
            <a:r>
              <a:rPr lang="ar-EG" sz="2600" b="1" dirty="0" err="1" smtClean="0"/>
              <a:t>”</a:t>
            </a:r>
            <a:r>
              <a:rPr lang="ar-SA" sz="2600" b="1" baseline="30000" dirty="0" err="1" smtClean="0"/>
              <a:t>,</a:t>
            </a:r>
            <a:endParaRPr lang="ar-SA" sz="2600" b="1" baseline="30000" dirty="0" smtClean="0"/>
          </a:p>
          <a:p>
            <a:pPr algn="just"/>
            <a:r>
              <a:rPr lang="ar-SA" sz="2600" b="1" dirty="0" smtClean="0"/>
              <a:t>ومما يدل على أن قلب النبي صلى الله عليه وسلم كان مفعماً بالرحمة والشفقة, بكاؤه على ولده إبراهيم في مجتمع يعيب مثل هذا الأمر, ويعتبره ضعفاً في الرجال, ف</a:t>
            </a:r>
            <a:r>
              <a:rPr lang="ar-EG" sz="2600" b="1" dirty="0" smtClean="0"/>
              <a:t>عن </a:t>
            </a:r>
            <a:r>
              <a:rPr lang="ar-SA" sz="2600" b="1" dirty="0" smtClean="0"/>
              <a:t>أَنَسِ بْنِ مَالِكٍ رضي الله عنه قَالَ: دَخَلْنَا مَعَ رَسُولِ اللهِ صلى الله عليه وسلم عَلَى أَبِي سَيْفٍ الْقَيْنِ</a:t>
            </a:r>
            <a:r>
              <a:rPr lang="ar-EG" sz="2600" b="1" dirty="0" err="1" smtClean="0"/>
              <a:t>،</a:t>
            </a:r>
            <a:r>
              <a:rPr lang="ar-SA" sz="2600" b="1" dirty="0" smtClean="0"/>
              <a:t> وَكَانَ ظِئْراً لإِبْرَاهِيمَ عَلَيْهِ السَّلاَمُ</a:t>
            </a:r>
            <a:r>
              <a:rPr lang="ar-EG" sz="2600" b="1" dirty="0" err="1" smtClean="0"/>
              <a:t>،</a:t>
            </a:r>
            <a:r>
              <a:rPr lang="ar-SA" sz="2600" b="1" dirty="0" smtClean="0"/>
              <a:t> فَأَخَذَ رَسُولُ اللهِ صلى الله عليه وسلم إِبْرَاهِيمَ فَقَبَّلَهُ وَشَمَّهُ</a:t>
            </a:r>
            <a:r>
              <a:rPr lang="ar-EG" sz="2600" b="1" dirty="0" err="1" smtClean="0"/>
              <a:t>،</a:t>
            </a:r>
            <a:r>
              <a:rPr lang="ar-SA" sz="2600" b="1" dirty="0" smtClean="0"/>
              <a:t> ثُمَّ دَخَلْنَا عَلَيْهِ بَعْدَ ذلِكَ، وَإِبْرَاهِيمُ يَجُودُ بِنَفْسِهِ</a:t>
            </a:r>
            <a:r>
              <a:rPr lang="ar-EG" sz="2600" b="1" dirty="0" err="1" smtClean="0"/>
              <a:t>،</a:t>
            </a:r>
            <a:r>
              <a:rPr lang="ar-SA" sz="2600" b="1" dirty="0" smtClean="0"/>
              <a:t> فَجَعَلَتْ عَيْنَا رَسُولِ اللهِ صلى الله عليه وسلم تَذْرِفَانِ, فَقَالَ لَهُ عَبْدُ الرَّحْمنِ بْنُ عَوْفٍ رضي الله عنه: وَأَنْتَ يَا رَسُولَ اللهِ</a:t>
            </a:r>
            <a:r>
              <a:rPr lang="ar-EG" sz="2600" b="1" dirty="0" err="1" smtClean="0"/>
              <a:t>!</a:t>
            </a:r>
            <a:r>
              <a:rPr lang="ar-SA" sz="2600" b="1" dirty="0" smtClean="0"/>
              <a:t> </a:t>
            </a:r>
            <a:r>
              <a:rPr lang="ar-SA" sz="2600" b="1" dirty="0" err="1" smtClean="0"/>
              <a:t>فَقَالَ:</a:t>
            </a:r>
            <a:r>
              <a:rPr lang="ar-SA" sz="2600" b="1" dirty="0" smtClean="0"/>
              <a:t> </a:t>
            </a:r>
            <a:r>
              <a:rPr lang="ar-EG" sz="2600" b="1" dirty="0" err="1" smtClean="0"/>
              <a:t>"</a:t>
            </a:r>
            <a:r>
              <a:rPr lang="ar-SA" sz="2600" b="1" dirty="0" smtClean="0"/>
              <a:t>يَا ابْنَ عَوْفٍ</a:t>
            </a:r>
            <a:r>
              <a:rPr lang="ar-EG" sz="2600" b="1" dirty="0" err="1" smtClean="0"/>
              <a:t>،</a:t>
            </a:r>
            <a:r>
              <a:rPr lang="ar-SA" sz="2600" b="1" dirty="0" smtClean="0"/>
              <a:t> إِنَّهَا رَحْمَةٌ</a:t>
            </a:r>
            <a:r>
              <a:rPr lang="ar-EG" sz="2600" b="1" dirty="0" err="1" smtClean="0"/>
              <a:t>"،</a:t>
            </a:r>
            <a:r>
              <a:rPr lang="ar-SA" sz="2600" b="1" dirty="0" smtClean="0"/>
              <a:t> ثُمَّ أَتْبَعَهَا بِأُخْرَى</a:t>
            </a:r>
            <a:r>
              <a:rPr lang="ar-EG" sz="2600" b="1" dirty="0" err="1" smtClean="0"/>
              <a:t>،</a:t>
            </a:r>
            <a:r>
              <a:rPr lang="ar-SA" sz="2600" b="1" dirty="0" smtClean="0"/>
              <a:t> فَقَالَ صلى الله عليه </a:t>
            </a:r>
            <a:r>
              <a:rPr lang="ar-SA" sz="2600" b="1" dirty="0" err="1" smtClean="0"/>
              <a:t>وسلم:</a:t>
            </a:r>
            <a:r>
              <a:rPr lang="ar-SA" sz="2600" b="1" dirty="0" smtClean="0"/>
              <a:t> </a:t>
            </a:r>
            <a:r>
              <a:rPr lang="ar-EG" sz="2600" b="1" dirty="0" err="1" smtClean="0"/>
              <a:t>"</a:t>
            </a:r>
            <a:r>
              <a:rPr lang="ar-SA" sz="2600" b="1" dirty="0" smtClean="0"/>
              <a:t>إِنَّ الْعَيْنَ تَدْمَعُ، وَالْقَلْبَ يَحْزَنُ، وَلاَ نَقُولُ إِلاَّ مَا يَرضى رَبُّنَا</a:t>
            </a:r>
            <a:r>
              <a:rPr lang="ar-EG" sz="2600" b="1" dirty="0" err="1" smtClean="0"/>
              <a:t>،</a:t>
            </a:r>
            <a:r>
              <a:rPr lang="ar-SA" sz="2600" b="1" dirty="0" smtClean="0"/>
              <a:t> وَإِنَّا بِفِرَاقِكَ يَا إِبْرَاهِيمُ لَمَحْزُونُونَ</a:t>
            </a:r>
            <a:r>
              <a:rPr lang="ar-EG" sz="2600" b="1" dirty="0" err="1" smtClean="0"/>
              <a:t>”</a:t>
            </a:r>
            <a:r>
              <a:rPr lang="ar-SA" sz="2600" b="1" baseline="30000" dirty="0" err="1" smtClean="0"/>
              <a:t>.</a:t>
            </a:r>
            <a:endParaRPr lang="ar-EG" sz="26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4-</a:t>
            </a:r>
            <a:r>
              <a:rPr lang="ar-SA" dirty="0" smtClean="0"/>
              <a:t> </a:t>
            </a:r>
            <a:r>
              <a:rPr lang="ar-SA" b="1" dirty="0" smtClean="0"/>
              <a:t>صدقه صلى الله عليه </a:t>
            </a:r>
            <a:r>
              <a:rPr lang="ar-SA" b="1" dirty="0" err="1" smtClean="0"/>
              <a:t>وسلم:</a:t>
            </a:r>
            <a:r>
              <a:rPr lang="ar-SA" b="1" dirty="0" smtClean="0"/>
              <a:t> </a:t>
            </a:r>
            <a:endParaRPr lang="ar-SA" dirty="0"/>
          </a:p>
        </p:txBody>
      </p:sp>
      <p:sp>
        <p:nvSpPr>
          <p:cNvPr id="3" name="عنصر نائب للمحتوى 2"/>
          <p:cNvSpPr>
            <a:spLocks noGrp="1"/>
          </p:cNvSpPr>
          <p:nvPr>
            <p:ph idx="1"/>
          </p:nvPr>
        </p:nvSpPr>
        <p:spPr>
          <a:xfrm>
            <a:off x="344488" y="1412776"/>
            <a:ext cx="9217024" cy="4713387"/>
          </a:xfrm>
        </p:spPr>
        <p:txBody>
          <a:bodyPr/>
          <a:lstStyle/>
          <a:p>
            <a:pPr algn="just"/>
            <a:r>
              <a:rPr lang="ar-EG" sz="2800" b="1" dirty="0" smtClean="0">
                <a:solidFill>
                  <a:schemeClr val="tx1"/>
                </a:solidFill>
              </a:rPr>
              <a:t>كان الصّدق سِمةَ أقوال</a:t>
            </a:r>
            <a:r>
              <a:rPr lang="ar-SA" sz="2800" b="1" dirty="0" smtClean="0">
                <a:solidFill>
                  <a:schemeClr val="tx1"/>
                </a:solidFill>
              </a:rPr>
              <a:t>ه</a:t>
            </a:r>
            <a:r>
              <a:rPr lang="ar-EG" sz="2800" b="1" dirty="0" smtClean="0">
                <a:solidFill>
                  <a:schemeClr val="tx1"/>
                </a:solidFill>
              </a:rPr>
              <a:t> عليه الصلاة والسلام </a:t>
            </a:r>
            <a:r>
              <a:rPr lang="ar-EG" sz="2800" b="1" dirty="0" err="1" smtClean="0">
                <a:solidFill>
                  <a:schemeClr val="tx1"/>
                </a:solidFill>
              </a:rPr>
              <a:t>وأفعاله.</a:t>
            </a:r>
            <a:r>
              <a:rPr lang="ar-EG" sz="2800" b="1" dirty="0" smtClean="0">
                <a:solidFill>
                  <a:schemeClr val="tx1"/>
                </a:solidFill>
              </a:rPr>
              <a:t> قال </a:t>
            </a:r>
            <a:r>
              <a:rPr lang="ar-EG" sz="2800" b="1" dirty="0" err="1" smtClean="0">
                <a:solidFill>
                  <a:schemeClr val="tx1"/>
                </a:solidFill>
              </a:rPr>
              <a:t>تعالى: </a:t>
            </a:r>
            <a:r>
              <a:rPr lang="ar-EG" sz="2800" b="1" dirty="0" smtClean="0">
                <a:solidFill>
                  <a:schemeClr val="tx1"/>
                </a:solidFill>
              </a:rPr>
              <a:t>{وَالَّذِي جاءَ بِالصِّدْقِ وَصَدَّقَ </a:t>
            </a:r>
            <a:r>
              <a:rPr lang="ar-EG" sz="2800" b="1" dirty="0" err="1" smtClean="0">
                <a:solidFill>
                  <a:schemeClr val="tx1"/>
                </a:solidFill>
              </a:rPr>
              <a:t>بِهِ</a:t>
            </a:r>
            <a:r>
              <a:rPr lang="ar-EG" sz="2800" b="1" dirty="0" smtClean="0">
                <a:solidFill>
                  <a:schemeClr val="tx1"/>
                </a:solidFill>
              </a:rPr>
              <a:t> أُولئِكَ هُمُ الْمُتَّقُونَ</a:t>
            </a:r>
            <a:r>
              <a:rPr lang="ar-EG" sz="2800" b="1" dirty="0" err="1" smtClean="0">
                <a:solidFill>
                  <a:schemeClr val="tx1"/>
                </a:solidFill>
              </a:rPr>
              <a:t>} </a:t>
            </a:r>
            <a:r>
              <a:rPr lang="ar-EG" sz="2800" b="1" dirty="0" smtClean="0">
                <a:solidFill>
                  <a:schemeClr val="tx1"/>
                </a:solidFill>
              </a:rPr>
              <a:t>(الزمر: 33</a:t>
            </a:r>
            <a:r>
              <a:rPr lang="ar-EG" sz="2800" b="1" dirty="0" err="1" smtClean="0">
                <a:solidFill>
                  <a:schemeClr val="tx1"/>
                </a:solidFill>
              </a:rPr>
              <a:t>).</a:t>
            </a:r>
            <a:r>
              <a:rPr lang="ar-EG" sz="2800" b="1" dirty="0" smtClean="0">
                <a:solidFill>
                  <a:schemeClr val="tx1"/>
                </a:solidFill>
              </a:rPr>
              <a:t> </a:t>
            </a:r>
            <a:r>
              <a:rPr lang="ar-SA" sz="2800" b="1" dirty="0" smtClean="0">
                <a:solidFill>
                  <a:schemeClr val="tx1"/>
                </a:solidFill>
              </a:rPr>
              <a:t>يعني النبي </a:t>
            </a:r>
            <a:r>
              <a:rPr lang="ar-EG" sz="2800" b="1" dirty="0" smtClean="0">
                <a:solidFill>
                  <a:schemeClr val="tx1"/>
                </a:solidFill>
              </a:rPr>
              <a:t>صلّى الله عليه وسلّم حيث جاء بالقرآن وآمن </a:t>
            </a:r>
            <a:r>
              <a:rPr lang="ar-EG" sz="2800" b="1" dirty="0" err="1" smtClean="0">
                <a:solidFill>
                  <a:schemeClr val="tx1"/>
                </a:solidFill>
              </a:rPr>
              <a:t>به</a:t>
            </a:r>
            <a:r>
              <a:rPr lang="ar-EG" sz="2800" b="1" dirty="0" smtClean="0">
                <a:solidFill>
                  <a:schemeClr val="tx1"/>
                </a:solidFill>
              </a:rPr>
              <a:t>, وكذلك آمن أتباعه بما جاء </a:t>
            </a:r>
            <a:r>
              <a:rPr lang="ar-EG" sz="2800" b="1" dirty="0" err="1" smtClean="0">
                <a:solidFill>
                  <a:schemeClr val="tx1"/>
                </a:solidFill>
              </a:rPr>
              <a:t>به.</a:t>
            </a:r>
            <a:r>
              <a:rPr lang="ar-EG" sz="2800" b="1" dirty="0" smtClean="0">
                <a:solidFill>
                  <a:schemeClr val="tx1"/>
                </a:solidFill>
              </a:rPr>
              <a:t> وقال عليه الصلاة والسلام </a:t>
            </a:r>
            <a:r>
              <a:rPr lang="ar-EG" sz="2800" b="1" dirty="0" err="1" smtClean="0">
                <a:solidFill>
                  <a:schemeClr val="tx1"/>
                </a:solidFill>
              </a:rPr>
              <a:t>لأصحابه: </a:t>
            </a:r>
            <a:r>
              <a:rPr lang="ar-EG" sz="2800" b="1" dirty="0" smtClean="0">
                <a:solidFill>
                  <a:schemeClr val="tx1"/>
                </a:solidFill>
              </a:rPr>
              <a:t>(قد عَلِمْتُمْ أَنِّي أَتْقَاكُمْ لِلَّهِ وَأَصْدَقُكُمْ وَأَبَرُّكُمْ</a:t>
            </a:r>
            <a:r>
              <a:rPr lang="ar-EG" sz="2800" b="1" dirty="0" err="1" smtClean="0">
                <a:solidFill>
                  <a:schemeClr val="tx1"/>
                </a:solidFill>
              </a:rPr>
              <a:t>)</a:t>
            </a:r>
            <a:r>
              <a:rPr lang="ar-SA" sz="2800" b="1" dirty="0" smtClean="0">
                <a:solidFill>
                  <a:schemeClr val="tx1"/>
                </a:solidFill>
              </a:rPr>
              <a:t> وقد لقب </a:t>
            </a:r>
            <a:r>
              <a:rPr lang="ar-EG" sz="2800" b="1" dirty="0" smtClean="0">
                <a:solidFill>
                  <a:schemeClr val="tx1"/>
                </a:solidFill>
              </a:rPr>
              <a:t>بالصادق الأمين حتى قبل إعلانه </a:t>
            </a:r>
            <a:r>
              <a:rPr lang="ar-EG" sz="2800" b="1" dirty="0" err="1" smtClean="0">
                <a:solidFill>
                  <a:schemeClr val="tx1"/>
                </a:solidFill>
              </a:rPr>
              <a:t>دعو</a:t>
            </a:r>
            <a:r>
              <a:rPr lang="ar-SA" sz="2800" b="1" dirty="0" smtClean="0">
                <a:solidFill>
                  <a:schemeClr val="tx1"/>
                </a:solidFill>
              </a:rPr>
              <a:t>ته</a:t>
            </a:r>
            <a:r>
              <a:rPr lang="ar-EG" sz="2800" b="1" dirty="0" err="1" smtClean="0">
                <a:solidFill>
                  <a:schemeClr val="tx1"/>
                </a:solidFill>
              </a:rPr>
              <a:t>،</a:t>
            </a:r>
            <a:r>
              <a:rPr lang="ar-SA" sz="2800" b="1" dirty="0" smtClean="0">
                <a:solidFill>
                  <a:schemeClr val="tx1"/>
                </a:solidFill>
              </a:rPr>
              <a:t> وإعلامهم بأن الله قد أرسله إليهم,</a:t>
            </a:r>
            <a:r>
              <a:rPr lang="ar-EG" sz="2800" b="1" dirty="0" smtClean="0">
                <a:solidFill>
                  <a:schemeClr val="tx1"/>
                </a:solidFill>
              </a:rPr>
              <a:t> و</a:t>
            </a:r>
            <a:r>
              <a:rPr lang="ar-SA" sz="2800" b="1" dirty="0" smtClean="0">
                <a:solidFill>
                  <a:schemeClr val="tx1"/>
                </a:solidFill>
              </a:rPr>
              <a:t>في ال</a:t>
            </a:r>
            <a:r>
              <a:rPr lang="ar-EG" sz="2800" b="1" dirty="0" smtClean="0">
                <a:solidFill>
                  <a:schemeClr val="tx1"/>
                </a:solidFill>
              </a:rPr>
              <a:t>صور</a:t>
            </a:r>
            <a:r>
              <a:rPr lang="ar-SA" sz="2800" b="1" dirty="0" smtClean="0">
                <a:solidFill>
                  <a:schemeClr val="tx1"/>
                </a:solidFill>
              </a:rPr>
              <a:t>تين</a:t>
            </a:r>
            <a:r>
              <a:rPr lang="ar-EG" sz="2800" b="1" dirty="0" smtClean="0">
                <a:solidFill>
                  <a:schemeClr val="tx1"/>
                </a:solidFill>
              </a:rPr>
              <a:t> </a:t>
            </a:r>
            <a:r>
              <a:rPr lang="ar-SA" sz="2800" b="1" dirty="0" smtClean="0">
                <a:solidFill>
                  <a:schemeClr val="tx1"/>
                </a:solidFill>
              </a:rPr>
              <a:t>الآتيتين ما ي</a:t>
            </a:r>
            <a:r>
              <a:rPr lang="ar-EG" sz="2800" b="1" dirty="0" err="1" smtClean="0">
                <a:solidFill>
                  <a:schemeClr val="tx1"/>
                </a:solidFill>
              </a:rPr>
              <a:t>ؤكد</a:t>
            </a:r>
            <a:r>
              <a:rPr lang="ar-EG" sz="2800" b="1" dirty="0" smtClean="0">
                <a:solidFill>
                  <a:schemeClr val="tx1"/>
                </a:solidFill>
              </a:rPr>
              <a:t> </a:t>
            </a:r>
            <a:r>
              <a:rPr lang="ar-EG" sz="2800" b="1" dirty="0" err="1" smtClean="0">
                <a:solidFill>
                  <a:schemeClr val="tx1"/>
                </a:solidFill>
              </a:rPr>
              <a:t>هذ</a:t>
            </a:r>
            <a:r>
              <a:rPr lang="ar-SA" sz="2800" b="1" dirty="0" smtClean="0">
                <a:solidFill>
                  <a:schemeClr val="tx1"/>
                </a:solidFill>
              </a:rPr>
              <a:t>ه الحقيقة</a:t>
            </a:r>
            <a:r>
              <a:rPr lang="ar-EG" sz="2800" b="1" dirty="0" err="1" smtClean="0">
                <a:solidFill>
                  <a:schemeClr val="tx1"/>
                </a:solidFill>
              </a:rPr>
              <a:t>:</a:t>
            </a:r>
            <a:endParaRPr lang="en-US" sz="2800" b="1" dirty="0" smtClean="0">
              <a:solidFill>
                <a:schemeClr val="tx1"/>
              </a:solidFill>
              <a:cs typeface="Traditional Arabic" pitchFamily="2" charset="-78"/>
            </a:endParaRPr>
          </a:p>
          <a:p>
            <a:pPr lvl="0" algn="just"/>
            <a:r>
              <a:rPr lang="ar-EG" sz="2800" b="1" dirty="0" err="1" smtClean="0">
                <a:solidFill>
                  <a:schemeClr val="tx1"/>
                </a:solidFill>
              </a:rPr>
              <a:t>1-</a:t>
            </a:r>
            <a:r>
              <a:rPr lang="ar-EG" sz="2800" b="1" dirty="0" smtClean="0">
                <a:solidFill>
                  <a:schemeClr val="tx1"/>
                </a:solidFill>
              </a:rPr>
              <a:t> </a:t>
            </a:r>
            <a:r>
              <a:rPr lang="ar-SA" sz="2800" b="1" dirty="0" smtClean="0">
                <a:solidFill>
                  <a:schemeClr val="tx1"/>
                </a:solidFill>
              </a:rPr>
              <a:t>اعتراف </a:t>
            </a:r>
            <a:r>
              <a:rPr lang="ar-EG" sz="2800" b="1" dirty="0" smtClean="0">
                <a:solidFill>
                  <a:schemeClr val="tx1"/>
                </a:solidFill>
              </a:rPr>
              <a:t>أ</a:t>
            </a:r>
            <a:r>
              <a:rPr lang="ar-SA" sz="2800" b="1" dirty="0" smtClean="0">
                <a:solidFill>
                  <a:schemeClr val="tx1"/>
                </a:solidFill>
              </a:rPr>
              <a:t>عدائه بصدقه حتى قبل إعلانه لدعوته</a:t>
            </a:r>
            <a:r>
              <a:rPr lang="ar-EG" sz="2800" b="1" dirty="0" err="1" smtClean="0">
                <a:solidFill>
                  <a:schemeClr val="tx1"/>
                </a:solidFill>
              </a:rPr>
              <a:t>:</a:t>
            </a:r>
            <a:r>
              <a:rPr lang="ar-SA" sz="2800" b="1" dirty="0" smtClean="0">
                <a:solidFill>
                  <a:schemeClr val="tx1"/>
                </a:solidFill>
              </a:rPr>
              <a:t> ف</a:t>
            </a:r>
            <a:r>
              <a:rPr lang="ar-EG" sz="2800" b="1" dirty="0" smtClean="0">
                <a:solidFill>
                  <a:schemeClr val="tx1"/>
                </a:solidFill>
              </a:rPr>
              <a:t>عن </a:t>
            </a:r>
            <a:r>
              <a:rPr lang="ar-SA" sz="2800" b="1" dirty="0" smtClean="0">
                <a:solidFill>
                  <a:schemeClr val="tx1"/>
                </a:solidFill>
              </a:rPr>
              <a:t>عبد الله بن عباس رضي الله عنهما</a:t>
            </a:r>
            <a:r>
              <a:rPr lang="ar-EG" sz="2800" b="1" dirty="0" err="1" smtClean="0">
                <a:solidFill>
                  <a:schemeClr val="tx1"/>
                </a:solidFill>
              </a:rPr>
              <a:t>،</a:t>
            </a:r>
            <a:r>
              <a:rPr lang="ar-SA" sz="2800" b="1" dirty="0" smtClean="0">
                <a:solidFill>
                  <a:schemeClr val="tx1"/>
                </a:solidFill>
              </a:rPr>
              <a:t> قال</a:t>
            </a:r>
            <a:r>
              <a:rPr lang="ar-EG" sz="2800" b="1" dirty="0" err="1" smtClean="0">
                <a:solidFill>
                  <a:schemeClr val="tx1"/>
                </a:solidFill>
              </a:rPr>
              <a:t>:</a:t>
            </a:r>
            <a:r>
              <a:rPr lang="ar-SA" sz="2800" b="1" dirty="0" smtClean="0">
                <a:solidFill>
                  <a:schemeClr val="tx1"/>
                </a:solidFill>
              </a:rPr>
              <a:t> لما نزلت الآية </a:t>
            </a:r>
            <a:r>
              <a:rPr lang="ar-EG" sz="2800" b="1" dirty="0" err="1" smtClean="0">
                <a:solidFill>
                  <a:schemeClr val="tx1"/>
                </a:solidFill>
              </a:rPr>
              <a:t>{</a:t>
            </a:r>
            <a:r>
              <a:rPr lang="ar-SA" sz="2800" b="1" dirty="0" smtClean="0">
                <a:solidFill>
                  <a:schemeClr val="tx1"/>
                </a:solidFill>
              </a:rPr>
              <a:t>وأنذر عشيرتك الأقربين</a:t>
            </a:r>
            <a:r>
              <a:rPr lang="ar-EG" sz="2800" b="1" dirty="0" err="1" smtClean="0">
                <a:solidFill>
                  <a:schemeClr val="tx1"/>
                </a:solidFill>
              </a:rPr>
              <a:t>}</a:t>
            </a:r>
            <a:r>
              <a:rPr lang="ar-EG" sz="2800" b="1" baseline="30000" dirty="0" err="1" smtClean="0">
                <a:solidFill>
                  <a:schemeClr val="tx1"/>
                </a:solidFill>
              </a:rPr>
              <a:t>(</a:t>
            </a:r>
            <a:r>
              <a:rPr lang="ar-SA" sz="2800" b="1" baseline="30000" dirty="0" smtClean="0">
                <a:solidFill>
                  <a:schemeClr val="tx1"/>
                </a:solidFill>
              </a:rPr>
              <a:t>الشعراء:214</a:t>
            </a:r>
            <a:r>
              <a:rPr lang="ar-EG" sz="2800" b="1" baseline="30000" dirty="0" err="1" smtClean="0">
                <a:solidFill>
                  <a:schemeClr val="tx1"/>
                </a:solidFill>
              </a:rPr>
              <a:t>)</a:t>
            </a:r>
            <a:r>
              <a:rPr lang="ar-EG" sz="2800" b="1" dirty="0" err="1" smtClean="0">
                <a:solidFill>
                  <a:schemeClr val="tx1"/>
                </a:solidFill>
              </a:rPr>
              <a:t>،</a:t>
            </a:r>
            <a:r>
              <a:rPr lang="ar-SA" sz="2800" b="1" dirty="0" smtClean="0">
                <a:solidFill>
                  <a:schemeClr val="tx1"/>
                </a:solidFill>
              </a:rPr>
              <a:t> صعد النبي صلى الله عليه وسلم على الصفا</a:t>
            </a:r>
            <a:r>
              <a:rPr lang="ar-EG" sz="2800" b="1" dirty="0" err="1" smtClean="0">
                <a:solidFill>
                  <a:schemeClr val="tx1"/>
                </a:solidFill>
              </a:rPr>
              <a:t>،</a:t>
            </a:r>
            <a:r>
              <a:rPr lang="ar-SA" sz="2800" b="1" dirty="0" smtClean="0">
                <a:solidFill>
                  <a:schemeClr val="tx1"/>
                </a:solidFill>
              </a:rPr>
              <a:t> فجعل ينادي</a:t>
            </a:r>
            <a:r>
              <a:rPr lang="ar-EG" sz="2800" b="1" dirty="0" err="1" smtClean="0">
                <a:solidFill>
                  <a:schemeClr val="tx1"/>
                </a:solidFill>
              </a:rPr>
              <a:t>:</a:t>
            </a:r>
            <a:r>
              <a:rPr lang="ar-SA" sz="2800" b="1" dirty="0" smtClean="0">
                <a:solidFill>
                  <a:schemeClr val="tx1"/>
                </a:solidFill>
              </a:rPr>
              <a:t> </a:t>
            </a:r>
            <a:r>
              <a:rPr lang="ar-EG" sz="2800" b="1" dirty="0" err="1" smtClean="0">
                <a:solidFill>
                  <a:schemeClr val="tx1"/>
                </a:solidFill>
              </a:rPr>
              <a:t>"</a:t>
            </a:r>
            <a:r>
              <a:rPr lang="ar-SA" sz="2800" b="1" dirty="0" smtClean="0">
                <a:solidFill>
                  <a:schemeClr val="tx1"/>
                </a:solidFill>
              </a:rPr>
              <a:t>يا بني فهر</a:t>
            </a:r>
            <a:r>
              <a:rPr lang="ar-EG" sz="2800" b="1" dirty="0" err="1" smtClean="0">
                <a:solidFill>
                  <a:schemeClr val="tx1"/>
                </a:solidFill>
              </a:rPr>
              <a:t>،</a:t>
            </a:r>
            <a:r>
              <a:rPr lang="ar-SA" sz="2800" b="1" dirty="0" smtClean="0">
                <a:solidFill>
                  <a:schemeClr val="tx1"/>
                </a:solidFill>
              </a:rPr>
              <a:t> يا بني عدي</a:t>
            </a:r>
            <a:r>
              <a:rPr lang="ar-EG" sz="2800" b="1" dirty="0" err="1" smtClean="0">
                <a:solidFill>
                  <a:schemeClr val="tx1"/>
                </a:solidFill>
              </a:rPr>
              <a:t>"؛</a:t>
            </a:r>
            <a:r>
              <a:rPr lang="ar-SA" sz="2800" b="1" dirty="0" smtClean="0">
                <a:solidFill>
                  <a:schemeClr val="tx1"/>
                </a:solidFill>
              </a:rPr>
              <a:t> لبطون قريش</a:t>
            </a:r>
            <a:r>
              <a:rPr lang="ar-EG" sz="2800" b="1" dirty="0" err="1" smtClean="0">
                <a:solidFill>
                  <a:schemeClr val="tx1"/>
                </a:solidFill>
              </a:rPr>
              <a:t>،</a:t>
            </a:r>
            <a:r>
              <a:rPr lang="ar-SA" sz="2800" b="1" dirty="0" smtClean="0">
                <a:solidFill>
                  <a:schemeClr val="tx1"/>
                </a:solidFill>
              </a:rPr>
              <a:t> حتى اجتمعوا</a:t>
            </a:r>
            <a:r>
              <a:rPr lang="ar-EG" sz="2800" b="1" dirty="0" err="1" smtClean="0">
                <a:solidFill>
                  <a:schemeClr val="tx1"/>
                </a:solidFill>
              </a:rPr>
              <a:t>،</a:t>
            </a:r>
            <a:r>
              <a:rPr lang="ar-SA" sz="2800" b="1" dirty="0" smtClean="0">
                <a:solidFill>
                  <a:schemeClr val="tx1"/>
                </a:solidFill>
              </a:rPr>
              <a:t> فجعل الرجل إذا لم يستطع أن</a:t>
            </a:r>
            <a:endParaRPr lang="ar-EG" sz="2800" b="1" dirty="0" smtClean="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3" name="مستطيل 2"/>
          <p:cNvSpPr/>
          <p:nvPr/>
        </p:nvSpPr>
        <p:spPr>
          <a:xfrm>
            <a:off x="344488" y="332656"/>
            <a:ext cx="9217024" cy="6124754"/>
          </a:xfrm>
          <a:prstGeom prst="rect">
            <a:avLst/>
          </a:prstGeom>
        </p:spPr>
        <p:txBody>
          <a:bodyPr wrap="square">
            <a:spAutoFit/>
          </a:bodyPr>
          <a:lstStyle/>
          <a:p>
            <a:pPr algn="just"/>
            <a:r>
              <a:rPr lang="ar-SA" sz="2800" b="1" dirty="0" smtClean="0"/>
              <a:t>يخرج أرسل رسولاً</a:t>
            </a:r>
            <a:r>
              <a:rPr lang="ar-EG" sz="2800" b="1" dirty="0" err="1" smtClean="0"/>
              <a:t>؛</a:t>
            </a:r>
            <a:r>
              <a:rPr lang="ar-SA" sz="2800" b="1" dirty="0" smtClean="0"/>
              <a:t> لينظر ما هو</a:t>
            </a:r>
            <a:r>
              <a:rPr lang="ar-EG" sz="2800" b="1" dirty="0" err="1" smtClean="0"/>
              <a:t>؟</a:t>
            </a:r>
            <a:r>
              <a:rPr lang="ar-SA" sz="2800" b="1" dirty="0" smtClean="0"/>
              <a:t> فجاء أبو لهب وقريش</a:t>
            </a:r>
            <a:r>
              <a:rPr lang="ar-EG" sz="2800" b="1" dirty="0" err="1" smtClean="0"/>
              <a:t>.</a:t>
            </a:r>
            <a:r>
              <a:rPr lang="ar-SA" sz="2800" b="1" dirty="0" smtClean="0"/>
              <a:t> فقال</a:t>
            </a:r>
            <a:r>
              <a:rPr lang="ar-EG" sz="2800" b="1" dirty="0" err="1" smtClean="0"/>
              <a:t>:</a:t>
            </a:r>
            <a:r>
              <a:rPr lang="ar-SA" sz="2800" b="1" dirty="0" smtClean="0"/>
              <a:t> </a:t>
            </a:r>
            <a:r>
              <a:rPr lang="ar-EG" sz="2800" b="1" dirty="0" err="1" smtClean="0"/>
              <a:t>"</a:t>
            </a:r>
            <a:r>
              <a:rPr lang="ar-SA" sz="2800" b="1" dirty="0" smtClean="0"/>
              <a:t>أرأيتكم لو أخبرتكم أن خيلاً بالوادي تريد أن تغير عليكم</a:t>
            </a:r>
            <a:r>
              <a:rPr lang="ar-EG" sz="2800" b="1" dirty="0" err="1" smtClean="0"/>
              <a:t>،</a:t>
            </a:r>
            <a:r>
              <a:rPr lang="ar-SA" sz="2800" b="1" dirty="0" smtClean="0"/>
              <a:t> كنتم مصدقي؟</a:t>
            </a:r>
            <a:r>
              <a:rPr lang="ar-EG" sz="2800" b="1" dirty="0" err="1" smtClean="0"/>
              <a:t>"</a:t>
            </a:r>
            <a:r>
              <a:rPr lang="ar-SA" sz="2800" b="1" dirty="0" smtClean="0"/>
              <a:t> قالوا</a:t>
            </a:r>
            <a:r>
              <a:rPr lang="ar-EG" sz="2800" b="1" dirty="0" err="1" smtClean="0"/>
              <a:t>:</a:t>
            </a:r>
            <a:r>
              <a:rPr lang="ar-SA" sz="2800" b="1" dirty="0" smtClean="0"/>
              <a:t> نعم</a:t>
            </a:r>
            <a:r>
              <a:rPr lang="ar-EG" sz="2800" b="1" dirty="0" err="1" smtClean="0"/>
              <a:t>،</a:t>
            </a:r>
            <a:r>
              <a:rPr lang="ar-SA" sz="2800" b="1" dirty="0" smtClean="0"/>
              <a:t> ما جربنا عليك إلا صدق</a:t>
            </a:r>
            <a:r>
              <a:rPr lang="ar-EG" sz="2800" b="1" dirty="0" smtClean="0"/>
              <a:t>ً</a:t>
            </a:r>
            <a:r>
              <a:rPr lang="ar-SA" sz="2800" b="1" dirty="0" err="1" smtClean="0"/>
              <a:t>ا.</a:t>
            </a:r>
            <a:r>
              <a:rPr lang="ar-SA" sz="2800" b="1" dirty="0" smtClean="0"/>
              <a:t> </a:t>
            </a:r>
            <a:r>
              <a:rPr lang="ar-SA" sz="2800" b="1" dirty="0" err="1" smtClean="0"/>
              <a:t>قال:</a:t>
            </a:r>
            <a:r>
              <a:rPr lang="ar-SA" sz="2800" b="1" dirty="0" smtClean="0"/>
              <a:t> </a:t>
            </a:r>
            <a:r>
              <a:rPr lang="ar-EG" sz="2800" b="1" dirty="0" err="1" smtClean="0"/>
              <a:t>"</a:t>
            </a:r>
            <a:r>
              <a:rPr lang="ar-SA" sz="2800" b="1" dirty="0" smtClean="0"/>
              <a:t>فإني نذيرٌ لكم بين يدي عذاب شديد</a:t>
            </a:r>
            <a:r>
              <a:rPr lang="ar-EG" sz="2800" b="1" dirty="0" err="1" smtClean="0"/>
              <a:t>"،</a:t>
            </a:r>
            <a:r>
              <a:rPr lang="ar-SA" sz="2800" b="1" dirty="0" smtClean="0"/>
              <a:t> فقال أبو لهب: تباً لك سائر اليوم</a:t>
            </a:r>
            <a:r>
              <a:rPr lang="ar-EG" sz="2800" b="1" dirty="0" err="1" smtClean="0"/>
              <a:t>،</a:t>
            </a:r>
            <a:r>
              <a:rPr lang="ar-SA" sz="2800" b="1" dirty="0" smtClean="0"/>
              <a:t> </a:t>
            </a:r>
            <a:r>
              <a:rPr lang="ar-SA" sz="2800" b="1" dirty="0" err="1" smtClean="0"/>
              <a:t>ألهذا</a:t>
            </a:r>
            <a:r>
              <a:rPr lang="ar-SA" sz="2800" b="1" dirty="0" smtClean="0"/>
              <a:t> جمعتنا</a:t>
            </a:r>
            <a:r>
              <a:rPr lang="ar-EG" sz="2800" b="1" dirty="0" err="1" smtClean="0"/>
              <a:t>؟!</a:t>
            </a:r>
            <a:r>
              <a:rPr lang="ar-SA" sz="2800" b="1" dirty="0" smtClean="0"/>
              <a:t> فنزلت</a:t>
            </a:r>
            <a:r>
              <a:rPr lang="ar-EG" sz="2800" b="1" dirty="0" err="1" smtClean="0"/>
              <a:t>:</a:t>
            </a:r>
            <a:r>
              <a:rPr lang="ar-SA" sz="2800" b="1" dirty="0" smtClean="0"/>
              <a:t> </a:t>
            </a:r>
            <a:r>
              <a:rPr lang="ar-EG" sz="2800" b="1" dirty="0" err="1" smtClean="0"/>
              <a:t>{</a:t>
            </a:r>
            <a:r>
              <a:rPr lang="ar-SA" sz="2800" b="1" dirty="0" smtClean="0"/>
              <a:t>تبت يدا أبي لهب وتب</a:t>
            </a:r>
            <a:r>
              <a:rPr lang="ar-EG" sz="2800" b="1" dirty="0" err="1" smtClean="0"/>
              <a:t>}</a:t>
            </a:r>
            <a:r>
              <a:rPr lang="ar-SA" sz="2800" b="1" baseline="30000" dirty="0" smtClean="0"/>
              <a:t> </a:t>
            </a:r>
            <a:r>
              <a:rPr lang="ar-SA" sz="2800" b="1" dirty="0" err="1" smtClean="0"/>
              <a:t>الآية“.</a:t>
            </a:r>
            <a:r>
              <a:rPr lang="ar-SA" sz="2800" b="1" baseline="30000" dirty="0" smtClean="0"/>
              <a:t>(المسد:1</a:t>
            </a:r>
            <a:r>
              <a:rPr lang="ar-EG" sz="2800" b="1" baseline="30000" dirty="0" err="1" smtClean="0"/>
              <a:t>)</a:t>
            </a:r>
            <a:r>
              <a:rPr lang="ar-SA" sz="2800" b="1" dirty="0" err="1" smtClean="0"/>
              <a:t>.</a:t>
            </a:r>
            <a:endParaRPr lang="ar-SA" sz="2800" b="1" dirty="0" smtClean="0">
              <a:cs typeface="Traditional Arabic" pitchFamily="2" charset="-78"/>
            </a:endParaRPr>
          </a:p>
          <a:p>
            <a:pPr algn="just"/>
            <a:r>
              <a:rPr lang="ar-EG" sz="2800" b="1" dirty="0" err="1" smtClean="0">
                <a:cs typeface="Traditional Arabic" pitchFamily="2" charset="-78"/>
              </a:rPr>
              <a:t>2-</a:t>
            </a:r>
            <a:r>
              <a:rPr lang="ar-EG" sz="2800" b="1" dirty="0" smtClean="0">
                <a:cs typeface="Traditional Arabic" pitchFamily="2" charset="-78"/>
              </a:rPr>
              <a:t> </a:t>
            </a:r>
            <a:r>
              <a:rPr lang="ar-SA" sz="2800" b="1" dirty="0" smtClean="0"/>
              <a:t>ما أخبر </a:t>
            </a:r>
            <a:r>
              <a:rPr lang="ar-SA" sz="2800" b="1" dirty="0" err="1" smtClean="0"/>
              <a:t>به</a:t>
            </a:r>
            <a:r>
              <a:rPr lang="ar-SA" sz="2800" b="1" dirty="0" smtClean="0"/>
              <a:t> عبد الله بن سلام الحبر اليهودي وبسببه أسلم</a:t>
            </a:r>
            <a:r>
              <a:rPr lang="ar-EG" sz="2800" b="1" dirty="0" err="1" smtClean="0"/>
              <a:t>:</a:t>
            </a:r>
            <a:endParaRPr lang="ar-EG" sz="2800" b="1" dirty="0" smtClean="0"/>
          </a:p>
          <a:p>
            <a:pPr algn="just"/>
            <a:r>
              <a:rPr lang="ar-SA" sz="2800" b="1" dirty="0" smtClean="0"/>
              <a:t>قال</a:t>
            </a:r>
            <a:r>
              <a:rPr lang="ar-EG" sz="2800" b="1" dirty="0" smtClean="0"/>
              <a:t> </a:t>
            </a:r>
            <a:r>
              <a:rPr lang="ar-SA" sz="2800" b="1" dirty="0" smtClean="0"/>
              <a:t>عبد الله بن سلام </a:t>
            </a:r>
            <a:r>
              <a:rPr lang="ar-EG" sz="2800" b="1" dirty="0" smtClean="0"/>
              <a:t>رضي الله عنه</a:t>
            </a:r>
            <a:r>
              <a:rPr lang="ar-SA" sz="2800" b="1" dirty="0" smtClean="0"/>
              <a:t>: لَمَّا قَدِمَ رَسُولُ اللَّهِ صلى الله عليه وسلم الْمَدِينَةَ</a:t>
            </a:r>
            <a:r>
              <a:rPr lang="ar-EG" sz="2800" b="1" dirty="0" err="1" smtClean="0"/>
              <a:t>،</a:t>
            </a:r>
            <a:r>
              <a:rPr lang="ar-SA" sz="2800" b="1" dirty="0" smtClean="0"/>
              <a:t> انْجَفَلَ النَّاسُ إِلَيْهِ</a:t>
            </a:r>
            <a:r>
              <a:rPr lang="ar-EG" sz="2800" b="1" dirty="0" err="1" smtClean="0"/>
              <a:t>،</a:t>
            </a:r>
            <a:r>
              <a:rPr lang="ar-SA" sz="2800" b="1" dirty="0" smtClean="0"/>
              <a:t> وَقِيلَ</a:t>
            </a:r>
            <a:r>
              <a:rPr lang="ar-EG" sz="2800" b="1" dirty="0" err="1" smtClean="0"/>
              <a:t>:</a:t>
            </a:r>
            <a:r>
              <a:rPr lang="ar-SA" sz="2800" b="1" dirty="0" smtClean="0"/>
              <a:t> قَدِمَ رَسُولُ اللَّهِ صلى الله عليه وسلم، قَدِمَ رَسُولُ اللَّهِ صلى الله عليه وسلم، قَدِمَ رَسُولُ اللَّهِ صلى الله عليه وسلم، فَجِئْتُ فِي النَّاسِ لِأَنْظُرَ إِلَيْهِ</a:t>
            </a:r>
            <a:r>
              <a:rPr lang="ar-EG" sz="2800" b="1" dirty="0" err="1" smtClean="0"/>
              <a:t>،</a:t>
            </a:r>
            <a:r>
              <a:rPr lang="ar-SA" sz="2800" b="1" dirty="0" smtClean="0"/>
              <a:t> فَلَمَّا اسْتَثْبَتُّ وَجْهَ رَسُولِ اللَّهِ صلى الله عليه وسلم</a:t>
            </a:r>
            <a:r>
              <a:rPr lang="ar-EG" sz="2800" b="1" dirty="0" err="1" smtClean="0"/>
              <a:t>،</a:t>
            </a:r>
            <a:r>
              <a:rPr lang="ar-SA" sz="2800" b="1" dirty="0" smtClean="0"/>
              <a:t> عَرَفْتُ أَنَّ وَجْهَهُ لَيْسَ بِوَجْهِ كَذَّابٍ</a:t>
            </a:r>
            <a:r>
              <a:rPr lang="ar-EG" sz="2800" b="1" dirty="0" err="1" smtClean="0"/>
              <a:t>،</a:t>
            </a:r>
            <a:r>
              <a:rPr lang="ar-SA" sz="2800" b="1" dirty="0" smtClean="0"/>
              <a:t> وَكَانَ أَوَّلُ شَيْءٍ تَكَلَّمَ </a:t>
            </a:r>
            <a:r>
              <a:rPr lang="ar-SA" sz="2800" b="1" dirty="0" err="1" smtClean="0"/>
              <a:t>بِهِ</a:t>
            </a:r>
            <a:r>
              <a:rPr lang="ar-SA" sz="2800" b="1" dirty="0" smtClean="0"/>
              <a:t> أَنْ قَالَ</a:t>
            </a:r>
            <a:r>
              <a:rPr lang="ar-EG" sz="2800" b="1" dirty="0" err="1" smtClean="0"/>
              <a:t>:</a:t>
            </a:r>
            <a:r>
              <a:rPr lang="ar-SA" sz="2800" b="1" dirty="0" smtClean="0"/>
              <a:t> </a:t>
            </a:r>
            <a:r>
              <a:rPr lang="ar-EG" sz="2800" b="1" dirty="0" err="1" smtClean="0"/>
              <a:t>"</a:t>
            </a:r>
            <a:r>
              <a:rPr lang="ar-SA" sz="2800" b="1" dirty="0" smtClean="0"/>
              <a:t>أَيُّهَا النَّاسُ</a:t>
            </a:r>
            <a:r>
              <a:rPr lang="ar-EG" sz="2800" b="1" dirty="0" err="1" smtClean="0"/>
              <a:t>،</a:t>
            </a:r>
            <a:r>
              <a:rPr lang="ar-SA" sz="2800" b="1" dirty="0" smtClean="0"/>
              <a:t> أَفْشُوا السَّلَامَ</a:t>
            </a:r>
            <a:r>
              <a:rPr lang="ar-EG" sz="2800" b="1" dirty="0" err="1" smtClean="0"/>
              <a:t>،</a:t>
            </a:r>
            <a:r>
              <a:rPr lang="ar-SA" sz="2800" b="1" dirty="0" smtClean="0"/>
              <a:t> وَأَطْعِمُوا الطَّعَامَ</a:t>
            </a:r>
            <a:r>
              <a:rPr lang="ar-EG" sz="2800" b="1" dirty="0" err="1" smtClean="0"/>
              <a:t>،</a:t>
            </a:r>
            <a:r>
              <a:rPr lang="ar-SA" sz="2800" b="1" dirty="0" smtClean="0"/>
              <a:t> وَصَلُّوا وَالنَّاسُ نِيَامٌ</a:t>
            </a:r>
            <a:r>
              <a:rPr lang="ar-EG" sz="2800" b="1" dirty="0" err="1" smtClean="0"/>
              <a:t>،</a:t>
            </a:r>
            <a:r>
              <a:rPr lang="ar-SA" sz="2800" b="1" dirty="0" smtClean="0"/>
              <a:t> تَدْخُلُوا الْجَنَّةَ بِسَلَامٍ</a:t>
            </a:r>
            <a:r>
              <a:rPr lang="en-US" sz="2800" b="1" dirty="0" smtClean="0"/>
              <a:t>"</a:t>
            </a:r>
            <a:r>
              <a:rPr lang="ar-EG" sz="2800" b="1" dirty="0" err="1" smtClean="0"/>
              <a:t>.</a:t>
            </a:r>
            <a:r>
              <a:rPr lang="ar-SA" sz="2800" b="1" dirty="0" smtClean="0"/>
              <a:t> </a:t>
            </a:r>
            <a:endParaRPr lang="ar-EG" sz="2800" b="1" dirty="0" smtClean="0"/>
          </a:p>
          <a:p>
            <a:pPr algn="just"/>
            <a:r>
              <a:rPr lang="ar-SA" sz="2800" b="1" dirty="0" smtClean="0"/>
              <a:t>هكذا لم يحتج الأمر منه لكي يعلم أن محمداً رسول الله صلى الله عليه وسلم سوى أن ينظر إلى وجهه الكريم ليعرف أنه ليس بوجه كذاب</a:t>
            </a:r>
            <a:r>
              <a:rPr lang="ar-EG" sz="2800" b="1" dirty="0" err="1" smtClean="0">
                <a:cs typeface="Traditional Arabic" pitchFamily="2" charset="-78"/>
              </a:rPr>
              <a:t>.</a:t>
            </a:r>
            <a:endParaRPr lang="ar-SA" sz="2800" b="1" dirty="0" smtClean="0">
              <a:cs typeface="Traditional Arabic"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5- شجاعة النبي صلى الله عليه </a:t>
            </a:r>
            <a:r>
              <a:rPr lang="ar-SA" b="1" dirty="0" err="1" smtClean="0"/>
              <a:t>وسلم:</a:t>
            </a:r>
            <a:endParaRPr lang="ar-SA" dirty="0"/>
          </a:p>
        </p:txBody>
      </p:sp>
      <p:sp>
        <p:nvSpPr>
          <p:cNvPr id="3" name="عنصر نائب للمحتوى 2"/>
          <p:cNvSpPr>
            <a:spLocks noGrp="1"/>
          </p:cNvSpPr>
          <p:nvPr>
            <p:ph idx="1"/>
          </p:nvPr>
        </p:nvSpPr>
        <p:spPr>
          <a:xfrm>
            <a:off x="488504" y="1412776"/>
            <a:ext cx="9001000" cy="4713387"/>
          </a:xfrm>
        </p:spPr>
        <p:txBody>
          <a:bodyPr/>
          <a:lstStyle/>
          <a:p>
            <a:pPr algn="just"/>
            <a:r>
              <a:rPr lang="ar-SA" sz="2600" b="1" dirty="0" smtClean="0">
                <a:solidFill>
                  <a:schemeClr val="tx1"/>
                </a:solidFill>
              </a:rPr>
              <a:t>لعل أهم وأبرز ما تتجسد فيه شجاعة النبي صلى الله عليه وسلم مواجهته لقومه وللمشركين من حوله بمبادئ الدين الحنيف وعقائده, والتي تتعارض مع ما ألفوه وتوارثوه عن آبائهم </a:t>
            </a:r>
            <a:r>
              <a:rPr lang="ar-SA" sz="2600" b="1" dirty="0" err="1" smtClean="0">
                <a:solidFill>
                  <a:schemeClr val="tx1"/>
                </a:solidFill>
              </a:rPr>
              <a:t>وأسلافهم.</a:t>
            </a:r>
            <a:r>
              <a:rPr lang="ar-SA" sz="2600" b="1" dirty="0" smtClean="0">
                <a:solidFill>
                  <a:schemeClr val="tx1"/>
                </a:solidFill>
              </a:rPr>
              <a:t> وفيما يلي نستعرض بعضاً من صور شجاعته صلى الله عليه </a:t>
            </a:r>
            <a:r>
              <a:rPr lang="ar-SA" sz="2600" b="1" dirty="0" err="1" smtClean="0">
                <a:solidFill>
                  <a:schemeClr val="tx1"/>
                </a:solidFill>
              </a:rPr>
              <a:t>وسلم :</a:t>
            </a:r>
            <a:endParaRPr lang="ar-SA" sz="2600" b="1" dirty="0" smtClean="0">
              <a:solidFill>
                <a:schemeClr val="tx1"/>
              </a:solidFill>
            </a:endParaRPr>
          </a:p>
          <a:p>
            <a:pPr algn="just"/>
            <a:r>
              <a:rPr lang="ar-SA" sz="2600" b="1" dirty="0" smtClean="0">
                <a:solidFill>
                  <a:schemeClr val="tx1"/>
                </a:solidFill>
              </a:rPr>
              <a:t>1- سبقه لكشف أخبار العدو: فقد روي عن أنس بنِ مالك رضى الله عنه أنه قال: كَانَ رَسُولُ اللَّهِ صلى الله عليه وسلم أَحْسَنَ النَّاسِ وَكَانَ أَجْوَدَ النَّاسِ وَكَانَ أَشْجَعَ النَّاسِ وَلَقَدْ فَزِعَ أَهْلُ الْمَدِينَةِ ذَاتَ لَيْلَةٍ فَانْطَلَقَ نَاسٌ قِبَلَ الصَّوْتِ فَتَلَقَّاهُمْ رَسُولُ اللَّهِ صلى الله عليه وسلم رَاجِعًا وَقَدْ سَبَقَهُمْ إِلَى الصَّوْتِ وَهُوَ عَلَى فَرَسٍ لِأَبِي طَلْحَةَ عُرْيٍ فِي عُنُقِهِ السَّيْفُ وَهُوَ يَقُولُ لَمْ تُرَاعُوا لَمْ تُرَاعُوا قَالَ: وَجَدْنَاهُ بَحْرًا أَوْ إِنَّهُ لَبَحْرٌ) أي أن الفرس كان سريعاً فسبقتكم إلى الصوت وليس هناك ما يخيف </a:t>
            </a:r>
            <a:r>
              <a:rPr lang="ar-SA" sz="2600" b="1" dirty="0" err="1" smtClean="0">
                <a:solidFill>
                  <a:schemeClr val="tx1"/>
                </a:solidFill>
              </a:rPr>
              <a:t>فارجعوا.</a:t>
            </a:r>
            <a:r>
              <a:rPr lang="ar-SA" sz="2600" b="1" dirty="0" smtClean="0">
                <a:solidFill>
                  <a:schemeClr val="tx1"/>
                </a:solidFill>
              </a:rPr>
              <a:t> </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3" name="مستطيل 2"/>
          <p:cNvSpPr/>
          <p:nvPr/>
        </p:nvSpPr>
        <p:spPr>
          <a:xfrm>
            <a:off x="488504" y="548680"/>
            <a:ext cx="8928992" cy="4893647"/>
          </a:xfrm>
          <a:prstGeom prst="rect">
            <a:avLst/>
          </a:prstGeom>
        </p:spPr>
        <p:txBody>
          <a:bodyPr wrap="square">
            <a:spAutoFit/>
          </a:bodyPr>
          <a:lstStyle/>
          <a:p>
            <a:pPr algn="just"/>
            <a:r>
              <a:rPr lang="ar-SA" sz="2600" b="1" dirty="0" smtClean="0"/>
              <a:t>2- وروي عن عليٍّ رضى الله عنه أنه قال: كُنَّا إِذَا احْمَرَّ الْبَأْسُ، وَلَقِيَ الْقَومُ الْقَومَ، اتَّقَيْنَا بِرَسُولِ اللهِ صَلَّى الله عَلَيه وسَلَّم, فَمَا يَكُونُ أَحَدٌ أَقْرَبَ إِلَى الْعَدُوِّ مِنْهُ.</a:t>
            </a:r>
          </a:p>
          <a:p>
            <a:pPr algn="just"/>
            <a:r>
              <a:rPr lang="ar-SA" sz="2600" b="1" dirty="0" smtClean="0"/>
              <a:t>3- موقفه صلى الله عليه وسلم يوم حنين, فعن سيدنا العباس رضي الله عنه قال شهدت مع رسول </a:t>
            </a:r>
            <a:r>
              <a:rPr lang="ar-SA" sz="2600" b="1" dirty="0" err="1" smtClean="0"/>
              <a:t>الله </a:t>
            </a:r>
            <a:r>
              <a:rPr lang="ar-SA" sz="2600" b="1" dirty="0" smtClean="0"/>
              <a:t>{صلى الله عليه وسلم} يوم حنين, فلما التقى المسلمون والكفار ولى المسلمون مدبرين فطفق رسول </a:t>
            </a:r>
            <a:r>
              <a:rPr lang="ar-SA" sz="2600" b="1" dirty="0" err="1" smtClean="0"/>
              <a:t>الله </a:t>
            </a:r>
            <a:r>
              <a:rPr lang="ar-SA" sz="2600" b="1" dirty="0" smtClean="0"/>
              <a:t>{صلى الله عليه وسلم} يُرْكض بغلته قِبَل الكفار قال العباس وأنا آخذٌ بلجام بغلة رسول </a:t>
            </a:r>
            <a:r>
              <a:rPr lang="ar-SA" sz="2600" b="1" dirty="0" err="1" smtClean="0"/>
              <a:t>الله </a:t>
            </a:r>
            <a:r>
              <a:rPr lang="ar-SA" sz="2600" b="1" dirty="0" smtClean="0"/>
              <a:t>{صلى الله عليه وسلم} أكفها إرادة ألا تسرع فقال رسول </a:t>
            </a:r>
            <a:r>
              <a:rPr lang="ar-SA" sz="2600" b="1" dirty="0" err="1" smtClean="0"/>
              <a:t>الله </a:t>
            </a:r>
            <a:r>
              <a:rPr lang="ar-SA" sz="2600" b="1" dirty="0" smtClean="0"/>
              <a:t>{صلى الله عليه وسلم} أي عباس ناد أصحاب </a:t>
            </a:r>
            <a:r>
              <a:rPr lang="ar-SA" sz="2600" b="1" dirty="0" err="1" smtClean="0"/>
              <a:t>السمرة.</a:t>
            </a:r>
            <a:r>
              <a:rPr lang="ar-SA" sz="2600" b="1" dirty="0" smtClean="0"/>
              <a:t> قال </a:t>
            </a:r>
            <a:r>
              <a:rPr lang="ar-SA" sz="2600" b="1" dirty="0" err="1" smtClean="0"/>
              <a:t>عباس </a:t>
            </a:r>
            <a:r>
              <a:rPr lang="ar-SA" sz="2600" b="1" dirty="0" smtClean="0"/>
              <a:t>- وكان رجلاً صيتاً فقلت: أين المهاجرون الأولون أين أصحاب سورة البقرة والنبي صلى الله عليه و سلم يقول قدما: أنا النبي لا كذب أنا ابن عبد </a:t>
            </a:r>
            <a:r>
              <a:rPr lang="ar-SA" sz="2600" b="1" dirty="0" err="1" smtClean="0"/>
              <a:t>المطلب.</a:t>
            </a:r>
            <a:r>
              <a:rPr lang="ar-SA" sz="2600" b="1" dirty="0" smtClean="0"/>
              <a:t> قال فو الله </a:t>
            </a:r>
            <a:r>
              <a:rPr lang="ar-SA" sz="2600" b="1" dirty="0" err="1" smtClean="0"/>
              <a:t>لكأن</a:t>
            </a:r>
            <a:r>
              <a:rPr lang="ar-SA" sz="2600" b="1" dirty="0" smtClean="0"/>
              <a:t> </a:t>
            </a:r>
            <a:r>
              <a:rPr lang="ar-SA" sz="2600" b="1" dirty="0" err="1" smtClean="0"/>
              <a:t>عطفتهم</a:t>
            </a:r>
            <a:r>
              <a:rPr lang="ar-SA" sz="2600" b="1" dirty="0" smtClean="0"/>
              <a:t> حين سمعوا صوتي </a:t>
            </a:r>
            <a:r>
              <a:rPr lang="ar-SA" sz="2600" b="1" dirty="0" err="1" smtClean="0"/>
              <a:t>عطفة</a:t>
            </a:r>
            <a:r>
              <a:rPr lang="ar-SA" sz="2600" b="1" dirty="0" smtClean="0"/>
              <a:t> البقر على أولادها فقالوا يا لبيك يا لبيك قال فاقتتلوا والكفار حتى انهزم </a:t>
            </a:r>
            <a:r>
              <a:rPr lang="ar-SA" sz="2600" b="1" dirty="0" err="1" smtClean="0"/>
              <a:t>الكفار.</a:t>
            </a:r>
            <a:r>
              <a:rPr lang="ar-SA" sz="2600" b="1" dirty="0" smtClean="0"/>
              <a:t> قال وكأني أنظر إلى </a:t>
            </a:r>
            <a:r>
              <a:rPr lang="ar-SA" sz="2600" b="1" dirty="0" err="1" smtClean="0"/>
              <a:t>النبي </a:t>
            </a:r>
            <a:r>
              <a:rPr lang="ar-SA" sz="2600" b="1" dirty="0" smtClean="0"/>
              <a:t>{صلى الله عليه وسلم} يركض خلفهم على بغلته.</a:t>
            </a:r>
            <a:endParaRPr lang="ar-EG" sz="2600"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6- عفو النبي صلى الله عليه </a:t>
            </a:r>
            <a:r>
              <a:rPr lang="ar-SA" b="1" dirty="0" err="1" smtClean="0"/>
              <a:t>وسلم:</a:t>
            </a:r>
            <a:r>
              <a:rPr lang="ar-SA" b="1" dirty="0" smtClean="0"/>
              <a:t> </a:t>
            </a:r>
            <a:endParaRPr lang="ar-SA" dirty="0"/>
          </a:p>
        </p:txBody>
      </p:sp>
      <p:sp>
        <p:nvSpPr>
          <p:cNvPr id="3" name="عنصر نائب للمحتوى 2"/>
          <p:cNvSpPr>
            <a:spLocks noGrp="1"/>
          </p:cNvSpPr>
          <p:nvPr>
            <p:ph idx="1"/>
          </p:nvPr>
        </p:nvSpPr>
        <p:spPr>
          <a:xfrm>
            <a:off x="495300" y="1412776"/>
            <a:ext cx="8915400" cy="4713387"/>
          </a:xfrm>
        </p:spPr>
        <p:txBody>
          <a:bodyPr/>
          <a:lstStyle/>
          <a:p>
            <a:pPr algn="just"/>
            <a:r>
              <a:rPr lang="ar-SA" sz="2800" b="1" dirty="0" smtClean="0">
                <a:solidFill>
                  <a:schemeClr val="tx1"/>
                </a:solidFill>
              </a:rPr>
              <a:t>كان النبي صلى الله عليه وسلم متخلقاً بالعفو في أكمل صوره استجابة لأمر ربه في قوله </a:t>
            </a:r>
            <a:r>
              <a:rPr lang="ar-SA" sz="2800" b="1" dirty="0" err="1" smtClean="0">
                <a:solidFill>
                  <a:schemeClr val="tx1"/>
                </a:solidFill>
              </a:rPr>
              <a:t>تعالى: </a:t>
            </a:r>
            <a:r>
              <a:rPr lang="ar-SA" sz="2800" b="1" dirty="0" smtClean="0">
                <a:solidFill>
                  <a:schemeClr val="tx1"/>
                </a:solidFill>
              </a:rPr>
              <a:t>{خُذِ الْعَفْوَ وَأْمُرْ بِالْعُرْفِ وَأَعْرِضْ عَنِ الْجاهِلِينَ</a:t>
            </a:r>
            <a:r>
              <a:rPr lang="ar-SA" sz="2800" b="1" dirty="0" err="1" smtClean="0">
                <a:solidFill>
                  <a:schemeClr val="tx1"/>
                </a:solidFill>
              </a:rPr>
              <a:t>} </a:t>
            </a:r>
            <a:r>
              <a:rPr lang="ar-SA" sz="2800" b="1" dirty="0" smtClean="0">
                <a:solidFill>
                  <a:schemeClr val="tx1"/>
                </a:solidFill>
              </a:rPr>
              <a:t>(الأعراف: 199</a:t>
            </a:r>
            <a:r>
              <a:rPr lang="ar-SA" sz="2800" b="1" dirty="0" err="1" smtClean="0">
                <a:solidFill>
                  <a:schemeClr val="tx1"/>
                </a:solidFill>
              </a:rPr>
              <a:t>).</a:t>
            </a:r>
            <a:r>
              <a:rPr lang="ar-SA" sz="2800" b="1" dirty="0" smtClean="0">
                <a:solidFill>
                  <a:schemeClr val="tx1"/>
                </a:solidFill>
              </a:rPr>
              <a:t> ولعل من أروع تلك </a:t>
            </a:r>
            <a:r>
              <a:rPr lang="ar-SA" sz="2800" b="1" dirty="0" err="1" smtClean="0">
                <a:solidFill>
                  <a:schemeClr val="tx1"/>
                </a:solidFill>
              </a:rPr>
              <a:t>الصور:</a:t>
            </a:r>
            <a:endParaRPr lang="ar-SA" sz="2800" b="1" dirty="0" smtClean="0">
              <a:solidFill>
                <a:schemeClr val="tx1"/>
              </a:solidFill>
            </a:endParaRPr>
          </a:p>
          <a:p>
            <a:pPr lvl="0" algn="just"/>
            <a:r>
              <a:rPr lang="ar-SA" sz="2800" dirty="0" smtClean="0">
                <a:solidFill>
                  <a:schemeClr val="tx1"/>
                </a:solidFill>
              </a:rPr>
              <a:t>1- </a:t>
            </a:r>
            <a:r>
              <a:rPr lang="ar-SA" sz="2800" b="1" dirty="0" smtClean="0">
                <a:solidFill>
                  <a:schemeClr val="tx1"/>
                </a:solidFill>
              </a:rPr>
              <a:t>عفوه عليه الصلاة والسلام عن أهل مكة المكرمة بعد الفتح, مع شدة إيذائهم له ولأصحابه, واضطهادهم, وملاحقتهم إلى الحبشة, والاستيلاء على ديارهم وأموالهم التي تركوها خلفهم في مكة إبَّان </a:t>
            </a:r>
            <a:r>
              <a:rPr lang="ar-SA" sz="2800" b="1" dirty="0" err="1" smtClean="0">
                <a:solidFill>
                  <a:schemeClr val="tx1"/>
                </a:solidFill>
              </a:rPr>
              <a:t>هجرتهم.</a:t>
            </a:r>
            <a:r>
              <a:rPr lang="ar-SA" sz="2800" b="1" dirty="0" smtClean="0">
                <a:solidFill>
                  <a:schemeClr val="tx1"/>
                </a:solidFill>
              </a:rPr>
              <a:t> ولكنه عليه الصلاة والسلام حين دخلها فاتحاً, وأمكنه الله من رقابهم, وقف فيهم خطيباً </a:t>
            </a:r>
            <a:r>
              <a:rPr lang="ar-SA" sz="2800" b="1" dirty="0" err="1" smtClean="0">
                <a:solidFill>
                  <a:schemeClr val="tx1"/>
                </a:solidFill>
              </a:rPr>
              <a:t>وقال: </a:t>
            </a:r>
            <a:r>
              <a:rPr lang="ar-SA" sz="2800" b="1" dirty="0" smtClean="0">
                <a:solidFill>
                  <a:schemeClr val="tx1"/>
                </a:solidFill>
              </a:rPr>
              <a:t>(يا معشر قريش؛ ما </a:t>
            </a:r>
            <a:r>
              <a:rPr lang="ar-SA" sz="2800" b="1" dirty="0" err="1" smtClean="0">
                <a:solidFill>
                  <a:schemeClr val="tx1"/>
                </a:solidFill>
              </a:rPr>
              <a:t>تقولون؟</a:t>
            </a:r>
            <a:r>
              <a:rPr lang="ar-SA" sz="2800" b="1" dirty="0" smtClean="0">
                <a:solidFill>
                  <a:schemeClr val="tx1"/>
                </a:solidFill>
              </a:rPr>
              <a:t>) قالوا: نقول: ابنُ أخٍ, وابنُ عمٍ, رحيمٌ </a:t>
            </a:r>
            <a:r>
              <a:rPr lang="ar-SA" sz="2800" b="1" dirty="0" err="1" smtClean="0">
                <a:solidFill>
                  <a:schemeClr val="tx1"/>
                </a:solidFill>
              </a:rPr>
              <a:t>كريمٌ.</a:t>
            </a:r>
            <a:r>
              <a:rPr lang="ar-SA" sz="2800" b="1" dirty="0" smtClean="0">
                <a:solidFill>
                  <a:schemeClr val="tx1"/>
                </a:solidFill>
              </a:rPr>
              <a:t> ثم أعاد عليهم </a:t>
            </a:r>
            <a:r>
              <a:rPr lang="ar-SA" sz="2800" b="1" dirty="0" err="1" smtClean="0">
                <a:solidFill>
                  <a:schemeClr val="tx1"/>
                </a:solidFill>
              </a:rPr>
              <a:t>القول.</a:t>
            </a:r>
            <a:r>
              <a:rPr lang="ar-SA" sz="2800" b="1" dirty="0" smtClean="0">
                <a:solidFill>
                  <a:schemeClr val="tx1"/>
                </a:solidFill>
              </a:rPr>
              <a:t> فقالوا مثل </a:t>
            </a:r>
            <a:r>
              <a:rPr lang="ar-SA" sz="2800" b="1" dirty="0" err="1" smtClean="0">
                <a:solidFill>
                  <a:schemeClr val="tx1"/>
                </a:solidFill>
              </a:rPr>
              <a:t>ذلك.</a:t>
            </a:r>
            <a:r>
              <a:rPr lang="ar-SA" sz="2800" b="1" dirty="0" smtClean="0">
                <a:solidFill>
                  <a:schemeClr val="tx1"/>
                </a:solidFill>
              </a:rPr>
              <a:t> قال: فإني أقول كما قال أخي يوسف عليه </a:t>
            </a:r>
            <a:r>
              <a:rPr lang="ar-SA" sz="2800" b="1" dirty="0" err="1" smtClean="0">
                <a:solidFill>
                  <a:schemeClr val="tx1"/>
                </a:solidFill>
              </a:rPr>
              <a:t>السلام: </a:t>
            </a:r>
            <a:r>
              <a:rPr lang="ar-SA" sz="2800" b="1" dirty="0" smtClean="0">
                <a:solidFill>
                  <a:schemeClr val="tx1"/>
                </a:solidFill>
              </a:rPr>
              <a:t>{لاَ تَثْرَيبَ عَلَيْكُمُ الْيَوْمَ يَغْفِرُ اللَّهُ لَكُمْ</a:t>
            </a:r>
            <a:r>
              <a:rPr lang="ar-SA" sz="2800" b="1" dirty="0" err="1" smtClean="0">
                <a:solidFill>
                  <a:schemeClr val="tx1"/>
                </a:solidFill>
              </a:rPr>
              <a:t>} </a:t>
            </a:r>
            <a:r>
              <a:rPr lang="ar-SA" sz="2800" b="1" dirty="0" smtClean="0">
                <a:solidFill>
                  <a:schemeClr val="tx1"/>
                </a:solidFill>
              </a:rPr>
              <a:t>(يوسف: 92) فخرجوا, فبايعوه على الإسلام.</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3" name="مستطيل 2"/>
          <p:cNvSpPr/>
          <p:nvPr/>
        </p:nvSpPr>
        <p:spPr>
          <a:xfrm>
            <a:off x="488504" y="548680"/>
            <a:ext cx="8856984" cy="4832092"/>
          </a:xfrm>
          <a:prstGeom prst="rect">
            <a:avLst/>
          </a:prstGeom>
        </p:spPr>
        <p:txBody>
          <a:bodyPr wrap="square">
            <a:spAutoFit/>
          </a:bodyPr>
          <a:lstStyle/>
          <a:p>
            <a:pPr lvl="0" algn="just"/>
            <a:r>
              <a:rPr lang="ar-SA" sz="2800" b="1" dirty="0" smtClean="0"/>
              <a:t>2- عفوه عليه الصلاة والسلام عن مَنْ هَمَّ بقتله بعد أن أمكنه الله منه: فقد روى جَابِرَ بن عبد اللَّهِ رضي الله عنهما أَنَّهُ غَزَا مع رسول اللَّهِ صلى الله عليه وسلم قِبَلَ </a:t>
            </a:r>
            <a:r>
              <a:rPr lang="ar-SA" sz="2800" b="1" dirty="0" err="1" smtClean="0"/>
              <a:t>نَجْدٍ.</a:t>
            </a:r>
            <a:r>
              <a:rPr lang="ar-SA" sz="2800" b="1" dirty="0" smtClean="0"/>
              <a:t> فلما قَفَلَ رسول اللَّهِ صلى الله عليه وسلم قَفَلَ معه, فَأَدْرَكَتْهُمْ الْقَائِلَةُ في وَادٍ كَثِيرِ </a:t>
            </a:r>
            <a:r>
              <a:rPr lang="ar-SA" sz="2800" b="1" dirty="0" err="1" smtClean="0"/>
              <a:t>الْعِضَاهِ</a:t>
            </a:r>
            <a:r>
              <a:rPr lang="ar-SA" sz="2800" b="1" dirty="0" smtClean="0"/>
              <a:t>, فَنَزَلَ رسول اللَّهِ صلى الله عليه وسلم, وَتَفَرَّقَ الناس يَسْتَظِلُّونَ </a:t>
            </a:r>
            <a:r>
              <a:rPr lang="ar-SA" sz="2800" b="1" dirty="0" err="1" smtClean="0"/>
              <a:t>بِالشَّجَرِ.</a:t>
            </a:r>
            <a:r>
              <a:rPr lang="ar-SA" sz="2800" b="1" dirty="0" smtClean="0"/>
              <a:t> فَنَزَلَ رسول اللَّهِ صلى الله عليه وسلم تَحْتَ سَمُرَةٍ, وَعَلَّقَ بها سَيْفَهُ, وَنِمْنَا </a:t>
            </a:r>
            <a:r>
              <a:rPr lang="ar-SA" sz="2800" b="1" dirty="0" err="1" smtClean="0"/>
              <a:t>نَوْمَةً.</a:t>
            </a:r>
            <a:r>
              <a:rPr lang="ar-SA" sz="2800" b="1" dirty="0" smtClean="0"/>
              <a:t> فإذا رسول اللَّهِ صلى الله عليه وسلم يَدْعُونَا, وإذا عِنْدَهُ </a:t>
            </a:r>
            <a:r>
              <a:rPr lang="ar-SA" sz="2800" b="1" dirty="0" err="1" smtClean="0"/>
              <a:t>أَعْرَابِيٌّ.</a:t>
            </a:r>
            <a:r>
              <a:rPr lang="ar-SA" sz="2800" b="1" dirty="0" smtClean="0"/>
              <a:t> </a:t>
            </a:r>
            <a:r>
              <a:rPr lang="ar-SA" sz="2800" b="1" dirty="0" err="1" smtClean="0"/>
              <a:t>فقال: </a:t>
            </a:r>
            <a:r>
              <a:rPr lang="ar-SA" sz="2800" b="1" dirty="0" smtClean="0"/>
              <a:t>(إِنَّ هذا </a:t>
            </a:r>
            <a:r>
              <a:rPr lang="ar-SA" sz="2800" b="1" dirty="0" err="1" smtClean="0"/>
              <a:t>اخْتَرَطَ</a:t>
            </a:r>
            <a:r>
              <a:rPr lang="ar-SA" sz="2800" b="1" dirty="0" smtClean="0"/>
              <a:t> عَلَيَّ سَيْفِي وأنا نَائِمٌ, فَاسْتَيْقَظْتُ وهو في يَدِهِ صَلْتًا, فقال: من يَمْنَعُكَ </a:t>
            </a:r>
            <a:r>
              <a:rPr lang="ar-SA" sz="2800" b="1" dirty="0" err="1" smtClean="0"/>
              <a:t>مِنِّي؟</a:t>
            </a:r>
            <a:r>
              <a:rPr lang="ar-SA" sz="2800" b="1" dirty="0" smtClean="0"/>
              <a:t> فقلت: </a:t>
            </a:r>
            <a:r>
              <a:rPr lang="ar-SA" sz="2800" b="1" dirty="0" err="1" smtClean="0"/>
              <a:t>الله.</a:t>
            </a:r>
            <a:r>
              <a:rPr lang="ar-SA" sz="2800" b="1" dirty="0" smtClean="0"/>
              <a:t> فَهَا هو ذَا جَالِسٌ) ثُمَّ لم يُعَاقِبْهُ رسول اللَّهِ صلى الله عليه وسلم, </a:t>
            </a:r>
            <a:r>
              <a:rPr lang="ar-SA" sz="2800" b="1" dirty="0" err="1" smtClean="0"/>
              <a:t>وَجَلَسَ“.</a:t>
            </a:r>
            <a:endParaRPr lang="ar-SA" sz="2800" b="1" dirty="0" smtClean="0"/>
          </a:p>
          <a:p>
            <a:pPr algn="just"/>
            <a:r>
              <a:rPr lang="ar-SA" sz="2800" b="1" dirty="0" smtClean="0"/>
              <a:t>وغيرها من الصور كثيرة جداً تزخر بها كتب السنة والسيرة النبوية  لا يتسع المقام لذكر المزيد منها, وغرضنا هو التمثيل والتدليل فحسب.</a:t>
            </a:r>
            <a:endParaRPr lang="en-US" sz="2800" b="1"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عرض تقديمي">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عرض تقديمي</Template>
  <TotalTime>73</TotalTime>
  <Words>2221</Words>
  <Application>Microsoft Office PowerPoint</Application>
  <PresentationFormat>A4 Paper (210x297 mm)‎</PresentationFormat>
  <Paragraphs>66</Paragraphs>
  <Slides>15</Slides>
  <Notes>2</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عرض تقديمي</vt:lpstr>
      <vt:lpstr>الشريحة 1</vt:lpstr>
      <vt:lpstr>المحاضرة السادسة</vt:lpstr>
      <vt:lpstr>الرسول ذو الخلق العظيم:</vt:lpstr>
      <vt:lpstr>1- عبادة النبي صلى الله عليه وسلم: </vt:lpstr>
      <vt:lpstr>2- خلق النبي صلى الله عليه وسلم في الدعوة: </vt:lpstr>
      <vt:lpstr>الشريحة 6</vt:lpstr>
      <vt:lpstr>3- رحمة النبي صلى الله عليه وسلم:</vt:lpstr>
      <vt:lpstr>الشريحة 8</vt:lpstr>
      <vt:lpstr>4- صدقه صلى الله عليه وسلم: </vt:lpstr>
      <vt:lpstr>الشريحة 10</vt:lpstr>
      <vt:lpstr>5- شجاعة النبي صلى الله عليه وسلم:</vt:lpstr>
      <vt:lpstr>الشريحة 12</vt:lpstr>
      <vt:lpstr>6- عفو النبي صلى الله عليه وسلم: </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aldershawi</dc:creator>
  <cp:lastModifiedBy>aldershawi</cp:lastModifiedBy>
  <cp:revision>13</cp:revision>
  <dcterms:created xsi:type="dcterms:W3CDTF">2014-02-26T19:04:53Z</dcterms:created>
  <dcterms:modified xsi:type="dcterms:W3CDTF">2014-02-26T21:02:40Z</dcterms:modified>
</cp:coreProperties>
</file>