
<file path=[Content_Types].xml><?xml version="1.0" encoding="utf-8"?>
<Types xmlns="http://schemas.openxmlformats.org/package/2006/content-types">
  <Override PartName="/ppt/slides/slide6.xml" ContentType="application/vnd.openxmlformats-officedocument.presentationml.slide+xml"/>
  <Override PartName="/ppt/slideLayouts/slideLayout8.xml" ContentType="application/vnd.openxmlformats-officedocument.presentationml.slideLayout+xml"/>
  <Override PartName="/ppt/notesSlides/notesSlide2.xml" ContentType="application/vnd.openxmlformats-officedocument.presentationml.notesSlide+xml"/>
  <Override PartName="/ppt/slideMasters/slideMaster1.xml" ContentType="application/vnd.openxmlformats-officedocument.presentationml.slideMaster+xml"/>
  <Override PartName="/ppt/slides/slide3.xml" ContentType="application/vnd.openxmlformats-officedocument.presentationml.slide+xml"/>
  <Override PartName="/ppt/slides/slide4.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theme/theme2.xml" ContentType="application/vnd.openxmlformats-officedocument.theme+xml"/>
  <Override PartName="/ppt/slides/slide1.xml" ContentType="application/vnd.openxmlformats-officedocument.presentationml.slide+xml"/>
  <Override PartName="/ppt/slides/slide2.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slideLayouts/slideLayout3.xml" ContentType="application/vnd.openxmlformats-officedocument.presentationml.slideLayout+xml"/>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3.xml" ContentType="application/vnd.openxmlformats-officedocument.presentationml.slide+xml"/>
  <Override PartName="/ppt/slides/slide14.xml" ContentType="application/vnd.openxmlformats-officedocument.presentationml.slide+xml"/>
  <Override PartName="/ppt/slides/slide22.xml" ContentType="application/vnd.openxmlformats-officedocument.presentationml.slide+xml"/>
  <Override PartName="/ppt/notesMasters/notesMaster1.xml" ContentType="application/vnd.openxmlformats-officedocument.presentationml.notesMaster+xml"/>
  <Override PartName="/ppt/slideLayouts/slideLayout1.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Override PartName="/ppt/slides/slide5.xml" ContentType="application/vnd.openxmlformats-officedocument.presentationml.slide+xml"/>
  <Override PartName="/ppt/slides/slide19.xml" ContentType="application/vnd.openxmlformats-officedocument.presentationml.slide+xml"/>
  <Override PartName="/ppt/slideLayouts/slideLayout7.xml" ContentType="application/vnd.openxmlformats-officedocument.presentationml.slideLayout+xml"/>
  <Default Extension="png" ContentType="image/png"/>
  <Override PartName="/ppt/notesSlides/notesSlide1.xml" ContentType="application/vnd.openxmlformats-officedocument.presentationml.notesSlide+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24"/>
  </p:notesMasterIdLst>
  <p:sldIdLst>
    <p:sldId id="256" r:id="rId2"/>
    <p:sldId id="292" r:id="rId3"/>
    <p:sldId id="308" r:id="rId4"/>
    <p:sldId id="311" r:id="rId5"/>
    <p:sldId id="312" r:id="rId6"/>
    <p:sldId id="313" r:id="rId7"/>
    <p:sldId id="314" r:id="rId8"/>
    <p:sldId id="315" r:id="rId9"/>
    <p:sldId id="316" r:id="rId10"/>
    <p:sldId id="317" r:id="rId11"/>
    <p:sldId id="318" r:id="rId12"/>
    <p:sldId id="319" r:id="rId13"/>
    <p:sldId id="320" r:id="rId14"/>
    <p:sldId id="321" r:id="rId15"/>
    <p:sldId id="322" r:id="rId16"/>
    <p:sldId id="323" r:id="rId17"/>
    <p:sldId id="324" r:id="rId18"/>
    <p:sldId id="325" r:id="rId19"/>
    <p:sldId id="326" r:id="rId20"/>
    <p:sldId id="327" r:id="rId21"/>
    <p:sldId id="328" r:id="rId22"/>
    <p:sldId id="266" r:id="rId23"/>
  </p:sldIdLst>
  <p:sldSz cx="9906000" cy="6858000" type="A4"/>
  <p:notesSz cx="6858000" cy="9144000"/>
  <p:defaultTextStyle>
    <a:defPPr>
      <a:defRPr lang="en-US"/>
    </a:defPPr>
    <a:lvl1pPr algn="r" rtl="1" fontAlgn="base">
      <a:spcBef>
        <a:spcPct val="0"/>
      </a:spcBef>
      <a:spcAft>
        <a:spcPct val="0"/>
      </a:spcAft>
      <a:defRPr kern="1200">
        <a:solidFill>
          <a:schemeClr val="tx1"/>
        </a:solidFill>
        <a:latin typeface="Arial" pitchFamily="34" charset="0"/>
        <a:ea typeface="+mn-ea"/>
        <a:cs typeface="Arial" pitchFamily="34" charset="0"/>
      </a:defRPr>
    </a:lvl1pPr>
    <a:lvl2pPr marL="457200" algn="r" rtl="1" fontAlgn="base">
      <a:spcBef>
        <a:spcPct val="0"/>
      </a:spcBef>
      <a:spcAft>
        <a:spcPct val="0"/>
      </a:spcAft>
      <a:defRPr kern="1200">
        <a:solidFill>
          <a:schemeClr val="tx1"/>
        </a:solidFill>
        <a:latin typeface="Arial" pitchFamily="34" charset="0"/>
        <a:ea typeface="+mn-ea"/>
        <a:cs typeface="Arial" pitchFamily="34" charset="0"/>
      </a:defRPr>
    </a:lvl2pPr>
    <a:lvl3pPr marL="914400" algn="r" rtl="1" fontAlgn="base">
      <a:spcBef>
        <a:spcPct val="0"/>
      </a:spcBef>
      <a:spcAft>
        <a:spcPct val="0"/>
      </a:spcAft>
      <a:defRPr kern="1200">
        <a:solidFill>
          <a:schemeClr val="tx1"/>
        </a:solidFill>
        <a:latin typeface="Arial" pitchFamily="34" charset="0"/>
        <a:ea typeface="+mn-ea"/>
        <a:cs typeface="Arial" pitchFamily="34" charset="0"/>
      </a:defRPr>
    </a:lvl3pPr>
    <a:lvl4pPr marL="1371600" algn="r" rtl="1" fontAlgn="base">
      <a:spcBef>
        <a:spcPct val="0"/>
      </a:spcBef>
      <a:spcAft>
        <a:spcPct val="0"/>
      </a:spcAft>
      <a:defRPr kern="1200">
        <a:solidFill>
          <a:schemeClr val="tx1"/>
        </a:solidFill>
        <a:latin typeface="Arial" pitchFamily="34" charset="0"/>
        <a:ea typeface="+mn-ea"/>
        <a:cs typeface="Arial" pitchFamily="34" charset="0"/>
      </a:defRPr>
    </a:lvl4pPr>
    <a:lvl5pPr marL="1828800" algn="r" rtl="1" fontAlgn="base">
      <a:spcBef>
        <a:spcPct val="0"/>
      </a:spcBef>
      <a:spcAft>
        <a:spcPct val="0"/>
      </a:spcAft>
      <a:defRPr kern="1200">
        <a:solidFill>
          <a:schemeClr val="tx1"/>
        </a:solidFill>
        <a:latin typeface="Arial" pitchFamily="34" charset="0"/>
        <a:ea typeface="+mn-ea"/>
        <a:cs typeface="Arial" pitchFamily="34" charset="0"/>
      </a:defRPr>
    </a:lvl5pPr>
    <a:lvl6pPr marL="2286000" algn="r" defTabSz="914400" rtl="1" eaLnBrk="1" latinLnBrk="0" hangingPunct="1">
      <a:defRPr kern="1200">
        <a:solidFill>
          <a:schemeClr val="tx1"/>
        </a:solidFill>
        <a:latin typeface="Arial" pitchFamily="34" charset="0"/>
        <a:ea typeface="+mn-ea"/>
        <a:cs typeface="Arial" pitchFamily="34" charset="0"/>
      </a:defRPr>
    </a:lvl6pPr>
    <a:lvl7pPr marL="2743200" algn="r" defTabSz="914400" rtl="1" eaLnBrk="1" latinLnBrk="0" hangingPunct="1">
      <a:defRPr kern="1200">
        <a:solidFill>
          <a:schemeClr val="tx1"/>
        </a:solidFill>
        <a:latin typeface="Arial" pitchFamily="34" charset="0"/>
        <a:ea typeface="+mn-ea"/>
        <a:cs typeface="Arial" pitchFamily="34" charset="0"/>
      </a:defRPr>
    </a:lvl7pPr>
    <a:lvl8pPr marL="3200400" algn="r" defTabSz="914400" rtl="1" eaLnBrk="1" latinLnBrk="0" hangingPunct="1">
      <a:defRPr kern="1200">
        <a:solidFill>
          <a:schemeClr val="tx1"/>
        </a:solidFill>
        <a:latin typeface="Arial" pitchFamily="34" charset="0"/>
        <a:ea typeface="+mn-ea"/>
        <a:cs typeface="Arial" pitchFamily="34" charset="0"/>
      </a:defRPr>
    </a:lvl8pPr>
    <a:lvl9pPr marL="3657600" algn="r" defTabSz="914400" rtl="1" eaLnBrk="1" latinLnBrk="0" hangingPunct="1">
      <a:defRPr kern="1200">
        <a:solidFill>
          <a:schemeClr val="tx1"/>
        </a:solidFill>
        <a:latin typeface="Arial" pitchFamily="34" charset="0"/>
        <a:ea typeface="+mn-ea"/>
        <a:cs typeface="Arial" pitchFamily="34" charset="0"/>
      </a:defRPr>
    </a:lvl9pPr>
  </p:defaultTextStyle>
  <p:extLst>
    <p:ext uri="{EFAFB233-063F-42B5-8137-9DF3F51BA10A}">
      <p15:sldGuideLst xmlns="" xmlns:p15="http://schemas.microsoft.com/office/powerpoint/2012/main">
        <p15:guide id="1" orient="horz" pos="2160">
          <p15:clr>
            <a:srgbClr val="A4A3A4"/>
          </p15:clr>
        </p15:guide>
        <p15:guide id="2" pos="312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 xmlns:p14="http://schemas.microsoft.com/office/powerpoint/2010/main">
          <a:srgbClr val="FF0000"/>
        </p14:laserClr>
      </p:ext>
      <p:ext uri="{2FDB2607-1784-4EEB-B798-7EB5836EED8A}">
        <p14:showMediaCtrls xmlns="" xmlns:p14="http://schemas.microsoft.com/office/powerpoint/2010/main" val="1"/>
      </p:ext>
    </p:extLst>
  </p:showPr>
  <p:clrMru>
    <a:srgbClr val="313B4A"/>
    <a:srgbClr val="43A79C"/>
    <a:srgbClr val="EDBD1F"/>
    <a:srgbClr val="F04316"/>
    <a:srgbClr val="81AA52"/>
    <a:srgbClr val="0E478A"/>
    <a:srgbClr val="ECA02F"/>
    <a:srgbClr val="D52D26"/>
    <a:srgbClr val="013E36"/>
    <a:srgbClr val="D9791B"/>
  </p:clrMru>
  <p:extLst>
    <p:ext uri="{E76CE94A-603C-4142-B9EB-6D1370010A27}">
      <p14:discardImageEditData xmlns="" xmlns:p14="http://schemas.microsoft.com/office/powerpoint/2010/main" val="0"/>
    </p:ext>
    <p:ext uri="{D31A062A-798A-4329-ABDD-BBA856620510}">
      <p14:defaultImageDpi xmlns="" xmlns:p14="http://schemas.microsoft.com/office/powerpoint/2010/main" val="220"/>
    </p:ext>
    <p:ext uri="{FD5EFAAD-0ECE-453E-9831-46B23BE46B34}">
      <p15:chartTrackingRefBased xmlns=""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987" autoAdjust="0"/>
    <p:restoredTop sz="94664" autoAdjust="0"/>
  </p:normalViewPr>
  <p:slideViewPr>
    <p:cSldViewPr>
      <p:cViewPr varScale="1">
        <p:scale>
          <a:sx n="73" d="100"/>
          <a:sy n="73" d="100"/>
        </p:scale>
        <p:origin x="-1104" y="-102"/>
      </p:cViewPr>
      <p:guideLst>
        <p:guide orient="horz" pos="2160"/>
        <p:guide pos="3120"/>
      </p:guideLst>
    </p:cSldViewPr>
  </p:slideViewPr>
  <p:notesTextViewPr>
    <p:cViewPr>
      <p:scale>
        <a:sx n="100" d="100"/>
        <a:sy n="100" d="100"/>
      </p:scale>
      <p:origin x="0" y="0"/>
    </p:cViewPr>
  </p:notesTextViewPr>
  <p:gridSpacing cx="73736200" cy="7373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viewProps" Target="viewProps.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notesMaster" Target="notesMasters/notesMaster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theme" Target="theme/theme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rtl="0" fontAlgn="auto">
              <a:spcBef>
                <a:spcPts val="0"/>
              </a:spcBef>
              <a:spcAft>
                <a:spcPts val="0"/>
              </a:spcAft>
              <a:defRPr sz="1200">
                <a:latin typeface="+mn-lt"/>
                <a:cs typeface="+mn-cs"/>
              </a:defRPr>
            </a:lvl1pPr>
          </a:lstStyle>
          <a:p>
            <a:pPr>
              <a:defRPr/>
            </a:pPr>
            <a:endParaRPr lang="en-US" dirty="0"/>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rtl="0" fontAlgn="auto">
              <a:spcBef>
                <a:spcPts val="0"/>
              </a:spcBef>
              <a:spcAft>
                <a:spcPts val="0"/>
              </a:spcAft>
              <a:defRPr sz="1200">
                <a:latin typeface="+mn-lt"/>
                <a:cs typeface="+mn-cs"/>
              </a:defRPr>
            </a:lvl1pPr>
          </a:lstStyle>
          <a:p>
            <a:pPr>
              <a:defRPr/>
            </a:pPr>
            <a:fld id="{4AB5CE1D-9A7D-4D00-832B-AB80E83F9F84}" type="datetimeFigureOut">
              <a:rPr lang="en-US"/>
              <a:pPr>
                <a:defRPr/>
              </a:pPr>
              <a:t>3/6/2014</a:t>
            </a:fld>
            <a:endParaRPr lang="en-US" dirty="0"/>
          </a:p>
        </p:txBody>
      </p:sp>
      <p:sp>
        <p:nvSpPr>
          <p:cNvPr id="4" name="Slide Image Placeholder 3"/>
          <p:cNvSpPr>
            <a:spLocks noGrp="1" noRot="1" noChangeAspect="1"/>
          </p:cNvSpPr>
          <p:nvPr>
            <p:ph type="sldImg" idx="2"/>
          </p:nvPr>
        </p:nvSpPr>
        <p:spPr>
          <a:xfrm>
            <a:off x="952500" y="685800"/>
            <a:ext cx="4953000" cy="3429000"/>
          </a:xfrm>
          <a:prstGeom prst="rect">
            <a:avLst/>
          </a:prstGeom>
          <a:noFill/>
          <a:ln w="12700">
            <a:solidFill>
              <a:prstClr val="black"/>
            </a:solidFill>
          </a:ln>
        </p:spPr>
        <p:txBody>
          <a:bodyPr vert="horz" lIns="91440" tIns="45720" rIns="91440" bIns="45720" rtlCol="0" anchor="ctr"/>
          <a:lstStyle/>
          <a:p>
            <a:pPr lvl="0"/>
            <a:endParaRPr lang="en-US" noProof="0" dirty="0" smtClean="0"/>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noProof="0" smtClean="0"/>
              <a:t>Click to edit Master text styles</a:t>
            </a:r>
          </a:p>
          <a:p>
            <a:pPr lvl="1"/>
            <a:r>
              <a:rPr lang="en-US" noProof="0" smtClean="0"/>
              <a:t>Second level</a:t>
            </a:r>
          </a:p>
          <a:p>
            <a:pPr lvl="2"/>
            <a:r>
              <a:rPr lang="en-US" noProof="0" smtClean="0"/>
              <a:t>Third level</a:t>
            </a:r>
          </a:p>
          <a:p>
            <a:pPr lvl="3"/>
            <a:r>
              <a:rPr lang="en-US" noProof="0" smtClean="0"/>
              <a:t>Fourth level</a:t>
            </a:r>
          </a:p>
          <a:p>
            <a:pPr lvl="4"/>
            <a:r>
              <a:rPr lang="en-US" noProof="0" smtClean="0"/>
              <a:t>Fifth level</a:t>
            </a:r>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rtl="0" fontAlgn="auto">
              <a:spcBef>
                <a:spcPts val="0"/>
              </a:spcBef>
              <a:spcAft>
                <a:spcPts val="0"/>
              </a:spcAft>
              <a:defRPr sz="1200">
                <a:latin typeface="+mn-lt"/>
                <a:cs typeface="+mn-cs"/>
              </a:defRPr>
            </a:lvl1pPr>
          </a:lstStyle>
          <a:p>
            <a:pPr>
              <a:defRPr/>
            </a:pPr>
            <a:endParaRPr lang="en-US" dirty="0"/>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wrap="square" lIns="91440" tIns="45720" rIns="91440" bIns="45720" numCol="1" anchor="b" anchorCtr="0" compatLnSpc="1">
            <a:prstTxWarp prst="textNoShape">
              <a:avLst/>
            </a:prstTxWarp>
          </a:bodyPr>
          <a:lstStyle>
            <a:lvl1pPr rtl="0">
              <a:defRPr sz="1200">
                <a:latin typeface="Calibri" pitchFamily="34" charset="0"/>
                <a:cs typeface="Arial" charset="0"/>
              </a:defRPr>
            </a:lvl1pPr>
          </a:lstStyle>
          <a:p>
            <a:pPr>
              <a:defRPr/>
            </a:pPr>
            <a:fld id="{CC3E2321-BEA1-483A-B63E-43351015782E}" type="slidenum">
              <a:rPr lang="ar-SA"/>
              <a:pPr>
                <a:defRPr/>
              </a:pPr>
              <a:t>‹#›</a:t>
            </a:fld>
            <a:endParaRPr lang="en-US" dirty="0"/>
          </a:p>
        </p:txBody>
      </p:sp>
    </p:spTree>
    <p:extLst>
      <p:ext uri="{BB962C8B-B14F-4D97-AF65-F5344CB8AC3E}">
        <p14:creationId xmlns="" xmlns:p14="http://schemas.microsoft.com/office/powerpoint/2010/main" val="2664247202"/>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mn-lt"/>
        <a:ea typeface="+mn-ea"/>
        <a:cs typeface="+mn-cs"/>
      </a:defRPr>
    </a:lvl1pPr>
    <a:lvl2pPr marL="457200" algn="l" rtl="0" eaLnBrk="0" fontAlgn="base" hangingPunct="0">
      <a:spcBef>
        <a:spcPct val="30000"/>
      </a:spcBef>
      <a:spcAft>
        <a:spcPct val="0"/>
      </a:spcAft>
      <a:defRPr sz="1200" kern="1200">
        <a:solidFill>
          <a:schemeClr val="tx1"/>
        </a:solidFill>
        <a:latin typeface="+mn-lt"/>
        <a:ea typeface="+mn-ea"/>
        <a:cs typeface="+mn-cs"/>
      </a:defRPr>
    </a:lvl2pPr>
    <a:lvl3pPr marL="914400" algn="l" rtl="0" eaLnBrk="0" fontAlgn="base" hangingPunct="0">
      <a:spcBef>
        <a:spcPct val="30000"/>
      </a:spcBef>
      <a:spcAft>
        <a:spcPct val="0"/>
      </a:spcAft>
      <a:defRPr sz="1200" kern="1200">
        <a:solidFill>
          <a:schemeClr val="tx1"/>
        </a:solidFill>
        <a:latin typeface="+mn-lt"/>
        <a:ea typeface="+mn-ea"/>
        <a:cs typeface="+mn-cs"/>
      </a:defRPr>
    </a:lvl3pPr>
    <a:lvl4pPr marL="1371600" algn="l" rtl="0" eaLnBrk="0" fontAlgn="base" hangingPunct="0">
      <a:spcBef>
        <a:spcPct val="30000"/>
      </a:spcBef>
      <a:spcAft>
        <a:spcPct val="0"/>
      </a:spcAft>
      <a:defRPr sz="1200" kern="1200">
        <a:solidFill>
          <a:schemeClr val="tx1"/>
        </a:solidFill>
        <a:latin typeface="+mn-lt"/>
        <a:ea typeface="+mn-ea"/>
        <a:cs typeface="+mn-cs"/>
      </a:defRPr>
    </a:lvl4pPr>
    <a:lvl5pPr marL="1828800" algn="l" rtl="0" eaLnBrk="0" fontAlgn="base" hangingPunct="0">
      <a:spcBef>
        <a:spcPct val="30000"/>
      </a:spcBef>
      <a:spcAft>
        <a:spcPct val="0"/>
      </a:spcAft>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pPr>
              <a:defRPr/>
            </a:pPr>
            <a:fld id="{CC3E2321-BEA1-483A-B63E-43351015782E}" type="slidenum">
              <a:rPr lang="ar-SA" smtClean="0"/>
              <a:pPr>
                <a:defRPr/>
              </a:pPr>
              <a:t>1</a:t>
            </a:fld>
            <a:endParaRPr lang="en-US" dirty="0"/>
          </a:p>
        </p:txBody>
      </p:sp>
    </p:spTree>
    <p:extLst>
      <p:ext uri="{BB962C8B-B14F-4D97-AF65-F5344CB8AC3E}">
        <p14:creationId xmlns="" xmlns:p14="http://schemas.microsoft.com/office/powerpoint/2010/main" val="414227694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pPr>
              <a:defRPr/>
            </a:pPr>
            <a:fld id="{CC3E2321-BEA1-483A-B63E-43351015782E}" type="slidenum">
              <a:rPr lang="ar-SA" smtClean="0"/>
              <a:pPr>
                <a:defRPr/>
              </a:pPr>
              <a:t>3</a:t>
            </a:fld>
            <a:endParaRPr lang="en-US" dirty="0"/>
          </a:p>
        </p:txBody>
      </p:sp>
    </p:spTree>
    <p:extLst>
      <p:ext uri="{BB962C8B-B14F-4D97-AF65-F5344CB8AC3E}">
        <p14:creationId xmlns="" xmlns:p14="http://schemas.microsoft.com/office/powerpoint/2010/main" val="1405655578"/>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شريحة عنوان">
    <p:spTree>
      <p:nvGrpSpPr>
        <p:cNvPr id="1" name=""/>
        <p:cNvGrpSpPr/>
        <p:nvPr/>
      </p:nvGrpSpPr>
      <p:grpSpPr>
        <a:xfrm>
          <a:off x="0" y="0"/>
          <a:ext cx="0" cy="0"/>
          <a:chOff x="0" y="0"/>
          <a:chExt cx="0" cy="0"/>
        </a:xfrm>
      </p:grpSpPr>
      <p:sp>
        <p:nvSpPr>
          <p:cNvPr id="7" name="Rectangle 6"/>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
        <p:nvSpPr>
          <p:cNvPr id="4" name="Rectangle 9"/>
          <p:cNvSpPr/>
          <p:nvPr/>
        </p:nvSpPr>
        <p:spPr>
          <a:xfrm>
            <a:off x="0" y="2133600"/>
            <a:ext cx="742950" cy="1447800"/>
          </a:xfrm>
          <a:prstGeom prst="rect">
            <a:avLst/>
          </a:prstGeom>
          <a:solidFill>
            <a:srgbClr val="F04316"/>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sp>
        <p:nvSpPr>
          <p:cNvPr id="5" name="Rectangle 11"/>
          <p:cNvSpPr/>
          <p:nvPr/>
        </p:nvSpPr>
        <p:spPr>
          <a:xfrm>
            <a:off x="9163050" y="2133600"/>
            <a:ext cx="742950" cy="1447800"/>
          </a:xfrm>
          <a:prstGeom prst="rect">
            <a:avLst/>
          </a:prstGeom>
          <a:solidFill>
            <a:srgbClr val="F04316"/>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sp>
        <p:nvSpPr>
          <p:cNvPr id="2" name="Title 1"/>
          <p:cNvSpPr>
            <a:spLocks noGrp="1"/>
          </p:cNvSpPr>
          <p:nvPr>
            <p:ph type="ctrTitle"/>
          </p:nvPr>
        </p:nvSpPr>
        <p:spPr>
          <a:xfrm>
            <a:off x="742950" y="2130426"/>
            <a:ext cx="8420100" cy="1470025"/>
          </a:xfrm>
        </p:spPr>
        <p:txBody>
          <a:bodyPr/>
          <a:lstStyle>
            <a:lvl1pPr algn="ctr">
              <a:defRPr>
                <a:solidFill>
                  <a:srgbClr val="43A79C"/>
                </a:solidFill>
              </a:defRPr>
            </a:lvl1pPr>
          </a:lstStyle>
          <a:p>
            <a:r>
              <a:rPr lang="ar-SA" smtClean="0"/>
              <a:t>انقر لتحرير نمط العنوان الرئيسي</a:t>
            </a:r>
            <a:endParaRPr lang="en-US" dirty="0"/>
          </a:p>
        </p:txBody>
      </p:sp>
      <p:sp>
        <p:nvSpPr>
          <p:cNvPr id="3" name="Subtitle 2"/>
          <p:cNvSpPr>
            <a:spLocks noGrp="1"/>
          </p:cNvSpPr>
          <p:nvPr>
            <p:ph type="subTitle" idx="1"/>
          </p:nvPr>
        </p:nvSpPr>
        <p:spPr>
          <a:xfrm>
            <a:off x="1485900" y="3886200"/>
            <a:ext cx="6934200" cy="1752600"/>
          </a:xfrm>
        </p:spPr>
        <p:txBody>
          <a:bodyPr/>
          <a:lstStyle>
            <a:lvl1pPr marL="0" indent="0" algn="ctr">
              <a:buNone/>
              <a:defRPr>
                <a:solidFill>
                  <a:srgbClr val="313B4A"/>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ar-SA" smtClean="0"/>
              <a:t>انقر لتحرير نمط العنوان الثانوي الرئيسي</a:t>
            </a:r>
            <a:endParaRPr lang="en-US" dirty="0"/>
          </a:p>
        </p:txBody>
      </p:sp>
      <p:sp>
        <p:nvSpPr>
          <p:cNvPr id="6" name="Slide Number Placeholder 5"/>
          <p:cNvSpPr>
            <a:spLocks noGrp="1"/>
          </p:cNvSpPr>
          <p:nvPr>
            <p:ph type="sldNum" sz="quarter" idx="10"/>
          </p:nvPr>
        </p:nvSpPr>
        <p:spPr>
          <a:xfrm>
            <a:off x="4974456" y="6356350"/>
            <a:ext cx="482600" cy="365125"/>
          </a:xfrm>
          <a:prstGeom prst="rect">
            <a:avLst/>
          </a:prstGeom>
        </p:spPr>
        <p:txBody>
          <a:bodyPr/>
          <a:lstStyle>
            <a:lvl1pPr algn="ctr">
              <a:defRPr/>
            </a:lvl1pPr>
          </a:lstStyle>
          <a:p>
            <a:pPr>
              <a:defRPr/>
            </a:pPr>
            <a:fld id="{7B8EA862-7DD5-4A06-BDE1-DB7EC5FAA60C}" type="slidenum">
              <a:rPr lang="ar-SA" smtClean="0"/>
              <a:pPr>
                <a:defRPr/>
              </a:pPr>
              <a:t>‹#›</a:t>
            </a:fld>
            <a:endParaRPr lang="en-US" dirty="0"/>
          </a:p>
        </p:txBody>
      </p:sp>
    </p:spTree>
  </p:cSld>
  <p:clrMapOvr>
    <a:masterClrMapping/>
  </p:clrMapOvr>
  <p:timing>
    <p:tnLst>
      <p:par>
        <p:cTn id="1" dur="indefinite" restart="never" nodeType="tmRoot"/>
      </p:par>
    </p:tnLst>
  </p:timing>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عنوان ومحتوى">
    <p:spTree>
      <p:nvGrpSpPr>
        <p:cNvPr id="1" name=""/>
        <p:cNvGrpSpPr/>
        <p:nvPr/>
      </p:nvGrpSpPr>
      <p:grpSpPr>
        <a:xfrm>
          <a:off x="0" y="0"/>
          <a:ext cx="0" cy="0"/>
          <a:chOff x="0" y="0"/>
          <a:chExt cx="0" cy="0"/>
        </a:xfrm>
      </p:grpSpPr>
      <p:sp>
        <p:nvSpPr>
          <p:cNvPr id="4" name="Rectangle 9"/>
          <p:cNvSpPr/>
          <p:nvPr/>
        </p:nvSpPr>
        <p:spPr>
          <a:xfrm>
            <a:off x="9424988" y="280988"/>
            <a:ext cx="304800" cy="1090612"/>
          </a:xfrm>
          <a:prstGeom prst="rect">
            <a:avLst/>
          </a:prstGeom>
          <a:solidFill>
            <a:srgbClr val="43A79C"/>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cxnSp>
        <p:nvCxnSpPr>
          <p:cNvPr id="5" name="Straight Connector 11"/>
          <p:cNvCxnSpPr/>
          <p:nvPr/>
        </p:nvCxnSpPr>
        <p:spPr>
          <a:xfrm>
            <a:off x="415925" y="1365250"/>
            <a:ext cx="9296400" cy="6350"/>
          </a:xfrm>
          <a:prstGeom prst="line">
            <a:avLst/>
          </a:prstGeom>
        </p:spPr>
        <p:style>
          <a:lnRef idx="1">
            <a:schemeClr val="accent1"/>
          </a:lnRef>
          <a:fillRef idx="0">
            <a:schemeClr val="accent1"/>
          </a:fillRef>
          <a:effectRef idx="0">
            <a:schemeClr val="accent1"/>
          </a:effectRef>
          <a:fontRef idx="minor">
            <a:schemeClr val="tx1"/>
          </a:fontRef>
        </p:style>
      </p:cxnSp>
      <p:sp>
        <p:nvSpPr>
          <p:cNvPr id="6" name="Rectangle 12"/>
          <p:cNvSpPr/>
          <p:nvPr/>
        </p:nvSpPr>
        <p:spPr>
          <a:xfrm>
            <a:off x="9424988" y="0"/>
            <a:ext cx="304800" cy="301625"/>
          </a:xfrm>
          <a:prstGeom prst="rect">
            <a:avLst/>
          </a:prstGeom>
          <a:solidFill>
            <a:srgbClr val="EDBD1F"/>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sp>
        <p:nvSpPr>
          <p:cNvPr id="2" name="Title 1"/>
          <p:cNvSpPr>
            <a:spLocks noGrp="1"/>
          </p:cNvSpPr>
          <p:nvPr>
            <p:ph type="title"/>
          </p:nvPr>
        </p:nvSpPr>
        <p:spPr/>
        <p:txBody>
          <a:bodyPr/>
          <a:lstStyle>
            <a:lvl1pPr algn="r">
              <a:defRPr baseline="0">
                <a:solidFill>
                  <a:srgbClr val="43A79C"/>
                </a:solidFill>
              </a:defRPr>
            </a:lvl1pPr>
          </a:lstStyle>
          <a:p>
            <a:r>
              <a:rPr lang="ar-SA" smtClean="0"/>
              <a:t>انقر لتحرير نمط العنوان الرئيسي</a:t>
            </a:r>
            <a:endParaRPr lang="en-US" dirty="0"/>
          </a:p>
        </p:txBody>
      </p:sp>
      <p:sp>
        <p:nvSpPr>
          <p:cNvPr id="3" name="Content Placeholder 2"/>
          <p:cNvSpPr>
            <a:spLocks noGrp="1"/>
          </p:cNvSpPr>
          <p:nvPr>
            <p:ph idx="1"/>
          </p:nvPr>
        </p:nvSpPr>
        <p:spPr/>
        <p:txBody>
          <a:bodyPr/>
          <a:lstStyle>
            <a:lvl1pPr algn="r">
              <a:buFont typeface="Arial" pitchFamily="34" charset="0"/>
              <a:buNone/>
              <a:defRPr>
                <a:solidFill>
                  <a:srgbClr val="313B4A"/>
                </a:solidFill>
              </a:defRPr>
            </a:lvl1pPr>
            <a:lvl2pPr algn="r">
              <a:buFont typeface="Arial" pitchFamily="34" charset="0"/>
              <a:buNone/>
              <a:defRPr>
                <a:solidFill>
                  <a:srgbClr val="313B4A"/>
                </a:solidFill>
              </a:defRPr>
            </a:lvl2pPr>
            <a:lvl3pPr algn="r">
              <a:buFont typeface="Arial" pitchFamily="34" charset="0"/>
              <a:buNone/>
              <a:defRPr>
                <a:solidFill>
                  <a:srgbClr val="313B4A"/>
                </a:solidFill>
              </a:defRPr>
            </a:lvl3pPr>
            <a:lvl4pPr algn="r">
              <a:buFont typeface="Arial" pitchFamily="34" charset="0"/>
              <a:buNone/>
              <a:defRPr>
                <a:solidFill>
                  <a:srgbClr val="313B4A"/>
                </a:solidFill>
              </a:defRPr>
            </a:lvl4pPr>
            <a:lvl5pPr algn="r">
              <a:buFont typeface="Arial" pitchFamily="34" charset="0"/>
              <a:buNone/>
              <a:defRPr>
                <a:solidFill>
                  <a:srgbClr val="313B4A"/>
                </a:solidFill>
              </a:defRPr>
            </a:lvl5pPr>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ar-EG" dirty="0" smtClean="0"/>
          </a:p>
        </p:txBody>
      </p:sp>
      <p:sp>
        <p:nvSpPr>
          <p:cNvPr id="8" name="Rectangle 7"/>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
        <p:nvSpPr>
          <p:cNvPr id="9" name="Slide Number Placeholder 5"/>
          <p:cNvSpPr>
            <a:spLocks noGrp="1"/>
          </p:cNvSpPr>
          <p:nvPr>
            <p:ph type="sldNum" sz="quarter" idx="10"/>
          </p:nvPr>
        </p:nvSpPr>
        <p:spPr>
          <a:xfrm>
            <a:off x="4974456" y="6356350"/>
            <a:ext cx="482600" cy="365125"/>
          </a:xfrm>
          <a:prstGeom prst="rect">
            <a:avLst/>
          </a:prstGeom>
        </p:spPr>
        <p:txBody>
          <a:bodyPr/>
          <a:lstStyle>
            <a:lvl1pPr algn="ctr">
              <a:defRPr/>
            </a:lvl1pPr>
          </a:lstStyle>
          <a:p>
            <a:pPr>
              <a:defRPr/>
            </a:pPr>
            <a:fld id="{7B8EA862-7DD5-4A06-BDE1-DB7EC5FAA60C}" type="slidenum">
              <a:rPr lang="ar-SA" smtClean="0"/>
              <a:pPr>
                <a:defRPr/>
              </a:pPr>
              <a:t>‹#›</a:t>
            </a:fld>
            <a:endParaRPr lang="en-US" dirty="0"/>
          </a:p>
        </p:txBody>
      </p:sp>
    </p:spTree>
  </p:cSld>
  <p:clrMapOvr>
    <a:masterClrMapping/>
  </p:clrMapOvr>
  <p:timing>
    <p:tnLst>
      <p:par>
        <p:cTn id="1" dur="indefinite" restart="never" nodeType="tmRoot"/>
      </p:par>
    </p:tnLst>
  </p:timing>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عنوان المقطع">
    <p:spTree>
      <p:nvGrpSpPr>
        <p:cNvPr id="1" name=""/>
        <p:cNvGrpSpPr/>
        <p:nvPr/>
      </p:nvGrpSpPr>
      <p:grpSpPr>
        <a:xfrm>
          <a:off x="0" y="0"/>
          <a:ext cx="0" cy="0"/>
          <a:chOff x="0" y="0"/>
          <a:chExt cx="0" cy="0"/>
        </a:xfrm>
      </p:grpSpPr>
      <p:sp>
        <p:nvSpPr>
          <p:cNvPr id="2" name="Title 1"/>
          <p:cNvSpPr>
            <a:spLocks noGrp="1"/>
          </p:cNvSpPr>
          <p:nvPr>
            <p:ph type="title"/>
          </p:nvPr>
        </p:nvSpPr>
        <p:spPr>
          <a:xfrm>
            <a:off x="782506" y="4406901"/>
            <a:ext cx="8420100" cy="1362075"/>
          </a:xfrm>
        </p:spPr>
        <p:txBody>
          <a:bodyPr anchor="t"/>
          <a:lstStyle>
            <a:lvl1pPr algn="l">
              <a:defRPr sz="4000" b="1" cap="all">
                <a:solidFill>
                  <a:srgbClr val="313B4A"/>
                </a:solidFill>
              </a:defRPr>
            </a:lvl1pPr>
          </a:lstStyle>
          <a:p>
            <a:r>
              <a:rPr lang="ar-SA" smtClean="0"/>
              <a:t>انقر لتحرير نمط العنوان الرئيسي</a:t>
            </a:r>
            <a:endParaRPr lang="en-US" dirty="0"/>
          </a:p>
        </p:txBody>
      </p:sp>
      <p:sp>
        <p:nvSpPr>
          <p:cNvPr id="3" name="Text Placeholder 2"/>
          <p:cNvSpPr>
            <a:spLocks noGrp="1"/>
          </p:cNvSpPr>
          <p:nvPr>
            <p:ph type="body" idx="1"/>
          </p:nvPr>
        </p:nvSpPr>
        <p:spPr>
          <a:xfrm>
            <a:off x="782506" y="2906713"/>
            <a:ext cx="84201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ar-SA" smtClean="0"/>
              <a:t>انقر لتحرير أنماط النص الرئيسي</a:t>
            </a:r>
          </a:p>
        </p:txBody>
      </p:sp>
      <p:sp>
        <p:nvSpPr>
          <p:cNvPr id="5" name="Rectangle 4"/>
          <p:cNvSpPr/>
          <p:nvPr userDrawn="1"/>
        </p:nvSpPr>
        <p:spPr>
          <a:xfrm>
            <a:off x="4876800" y="6367462"/>
            <a:ext cx="681597" cy="338554"/>
          </a:xfrm>
          <a:prstGeom prst="rect">
            <a:avLst/>
          </a:prstGeom>
        </p:spPr>
        <p:txBody>
          <a:bodyPr wrap="none">
            <a:spAutoFit/>
          </a:bodyPr>
          <a:lstStyle/>
          <a:p>
            <a:pPr algn="ctr"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
        <p:nvSpPr>
          <p:cNvPr id="6" name="Slide Number Placeholder 5"/>
          <p:cNvSpPr>
            <a:spLocks noGrp="1"/>
          </p:cNvSpPr>
          <p:nvPr>
            <p:ph type="sldNum" sz="quarter" idx="10"/>
          </p:nvPr>
        </p:nvSpPr>
        <p:spPr>
          <a:xfrm>
            <a:off x="4974456" y="6356350"/>
            <a:ext cx="482600" cy="365125"/>
          </a:xfrm>
          <a:prstGeom prst="rect">
            <a:avLst/>
          </a:prstGeom>
        </p:spPr>
        <p:txBody>
          <a:bodyPr/>
          <a:lstStyle>
            <a:lvl1pPr algn="ctr">
              <a:defRPr/>
            </a:lvl1pPr>
          </a:lstStyle>
          <a:p>
            <a:pPr>
              <a:defRPr/>
            </a:pPr>
            <a:fld id="{7B8EA862-7DD5-4A06-BDE1-DB7EC5FAA60C}" type="slidenum">
              <a:rPr lang="ar-SA" smtClean="0"/>
              <a:pPr>
                <a:defRPr/>
              </a:pPr>
              <a:t>‹#›</a:t>
            </a:fld>
            <a:endParaRPr lang="en-US" dirty="0"/>
          </a:p>
        </p:txBody>
      </p:sp>
    </p:spTree>
  </p:cSld>
  <p:clrMapOvr>
    <a:masterClrMapping/>
  </p:clrMapOvr>
  <p:timing>
    <p:tnLst>
      <p:par>
        <p:cTn id="1" dur="indefinite" restart="never" nodeType="tmRoot"/>
      </p:par>
    </p:tnLst>
  </p:timing>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محتويين">
    <p:spTree>
      <p:nvGrpSpPr>
        <p:cNvPr id="1" name=""/>
        <p:cNvGrpSpPr/>
        <p:nvPr/>
      </p:nvGrpSpPr>
      <p:grpSpPr>
        <a:xfrm>
          <a:off x="0" y="0"/>
          <a:ext cx="0" cy="0"/>
          <a:chOff x="0" y="0"/>
          <a:chExt cx="0" cy="0"/>
        </a:xfrm>
      </p:grpSpPr>
      <p:sp>
        <p:nvSpPr>
          <p:cNvPr id="5" name="Rectangle 9"/>
          <p:cNvSpPr/>
          <p:nvPr/>
        </p:nvSpPr>
        <p:spPr>
          <a:xfrm>
            <a:off x="9424988" y="280988"/>
            <a:ext cx="304800" cy="1090612"/>
          </a:xfrm>
          <a:prstGeom prst="rect">
            <a:avLst/>
          </a:prstGeom>
          <a:solidFill>
            <a:srgbClr val="43A79C"/>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cxnSp>
        <p:nvCxnSpPr>
          <p:cNvPr id="6" name="Straight Connector 11"/>
          <p:cNvCxnSpPr/>
          <p:nvPr/>
        </p:nvCxnSpPr>
        <p:spPr>
          <a:xfrm>
            <a:off x="415925" y="1365250"/>
            <a:ext cx="9296400" cy="6350"/>
          </a:xfrm>
          <a:prstGeom prst="line">
            <a:avLst/>
          </a:prstGeom>
        </p:spPr>
        <p:style>
          <a:lnRef idx="1">
            <a:schemeClr val="accent1"/>
          </a:lnRef>
          <a:fillRef idx="0">
            <a:schemeClr val="accent1"/>
          </a:fillRef>
          <a:effectRef idx="0">
            <a:schemeClr val="accent1"/>
          </a:effectRef>
          <a:fontRef idx="minor">
            <a:schemeClr val="tx1"/>
          </a:fontRef>
        </p:style>
      </p:cxnSp>
      <p:sp>
        <p:nvSpPr>
          <p:cNvPr id="7" name="Rectangle 12"/>
          <p:cNvSpPr/>
          <p:nvPr/>
        </p:nvSpPr>
        <p:spPr>
          <a:xfrm>
            <a:off x="9424988" y="0"/>
            <a:ext cx="304800" cy="301625"/>
          </a:xfrm>
          <a:prstGeom prst="rect">
            <a:avLst/>
          </a:prstGeom>
          <a:solidFill>
            <a:srgbClr val="EDBD1F"/>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sp>
        <p:nvSpPr>
          <p:cNvPr id="2" name="Title 1"/>
          <p:cNvSpPr>
            <a:spLocks noGrp="1"/>
          </p:cNvSpPr>
          <p:nvPr>
            <p:ph type="title"/>
          </p:nvPr>
        </p:nvSpPr>
        <p:spPr/>
        <p:txBody>
          <a:bodyPr/>
          <a:lstStyle>
            <a:lvl1pPr algn="r">
              <a:defRPr>
                <a:solidFill>
                  <a:srgbClr val="43A79C"/>
                </a:solidFill>
              </a:defRPr>
            </a:lvl1pPr>
          </a:lstStyle>
          <a:p>
            <a:r>
              <a:rPr lang="ar-SA" smtClean="0"/>
              <a:t>انقر لتحرير نمط العنوان الرئيسي</a:t>
            </a:r>
            <a:endParaRPr lang="en-US" dirty="0"/>
          </a:p>
        </p:txBody>
      </p:sp>
      <p:sp>
        <p:nvSpPr>
          <p:cNvPr id="11" name="Content Placeholder 2"/>
          <p:cNvSpPr>
            <a:spLocks noGrp="1"/>
          </p:cNvSpPr>
          <p:nvPr>
            <p:ph sz="half" idx="13"/>
          </p:nvPr>
        </p:nvSpPr>
        <p:spPr>
          <a:xfrm>
            <a:off x="5025242" y="1600201"/>
            <a:ext cx="4389120" cy="4525963"/>
          </a:xfrm>
        </p:spPr>
        <p:txBody>
          <a:bodyPr/>
          <a:lstStyle>
            <a:lvl1pPr marL="171450" marR="0" indent="-285750" algn="r" defTabSz="914400" rtl="1" eaLnBrk="1" fontAlgn="auto" latinLnBrk="0" hangingPunct="1">
              <a:lnSpc>
                <a:spcPct val="100000"/>
              </a:lnSpc>
              <a:spcBef>
                <a:spcPct val="20000"/>
              </a:spcBef>
              <a:spcAft>
                <a:spcPts val="0"/>
              </a:spcAft>
              <a:buClrTx/>
              <a:buSzTx/>
              <a:buFont typeface="Arial" pitchFamily="34" charset="0"/>
              <a:buNone/>
              <a:tabLst/>
              <a:defRPr sz="2800">
                <a:solidFill>
                  <a:srgbClr val="313B4A"/>
                </a:solidFill>
              </a:defRPr>
            </a:lvl1pPr>
            <a:lvl2pPr marL="742950" marR="0" indent="-285750" algn="r" defTabSz="914400" rtl="0" eaLnBrk="1" fontAlgn="auto" latinLnBrk="0" hangingPunct="1">
              <a:lnSpc>
                <a:spcPct val="100000"/>
              </a:lnSpc>
              <a:spcBef>
                <a:spcPct val="20000"/>
              </a:spcBef>
              <a:spcAft>
                <a:spcPts val="0"/>
              </a:spcAft>
              <a:buClrTx/>
              <a:buSzTx/>
              <a:buFont typeface="Arial" pitchFamily="34" charset="0"/>
              <a:buNone/>
              <a:tabLst/>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ar-SA" smtClean="0"/>
              <a:t>انقر لتحرير أنماط النص الرئيسي</a:t>
            </a:r>
          </a:p>
        </p:txBody>
      </p:sp>
      <p:sp>
        <p:nvSpPr>
          <p:cNvPr id="12" name="Content Placeholder 2"/>
          <p:cNvSpPr>
            <a:spLocks noGrp="1"/>
          </p:cNvSpPr>
          <p:nvPr>
            <p:ph sz="half" idx="1"/>
          </p:nvPr>
        </p:nvSpPr>
        <p:spPr>
          <a:xfrm>
            <a:off x="457200" y="1600201"/>
            <a:ext cx="4389120" cy="4525963"/>
          </a:xfrm>
        </p:spPr>
        <p:txBody>
          <a:bodyPr/>
          <a:lstStyle>
            <a:lvl1pPr marL="171450" marR="0" indent="-285750" algn="r" defTabSz="914400" rtl="1" eaLnBrk="1" fontAlgn="auto" latinLnBrk="0" hangingPunct="1">
              <a:lnSpc>
                <a:spcPct val="100000"/>
              </a:lnSpc>
              <a:spcBef>
                <a:spcPct val="20000"/>
              </a:spcBef>
              <a:spcAft>
                <a:spcPts val="0"/>
              </a:spcAft>
              <a:buClrTx/>
              <a:buSzTx/>
              <a:buFont typeface="Arial" pitchFamily="34" charset="0"/>
              <a:buNone/>
              <a:tabLst/>
              <a:defRPr sz="2800"/>
            </a:lvl1pPr>
            <a:lvl2pPr marL="742950" marR="0" indent="-285750" algn="r" defTabSz="914400" rtl="0" eaLnBrk="1" fontAlgn="auto" latinLnBrk="0" hangingPunct="1">
              <a:lnSpc>
                <a:spcPct val="100000"/>
              </a:lnSpc>
              <a:spcBef>
                <a:spcPct val="20000"/>
              </a:spcBef>
              <a:spcAft>
                <a:spcPts val="0"/>
              </a:spcAft>
              <a:buClrTx/>
              <a:buSzTx/>
              <a:buFont typeface="Arial" pitchFamily="34" charset="0"/>
              <a:buNone/>
              <a:tabLst/>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ar-SA" smtClean="0"/>
              <a:t>انقر لتحرير أنماط النص الرئيسي</a:t>
            </a:r>
          </a:p>
        </p:txBody>
      </p:sp>
      <p:sp>
        <p:nvSpPr>
          <p:cNvPr id="9" name="Rectangle 8"/>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
        <p:nvSpPr>
          <p:cNvPr id="10" name="Slide Number Placeholder 5"/>
          <p:cNvSpPr>
            <a:spLocks noGrp="1"/>
          </p:cNvSpPr>
          <p:nvPr>
            <p:ph type="sldNum" sz="quarter" idx="10"/>
          </p:nvPr>
        </p:nvSpPr>
        <p:spPr>
          <a:xfrm>
            <a:off x="4974456" y="6356350"/>
            <a:ext cx="482600" cy="365125"/>
          </a:xfrm>
          <a:prstGeom prst="rect">
            <a:avLst/>
          </a:prstGeom>
        </p:spPr>
        <p:txBody>
          <a:bodyPr/>
          <a:lstStyle>
            <a:lvl1pPr algn="ctr">
              <a:defRPr/>
            </a:lvl1pPr>
          </a:lstStyle>
          <a:p>
            <a:pPr>
              <a:defRPr/>
            </a:pPr>
            <a:fld id="{7B8EA862-7DD5-4A06-BDE1-DB7EC5FAA60C}" type="slidenum">
              <a:rPr lang="ar-SA" smtClean="0"/>
              <a:pPr>
                <a:defRPr/>
              </a:pPr>
              <a:t>‹#›</a:t>
            </a:fld>
            <a:endParaRPr lang="en-US" dirty="0"/>
          </a:p>
        </p:txBody>
      </p:sp>
    </p:spTree>
  </p:cSld>
  <p:clrMapOvr>
    <a:masterClrMapping/>
  </p:clrMapOvr>
  <p:timing>
    <p:tnLst>
      <p:par>
        <p:cTn id="1" dur="indefinite" restart="never" nodeType="tmRoot"/>
      </p:par>
    </p:tnLst>
  </p:timing>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مقارنة">
    <p:spTree>
      <p:nvGrpSpPr>
        <p:cNvPr id="1" name=""/>
        <p:cNvGrpSpPr/>
        <p:nvPr/>
      </p:nvGrpSpPr>
      <p:grpSpPr>
        <a:xfrm>
          <a:off x="0" y="0"/>
          <a:ext cx="0" cy="0"/>
          <a:chOff x="0" y="0"/>
          <a:chExt cx="0" cy="0"/>
        </a:xfrm>
      </p:grpSpPr>
      <p:sp>
        <p:nvSpPr>
          <p:cNvPr id="2" name="Title 1"/>
          <p:cNvSpPr>
            <a:spLocks noGrp="1"/>
          </p:cNvSpPr>
          <p:nvPr>
            <p:ph type="title"/>
          </p:nvPr>
        </p:nvSpPr>
        <p:spPr>
          <a:xfrm>
            <a:off x="495300" y="274638"/>
            <a:ext cx="8915400" cy="1143000"/>
          </a:xfrm>
        </p:spPr>
        <p:txBody>
          <a:bodyPr/>
          <a:lstStyle>
            <a:lvl1pPr>
              <a:defRPr/>
            </a:lvl1pPr>
          </a:lstStyle>
          <a:p>
            <a:r>
              <a:rPr lang="ar-SA" smtClean="0"/>
              <a:t>انقر لتحرير نمط العنوان الرئيسي</a:t>
            </a:r>
            <a:endParaRPr lang="en-US"/>
          </a:p>
        </p:txBody>
      </p:sp>
      <p:sp>
        <p:nvSpPr>
          <p:cNvPr id="3" name="Text Placeholder 2"/>
          <p:cNvSpPr>
            <a:spLocks noGrp="1"/>
          </p:cNvSpPr>
          <p:nvPr>
            <p:ph type="body" idx="1"/>
          </p:nvPr>
        </p:nvSpPr>
        <p:spPr>
          <a:xfrm>
            <a:off x="495300" y="1535113"/>
            <a:ext cx="4376870"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ar-SA" smtClean="0"/>
              <a:t>انقر لتحرير أنماط النص الرئيسي</a:t>
            </a:r>
          </a:p>
        </p:txBody>
      </p:sp>
      <p:sp>
        <p:nvSpPr>
          <p:cNvPr id="4" name="Content Placeholder 3"/>
          <p:cNvSpPr>
            <a:spLocks noGrp="1"/>
          </p:cNvSpPr>
          <p:nvPr>
            <p:ph sz="half" idx="2"/>
          </p:nvPr>
        </p:nvSpPr>
        <p:spPr>
          <a:xfrm>
            <a:off x="495300" y="2174875"/>
            <a:ext cx="4376870"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en-US"/>
          </a:p>
        </p:txBody>
      </p:sp>
      <p:sp>
        <p:nvSpPr>
          <p:cNvPr id="5" name="Text Placeholder 4"/>
          <p:cNvSpPr>
            <a:spLocks noGrp="1"/>
          </p:cNvSpPr>
          <p:nvPr>
            <p:ph type="body" sz="quarter" idx="3"/>
          </p:nvPr>
        </p:nvSpPr>
        <p:spPr>
          <a:xfrm>
            <a:off x="5032111" y="1535113"/>
            <a:ext cx="4378590"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ar-SA" smtClean="0"/>
              <a:t>انقر لتحرير أنماط النص الرئيسي</a:t>
            </a:r>
          </a:p>
        </p:txBody>
      </p:sp>
      <p:sp>
        <p:nvSpPr>
          <p:cNvPr id="6" name="Content Placeholder 5"/>
          <p:cNvSpPr>
            <a:spLocks noGrp="1"/>
          </p:cNvSpPr>
          <p:nvPr>
            <p:ph sz="quarter" idx="4"/>
          </p:nvPr>
        </p:nvSpPr>
        <p:spPr>
          <a:xfrm>
            <a:off x="5032111" y="2174875"/>
            <a:ext cx="4378590"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en-US"/>
          </a:p>
        </p:txBody>
      </p:sp>
      <p:sp>
        <p:nvSpPr>
          <p:cNvPr id="8" name="Rectangle 7"/>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
        <p:nvSpPr>
          <p:cNvPr id="9" name="Slide Number Placeholder 5"/>
          <p:cNvSpPr>
            <a:spLocks noGrp="1"/>
          </p:cNvSpPr>
          <p:nvPr>
            <p:ph type="sldNum" sz="quarter" idx="10"/>
          </p:nvPr>
        </p:nvSpPr>
        <p:spPr>
          <a:xfrm>
            <a:off x="4927600" y="6356350"/>
            <a:ext cx="482600" cy="365125"/>
          </a:xfrm>
          <a:prstGeom prst="rect">
            <a:avLst/>
          </a:prstGeom>
        </p:spPr>
        <p:txBody>
          <a:bodyPr/>
          <a:lstStyle>
            <a:lvl1pPr>
              <a:defRPr/>
            </a:lvl1pPr>
          </a:lstStyle>
          <a:p>
            <a:pPr>
              <a:defRPr/>
            </a:pPr>
            <a:fld id="{7B8EA862-7DD5-4A06-BDE1-DB7EC5FAA60C}" type="slidenum">
              <a:rPr lang="ar-SA"/>
              <a:pPr>
                <a:defRPr/>
              </a:pPr>
              <a:t>‹#›</a:t>
            </a:fld>
            <a:endParaRPr lang="en-US" dirty="0"/>
          </a:p>
        </p:txBody>
      </p:sp>
    </p:spTree>
  </p:cSld>
  <p:clrMapOvr>
    <a:masterClrMapping/>
  </p:clrMapOvr>
  <p:timing>
    <p:tnLst>
      <p:par>
        <p:cTn id="1" dur="indefinite" restart="never" nodeType="tmRoot"/>
      </p:par>
    </p:tnLst>
  </p:timing>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عنوان فقط">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ar-SA" smtClean="0"/>
              <a:t>انقر لتحرير نمط العنوان الرئيسي</a:t>
            </a:r>
            <a:endParaRPr lang="en-US"/>
          </a:p>
        </p:txBody>
      </p:sp>
      <p:sp>
        <p:nvSpPr>
          <p:cNvPr id="4" name="Rectangle 3"/>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
        <p:nvSpPr>
          <p:cNvPr id="5" name="Slide Number Placeholder 5"/>
          <p:cNvSpPr>
            <a:spLocks noGrp="1"/>
          </p:cNvSpPr>
          <p:nvPr>
            <p:ph type="sldNum" sz="quarter" idx="10"/>
          </p:nvPr>
        </p:nvSpPr>
        <p:spPr>
          <a:xfrm>
            <a:off x="4974456" y="6356350"/>
            <a:ext cx="482600" cy="365125"/>
          </a:xfrm>
          <a:prstGeom prst="rect">
            <a:avLst/>
          </a:prstGeom>
        </p:spPr>
        <p:txBody>
          <a:bodyPr/>
          <a:lstStyle>
            <a:lvl1pPr algn="ctr">
              <a:defRPr/>
            </a:lvl1pPr>
          </a:lstStyle>
          <a:p>
            <a:pPr>
              <a:defRPr/>
            </a:pPr>
            <a:fld id="{7B8EA862-7DD5-4A06-BDE1-DB7EC5FAA60C}" type="slidenum">
              <a:rPr lang="ar-SA" smtClean="0"/>
              <a:pPr>
                <a:defRPr/>
              </a:pPr>
              <a:t>‹#›</a:t>
            </a:fld>
            <a:endParaRPr lang="en-U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فارغ">
    <p:spTree>
      <p:nvGrpSpPr>
        <p:cNvPr id="1" name=""/>
        <p:cNvGrpSpPr/>
        <p:nvPr/>
      </p:nvGrpSpPr>
      <p:grpSpPr>
        <a:xfrm>
          <a:off x="0" y="0"/>
          <a:ext cx="0" cy="0"/>
          <a:chOff x="0" y="0"/>
          <a:chExt cx="0" cy="0"/>
        </a:xfrm>
      </p:grpSpPr>
      <p:sp>
        <p:nvSpPr>
          <p:cNvPr id="3" name="Rectangle 2"/>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
        <p:nvSpPr>
          <p:cNvPr id="4" name="Slide Number Placeholder 5"/>
          <p:cNvSpPr>
            <a:spLocks noGrp="1"/>
          </p:cNvSpPr>
          <p:nvPr>
            <p:ph type="sldNum" sz="quarter" idx="10"/>
          </p:nvPr>
        </p:nvSpPr>
        <p:spPr>
          <a:xfrm>
            <a:off x="4974456" y="6356350"/>
            <a:ext cx="482600" cy="365125"/>
          </a:xfrm>
          <a:prstGeom prst="rect">
            <a:avLst/>
          </a:prstGeom>
        </p:spPr>
        <p:txBody>
          <a:bodyPr/>
          <a:lstStyle>
            <a:lvl1pPr algn="ctr">
              <a:defRPr/>
            </a:lvl1pPr>
          </a:lstStyle>
          <a:p>
            <a:pPr>
              <a:defRPr/>
            </a:pPr>
            <a:fld id="{7B8EA862-7DD5-4A06-BDE1-DB7EC5FAA60C}" type="slidenum">
              <a:rPr lang="ar-SA" smtClean="0"/>
              <a:pPr>
                <a:defRPr/>
              </a:pPr>
              <a:t>‹#›</a:t>
            </a:fld>
            <a:endParaRPr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محتوى ذو تسمية توضيحية">
    <p:spTree>
      <p:nvGrpSpPr>
        <p:cNvPr id="1" name=""/>
        <p:cNvGrpSpPr/>
        <p:nvPr/>
      </p:nvGrpSpPr>
      <p:grpSpPr>
        <a:xfrm>
          <a:off x="0" y="0"/>
          <a:ext cx="0" cy="0"/>
          <a:chOff x="0" y="0"/>
          <a:chExt cx="0" cy="0"/>
        </a:xfrm>
      </p:grpSpPr>
      <p:sp>
        <p:nvSpPr>
          <p:cNvPr id="2" name="Title 1"/>
          <p:cNvSpPr>
            <a:spLocks noGrp="1"/>
          </p:cNvSpPr>
          <p:nvPr>
            <p:ph type="title"/>
          </p:nvPr>
        </p:nvSpPr>
        <p:spPr>
          <a:xfrm>
            <a:off x="495300" y="273050"/>
            <a:ext cx="3259006" cy="1162050"/>
          </a:xfrm>
        </p:spPr>
        <p:txBody>
          <a:bodyPr anchor="b"/>
          <a:lstStyle>
            <a:lvl1pPr algn="l">
              <a:defRPr sz="2000" b="1"/>
            </a:lvl1pPr>
          </a:lstStyle>
          <a:p>
            <a:r>
              <a:rPr lang="ar-SA" smtClean="0"/>
              <a:t>انقر لتحرير نمط العنوان الرئيسي</a:t>
            </a:r>
            <a:endParaRPr lang="en-US"/>
          </a:p>
        </p:txBody>
      </p:sp>
      <p:sp>
        <p:nvSpPr>
          <p:cNvPr id="3" name="Content Placeholder 2"/>
          <p:cNvSpPr>
            <a:spLocks noGrp="1"/>
          </p:cNvSpPr>
          <p:nvPr>
            <p:ph idx="1"/>
          </p:nvPr>
        </p:nvSpPr>
        <p:spPr>
          <a:xfrm>
            <a:off x="3872971" y="273051"/>
            <a:ext cx="5537729"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en-US"/>
          </a:p>
        </p:txBody>
      </p:sp>
      <p:sp>
        <p:nvSpPr>
          <p:cNvPr id="4" name="Text Placeholder 3"/>
          <p:cNvSpPr>
            <a:spLocks noGrp="1"/>
          </p:cNvSpPr>
          <p:nvPr>
            <p:ph type="body" sz="half" idx="2"/>
          </p:nvPr>
        </p:nvSpPr>
        <p:spPr>
          <a:xfrm>
            <a:off x="495300" y="1435101"/>
            <a:ext cx="3259006"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ar-SA" smtClean="0"/>
              <a:t>انقر لتحرير أنماط النص الرئيسي</a:t>
            </a:r>
          </a:p>
        </p:txBody>
      </p:sp>
      <p:sp>
        <p:nvSpPr>
          <p:cNvPr id="5" name="Slide Number Placeholder 5"/>
          <p:cNvSpPr>
            <a:spLocks noGrp="1"/>
          </p:cNvSpPr>
          <p:nvPr>
            <p:ph type="sldNum" sz="quarter" idx="10"/>
          </p:nvPr>
        </p:nvSpPr>
        <p:spPr>
          <a:xfrm>
            <a:off x="2105025" y="6376988"/>
            <a:ext cx="571500" cy="365125"/>
          </a:xfrm>
          <a:prstGeom prst="rect">
            <a:avLst/>
          </a:prstGeom>
        </p:spPr>
        <p:txBody>
          <a:bodyPr/>
          <a:lstStyle>
            <a:lvl1pPr>
              <a:defRPr/>
            </a:lvl1pPr>
          </a:lstStyle>
          <a:p>
            <a:pPr>
              <a:defRPr/>
            </a:pPr>
            <a:fld id="{1CD0D710-FEE9-4DD8-AEED-EBF044EACABA}" type="slidenum">
              <a:rPr lang="ar-SA"/>
              <a:pPr>
                <a:defRPr/>
              </a:pPr>
              <a:t>‹#›</a:t>
            </a:fld>
            <a:endParaRPr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صورة ذو تسمية توضيحية">
    <p:spTree>
      <p:nvGrpSpPr>
        <p:cNvPr id="1" name=""/>
        <p:cNvGrpSpPr/>
        <p:nvPr/>
      </p:nvGrpSpPr>
      <p:grpSpPr>
        <a:xfrm>
          <a:off x="0" y="0"/>
          <a:ext cx="0" cy="0"/>
          <a:chOff x="0" y="0"/>
          <a:chExt cx="0" cy="0"/>
        </a:xfrm>
      </p:grpSpPr>
      <p:sp>
        <p:nvSpPr>
          <p:cNvPr id="2" name="Title 1"/>
          <p:cNvSpPr>
            <a:spLocks noGrp="1"/>
          </p:cNvSpPr>
          <p:nvPr>
            <p:ph type="title"/>
          </p:nvPr>
        </p:nvSpPr>
        <p:spPr>
          <a:xfrm>
            <a:off x="1941645" y="4800600"/>
            <a:ext cx="5943600" cy="566738"/>
          </a:xfrm>
        </p:spPr>
        <p:txBody>
          <a:bodyPr anchor="b"/>
          <a:lstStyle>
            <a:lvl1pPr algn="l">
              <a:defRPr sz="2000" b="1"/>
            </a:lvl1pPr>
          </a:lstStyle>
          <a:p>
            <a:r>
              <a:rPr lang="ar-SA" smtClean="0"/>
              <a:t>انقر لتحرير نمط العنوان الرئيسي</a:t>
            </a:r>
            <a:endParaRPr lang="en-US"/>
          </a:p>
        </p:txBody>
      </p:sp>
      <p:sp>
        <p:nvSpPr>
          <p:cNvPr id="3" name="Picture Placeholder 2"/>
          <p:cNvSpPr>
            <a:spLocks noGrp="1"/>
          </p:cNvSpPr>
          <p:nvPr>
            <p:ph type="pic" idx="1"/>
          </p:nvPr>
        </p:nvSpPr>
        <p:spPr>
          <a:xfrm>
            <a:off x="1941645" y="612775"/>
            <a:ext cx="5943600" cy="4114800"/>
          </a:xfrm>
        </p:spPr>
        <p:txBody>
          <a:bodyPr rtlCol="0">
            <a:normAutofit/>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r>
              <a:rPr lang="ar-SA" noProof="0" smtClean="0"/>
              <a:t>انقر فوق الرمز لإضافة صورة</a:t>
            </a:r>
            <a:endParaRPr lang="en-US" noProof="0" dirty="0" smtClean="0"/>
          </a:p>
        </p:txBody>
      </p:sp>
      <p:sp>
        <p:nvSpPr>
          <p:cNvPr id="4" name="Text Placeholder 3"/>
          <p:cNvSpPr>
            <a:spLocks noGrp="1"/>
          </p:cNvSpPr>
          <p:nvPr>
            <p:ph type="body" sz="half" idx="2"/>
          </p:nvPr>
        </p:nvSpPr>
        <p:spPr>
          <a:xfrm>
            <a:off x="1941645" y="5367338"/>
            <a:ext cx="59436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ar-SA" smtClean="0"/>
              <a:t>انقر لتحرير أنماط النص الرئيسي</a:t>
            </a:r>
          </a:p>
        </p:txBody>
      </p:sp>
      <p:sp>
        <p:nvSpPr>
          <p:cNvPr id="5" name="Slide Number Placeholder 5"/>
          <p:cNvSpPr>
            <a:spLocks noGrp="1"/>
          </p:cNvSpPr>
          <p:nvPr>
            <p:ph type="sldNum" sz="quarter" idx="10"/>
          </p:nvPr>
        </p:nvSpPr>
        <p:spPr>
          <a:xfrm>
            <a:off x="2105025" y="6376988"/>
            <a:ext cx="571500" cy="365125"/>
          </a:xfrm>
          <a:prstGeom prst="rect">
            <a:avLst/>
          </a:prstGeom>
        </p:spPr>
        <p:txBody>
          <a:bodyPr/>
          <a:lstStyle>
            <a:lvl1pPr>
              <a:defRPr/>
            </a:lvl1pPr>
          </a:lstStyle>
          <a:p>
            <a:pPr>
              <a:defRPr/>
            </a:pPr>
            <a:fld id="{3CD681FE-95EB-43BB-90BC-9DFA564FD6CC}" type="slidenum">
              <a:rPr lang="ar-SA"/>
              <a:pPr>
                <a:defRPr/>
              </a:pPr>
              <a:t>‹#›</a:t>
            </a:fld>
            <a:endParaRPr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عنوان ونص عمودي">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ar-SA" smtClean="0"/>
              <a:t>انقر لتحرير نمط العنوان الرئيسي</a:t>
            </a:r>
            <a:endParaRPr lang="en-US"/>
          </a:p>
        </p:txBody>
      </p:sp>
      <p:sp>
        <p:nvSpPr>
          <p:cNvPr id="3" name="Vertical Text Placeholder 2"/>
          <p:cNvSpPr>
            <a:spLocks noGrp="1"/>
          </p:cNvSpPr>
          <p:nvPr>
            <p:ph type="body" orient="vert" idx="1"/>
          </p:nvPr>
        </p:nvSpPr>
        <p:spPr/>
        <p:txBody>
          <a:bodyPr vert="eaVert"/>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en-US"/>
          </a:p>
        </p:txBody>
      </p:sp>
      <p:sp>
        <p:nvSpPr>
          <p:cNvPr id="4" name="Slide Number Placeholder 5"/>
          <p:cNvSpPr>
            <a:spLocks noGrp="1"/>
          </p:cNvSpPr>
          <p:nvPr>
            <p:ph type="sldNum" sz="quarter" idx="10"/>
          </p:nvPr>
        </p:nvSpPr>
        <p:spPr>
          <a:xfrm>
            <a:off x="2105025" y="6376988"/>
            <a:ext cx="571500" cy="365125"/>
          </a:xfrm>
          <a:prstGeom prst="rect">
            <a:avLst/>
          </a:prstGeom>
        </p:spPr>
        <p:txBody>
          <a:bodyPr/>
          <a:lstStyle>
            <a:lvl1pPr>
              <a:defRPr/>
            </a:lvl1pPr>
          </a:lstStyle>
          <a:p>
            <a:pPr>
              <a:defRPr/>
            </a:pPr>
            <a:fld id="{94E2D931-4EC8-4CD2-97D6-9D3F541B751A}" type="slidenum">
              <a:rPr lang="ar-SA"/>
              <a:pPr>
                <a:defRPr/>
              </a:pPr>
              <a:t>‹#›</a:t>
            </a:fld>
            <a:endParaRPr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عنوان ونص عموديان">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7780337" y="274639"/>
            <a:ext cx="2414588" cy="5851525"/>
          </a:xfrm>
        </p:spPr>
        <p:txBody>
          <a:bodyPr vert="eaVert"/>
          <a:lstStyle/>
          <a:p>
            <a:r>
              <a:rPr lang="ar-SA" smtClean="0"/>
              <a:t>انقر لتحرير نمط العنوان الرئيسي</a:t>
            </a:r>
            <a:endParaRPr lang="en-US"/>
          </a:p>
        </p:txBody>
      </p:sp>
      <p:sp>
        <p:nvSpPr>
          <p:cNvPr id="3" name="Vertical Text Placeholder 2"/>
          <p:cNvSpPr>
            <a:spLocks noGrp="1"/>
          </p:cNvSpPr>
          <p:nvPr>
            <p:ph type="body" orient="vert" idx="1"/>
          </p:nvPr>
        </p:nvSpPr>
        <p:spPr>
          <a:xfrm>
            <a:off x="536575" y="274639"/>
            <a:ext cx="7078663" cy="5851525"/>
          </a:xfrm>
        </p:spPr>
        <p:txBody>
          <a:bodyPr vert="eaVert"/>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en-US"/>
          </a:p>
        </p:txBody>
      </p:sp>
      <p:sp>
        <p:nvSpPr>
          <p:cNvPr id="4" name="Slide Number Placeholder 5"/>
          <p:cNvSpPr>
            <a:spLocks noGrp="1"/>
          </p:cNvSpPr>
          <p:nvPr>
            <p:ph type="sldNum" sz="quarter" idx="10"/>
          </p:nvPr>
        </p:nvSpPr>
        <p:spPr>
          <a:xfrm>
            <a:off x="2105025" y="6376988"/>
            <a:ext cx="571500" cy="365125"/>
          </a:xfrm>
          <a:prstGeom prst="rect">
            <a:avLst/>
          </a:prstGeom>
        </p:spPr>
        <p:txBody>
          <a:bodyPr/>
          <a:lstStyle>
            <a:lvl1pPr>
              <a:defRPr/>
            </a:lvl1pPr>
          </a:lstStyle>
          <a:p>
            <a:pPr>
              <a:defRPr/>
            </a:pPr>
            <a:fld id="{9FE1D026-1D84-4E55-B04D-2B54F501D563}" type="slidenum">
              <a:rPr lang="ar-SA"/>
              <a:pPr>
                <a:defRPr/>
              </a:pPr>
              <a:t>‹#›</a:t>
            </a:fld>
            <a:endParaRPr lang="en-US" dirty="0"/>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e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2.pn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029" name="Title Placeholder 1"/>
          <p:cNvSpPr>
            <a:spLocks noGrp="1"/>
          </p:cNvSpPr>
          <p:nvPr>
            <p:ph type="title"/>
          </p:nvPr>
        </p:nvSpPr>
        <p:spPr bwMode="auto">
          <a:xfrm>
            <a:off x="495300" y="274638"/>
            <a:ext cx="8915400" cy="114300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lvl="0"/>
            <a:r>
              <a:rPr lang="ar-EG" smtClean="0"/>
              <a:t>العنوان الرئيسي</a:t>
            </a:r>
            <a:endParaRPr lang="en-US" smtClean="0"/>
          </a:p>
        </p:txBody>
      </p:sp>
      <p:sp>
        <p:nvSpPr>
          <p:cNvPr id="1030" name="Text Placeholder 2"/>
          <p:cNvSpPr>
            <a:spLocks noGrp="1"/>
          </p:cNvSpPr>
          <p:nvPr>
            <p:ph type="body" idx="1"/>
          </p:nvPr>
        </p:nvSpPr>
        <p:spPr bwMode="auto">
          <a:xfrm>
            <a:off x="495300" y="1600200"/>
            <a:ext cx="8915400" cy="4525963"/>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ar-EG" dirty="0" smtClean="0"/>
              <a:t>المحتوى المستوى الأول</a:t>
            </a:r>
            <a:endParaRPr lang="en-US" dirty="0" smtClean="0"/>
          </a:p>
          <a:p>
            <a:pPr lvl="1"/>
            <a:r>
              <a:rPr lang="ar-EG" dirty="0" smtClean="0"/>
              <a:t>المحتوى المستوى الثاني</a:t>
            </a:r>
            <a:endParaRPr lang="en-US" dirty="0" smtClean="0"/>
          </a:p>
          <a:p>
            <a:pPr lvl="2"/>
            <a:r>
              <a:rPr lang="ar-EG" dirty="0" smtClean="0"/>
              <a:t>المحتوى المستوى الثالث</a:t>
            </a:r>
            <a:endParaRPr lang="en-US" dirty="0" smtClean="0"/>
          </a:p>
          <a:p>
            <a:pPr lvl="3"/>
            <a:r>
              <a:rPr lang="ar-EG" dirty="0" smtClean="0"/>
              <a:t>المحتوى المستوى الرابع</a:t>
            </a:r>
            <a:endParaRPr lang="en-US" dirty="0" smtClean="0"/>
          </a:p>
          <a:p>
            <a:pPr lvl="4"/>
            <a:r>
              <a:rPr lang="ar-EG" dirty="0" smtClean="0"/>
              <a:t>المحتوى المستوى الخامس</a:t>
            </a:r>
            <a:endParaRPr lang="en-US" dirty="0" smtClean="0"/>
          </a:p>
        </p:txBody>
      </p:sp>
      <p:sp>
        <p:nvSpPr>
          <p:cNvPr id="10" name="Rectangle 9"/>
          <p:cNvSpPr/>
          <p:nvPr/>
        </p:nvSpPr>
        <p:spPr>
          <a:xfrm>
            <a:off x="0" y="6324600"/>
            <a:ext cx="9906000" cy="533400"/>
          </a:xfrm>
          <a:prstGeom prst="rect">
            <a:avLst/>
          </a:prstGeom>
          <a:solidFill>
            <a:srgbClr val="F04316"/>
          </a:solidFill>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dirty="0"/>
          </a:p>
        </p:txBody>
      </p:sp>
      <p:grpSp>
        <p:nvGrpSpPr>
          <p:cNvPr id="12" name="Group 7"/>
          <p:cNvGrpSpPr>
            <a:grpSpLocks/>
          </p:cNvGrpSpPr>
          <p:nvPr/>
        </p:nvGrpSpPr>
        <p:grpSpPr bwMode="auto">
          <a:xfrm>
            <a:off x="8610600" y="5791200"/>
            <a:ext cx="941388" cy="914400"/>
            <a:chOff x="5210750" y="1066800"/>
            <a:chExt cx="2976900" cy="3130677"/>
          </a:xfrm>
        </p:grpSpPr>
        <p:sp>
          <p:nvSpPr>
            <p:cNvPr id="13" name="Oval 12"/>
            <p:cNvSpPr/>
            <p:nvPr/>
          </p:nvSpPr>
          <p:spPr>
            <a:xfrm>
              <a:off x="5321191" y="1142893"/>
              <a:ext cx="2766057" cy="2973058"/>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pic>
          <p:nvPicPr>
            <p:cNvPr id="14" name="Picture 2" descr="http://kfu.files.googlepages.com/newKFUlogo.jpg"/>
            <p:cNvPicPr>
              <a:picLocks noChangeAspect="1" noChangeArrowheads="1"/>
            </p:cNvPicPr>
            <p:nvPr/>
          </p:nvPicPr>
          <p:blipFill>
            <a:blip r:embed="rId13" cstate="print">
              <a:clrChange>
                <a:clrFrom>
                  <a:srgbClr val="FFFFFF"/>
                </a:clrFrom>
                <a:clrTo>
                  <a:srgbClr val="FFFFFF">
                    <a:alpha val="0"/>
                  </a:srgbClr>
                </a:clrTo>
              </a:clrChange>
            </a:blip>
            <a:srcRect/>
            <a:stretch>
              <a:fillRect/>
            </a:stretch>
          </p:blipFill>
          <p:spPr bwMode="auto">
            <a:xfrm>
              <a:off x="5210750" y="1066800"/>
              <a:ext cx="2976900" cy="3130677"/>
            </a:xfrm>
            <a:prstGeom prst="rect">
              <a:avLst/>
            </a:prstGeom>
            <a:noFill/>
            <a:ln w="9525">
              <a:noFill/>
              <a:miter lim="800000"/>
              <a:headEnd/>
              <a:tailEnd/>
            </a:ln>
          </p:spPr>
        </p:pic>
      </p:grpSp>
      <p:sp>
        <p:nvSpPr>
          <p:cNvPr id="15" name="Slide Number Placeholder 5"/>
          <p:cNvSpPr>
            <a:spLocks noGrp="1"/>
          </p:cNvSpPr>
          <p:nvPr>
            <p:ph type="sldNum" sz="quarter" idx="4"/>
          </p:nvPr>
        </p:nvSpPr>
        <p:spPr>
          <a:xfrm>
            <a:off x="4914900" y="6376988"/>
            <a:ext cx="571500" cy="365125"/>
          </a:xfrm>
          <a:prstGeom prst="rect">
            <a:avLst/>
          </a:prstGeom>
        </p:spPr>
        <p:txBody>
          <a:bodyPr vert="horz" wrap="square" lIns="91440" tIns="45720" rIns="91440" bIns="45720" numCol="1" anchor="ctr" anchorCtr="0" compatLnSpc="1">
            <a:prstTxWarp prst="textNoShape">
              <a:avLst/>
            </a:prstTxWarp>
          </a:bodyPr>
          <a:lstStyle>
            <a:lvl1pPr rtl="0">
              <a:defRPr sz="1200">
                <a:solidFill>
                  <a:schemeClr val="bg1"/>
                </a:solidFill>
                <a:latin typeface="Calibri" pitchFamily="34" charset="0"/>
                <a:cs typeface="Arial" charset="0"/>
              </a:defRPr>
            </a:lvl1pPr>
          </a:lstStyle>
          <a:p>
            <a:pPr>
              <a:defRPr/>
            </a:pPr>
            <a:endParaRPr lang="en-US" dirty="0"/>
          </a:p>
        </p:txBody>
      </p:sp>
      <p:sp>
        <p:nvSpPr>
          <p:cNvPr id="16" name="Rectangle 15"/>
          <p:cNvSpPr/>
          <p:nvPr/>
        </p:nvSpPr>
        <p:spPr>
          <a:xfrm>
            <a:off x="6781800" y="6519446"/>
            <a:ext cx="1928926"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King Faisal University</a:t>
            </a:r>
            <a:endParaRPr lang="en-US" sz="1600" dirty="0">
              <a:solidFill>
                <a:schemeClr val="bg1"/>
              </a:solidFill>
              <a:latin typeface="+mn-lt"/>
              <a:cs typeface="+mn-cs"/>
            </a:endParaRPr>
          </a:p>
        </p:txBody>
      </p:sp>
      <p:sp>
        <p:nvSpPr>
          <p:cNvPr id="17" name="Rectangle 16"/>
          <p:cNvSpPr/>
          <p:nvPr/>
        </p:nvSpPr>
        <p:spPr>
          <a:xfrm>
            <a:off x="7050442" y="6290846"/>
            <a:ext cx="1407758" cy="338554"/>
          </a:xfrm>
          <a:prstGeom prst="rect">
            <a:avLst/>
          </a:prstGeom>
        </p:spPr>
        <p:txBody>
          <a:bodyPr wrap="none">
            <a:spAutoFit/>
          </a:bodyPr>
          <a:lstStyle/>
          <a:p>
            <a:pPr algn="l" rtl="0" fontAlgn="auto">
              <a:spcBef>
                <a:spcPts val="0"/>
              </a:spcBef>
              <a:spcAft>
                <a:spcPts val="0"/>
              </a:spcAft>
              <a:defRPr/>
            </a:pPr>
            <a:r>
              <a:rPr lang="ar-SA" sz="1600" b="1" dirty="0" smtClean="0">
                <a:solidFill>
                  <a:schemeClr val="bg1"/>
                </a:solidFill>
                <a:latin typeface="+mn-lt"/>
                <a:cs typeface="+mn-cs"/>
              </a:rPr>
              <a:t>جامعة الملك فيصل</a:t>
            </a:r>
            <a:endParaRPr lang="en-US" sz="1600" b="1" dirty="0">
              <a:solidFill>
                <a:schemeClr val="bg1"/>
              </a:solidFill>
              <a:latin typeface="+mn-lt"/>
              <a:cs typeface="+mn-cs"/>
            </a:endParaRPr>
          </a:p>
        </p:txBody>
      </p:sp>
      <p:pic>
        <p:nvPicPr>
          <p:cNvPr id="18" name="Picture 17"/>
          <p:cNvPicPr>
            <a:picLocks noChangeAspect="1"/>
          </p:cNvPicPr>
          <p:nvPr/>
        </p:nvPicPr>
        <p:blipFill>
          <a:blip r:embed="rId14" cstate="print">
            <a:extLst>
              <a:ext uri="{28A0092B-C50C-407E-A947-70E740481C1C}">
                <a14:useLocalDpi xmlns="" xmlns:a14="http://schemas.microsoft.com/office/drawing/2010/main" val="0"/>
              </a:ext>
            </a:extLst>
          </a:blip>
          <a:stretch>
            <a:fillRect/>
          </a:stretch>
        </p:blipFill>
        <p:spPr>
          <a:xfrm>
            <a:off x="235304" y="5964270"/>
            <a:ext cx="838200" cy="712470"/>
          </a:xfrm>
          <a:prstGeom prst="rect">
            <a:avLst/>
          </a:prstGeom>
        </p:spPr>
      </p:pic>
      <p:sp>
        <p:nvSpPr>
          <p:cNvPr id="19" name="Rectangle 18"/>
          <p:cNvSpPr/>
          <p:nvPr/>
        </p:nvSpPr>
        <p:spPr>
          <a:xfrm>
            <a:off x="914400" y="6581001"/>
            <a:ext cx="3116046" cy="276999"/>
          </a:xfrm>
          <a:prstGeom prst="rect">
            <a:avLst/>
          </a:prstGeom>
        </p:spPr>
        <p:txBody>
          <a:bodyPr wrap="none">
            <a:spAutoFit/>
          </a:bodyPr>
          <a:lstStyle/>
          <a:p>
            <a:pPr algn="l" rtl="0" fontAlgn="auto">
              <a:spcBef>
                <a:spcPts val="0"/>
              </a:spcBef>
              <a:spcAft>
                <a:spcPts val="0"/>
              </a:spcAft>
              <a:defRPr/>
            </a:pPr>
            <a:r>
              <a:rPr lang="en-US" sz="1200" dirty="0" smtClean="0">
                <a:solidFill>
                  <a:schemeClr val="bg1"/>
                </a:solidFill>
                <a:latin typeface="+mn-lt"/>
                <a:cs typeface="+mn-cs"/>
              </a:rPr>
              <a:t>Deanship of E-Learning and Distance Education</a:t>
            </a:r>
            <a:endParaRPr lang="en-US" sz="1200" dirty="0">
              <a:solidFill>
                <a:schemeClr val="bg1"/>
              </a:solidFill>
              <a:latin typeface="+mn-lt"/>
              <a:cs typeface="+mn-cs"/>
            </a:endParaRPr>
          </a:p>
        </p:txBody>
      </p:sp>
      <p:sp>
        <p:nvSpPr>
          <p:cNvPr id="20" name="Rectangle 19"/>
          <p:cNvSpPr/>
          <p:nvPr/>
        </p:nvSpPr>
        <p:spPr>
          <a:xfrm>
            <a:off x="1183042" y="6290846"/>
            <a:ext cx="2795958" cy="338554"/>
          </a:xfrm>
          <a:prstGeom prst="rect">
            <a:avLst/>
          </a:prstGeom>
        </p:spPr>
        <p:txBody>
          <a:bodyPr wrap="none">
            <a:spAutoFit/>
          </a:bodyPr>
          <a:lstStyle/>
          <a:p>
            <a:pPr algn="l" rtl="0" fontAlgn="auto">
              <a:spcBef>
                <a:spcPts val="0"/>
              </a:spcBef>
              <a:spcAft>
                <a:spcPts val="0"/>
              </a:spcAft>
              <a:defRPr/>
            </a:pPr>
            <a:r>
              <a:rPr lang="ar-SA" sz="1600" b="1" dirty="0" smtClean="0">
                <a:solidFill>
                  <a:schemeClr val="bg1"/>
                </a:solidFill>
                <a:latin typeface="+mn-lt"/>
                <a:cs typeface="+mn-cs"/>
              </a:rPr>
              <a:t>عمادة التعلم</a:t>
            </a:r>
            <a:r>
              <a:rPr lang="ar-SA" sz="1600" b="1" baseline="0" dirty="0" smtClean="0">
                <a:solidFill>
                  <a:schemeClr val="bg1"/>
                </a:solidFill>
                <a:latin typeface="+mn-lt"/>
                <a:cs typeface="+mn-cs"/>
              </a:rPr>
              <a:t> الإلكتروني والتعليم عن بعد</a:t>
            </a:r>
            <a:endParaRPr lang="en-US" sz="1600" b="1" dirty="0">
              <a:solidFill>
                <a:schemeClr val="bg1"/>
              </a:solidFill>
              <a:latin typeface="+mn-lt"/>
              <a:cs typeface="+mn-cs"/>
            </a:endParaRPr>
          </a:p>
        </p:txBody>
      </p:sp>
    </p:spTree>
  </p:cSld>
  <p:clrMap bg1="lt1" tx1="dk1" bg2="lt2" tx2="dk2" accent1="accent1" accent2="accent2" accent3="accent3" accent4="accent4" accent5="accent5" accent6="accent6" hlink="hlink" folHlink="folHlink"/>
  <p:sldLayoutIdLst>
    <p:sldLayoutId id="2147483772" r:id="rId1"/>
    <p:sldLayoutId id="2147483773" r:id="rId2"/>
    <p:sldLayoutId id="2147483764" r:id="rId3"/>
    <p:sldLayoutId id="2147483774" r:id="rId4"/>
    <p:sldLayoutId id="2147483765" r:id="rId5"/>
    <p:sldLayoutId id="2147483766" r:id="rId6"/>
    <p:sldLayoutId id="2147483767" r:id="rId7"/>
    <p:sldLayoutId id="2147483768" r:id="rId8"/>
    <p:sldLayoutId id="2147483769" r:id="rId9"/>
    <p:sldLayoutId id="2147483770" r:id="rId10"/>
    <p:sldLayoutId id="2147483771" r:id="rId11"/>
  </p:sldLayoutIdLst>
  <p:timing>
    <p:tnLst>
      <p:par>
        <p:cTn id="1" dur="indefinite" restart="never" nodeType="tmRoot"/>
      </p:par>
    </p:tnLst>
  </p:timing>
  <p:hf hdr="0" ftr="0" dt="0"/>
  <p:txStyles>
    <p:titleStyle>
      <a:lvl1pPr algn="r" rtl="1" eaLnBrk="1" fontAlgn="base" hangingPunct="1">
        <a:spcBef>
          <a:spcPct val="0"/>
        </a:spcBef>
        <a:spcAft>
          <a:spcPct val="0"/>
        </a:spcAft>
        <a:defRPr sz="4400" kern="1200">
          <a:solidFill>
            <a:srgbClr val="43A79C"/>
          </a:solidFill>
          <a:latin typeface="+mj-lt"/>
          <a:ea typeface="+mj-ea"/>
          <a:cs typeface="Arial" charset="0"/>
        </a:defRPr>
      </a:lvl1pPr>
      <a:lvl2pPr algn="r" rtl="1" eaLnBrk="1" fontAlgn="base" hangingPunct="1">
        <a:spcBef>
          <a:spcPct val="0"/>
        </a:spcBef>
        <a:spcAft>
          <a:spcPct val="0"/>
        </a:spcAft>
        <a:defRPr sz="4400">
          <a:solidFill>
            <a:srgbClr val="376092"/>
          </a:solidFill>
          <a:latin typeface="Calibri" pitchFamily="34" charset="0"/>
          <a:cs typeface="Arial" charset="0"/>
        </a:defRPr>
      </a:lvl2pPr>
      <a:lvl3pPr algn="r" rtl="1" eaLnBrk="1" fontAlgn="base" hangingPunct="1">
        <a:spcBef>
          <a:spcPct val="0"/>
        </a:spcBef>
        <a:spcAft>
          <a:spcPct val="0"/>
        </a:spcAft>
        <a:defRPr sz="4400">
          <a:solidFill>
            <a:srgbClr val="376092"/>
          </a:solidFill>
          <a:latin typeface="Calibri" pitchFamily="34" charset="0"/>
          <a:cs typeface="Arial" charset="0"/>
        </a:defRPr>
      </a:lvl3pPr>
      <a:lvl4pPr algn="r" rtl="1" eaLnBrk="1" fontAlgn="base" hangingPunct="1">
        <a:spcBef>
          <a:spcPct val="0"/>
        </a:spcBef>
        <a:spcAft>
          <a:spcPct val="0"/>
        </a:spcAft>
        <a:defRPr sz="4400">
          <a:solidFill>
            <a:srgbClr val="376092"/>
          </a:solidFill>
          <a:latin typeface="Calibri" pitchFamily="34" charset="0"/>
          <a:cs typeface="Arial" charset="0"/>
        </a:defRPr>
      </a:lvl4pPr>
      <a:lvl5pPr algn="r" rtl="1" eaLnBrk="1" fontAlgn="base" hangingPunct="1">
        <a:spcBef>
          <a:spcPct val="0"/>
        </a:spcBef>
        <a:spcAft>
          <a:spcPct val="0"/>
        </a:spcAft>
        <a:defRPr sz="4400">
          <a:solidFill>
            <a:srgbClr val="376092"/>
          </a:solidFill>
          <a:latin typeface="Calibri" pitchFamily="34" charset="0"/>
          <a:cs typeface="Arial" charset="0"/>
        </a:defRPr>
      </a:lvl5pPr>
      <a:lvl6pPr marL="457200" algn="r" rtl="1" eaLnBrk="1" fontAlgn="base" hangingPunct="1">
        <a:spcBef>
          <a:spcPct val="0"/>
        </a:spcBef>
        <a:spcAft>
          <a:spcPct val="0"/>
        </a:spcAft>
        <a:defRPr sz="4400">
          <a:solidFill>
            <a:srgbClr val="376092"/>
          </a:solidFill>
          <a:latin typeface="Calibri" pitchFamily="34" charset="0"/>
          <a:cs typeface="Arial" charset="0"/>
        </a:defRPr>
      </a:lvl6pPr>
      <a:lvl7pPr marL="914400" algn="r" rtl="1" eaLnBrk="1" fontAlgn="base" hangingPunct="1">
        <a:spcBef>
          <a:spcPct val="0"/>
        </a:spcBef>
        <a:spcAft>
          <a:spcPct val="0"/>
        </a:spcAft>
        <a:defRPr sz="4400">
          <a:solidFill>
            <a:srgbClr val="376092"/>
          </a:solidFill>
          <a:latin typeface="Calibri" pitchFamily="34" charset="0"/>
          <a:cs typeface="Arial" charset="0"/>
        </a:defRPr>
      </a:lvl7pPr>
      <a:lvl8pPr marL="1371600" algn="r" rtl="1" eaLnBrk="1" fontAlgn="base" hangingPunct="1">
        <a:spcBef>
          <a:spcPct val="0"/>
        </a:spcBef>
        <a:spcAft>
          <a:spcPct val="0"/>
        </a:spcAft>
        <a:defRPr sz="4400">
          <a:solidFill>
            <a:srgbClr val="376092"/>
          </a:solidFill>
          <a:latin typeface="Calibri" pitchFamily="34" charset="0"/>
          <a:cs typeface="Arial" charset="0"/>
        </a:defRPr>
      </a:lvl8pPr>
      <a:lvl9pPr marL="1828800" algn="r" rtl="1" eaLnBrk="1" fontAlgn="base" hangingPunct="1">
        <a:spcBef>
          <a:spcPct val="0"/>
        </a:spcBef>
        <a:spcAft>
          <a:spcPct val="0"/>
        </a:spcAft>
        <a:defRPr sz="4400">
          <a:solidFill>
            <a:srgbClr val="376092"/>
          </a:solidFill>
          <a:latin typeface="Calibri" pitchFamily="34" charset="0"/>
          <a:cs typeface="Arial" charset="0"/>
        </a:defRPr>
      </a:lvl9pPr>
    </p:titleStyle>
    <p:bodyStyle>
      <a:lvl1pPr marL="342900" indent="-342900" algn="r" rtl="1" eaLnBrk="1" fontAlgn="base" hangingPunct="1">
        <a:spcBef>
          <a:spcPct val="20000"/>
        </a:spcBef>
        <a:spcAft>
          <a:spcPct val="0"/>
        </a:spcAft>
        <a:buFont typeface="Arial" pitchFamily="34" charset="0"/>
        <a:buChar char="•"/>
        <a:defRPr sz="3200" kern="1200">
          <a:solidFill>
            <a:srgbClr val="313B4A"/>
          </a:solidFill>
          <a:latin typeface="+mn-lt"/>
          <a:ea typeface="+mn-ea"/>
          <a:cs typeface="Arial" charset="0"/>
        </a:defRPr>
      </a:lvl1pPr>
      <a:lvl2pPr marL="742950" indent="-285750" algn="r" rtl="1" eaLnBrk="1" fontAlgn="base" hangingPunct="1">
        <a:spcBef>
          <a:spcPct val="20000"/>
        </a:spcBef>
        <a:spcAft>
          <a:spcPct val="0"/>
        </a:spcAft>
        <a:buFont typeface="Arial" pitchFamily="34" charset="0"/>
        <a:buChar char="–"/>
        <a:defRPr sz="2800" kern="1200">
          <a:solidFill>
            <a:srgbClr val="313B4A"/>
          </a:solidFill>
          <a:latin typeface="+mn-lt"/>
          <a:ea typeface="+mn-ea"/>
          <a:cs typeface="Arial" charset="0"/>
        </a:defRPr>
      </a:lvl2pPr>
      <a:lvl3pPr marL="1143000" indent="-228600" algn="r" rtl="1" eaLnBrk="1" fontAlgn="base" hangingPunct="1">
        <a:spcBef>
          <a:spcPct val="20000"/>
        </a:spcBef>
        <a:spcAft>
          <a:spcPct val="0"/>
        </a:spcAft>
        <a:buFont typeface="Arial" pitchFamily="34" charset="0"/>
        <a:buChar char="•"/>
        <a:defRPr sz="2400" kern="1200">
          <a:solidFill>
            <a:srgbClr val="313B4A"/>
          </a:solidFill>
          <a:latin typeface="+mn-lt"/>
          <a:ea typeface="+mn-ea"/>
          <a:cs typeface="Arial" charset="0"/>
        </a:defRPr>
      </a:lvl3pPr>
      <a:lvl4pPr marL="1600200" indent="-228600" algn="r" rtl="1" eaLnBrk="1" fontAlgn="base" hangingPunct="1">
        <a:spcBef>
          <a:spcPct val="20000"/>
        </a:spcBef>
        <a:spcAft>
          <a:spcPct val="0"/>
        </a:spcAft>
        <a:buFont typeface="Arial" pitchFamily="34" charset="0"/>
        <a:buChar char="–"/>
        <a:defRPr sz="2000" kern="1200">
          <a:solidFill>
            <a:srgbClr val="313B4A"/>
          </a:solidFill>
          <a:latin typeface="+mn-lt"/>
          <a:ea typeface="+mn-ea"/>
          <a:cs typeface="Arial" charset="0"/>
        </a:defRPr>
      </a:lvl4pPr>
      <a:lvl5pPr marL="2057400" indent="-228600" algn="r" rtl="1" eaLnBrk="1" fontAlgn="base" hangingPunct="1">
        <a:spcBef>
          <a:spcPct val="20000"/>
        </a:spcBef>
        <a:spcAft>
          <a:spcPct val="0"/>
        </a:spcAft>
        <a:buFont typeface="Arial" pitchFamily="34" charset="0"/>
        <a:buChar char="»"/>
        <a:defRPr sz="2000" kern="1200">
          <a:solidFill>
            <a:srgbClr val="313B4A"/>
          </a:solidFill>
          <a:latin typeface="+mn-lt"/>
          <a:ea typeface="+mn-ea"/>
          <a:cs typeface="Arial" charset="0"/>
        </a:defRPr>
      </a:lvl5pPr>
      <a:lvl6pPr marL="25146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r" defTabSz="914400" rtl="1" eaLnBrk="1" latinLnBrk="0" hangingPunct="1">
        <a:defRPr sz="1800" kern="1200">
          <a:solidFill>
            <a:schemeClr val="tx1"/>
          </a:solidFill>
          <a:latin typeface="+mn-lt"/>
          <a:ea typeface="+mn-ea"/>
          <a:cs typeface="+mn-cs"/>
        </a:defRPr>
      </a:lvl1pPr>
      <a:lvl2pPr marL="457200" algn="r" defTabSz="914400" rtl="1" eaLnBrk="1" latinLnBrk="0" hangingPunct="1">
        <a:defRPr sz="1800" kern="1200">
          <a:solidFill>
            <a:schemeClr val="tx1"/>
          </a:solidFill>
          <a:latin typeface="+mn-lt"/>
          <a:ea typeface="+mn-ea"/>
          <a:cs typeface="+mn-cs"/>
        </a:defRPr>
      </a:lvl2pPr>
      <a:lvl3pPr marL="914400" algn="r" defTabSz="914400" rtl="1" eaLnBrk="1" latinLnBrk="0" hangingPunct="1">
        <a:defRPr sz="1800" kern="1200">
          <a:solidFill>
            <a:schemeClr val="tx1"/>
          </a:solidFill>
          <a:latin typeface="+mn-lt"/>
          <a:ea typeface="+mn-ea"/>
          <a:cs typeface="+mn-cs"/>
        </a:defRPr>
      </a:lvl3pPr>
      <a:lvl4pPr marL="1371600" algn="r" defTabSz="914400" rtl="1" eaLnBrk="1" latinLnBrk="0" hangingPunct="1">
        <a:defRPr sz="1800" kern="1200">
          <a:solidFill>
            <a:schemeClr val="tx1"/>
          </a:solidFill>
          <a:latin typeface="+mn-lt"/>
          <a:ea typeface="+mn-ea"/>
          <a:cs typeface="+mn-cs"/>
        </a:defRPr>
      </a:lvl4pPr>
      <a:lvl5pPr marL="1828800" algn="r" defTabSz="914400" rtl="1" eaLnBrk="1" latinLnBrk="0" hangingPunct="1">
        <a:defRPr sz="1800" kern="1200">
          <a:solidFill>
            <a:schemeClr val="tx1"/>
          </a:solidFill>
          <a:latin typeface="+mn-lt"/>
          <a:ea typeface="+mn-ea"/>
          <a:cs typeface="+mn-cs"/>
        </a:defRPr>
      </a:lvl5pPr>
      <a:lvl6pPr marL="2286000" algn="r" defTabSz="914400" rtl="1" eaLnBrk="1" latinLnBrk="0" hangingPunct="1">
        <a:defRPr sz="1800" kern="1200">
          <a:solidFill>
            <a:schemeClr val="tx1"/>
          </a:solidFill>
          <a:latin typeface="+mn-lt"/>
          <a:ea typeface="+mn-ea"/>
          <a:cs typeface="+mn-cs"/>
        </a:defRPr>
      </a:lvl6pPr>
      <a:lvl7pPr marL="2743200" algn="r" defTabSz="914400" rtl="1" eaLnBrk="1" latinLnBrk="0" hangingPunct="1">
        <a:defRPr sz="1800" kern="1200">
          <a:solidFill>
            <a:schemeClr val="tx1"/>
          </a:solidFill>
          <a:latin typeface="+mn-lt"/>
          <a:ea typeface="+mn-ea"/>
          <a:cs typeface="+mn-cs"/>
        </a:defRPr>
      </a:lvl7pPr>
      <a:lvl8pPr marL="3200400" algn="r" defTabSz="914400" rtl="1" eaLnBrk="1" latinLnBrk="0" hangingPunct="1">
        <a:defRPr sz="1800" kern="1200">
          <a:solidFill>
            <a:schemeClr val="tx1"/>
          </a:solidFill>
          <a:latin typeface="+mn-lt"/>
          <a:ea typeface="+mn-ea"/>
          <a:cs typeface="+mn-cs"/>
        </a:defRPr>
      </a:lvl8pPr>
      <a:lvl9pPr marL="3657600" algn="r" defTabSz="914400" rtl="1"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2.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jpeg"/><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2" name="Title 1"/>
          <p:cNvSpPr>
            <a:spLocks noGrp="1"/>
          </p:cNvSpPr>
          <p:nvPr>
            <p:ph type="ctrTitle"/>
          </p:nvPr>
        </p:nvSpPr>
        <p:spPr>
          <a:xfrm>
            <a:off x="742950" y="2130425"/>
            <a:ext cx="8420100" cy="1470025"/>
          </a:xfrm>
        </p:spPr>
        <p:txBody>
          <a:bodyPr/>
          <a:lstStyle/>
          <a:p>
            <a:pPr eaLnBrk="1" hangingPunct="1"/>
            <a:endParaRPr lang="ar-SA" smtClean="0">
              <a:solidFill>
                <a:srgbClr val="376092"/>
              </a:solidFill>
              <a:cs typeface="Arial" pitchFamily="34" charset="0"/>
            </a:endParaRPr>
          </a:p>
        </p:txBody>
      </p:sp>
      <p:sp>
        <p:nvSpPr>
          <p:cNvPr id="3" name="Subtitle 2"/>
          <p:cNvSpPr>
            <a:spLocks noGrp="1"/>
          </p:cNvSpPr>
          <p:nvPr>
            <p:ph type="subTitle" idx="1"/>
          </p:nvPr>
        </p:nvSpPr>
        <p:spPr/>
        <p:txBody>
          <a:bodyPr rtlCol="0">
            <a:normAutofit/>
          </a:bodyPr>
          <a:lstStyle/>
          <a:p>
            <a:pPr eaLnBrk="1" fontAlgn="auto" hangingPunct="1">
              <a:spcAft>
                <a:spcPts val="0"/>
              </a:spcAft>
              <a:defRPr/>
            </a:pPr>
            <a:endParaRPr lang="en-US" dirty="0" smtClean="0">
              <a:cs typeface="+mn-cs"/>
            </a:endParaRPr>
          </a:p>
        </p:txBody>
      </p:sp>
      <p:sp>
        <p:nvSpPr>
          <p:cNvPr id="5" name="Rectangle 4"/>
          <p:cNvSpPr/>
          <p:nvPr/>
        </p:nvSpPr>
        <p:spPr>
          <a:xfrm>
            <a:off x="0" y="0"/>
            <a:ext cx="9906000"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dirty="0"/>
          </a:p>
        </p:txBody>
      </p:sp>
      <p:sp>
        <p:nvSpPr>
          <p:cNvPr id="6" name="Rectangle 5"/>
          <p:cNvSpPr/>
          <p:nvPr/>
        </p:nvSpPr>
        <p:spPr>
          <a:xfrm>
            <a:off x="0" y="-228600"/>
            <a:ext cx="9906000" cy="3429000"/>
          </a:xfrm>
          <a:prstGeom prst="rect">
            <a:avLst/>
          </a:prstGeom>
          <a:solidFill>
            <a:srgbClr val="F04316"/>
          </a:solidFill>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dirty="0"/>
          </a:p>
        </p:txBody>
      </p:sp>
      <p:sp>
        <p:nvSpPr>
          <p:cNvPr id="5127" name="Subtitle 2"/>
          <p:cNvSpPr txBox="1">
            <a:spLocks/>
          </p:cNvSpPr>
          <p:nvPr/>
        </p:nvSpPr>
        <p:spPr bwMode="auto">
          <a:xfrm>
            <a:off x="5715000" y="4800600"/>
            <a:ext cx="4083050" cy="1066800"/>
          </a:xfrm>
          <a:prstGeom prst="rect">
            <a:avLst/>
          </a:prstGeom>
          <a:noFill/>
          <a:ln w="9525">
            <a:noFill/>
            <a:miter lim="800000"/>
            <a:headEnd/>
            <a:tailEnd/>
          </a:ln>
        </p:spPr>
        <p:txBody>
          <a:bodyPr/>
          <a:lstStyle/>
          <a:p>
            <a:pPr algn="ctr" rtl="0">
              <a:spcBef>
                <a:spcPct val="20000"/>
              </a:spcBef>
              <a:buFont typeface="Arial" pitchFamily="34" charset="0"/>
              <a:buNone/>
            </a:pPr>
            <a:r>
              <a:rPr lang="ar-SA" sz="2400" b="1" dirty="0" smtClean="0">
                <a:solidFill>
                  <a:srgbClr val="313B4A"/>
                </a:solidFill>
                <a:latin typeface="Calibri" pitchFamily="34" charset="0"/>
              </a:rPr>
              <a:t>جامعة الملك فيصل</a:t>
            </a:r>
          </a:p>
          <a:p>
            <a:pPr algn="ctr" rtl="0">
              <a:spcBef>
                <a:spcPct val="20000"/>
              </a:spcBef>
              <a:buFont typeface="Arial" pitchFamily="34" charset="0"/>
              <a:buNone/>
            </a:pPr>
            <a:r>
              <a:rPr lang="ar-SA" sz="2400" b="1" dirty="0" smtClean="0">
                <a:solidFill>
                  <a:srgbClr val="313B4A"/>
                </a:solidFill>
                <a:latin typeface="Calibri" pitchFamily="34" charset="0"/>
              </a:rPr>
              <a:t>عمادة التعلم الإلكتروني والتعليم عن بعد</a:t>
            </a:r>
            <a:endParaRPr lang="en-US" sz="2400" b="1" dirty="0">
              <a:solidFill>
                <a:srgbClr val="313B4A"/>
              </a:solidFill>
              <a:latin typeface="Calibri" pitchFamily="34" charset="0"/>
            </a:endParaRPr>
          </a:p>
          <a:p>
            <a:pPr algn="ctr" rtl="0">
              <a:spcBef>
                <a:spcPct val="20000"/>
              </a:spcBef>
              <a:buFont typeface="Arial" pitchFamily="34" charset="0"/>
              <a:buNone/>
            </a:pPr>
            <a:r>
              <a:rPr lang="ar-SA" sz="2400" dirty="0" smtClean="0">
                <a:solidFill>
                  <a:srgbClr val="313B4A"/>
                </a:solidFill>
                <a:latin typeface="Calibri" pitchFamily="34" charset="0"/>
              </a:rPr>
              <a:t>	</a:t>
            </a:r>
            <a:endParaRPr lang="en-US" sz="2400" dirty="0">
              <a:solidFill>
                <a:srgbClr val="313B4A"/>
              </a:solidFill>
              <a:latin typeface="Calibri" pitchFamily="34" charset="0"/>
            </a:endParaRPr>
          </a:p>
        </p:txBody>
      </p:sp>
      <p:grpSp>
        <p:nvGrpSpPr>
          <p:cNvPr id="5128" name="Group 7"/>
          <p:cNvGrpSpPr>
            <a:grpSpLocks/>
          </p:cNvGrpSpPr>
          <p:nvPr/>
        </p:nvGrpSpPr>
        <p:grpSpPr bwMode="auto">
          <a:xfrm>
            <a:off x="6494463" y="1981200"/>
            <a:ext cx="2600325" cy="2524125"/>
            <a:chOff x="5210750" y="1066800"/>
            <a:chExt cx="2976900" cy="3130677"/>
          </a:xfrm>
        </p:grpSpPr>
        <p:sp>
          <p:nvSpPr>
            <p:cNvPr id="9" name="Oval 8"/>
            <p:cNvSpPr/>
            <p:nvPr/>
          </p:nvSpPr>
          <p:spPr>
            <a:xfrm>
              <a:off x="5321611" y="1143591"/>
              <a:ext cx="2767900" cy="2973159"/>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pic>
          <p:nvPicPr>
            <p:cNvPr id="5133" name="Picture 2" descr="http://kfu.files.googlepages.com/newKFUlogo.jpg"/>
            <p:cNvPicPr>
              <a:picLocks noChangeAspect="1" noChangeArrowheads="1"/>
            </p:cNvPicPr>
            <p:nvPr/>
          </p:nvPicPr>
          <p:blipFill>
            <a:blip r:embed="rId3" cstate="print">
              <a:clrChange>
                <a:clrFrom>
                  <a:srgbClr val="FFFFFF"/>
                </a:clrFrom>
                <a:clrTo>
                  <a:srgbClr val="FFFFFF">
                    <a:alpha val="0"/>
                  </a:srgbClr>
                </a:clrTo>
              </a:clrChange>
            </a:blip>
            <a:srcRect/>
            <a:stretch>
              <a:fillRect/>
            </a:stretch>
          </p:blipFill>
          <p:spPr bwMode="auto">
            <a:xfrm>
              <a:off x="5210750" y="1066800"/>
              <a:ext cx="2976900" cy="3130677"/>
            </a:xfrm>
            <a:prstGeom prst="rect">
              <a:avLst/>
            </a:prstGeom>
            <a:noFill/>
            <a:ln w="9525">
              <a:noFill/>
              <a:miter lim="800000"/>
              <a:headEnd/>
              <a:tailEnd/>
            </a:ln>
          </p:spPr>
        </p:pic>
      </p:grpSp>
      <p:sp>
        <p:nvSpPr>
          <p:cNvPr id="11" name="Freeform 10"/>
          <p:cNvSpPr/>
          <p:nvPr/>
        </p:nvSpPr>
        <p:spPr>
          <a:xfrm>
            <a:off x="0" y="2667000"/>
            <a:ext cx="6091238" cy="1447800"/>
          </a:xfrm>
          <a:custGeom>
            <a:avLst/>
            <a:gdLst>
              <a:gd name="connsiteX0" fmla="*/ 0 w 6814457"/>
              <a:gd name="connsiteY0" fmla="*/ 723900 h 1447800"/>
              <a:gd name="connsiteX1" fmla="*/ 212026 w 6814457"/>
              <a:gd name="connsiteY1" fmla="*/ 212025 h 1447800"/>
              <a:gd name="connsiteX2" fmla="*/ 723901 w 6814457"/>
              <a:gd name="connsiteY2" fmla="*/ 0 h 1447800"/>
              <a:gd name="connsiteX3" fmla="*/ 6090557 w 6814457"/>
              <a:gd name="connsiteY3" fmla="*/ 0 h 1447800"/>
              <a:gd name="connsiteX4" fmla="*/ 6602432 w 6814457"/>
              <a:gd name="connsiteY4" fmla="*/ 212026 h 1447800"/>
              <a:gd name="connsiteX5" fmla="*/ 6814457 w 6814457"/>
              <a:gd name="connsiteY5" fmla="*/ 723901 h 1447800"/>
              <a:gd name="connsiteX6" fmla="*/ 6814457 w 6814457"/>
              <a:gd name="connsiteY6" fmla="*/ 723900 h 1447800"/>
              <a:gd name="connsiteX7" fmla="*/ 6602431 w 6814457"/>
              <a:gd name="connsiteY7" fmla="*/ 1235775 h 1447800"/>
              <a:gd name="connsiteX8" fmla="*/ 6090556 w 6814457"/>
              <a:gd name="connsiteY8" fmla="*/ 1447800 h 1447800"/>
              <a:gd name="connsiteX9" fmla="*/ 723900 w 6814457"/>
              <a:gd name="connsiteY9" fmla="*/ 1447800 h 1447800"/>
              <a:gd name="connsiteX10" fmla="*/ 212025 w 6814457"/>
              <a:gd name="connsiteY10" fmla="*/ 1235774 h 1447800"/>
              <a:gd name="connsiteX11" fmla="*/ 0 w 6814457"/>
              <a:gd name="connsiteY11" fmla="*/ 723899 h 1447800"/>
              <a:gd name="connsiteX12" fmla="*/ 0 w 6814457"/>
              <a:gd name="connsiteY12" fmla="*/ 723900 h 1447800"/>
              <a:gd name="connsiteX0" fmla="*/ 291192 w 7105649"/>
              <a:gd name="connsiteY0" fmla="*/ 723900 h 1447800"/>
              <a:gd name="connsiteX1" fmla="*/ 1015093 w 7105649"/>
              <a:gd name="connsiteY1" fmla="*/ 0 h 1447800"/>
              <a:gd name="connsiteX2" fmla="*/ 6381749 w 7105649"/>
              <a:gd name="connsiteY2" fmla="*/ 0 h 1447800"/>
              <a:gd name="connsiteX3" fmla="*/ 6893624 w 7105649"/>
              <a:gd name="connsiteY3" fmla="*/ 212026 h 1447800"/>
              <a:gd name="connsiteX4" fmla="*/ 7105649 w 7105649"/>
              <a:gd name="connsiteY4" fmla="*/ 723901 h 1447800"/>
              <a:gd name="connsiteX5" fmla="*/ 7105649 w 7105649"/>
              <a:gd name="connsiteY5" fmla="*/ 723900 h 1447800"/>
              <a:gd name="connsiteX6" fmla="*/ 6893623 w 7105649"/>
              <a:gd name="connsiteY6" fmla="*/ 1235775 h 1447800"/>
              <a:gd name="connsiteX7" fmla="*/ 6381748 w 7105649"/>
              <a:gd name="connsiteY7" fmla="*/ 1447800 h 1447800"/>
              <a:gd name="connsiteX8" fmla="*/ 1015092 w 7105649"/>
              <a:gd name="connsiteY8" fmla="*/ 1447800 h 1447800"/>
              <a:gd name="connsiteX9" fmla="*/ 503217 w 7105649"/>
              <a:gd name="connsiteY9" fmla="*/ 1235774 h 1447800"/>
              <a:gd name="connsiteX10" fmla="*/ 291192 w 7105649"/>
              <a:gd name="connsiteY10" fmla="*/ 723899 h 1447800"/>
              <a:gd name="connsiteX11" fmla="*/ 291192 w 7105649"/>
              <a:gd name="connsiteY11" fmla="*/ 723900 h 1447800"/>
              <a:gd name="connsiteX0" fmla="*/ 0 w 6814457"/>
              <a:gd name="connsiteY0" fmla="*/ 723899 h 1447800"/>
              <a:gd name="connsiteX1" fmla="*/ 723901 w 6814457"/>
              <a:gd name="connsiteY1" fmla="*/ 0 h 1447800"/>
              <a:gd name="connsiteX2" fmla="*/ 6090557 w 6814457"/>
              <a:gd name="connsiteY2" fmla="*/ 0 h 1447800"/>
              <a:gd name="connsiteX3" fmla="*/ 6602432 w 6814457"/>
              <a:gd name="connsiteY3" fmla="*/ 212026 h 1447800"/>
              <a:gd name="connsiteX4" fmla="*/ 6814457 w 6814457"/>
              <a:gd name="connsiteY4" fmla="*/ 723901 h 1447800"/>
              <a:gd name="connsiteX5" fmla="*/ 6814457 w 6814457"/>
              <a:gd name="connsiteY5" fmla="*/ 723900 h 1447800"/>
              <a:gd name="connsiteX6" fmla="*/ 6602431 w 6814457"/>
              <a:gd name="connsiteY6" fmla="*/ 1235775 h 1447800"/>
              <a:gd name="connsiteX7" fmla="*/ 6090556 w 6814457"/>
              <a:gd name="connsiteY7" fmla="*/ 1447800 h 1447800"/>
              <a:gd name="connsiteX8" fmla="*/ 723900 w 6814457"/>
              <a:gd name="connsiteY8" fmla="*/ 1447800 h 1447800"/>
              <a:gd name="connsiteX9" fmla="*/ 212025 w 6814457"/>
              <a:gd name="connsiteY9" fmla="*/ 1235774 h 1447800"/>
              <a:gd name="connsiteX10" fmla="*/ 0 w 6814457"/>
              <a:gd name="connsiteY10" fmla="*/ 723899 h 1447800"/>
              <a:gd name="connsiteX0" fmla="*/ 0 w 6814457"/>
              <a:gd name="connsiteY0" fmla="*/ 723899 h 1447800"/>
              <a:gd name="connsiteX1" fmla="*/ 723901 w 6814457"/>
              <a:gd name="connsiteY1" fmla="*/ 0 h 1447800"/>
              <a:gd name="connsiteX2" fmla="*/ 6090557 w 6814457"/>
              <a:gd name="connsiteY2" fmla="*/ 0 h 1447800"/>
              <a:gd name="connsiteX3" fmla="*/ 6602432 w 6814457"/>
              <a:gd name="connsiteY3" fmla="*/ 212026 h 1447800"/>
              <a:gd name="connsiteX4" fmla="*/ 6814457 w 6814457"/>
              <a:gd name="connsiteY4" fmla="*/ 723901 h 1447800"/>
              <a:gd name="connsiteX5" fmla="*/ 6814457 w 6814457"/>
              <a:gd name="connsiteY5" fmla="*/ 723900 h 1447800"/>
              <a:gd name="connsiteX6" fmla="*/ 6602431 w 6814457"/>
              <a:gd name="connsiteY6" fmla="*/ 1235775 h 1447800"/>
              <a:gd name="connsiteX7" fmla="*/ 6090556 w 6814457"/>
              <a:gd name="connsiteY7" fmla="*/ 1447800 h 1447800"/>
              <a:gd name="connsiteX8" fmla="*/ 723900 w 6814457"/>
              <a:gd name="connsiteY8" fmla="*/ 1447800 h 1447800"/>
              <a:gd name="connsiteX9" fmla="*/ 303465 w 6814457"/>
              <a:gd name="connsiteY9" fmla="*/ 1327214 h 1447800"/>
              <a:gd name="connsiteX0" fmla="*/ 420436 w 6510992"/>
              <a:gd name="connsiteY0" fmla="*/ 0 h 1447800"/>
              <a:gd name="connsiteX1" fmla="*/ 5787092 w 6510992"/>
              <a:gd name="connsiteY1" fmla="*/ 0 h 1447800"/>
              <a:gd name="connsiteX2" fmla="*/ 6298967 w 6510992"/>
              <a:gd name="connsiteY2" fmla="*/ 212026 h 1447800"/>
              <a:gd name="connsiteX3" fmla="*/ 6510992 w 6510992"/>
              <a:gd name="connsiteY3" fmla="*/ 723901 h 1447800"/>
              <a:gd name="connsiteX4" fmla="*/ 6510992 w 6510992"/>
              <a:gd name="connsiteY4" fmla="*/ 723900 h 1447800"/>
              <a:gd name="connsiteX5" fmla="*/ 6298966 w 6510992"/>
              <a:gd name="connsiteY5" fmla="*/ 1235775 h 1447800"/>
              <a:gd name="connsiteX6" fmla="*/ 5787091 w 6510992"/>
              <a:gd name="connsiteY6" fmla="*/ 1447800 h 1447800"/>
              <a:gd name="connsiteX7" fmla="*/ 420435 w 6510992"/>
              <a:gd name="connsiteY7" fmla="*/ 1447800 h 1447800"/>
              <a:gd name="connsiteX8" fmla="*/ 0 w 6510992"/>
              <a:gd name="connsiteY8" fmla="*/ 1327214 h 1447800"/>
              <a:gd name="connsiteX0" fmla="*/ 1 w 6090557"/>
              <a:gd name="connsiteY0" fmla="*/ 0 h 1447800"/>
              <a:gd name="connsiteX1" fmla="*/ 5366657 w 6090557"/>
              <a:gd name="connsiteY1" fmla="*/ 0 h 1447800"/>
              <a:gd name="connsiteX2" fmla="*/ 5878532 w 6090557"/>
              <a:gd name="connsiteY2" fmla="*/ 212026 h 1447800"/>
              <a:gd name="connsiteX3" fmla="*/ 6090557 w 6090557"/>
              <a:gd name="connsiteY3" fmla="*/ 723901 h 1447800"/>
              <a:gd name="connsiteX4" fmla="*/ 6090557 w 6090557"/>
              <a:gd name="connsiteY4" fmla="*/ 723900 h 1447800"/>
              <a:gd name="connsiteX5" fmla="*/ 5878531 w 6090557"/>
              <a:gd name="connsiteY5" fmla="*/ 1235775 h 1447800"/>
              <a:gd name="connsiteX6" fmla="*/ 5366656 w 6090557"/>
              <a:gd name="connsiteY6" fmla="*/ 1447800 h 1447800"/>
              <a:gd name="connsiteX7" fmla="*/ 0 w 6090557"/>
              <a:gd name="connsiteY7" fmla="*/ 1447800 h 14478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6090557" h="1447800">
                <a:moveTo>
                  <a:pt x="1" y="0"/>
                </a:moveTo>
                <a:lnTo>
                  <a:pt x="5366657" y="0"/>
                </a:lnTo>
                <a:cubicBezTo>
                  <a:pt x="5558647" y="0"/>
                  <a:pt x="5742774" y="76268"/>
                  <a:pt x="5878532" y="212026"/>
                </a:cubicBezTo>
                <a:cubicBezTo>
                  <a:pt x="6014289" y="347784"/>
                  <a:pt x="6090557" y="531911"/>
                  <a:pt x="6090557" y="723901"/>
                </a:cubicBezTo>
                <a:lnTo>
                  <a:pt x="6090557" y="723900"/>
                </a:lnTo>
                <a:cubicBezTo>
                  <a:pt x="6090557" y="915890"/>
                  <a:pt x="6014289" y="1100017"/>
                  <a:pt x="5878531" y="1235775"/>
                </a:cubicBezTo>
                <a:cubicBezTo>
                  <a:pt x="5742773" y="1371533"/>
                  <a:pt x="5558646" y="1447800"/>
                  <a:pt x="5366656" y="1447800"/>
                </a:cubicBezTo>
                <a:lnTo>
                  <a:pt x="0" y="1447800"/>
                </a:lnTo>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sp>
        <p:nvSpPr>
          <p:cNvPr id="5130" name="Title 1"/>
          <p:cNvSpPr txBox="1">
            <a:spLocks/>
          </p:cNvSpPr>
          <p:nvPr/>
        </p:nvSpPr>
        <p:spPr bwMode="auto">
          <a:xfrm>
            <a:off x="381000" y="2971800"/>
            <a:ext cx="5099050" cy="2590800"/>
          </a:xfrm>
          <a:prstGeom prst="rect">
            <a:avLst/>
          </a:prstGeom>
          <a:noFill/>
          <a:ln w="9525">
            <a:noFill/>
            <a:miter lim="800000"/>
            <a:headEnd/>
            <a:tailEnd/>
          </a:ln>
        </p:spPr>
        <p:txBody>
          <a:bodyPr anchor="ctr"/>
          <a:lstStyle/>
          <a:p>
            <a:pPr algn="ctr"/>
            <a:r>
              <a:rPr lang="ar-EG" sz="4400" b="1" dirty="0" smtClean="0">
                <a:solidFill>
                  <a:srgbClr val="43A79C"/>
                </a:solidFill>
                <a:latin typeface="AYM Wadiy S_U normal."/>
                <a:cs typeface="Times New Roman" pitchFamily="18" charset="0"/>
              </a:rPr>
              <a:t>اسم المقرر</a:t>
            </a:r>
            <a:endParaRPr lang="ar-SA" sz="4400" b="1" dirty="0" smtClean="0">
              <a:solidFill>
                <a:srgbClr val="43A79C"/>
              </a:solidFill>
              <a:latin typeface="AYM Wadiy S_U normal."/>
              <a:cs typeface="Times New Roman" pitchFamily="18" charset="0"/>
            </a:endParaRPr>
          </a:p>
          <a:p>
            <a:pPr algn="ctr"/>
            <a:r>
              <a:rPr lang="ar-SA" sz="3200" b="1" dirty="0" smtClean="0">
                <a:latin typeface="Calibri" pitchFamily="34" charset="0"/>
                <a:cs typeface="Times New Roman" pitchFamily="18" charset="0"/>
              </a:rPr>
              <a:t>الأخلاق الإسلامية وآداب المهنة سلم 317</a:t>
            </a:r>
          </a:p>
          <a:p>
            <a:pPr algn="ctr"/>
            <a:r>
              <a:rPr lang="ar-SA" sz="4400" b="1" dirty="0" smtClean="0">
                <a:solidFill>
                  <a:srgbClr val="43A79C"/>
                </a:solidFill>
                <a:latin typeface="AYM Wadiy S_U normal."/>
                <a:cs typeface="Times New Roman" pitchFamily="18" charset="0"/>
              </a:rPr>
              <a:t>أستاذ المقرر</a:t>
            </a:r>
          </a:p>
          <a:p>
            <a:pPr algn="ctr"/>
            <a:r>
              <a:rPr lang="ar-SA" sz="3200" b="1" dirty="0" smtClean="0">
                <a:latin typeface="Calibri" pitchFamily="34" charset="0"/>
                <a:cs typeface="Times New Roman" pitchFamily="18" charset="0"/>
              </a:rPr>
              <a:t>أ.د/ عبد الله الديرشوي</a:t>
            </a:r>
            <a:endParaRPr lang="en-US" sz="2000" b="1" dirty="0">
              <a:latin typeface="Calibri" pitchFamily="34" charset="0"/>
            </a:endParaRPr>
          </a:p>
        </p:txBody>
      </p:sp>
      <p:sp>
        <p:nvSpPr>
          <p:cNvPr id="5131" name="Slide Number Placeholder 10"/>
          <p:cNvSpPr txBox="1">
            <a:spLocks/>
          </p:cNvSpPr>
          <p:nvPr/>
        </p:nvSpPr>
        <p:spPr bwMode="auto">
          <a:xfrm>
            <a:off x="381000" y="6405563"/>
            <a:ext cx="2311400" cy="365125"/>
          </a:xfrm>
          <a:prstGeom prst="rect">
            <a:avLst/>
          </a:prstGeom>
          <a:noFill/>
          <a:ln w="9525">
            <a:noFill/>
            <a:miter lim="800000"/>
            <a:headEnd/>
            <a:tailEnd/>
          </a:ln>
        </p:spPr>
        <p:txBody>
          <a:bodyPr anchor="ctr"/>
          <a:lstStyle/>
          <a:p>
            <a:pPr rtl="0"/>
            <a:fld id="{BD304080-26AE-472C-BC30-C39120F3D8A0}" type="slidenum">
              <a:rPr lang="ar-SA" sz="1200">
                <a:solidFill>
                  <a:schemeClr val="bg1"/>
                </a:solidFill>
                <a:latin typeface="Calibri" pitchFamily="34" charset="0"/>
              </a:rPr>
              <a:pPr rtl="0"/>
              <a:t>1</a:t>
            </a:fld>
            <a:endParaRPr lang="en-US" sz="1200" dirty="0">
              <a:solidFill>
                <a:schemeClr val="bg1"/>
              </a:solidFill>
              <a:latin typeface="Calibri" pitchFamily="34" charset="0"/>
            </a:endParaRPr>
          </a:p>
        </p:txBody>
      </p:sp>
      <p:sp>
        <p:nvSpPr>
          <p:cNvPr id="14" name="Subtitle 2"/>
          <p:cNvSpPr txBox="1">
            <a:spLocks/>
          </p:cNvSpPr>
          <p:nvPr/>
        </p:nvSpPr>
        <p:spPr bwMode="auto">
          <a:xfrm>
            <a:off x="5753100" y="5893593"/>
            <a:ext cx="4083050" cy="538163"/>
          </a:xfrm>
          <a:prstGeom prst="rect">
            <a:avLst/>
          </a:prstGeom>
          <a:noFill/>
          <a:ln w="9525">
            <a:noFill/>
            <a:miter lim="800000"/>
            <a:headEnd/>
            <a:tailEnd/>
          </a:ln>
        </p:spPr>
        <p:txBody>
          <a:bodyPr/>
          <a:lstStyle>
            <a:defPPr>
              <a:defRPr lang="en-US"/>
            </a:defPPr>
            <a:lvl1pPr algn="r" rtl="1" fontAlgn="base">
              <a:spcBef>
                <a:spcPct val="0"/>
              </a:spcBef>
              <a:spcAft>
                <a:spcPct val="0"/>
              </a:spcAft>
              <a:defRPr kern="1200">
                <a:solidFill>
                  <a:schemeClr val="tx1"/>
                </a:solidFill>
                <a:latin typeface="Arial" pitchFamily="34" charset="0"/>
                <a:ea typeface="+mn-ea"/>
                <a:cs typeface="Arial" pitchFamily="34" charset="0"/>
              </a:defRPr>
            </a:lvl1pPr>
            <a:lvl2pPr marL="457200" algn="r" rtl="1" fontAlgn="base">
              <a:spcBef>
                <a:spcPct val="0"/>
              </a:spcBef>
              <a:spcAft>
                <a:spcPct val="0"/>
              </a:spcAft>
              <a:defRPr kern="1200">
                <a:solidFill>
                  <a:schemeClr val="tx1"/>
                </a:solidFill>
                <a:latin typeface="Arial" pitchFamily="34" charset="0"/>
                <a:ea typeface="+mn-ea"/>
                <a:cs typeface="Arial" pitchFamily="34" charset="0"/>
              </a:defRPr>
            </a:lvl2pPr>
            <a:lvl3pPr marL="914400" algn="r" rtl="1" fontAlgn="base">
              <a:spcBef>
                <a:spcPct val="0"/>
              </a:spcBef>
              <a:spcAft>
                <a:spcPct val="0"/>
              </a:spcAft>
              <a:defRPr kern="1200">
                <a:solidFill>
                  <a:schemeClr val="tx1"/>
                </a:solidFill>
                <a:latin typeface="Arial" pitchFamily="34" charset="0"/>
                <a:ea typeface="+mn-ea"/>
                <a:cs typeface="Arial" pitchFamily="34" charset="0"/>
              </a:defRPr>
            </a:lvl3pPr>
            <a:lvl4pPr marL="1371600" algn="r" rtl="1" fontAlgn="base">
              <a:spcBef>
                <a:spcPct val="0"/>
              </a:spcBef>
              <a:spcAft>
                <a:spcPct val="0"/>
              </a:spcAft>
              <a:defRPr kern="1200">
                <a:solidFill>
                  <a:schemeClr val="tx1"/>
                </a:solidFill>
                <a:latin typeface="Arial" pitchFamily="34" charset="0"/>
                <a:ea typeface="+mn-ea"/>
                <a:cs typeface="Arial" pitchFamily="34" charset="0"/>
              </a:defRPr>
            </a:lvl4pPr>
            <a:lvl5pPr marL="1828800" algn="r" rtl="1" fontAlgn="base">
              <a:spcBef>
                <a:spcPct val="0"/>
              </a:spcBef>
              <a:spcAft>
                <a:spcPct val="0"/>
              </a:spcAft>
              <a:defRPr kern="1200">
                <a:solidFill>
                  <a:schemeClr val="tx1"/>
                </a:solidFill>
                <a:latin typeface="Arial" pitchFamily="34" charset="0"/>
                <a:ea typeface="+mn-ea"/>
                <a:cs typeface="Arial" pitchFamily="34" charset="0"/>
              </a:defRPr>
            </a:lvl5pPr>
            <a:lvl6pPr marL="2286000" algn="r" defTabSz="914400" rtl="1" eaLnBrk="1" latinLnBrk="0" hangingPunct="1">
              <a:defRPr kern="1200">
                <a:solidFill>
                  <a:schemeClr val="tx1"/>
                </a:solidFill>
                <a:latin typeface="Arial" pitchFamily="34" charset="0"/>
                <a:ea typeface="+mn-ea"/>
                <a:cs typeface="Arial" pitchFamily="34" charset="0"/>
              </a:defRPr>
            </a:lvl6pPr>
            <a:lvl7pPr marL="2743200" algn="r" defTabSz="914400" rtl="1" eaLnBrk="1" latinLnBrk="0" hangingPunct="1">
              <a:defRPr kern="1200">
                <a:solidFill>
                  <a:schemeClr val="tx1"/>
                </a:solidFill>
                <a:latin typeface="Arial" pitchFamily="34" charset="0"/>
                <a:ea typeface="+mn-ea"/>
                <a:cs typeface="Arial" pitchFamily="34" charset="0"/>
              </a:defRPr>
            </a:lvl7pPr>
            <a:lvl8pPr marL="3200400" algn="r" defTabSz="914400" rtl="1" eaLnBrk="1" latinLnBrk="0" hangingPunct="1">
              <a:defRPr kern="1200">
                <a:solidFill>
                  <a:schemeClr val="tx1"/>
                </a:solidFill>
                <a:latin typeface="Arial" pitchFamily="34" charset="0"/>
                <a:ea typeface="+mn-ea"/>
                <a:cs typeface="Arial" pitchFamily="34" charset="0"/>
              </a:defRPr>
            </a:lvl8pPr>
            <a:lvl9pPr marL="3657600" algn="r" defTabSz="914400" rtl="1" eaLnBrk="1" latinLnBrk="0" hangingPunct="1">
              <a:defRPr kern="1200">
                <a:solidFill>
                  <a:schemeClr val="tx1"/>
                </a:solidFill>
                <a:latin typeface="Arial" pitchFamily="34" charset="0"/>
                <a:ea typeface="+mn-ea"/>
                <a:cs typeface="Arial" pitchFamily="34" charset="0"/>
              </a:defRPr>
            </a:lvl9pPr>
          </a:lstStyle>
          <a:p>
            <a:pPr algn="ctr" rtl="0">
              <a:spcBef>
                <a:spcPct val="20000"/>
              </a:spcBef>
              <a:buFont typeface="Arial" pitchFamily="34" charset="0"/>
              <a:buNone/>
            </a:pPr>
            <a:r>
              <a:rPr lang="ar-SA" sz="2400" b="1" u="sng" dirty="0">
                <a:solidFill>
                  <a:srgbClr val="FF0000"/>
                </a:solidFill>
                <a:effectLst>
                  <a:outerShdw blurRad="38100" dist="38100" dir="2700000" algn="tl">
                    <a:srgbClr val="000000">
                      <a:alpha val="43137"/>
                    </a:srgbClr>
                  </a:outerShdw>
                </a:effectLst>
                <a:latin typeface="Calibri" pitchFamily="34" charset="0"/>
              </a:rPr>
              <a:t>كلية الآداب</a:t>
            </a:r>
            <a:endParaRPr lang="en-US" sz="2400" b="1" u="sng" dirty="0">
              <a:solidFill>
                <a:srgbClr val="FF0000"/>
              </a:solidFill>
              <a:effectLst>
                <a:outerShdw blurRad="38100" dist="38100" dir="2700000" algn="tl">
                  <a:srgbClr val="000000">
                    <a:alpha val="43137"/>
                  </a:srgbClr>
                </a:outerShdw>
              </a:effectLst>
              <a:latin typeface="Calibri" pitchFamily="34" charset="0"/>
            </a:endParaRPr>
          </a:p>
          <a:p>
            <a:pPr algn="ctr" rtl="0">
              <a:spcBef>
                <a:spcPct val="20000"/>
              </a:spcBef>
              <a:buFont typeface="Arial" pitchFamily="34" charset="0"/>
              <a:buNone/>
            </a:pPr>
            <a:r>
              <a:rPr lang="ar-SA" sz="2400" dirty="0" smtClean="0">
                <a:solidFill>
                  <a:srgbClr val="013E36"/>
                </a:solidFill>
                <a:latin typeface="Calibri" pitchFamily="34" charset="0"/>
              </a:rPr>
              <a:t>	</a:t>
            </a:r>
            <a:endParaRPr lang="en-US" sz="2400" dirty="0">
              <a:solidFill>
                <a:srgbClr val="013E36"/>
              </a:solidFill>
              <a:latin typeface="Calibri" pitchFamily="34" charset="0"/>
            </a:endParaRPr>
          </a:p>
        </p:txBody>
      </p:sp>
      <p:sp>
        <p:nvSpPr>
          <p:cNvPr id="2" name="Slide Number Placeholder 1"/>
          <p:cNvSpPr>
            <a:spLocks noGrp="1"/>
          </p:cNvSpPr>
          <p:nvPr>
            <p:ph type="sldNum" sz="quarter" idx="10"/>
          </p:nvPr>
        </p:nvSpPr>
        <p:spPr/>
        <p:txBody>
          <a:bodyPr/>
          <a:lstStyle/>
          <a:p>
            <a:pPr>
              <a:defRPr/>
            </a:pPr>
            <a:fld id="{7B8EA862-7DD5-4A06-BDE1-DB7EC5FAA60C}" type="slidenum">
              <a:rPr lang="ar-SA" smtClean="0"/>
              <a:pPr>
                <a:defRPr/>
              </a:pPr>
              <a:t>1</a:t>
            </a:fld>
            <a:endParaRPr lang="en-US" dirty="0"/>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6" name="Title 4"/>
          <p:cNvSpPr>
            <a:spLocks noGrp="1"/>
          </p:cNvSpPr>
          <p:nvPr>
            <p:ph type="ctrTitle"/>
          </p:nvPr>
        </p:nvSpPr>
        <p:spPr>
          <a:xfrm>
            <a:off x="762000" y="2133600"/>
            <a:ext cx="8420100" cy="1470025"/>
          </a:xfrm>
        </p:spPr>
        <p:txBody>
          <a:bodyPr/>
          <a:lstStyle/>
          <a:p>
            <a:pPr eaLnBrk="1" hangingPunct="1"/>
            <a:r>
              <a:rPr lang="ar-EG" b="1" dirty="0" smtClean="0">
                <a:effectLst>
                  <a:outerShdw blurRad="38100" dist="38100" dir="2700000" algn="tl">
                    <a:srgbClr val="000000">
                      <a:alpha val="43137"/>
                    </a:srgbClr>
                  </a:outerShdw>
                </a:effectLst>
                <a:cs typeface="Arial" pitchFamily="34" charset="0"/>
              </a:rPr>
              <a:t>المحاضرة</a:t>
            </a:r>
            <a:r>
              <a:rPr lang="ar-SA" b="1" dirty="0" smtClean="0">
                <a:effectLst>
                  <a:outerShdw blurRad="38100" dist="38100" dir="2700000" algn="tl">
                    <a:srgbClr val="000000">
                      <a:alpha val="43137"/>
                    </a:srgbClr>
                  </a:outerShdw>
                </a:effectLst>
                <a:cs typeface="Arial" pitchFamily="34" charset="0"/>
              </a:rPr>
              <a:t> السابعة</a:t>
            </a:r>
            <a:endParaRPr lang="en-US" spc="-150" dirty="0" smtClean="0">
              <a:effectLst>
                <a:outerShdw blurRad="38100" dist="38100" dir="2700000" algn="tl">
                  <a:srgbClr val="000000">
                    <a:alpha val="43137"/>
                  </a:srgbClr>
                </a:outerShdw>
              </a:effectLst>
              <a:latin typeface="ae_AlMateen" pitchFamily="2" charset="-78"/>
              <a:cs typeface="ae_AlMateen" pitchFamily="2" charset="-78"/>
            </a:endParaRPr>
          </a:p>
        </p:txBody>
      </p:sp>
      <p:sp>
        <p:nvSpPr>
          <p:cNvPr id="7" name="Subtitle 5"/>
          <p:cNvSpPr txBox="1">
            <a:spLocks/>
          </p:cNvSpPr>
          <p:nvPr/>
        </p:nvSpPr>
        <p:spPr bwMode="auto">
          <a:xfrm>
            <a:off x="495300" y="4103687"/>
            <a:ext cx="8877300" cy="17526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lvl1pPr marL="0" indent="0" algn="ctr" rtl="0" eaLnBrk="0" fontAlgn="base" hangingPunct="0">
              <a:spcBef>
                <a:spcPct val="20000"/>
              </a:spcBef>
              <a:spcAft>
                <a:spcPct val="0"/>
              </a:spcAft>
              <a:buFont typeface="Arial" pitchFamily="34" charset="0"/>
              <a:buNone/>
              <a:defRPr sz="3200" kern="1200">
                <a:solidFill>
                  <a:schemeClr val="tx1">
                    <a:tint val="75000"/>
                  </a:schemeClr>
                </a:solidFill>
                <a:latin typeface="+mn-lt"/>
                <a:ea typeface="+mn-ea"/>
                <a:cs typeface="Arial" charset="0"/>
              </a:defRPr>
            </a:lvl1pPr>
            <a:lvl2pPr marL="457200" indent="0" algn="ctr" rtl="0" eaLnBrk="0" fontAlgn="base" hangingPunct="0">
              <a:spcBef>
                <a:spcPct val="20000"/>
              </a:spcBef>
              <a:spcAft>
                <a:spcPct val="0"/>
              </a:spcAft>
              <a:buFont typeface="Arial" pitchFamily="34" charset="0"/>
              <a:buNone/>
              <a:defRPr sz="2800" kern="1200">
                <a:solidFill>
                  <a:schemeClr val="tx1">
                    <a:tint val="75000"/>
                  </a:schemeClr>
                </a:solidFill>
                <a:latin typeface="+mn-lt"/>
                <a:ea typeface="+mn-ea"/>
                <a:cs typeface="Arial" charset="0"/>
              </a:defRPr>
            </a:lvl2pPr>
            <a:lvl3pPr marL="914400" indent="0" algn="ctr" rtl="0" eaLnBrk="0" fontAlgn="base" hangingPunct="0">
              <a:spcBef>
                <a:spcPct val="20000"/>
              </a:spcBef>
              <a:spcAft>
                <a:spcPct val="0"/>
              </a:spcAft>
              <a:buFont typeface="Arial" pitchFamily="34" charset="0"/>
              <a:buNone/>
              <a:defRPr sz="2400" kern="1200">
                <a:solidFill>
                  <a:schemeClr val="tx1">
                    <a:tint val="75000"/>
                  </a:schemeClr>
                </a:solidFill>
                <a:latin typeface="+mn-lt"/>
                <a:ea typeface="+mn-ea"/>
                <a:cs typeface="Arial" charset="0"/>
              </a:defRPr>
            </a:lvl3pPr>
            <a:lvl4pPr marL="1371600" indent="0" algn="ctr" rtl="0" eaLnBrk="0" fontAlgn="base" hangingPunct="0">
              <a:spcBef>
                <a:spcPct val="20000"/>
              </a:spcBef>
              <a:spcAft>
                <a:spcPct val="0"/>
              </a:spcAft>
              <a:buFont typeface="Arial" pitchFamily="34" charset="0"/>
              <a:buNone/>
              <a:defRPr sz="2000" kern="1200">
                <a:solidFill>
                  <a:schemeClr val="tx1">
                    <a:tint val="75000"/>
                  </a:schemeClr>
                </a:solidFill>
                <a:latin typeface="+mn-lt"/>
                <a:ea typeface="+mn-ea"/>
                <a:cs typeface="Arial" charset="0"/>
              </a:defRPr>
            </a:lvl4pPr>
            <a:lvl5pPr marL="1828800" indent="0" algn="ctr" rtl="0" eaLnBrk="0" fontAlgn="base" hangingPunct="0">
              <a:spcBef>
                <a:spcPct val="20000"/>
              </a:spcBef>
              <a:spcAft>
                <a:spcPct val="0"/>
              </a:spcAft>
              <a:buFont typeface="Arial" pitchFamily="34" charset="0"/>
              <a:buNone/>
              <a:defRPr sz="2000" kern="1200">
                <a:solidFill>
                  <a:schemeClr val="tx1">
                    <a:tint val="75000"/>
                  </a:schemeClr>
                </a:solidFill>
                <a:latin typeface="+mn-lt"/>
                <a:ea typeface="+mn-ea"/>
                <a:cs typeface="Arial" charset="0"/>
              </a:defRPr>
            </a:lvl5pPr>
            <a:lvl6pPr marL="22860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6pPr>
            <a:lvl7pPr marL="27432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7pPr>
            <a:lvl8pPr marL="32004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8pPr>
            <a:lvl9pPr marL="36576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9pPr>
          </a:lstStyle>
          <a:p>
            <a:pPr rtl="1" eaLnBrk="1" fontAlgn="auto" hangingPunct="1">
              <a:spcBef>
                <a:spcPct val="0"/>
              </a:spcBef>
              <a:spcAft>
                <a:spcPts val="0"/>
              </a:spcAft>
              <a:defRPr/>
            </a:pPr>
            <a:r>
              <a:rPr lang="ar-SA" sz="4400" b="1" spc="50" dirty="0" err="1" smtClean="0">
                <a:ln w="11430"/>
                <a:solidFill>
                  <a:schemeClr val="tx1"/>
                </a:solidFill>
                <a:effectLst>
                  <a:outerShdw blurRad="76200" dist="50800" dir="5400000" algn="tl" rotWithShape="0">
                    <a:srgbClr val="000000">
                      <a:alpha val="65000"/>
                    </a:srgbClr>
                  </a:outerShdw>
                </a:effectLst>
                <a:latin typeface="Arial" pitchFamily="34" charset="0"/>
                <a:cs typeface="Arial" pitchFamily="34" charset="0"/>
              </a:rPr>
              <a:t>تابع </a:t>
            </a:r>
            <a:r>
              <a:rPr lang="ar-SA" sz="4400" b="1" spc="50" dirty="0" smtClean="0">
                <a:ln w="11430"/>
                <a:solidFill>
                  <a:schemeClr val="tx1"/>
                </a:solidFill>
                <a:effectLst>
                  <a:outerShdw blurRad="76200" dist="50800" dir="5400000" algn="tl" rotWithShape="0">
                    <a:srgbClr val="000000">
                      <a:alpha val="65000"/>
                    </a:srgbClr>
                  </a:outerShdw>
                </a:effectLst>
                <a:latin typeface="Arial" pitchFamily="34" charset="0"/>
                <a:cs typeface="Arial" pitchFamily="34" charset="0"/>
              </a:rPr>
              <a:t>(جوانب أخرى من أخلاق الرسول </a:t>
            </a:r>
            <a:r>
              <a:rPr lang="en-US" sz="4400" b="1" dirty="0" smtClean="0">
                <a:solidFill>
                  <a:schemeClr val="tx1"/>
                </a:solidFill>
                <a:sym typeface="AGA Arabesque"/>
              </a:rPr>
              <a:t></a:t>
            </a:r>
            <a:r>
              <a:rPr lang="ar-SA" sz="4400" b="1" spc="50" dirty="0" err="1" smtClean="0">
                <a:ln w="11430"/>
                <a:solidFill>
                  <a:schemeClr val="tx1"/>
                </a:solidFill>
                <a:effectLst>
                  <a:outerShdw blurRad="76200" dist="50800" dir="5400000" algn="tl" rotWithShape="0">
                    <a:srgbClr val="000000">
                      <a:alpha val="65000"/>
                    </a:srgbClr>
                  </a:outerShdw>
                </a:effectLst>
                <a:latin typeface="Arial" pitchFamily="34" charset="0"/>
                <a:cs typeface="Arial" pitchFamily="34" charset="0"/>
              </a:rPr>
              <a:t>)</a:t>
            </a:r>
            <a:endParaRPr lang="en-US" sz="4400" b="1" spc="50" dirty="0" smtClean="0">
              <a:ln w="11430"/>
              <a:solidFill>
                <a:schemeClr val="tx1"/>
              </a:solidFill>
              <a:effectLst>
                <a:outerShdw blurRad="76200" dist="50800" dir="5400000" algn="tl" rotWithShape="0">
                  <a:srgbClr val="000000">
                    <a:alpha val="65000"/>
                  </a:srgbClr>
                </a:outerShdw>
              </a:effectLst>
              <a:latin typeface="Arial" pitchFamily="34" charset="0"/>
              <a:cs typeface="Arial" pitchFamily="34" charset="0"/>
            </a:endParaRPr>
          </a:p>
        </p:txBody>
      </p:sp>
      <p:sp>
        <p:nvSpPr>
          <p:cNvPr id="3" name="Slide Number Placeholder 2"/>
          <p:cNvSpPr>
            <a:spLocks noGrp="1"/>
          </p:cNvSpPr>
          <p:nvPr>
            <p:ph type="sldNum" sz="quarter" idx="10"/>
          </p:nvPr>
        </p:nvSpPr>
        <p:spPr/>
        <p:txBody>
          <a:bodyPr/>
          <a:lstStyle/>
          <a:p>
            <a:pPr>
              <a:defRPr/>
            </a:pPr>
            <a:fld id="{7B8EA862-7DD5-4A06-BDE1-DB7EC5FAA60C}" type="slidenum">
              <a:rPr lang="ar-SA" smtClean="0"/>
              <a:pPr>
                <a:defRPr/>
              </a:pPr>
              <a:t>2</a:t>
            </a:fld>
            <a:endParaRPr lang="en-US" dirty="0"/>
          </a:p>
        </p:txBody>
      </p:sp>
    </p:spTree>
    <p:extLst>
      <p:ext uri="{BB962C8B-B14F-4D97-AF65-F5344CB8AC3E}">
        <p14:creationId xmlns="" xmlns:p14="http://schemas.microsoft.com/office/powerpoint/2010/main" val="2743000117"/>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عنصر نائب للمحتوى 2"/>
          <p:cNvSpPr>
            <a:spLocks noGrp="1"/>
          </p:cNvSpPr>
          <p:nvPr>
            <p:ph idx="1"/>
          </p:nvPr>
        </p:nvSpPr>
        <p:spPr>
          <a:xfrm>
            <a:off x="344488" y="1371600"/>
            <a:ext cx="9104312" cy="4525963"/>
          </a:xfrm>
        </p:spPr>
        <p:txBody>
          <a:bodyPr/>
          <a:lstStyle/>
          <a:p>
            <a:pPr algn="just"/>
            <a:r>
              <a:rPr lang="ar-SA" sz="2800" b="1" dirty="0" smtClean="0">
                <a:solidFill>
                  <a:schemeClr val="tx1"/>
                </a:solidFill>
              </a:rPr>
              <a:t>كان النبي </a:t>
            </a:r>
            <a:r>
              <a:rPr lang="en-US" sz="2800" dirty="0" smtClean="0">
                <a:sym typeface="AGA Arabesque"/>
              </a:rPr>
              <a:t></a:t>
            </a:r>
            <a:r>
              <a:rPr lang="ar-SA" sz="2800" dirty="0" smtClean="0">
                <a:sym typeface="AGA Arabesque"/>
              </a:rPr>
              <a:t> </a:t>
            </a:r>
            <a:r>
              <a:rPr lang="ar-SA" sz="2800" b="1" dirty="0" smtClean="0">
                <a:solidFill>
                  <a:schemeClr val="tx1"/>
                </a:solidFill>
              </a:rPr>
              <a:t>لا يتميز عن أصحابه بهيئةٍ أو لباسٍ أو مكان جلوسٍ أو غير ذلك مما يتميز </a:t>
            </a:r>
            <a:r>
              <a:rPr lang="ar-SA" sz="2800" b="1" dirty="0" err="1" smtClean="0">
                <a:solidFill>
                  <a:schemeClr val="tx1"/>
                </a:solidFill>
              </a:rPr>
              <a:t>به</a:t>
            </a:r>
            <a:r>
              <a:rPr lang="ar-SA" sz="2800" b="1" dirty="0" smtClean="0">
                <a:solidFill>
                  <a:schemeClr val="tx1"/>
                </a:solidFill>
              </a:rPr>
              <a:t> وجهاء </a:t>
            </a:r>
            <a:r>
              <a:rPr lang="ar-SA" sz="2800" b="1" dirty="0" err="1" smtClean="0">
                <a:solidFill>
                  <a:schemeClr val="tx1"/>
                </a:solidFill>
              </a:rPr>
              <a:t>الدنيا.</a:t>
            </a:r>
            <a:r>
              <a:rPr lang="ar-SA" sz="2800" b="1" dirty="0" smtClean="0">
                <a:solidFill>
                  <a:schemeClr val="tx1"/>
                </a:solidFill>
              </a:rPr>
              <a:t> يُجيب دعوة الحر والعبد, والغني والفقير, ويجلس على الأرض, ويأكل على </a:t>
            </a:r>
            <a:r>
              <a:rPr lang="ar-SA" sz="2800" b="1" dirty="0" smtClean="0">
                <a:solidFill>
                  <a:schemeClr val="tx1"/>
                </a:solidFill>
              </a:rPr>
              <a:t>الأرض, </a:t>
            </a:r>
            <a:r>
              <a:rPr lang="ar-SA" sz="2800" b="1" dirty="0" smtClean="0">
                <a:solidFill>
                  <a:schemeClr val="tx1"/>
                </a:solidFill>
              </a:rPr>
              <a:t>ويحلب </a:t>
            </a:r>
            <a:r>
              <a:rPr lang="ar-SA" sz="2800" b="1" dirty="0" smtClean="0">
                <a:solidFill>
                  <a:schemeClr val="tx1"/>
                </a:solidFill>
              </a:rPr>
              <a:t>الشاة, </a:t>
            </a:r>
            <a:r>
              <a:rPr lang="ar-SA" sz="2800" b="1" dirty="0" smtClean="0">
                <a:solidFill>
                  <a:schemeClr val="tx1"/>
                </a:solidFill>
              </a:rPr>
              <a:t>ويعود المرضى, ويقبل عذر </a:t>
            </a:r>
            <a:r>
              <a:rPr lang="ar-SA" sz="2800" b="1" dirty="0" err="1" smtClean="0">
                <a:solidFill>
                  <a:schemeClr val="tx1"/>
                </a:solidFill>
              </a:rPr>
              <a:t>المعتذر.</a:t>
            </a:r>
            <a:r>
              <a:rPr lang="ar-SA" sz="2800" b="1" dirty="0" smtClean="0">
                <a:solidFill>
                  <a:schemeClr val="tx1"/>
                </a:solidFill>
              </a:rPr>
              <a:t> يدخل عليه الرجل ممن لا يعرفْهُ فيسأل أيُّكم </a:t>
            </a:r>
            <a:r>
              <a:rPr lang="ar-SA" sz="2800" b="1" dirty="0" err="1" smtClean="0">
                <a:solidFill>
                  <a:schemeClr val="tx1"/>
                </a:solidFill>
              </a:rPr>
              <a:t>محمد؟</a:t>
            </a:r>
            <a:r>
              <a:rPr lang="ar-SA" sz="2800" b="1" dirty="0" smtClean="0">
                <a:solidFill>
                  <a:schemeClr val="tx1"/>
                </a:solidFill>
              </a:rPr>
              <a:t> والنبيُ </a:t>
            </a:r>
            <a:r>
              <a:rPr lang="en-US" sz="2800" dirty="0" smtClean="0">
                <a:sym typeface="AGA Arabesque"/>
              </a:rPr>
              <a:t></a:t>
            </a:r>
            <a:r>
              <a:rPr lang="ar-SA" sz="2800" dirty="0" smtClean="0">
                <a:sym typeface="AGA Arabesque"/>
              </a:rPr>
              <a:t> </a:t>
            </a:r>
            <a:r>
              <a:rPr lang="ar-SA" sz="2800" b="1" dirty="0" smtClean="0">
                <a:solidFill>
                  <a:schemeClr val="tx1"/>
                </a:solidFill>
              </a:rPr>
              <a:t>بين </a:t>
            </a:r>
            <a:r>
              <a:rPr lang="ar-SA" sz="2800" b="1" dirty="0" smtClean="0">
                <a:solidFill>
                  <a:schemeClr val="tx1"/>
                </a:solidFill>
              </a:rPr>
              <a:t>ظهرانيهم, فلا يعرفه حتى يجيبونه: هذا </a:t>
            </a:r>
            <a:r>
              <a:rPr lang="ar-SA" sz="2800" b="1" dirty="0" err="1" smtClean="0">
                <a:solidFill>
                  <a:schemeClr val="tx1"/>
                </a:solidFill>
              </a:rPr>
              <a:t>هو.</a:t>
            </a:r>
            <a:r>
              <a:rPr lang="ar-SA" sz="2800" b="1" dirty="0" smtClean="0">
                <a:solidFill>
                  <a:schemeClr val="tx1"/>
                </a:solidFill>
              </a:rPr>
              <a:t> </a:t>
            </a:r>
            <a:endParaRPr lang="en-US" sz="2800" b="1" dirty="0" smtClean="0">
              <a:solidFill>
                <a:schemeClr val="tx1"/>
              </a:solidFill>
            </a:endParaRPr>
          </a:p>
          <a:p>
            <a:pPr algn="just"/>
            <a:r>
              <a:rPr lang="ar-SA" sz="2800" b="1" dirty="0" smtClean="0">
                <a:solidFill>
                  <a:schemeClr val="tx1"/>
                </a:solidFill>
              </a:rPr>
              <a:t>ونذكر فيما يلي صوراً من تواضعه </a:t>
            </a:r>
            <a:r>
              <a:rPr lang="en-US" sz="2800" dirty="0" smtClean="0">
                <a:sym typeface="AGA Arabesque"/>
              </a:rPr>
              <a:t></a:t>
            </a:r>
            <a:r>
              <a:rPr lang="ar-SA" sz="2800" dirty="0" smtClean="0">
                <a:sym typeface="AGA Arabesque"/>
              </a:rPr>
              <a:t> </a:t>
            </a:r>
            <a:r>
              <a:rPr lang="ar-SA" sz="2800" b="1" dirty="0" err="1" smtClean="0">
                <a:solidFill>
                  <a:schemeClr val="tx1"/>
                </a:solidFill>
              </a:rPr>
              <a:t>:</a:t>
            </a:r>
            <a:endParaRPr lang="en-US" sz="2800" b="1" dirty="0" smtClean="0">
              <a:solidFill>
                <a:schemeClr val="tx1"/>
              </a:solidFill>
            </a:endParaRPr>
          </a:p>
          <a:p>
            <a:pPr algn="just"/>
            <a:r>
              <a:rPr lang="ar-SA" sz="2800" b="1" dirty="0" smtClean="0">
                <a:solidFill>
                  <a:schemeClr val="tx1"/>
                </a:solidFill>
              </a:rPr>
              <a:t>فعن جرير بن عبد الله رضي الله عنه قال: أتى النبي </a:t>
            </a:r>
            <a:r>
              <a:rPr lang="en-US" sz="2800" dirty="0" smtClean="0">
                <a:sym typeface="AGA Arabesque"/>
              </a:rPr>
              <a:t></a:t>
            </a:r>
            <a:r>
              <a:rPr lang="ar-SA" sz="2800" dirty="0" smtClean="0">
                <a:sym typeface="AGA Arabesque"/>
              </a:rPr>
              <a:t> </a:t>
            </a:r>
            <a:r>
              <a:rPr lang="ar-SA" sz="2800" b="1" dirty="0" smtClean="0">
                <a:solidFill>
                  <a:schemeClr val="tx1"/>
                </a:solidFill>
              </a:rPr>
              <a:t>رجلٌ, فكلمه فجعل تُرْعَدُ فرائصه, قال جرير: فقال له </a:t>
            </a:r>
            <a:r>
              <a:rPr lang="ar-SA" sz="2800" b="1" dirty="0" smtClean="0">
                <a:solidFill>
                  <a:schemeClr val="tx1"/>
                </a:solidFill>
              </a:rPr>
              <a:t>النبي</a:t>
            </a:r>
            <a:r>
              <a:rPr lang="en-US" sz="2800" dirty="0" smtClean="0">
                <a:sym typeface="AGA Arabesque"/>
              </a:rPr>
              <a:t>  </a:t>
            </a:r>
            <a:r>
              <a:rPr lang="ar-SA" sz="2800" b="1" dirty="0" err="1" smtClean="0">
                <a:solidFill>
                  <a:schemeClr val="tx1"/>
                </a:solidFill>
              </a:rPr>
              <a:t>: </a:t>
            </a:r>
            <a:r>
              <a:rPr lang="ar-SA" sz="2800" b="1" dirty="0" smtClean="0">
                <a:solidFill>
                  <a:schemeClr val="tx1"/>
                </a:solidFill>
              </a:rPr>
              <a:t>(هون عليك فإني لست بملك, إنما أنا ابن امرأة من قريش, كانت تأكل القديد في هذه البطحاء</a:t>
            </a:r>
            <a:r>
              <a:rPr lang="ar-SA" sz="2800" b="1" dirty="0" err="1" smtClean="0">
                <a:solidFill>
                  <a:schemeClr val="tx1"/>
                </a:solidFill>
              </a:rPr>
              <a:t>).</a:t>
            </a:r>
            <a:r>
              <a:rPr lang="ar-SA" sz="2800" b="1" dirty="0" smtClean="0">
                <a:solidFill>
                  <a:schemeClr val="tx1"/>
                </a:solidFill>
              </a:rPr>
              <a:t> ثم تلا </a:t>
            </a:r>
            <a:r>
              <a:rPr lang="ar-SA" sz="2800" b="1" dirty="0" err="1" smtClean="0">
                <a:solidFill>
                  <a:schemeClr val="tx1"/>
                </a:solidFill>
              </a:rPr>
              <a:t>جرير: </a:t>
            </a:r>
            <a:r>
              <a:rPr lang="ar-SA" sz="2800" b="1" dirty="0" smtClean="0">
                <a:solidFill>
                  <a:schemeClr val="tx1"/>
                </a:solidFill>
              </a:rPr>
              <a:t>{</a:t>
            </a:r>
            <a:r>
              <a:rPr lang="ar-SA" sz="2800" b="1" dirty="0" smtClean="0">
                <a:solidFill>
                  <a:schemeClr val="tx1"/>
                </a:solidFill>
              </a:rPr>
              <a:t>وما أنت عليهم بجبار</a:t>
            </a:r>
            <a:r>
              <a:rPr lang="ar-SA" sz="2800" b="1" dirty="0" err="1" smtClean="0">
                <a:solidFill>
                  <a:schemeClr val="tx1"/>
                </a:solidFill>
              </a:rPr>
              <a:t>}.</a:t>
            </a:r>
            <a:endParaRPr lang="ar-SA" sz="2800" b="1" dirty="0" smtClean="0">
              <a:solidFill>
                <a:schemeClr val="tx1"/>
              </a:solidFill>
            </a:endParaRPr>
          </a:p>
        </p:txBody>
      </p:sp>
      <p:sp>
        <p:nvSpPr>
          <p:cNvPr id="2" name="Title 1"/>
          <p:cNvSpPr>
            <a:spLocks noGrp="1"/>
          </p:cNvSpPr>
          <p:nvPr>
            <p:ph type="title"/>
          </p:nvPr>
        </p:nvSpPr>
        <p:spPr/>
        <p:txBody>
          <a:bodyPr/>
          <a:lstStyle/>
          <a:p>
            <a:r>
              <a:rPr lang="ar-SA" b="1" dirty="0" smtClean="0"/>
              <a:t>7- تواضع النبي </a:t>
            </a:r>
            <a:r>
              <a:rPr lang="en-US" b="1" dirty="0" smtClean="0">
                <a:sym typeface="AGA Arabesque"/>
              </a:rPr>
              <a:t></a:t>
            </a:r>
            <a:r>
              <a:rPr lang="ar-SA" b="1" dirty="0" err="1" smtClean="0"/>
              <a:t>:</a:t>
            </a:r>
            <a:r>
              <a:rPr lang="ar-SA" b="1" dirty="0" smtClean="0"/>
              <a:t> </a:t>
            </a:r>
            <a:endParaRPr lang="en-US" dirty="0"/>
          </a:p>
        </p:txBody>
      </p:sp>
      <p:sp>
        <p:nvSpPr>
          <p:cNvPr id="4" name="Slide Number Placeholder 3"/>
          <p:cNvSpPr>
            <a:spLocks noGrp="1"/>
          </p:cNvSpPr>
          <p:nvPr>
            <p:ph type="sldNum" sz="quarter" idx="10"/>
          </p:nvPr>
        </p:nvSpPr>
        <p:spPr/>
        <p:txBody>
          <a:bodyPr/>
          <a:lstStyle/>
          <a:p>
            <a:pPr>
              <a:defRPr/>
            </a:pPr>
            <a:fld id="{7B8EA862-7DD5-4A06-BDE1-DB7EC5FAA60C}" type="slidenum">
              <a:rPr lang="ar-SA" smtClean="0"/>
              <a:pPr>
                <a:defRPr/>
              </a:pPr>
              <a:t>3</a:t>
            </a:fld>
            <a:endParaRPr lang="en-US" dirty="0"/>
          </a:p>
        </p:txBody>
      </p:sp>
    </p:spTree>
    <p:extLst>
      <p:ext uri="{BB962C8B-B14F-4D97-AF65-F5344CB8AC3E}">
        <p14:creationId xmlns="" xmlns:p14="http://schemas.microsoft.com/office/powerpoint/2010/main" val="4026373820"/>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صر نائب لرقم الشريحة 1"/>
          <p:cNvSpPr>
            <a:spLocks noGrp="1"/>
          </p:cNvSpPr>
          <p:nvPr>
            <p:ph type="sldNum" sz="quarter" idx="10"/>
          </p:nvPr>
        </p:nvSpPr>
        <p:spPr/>
        <p:txBody>
          <a:bodyPr/>
          <a:lstStyle/>
          <a:p>
            <a:pPr>
              <a:defRPr/>
            </a:pPr>
            <a:fld id="{7B8EA862-7DD5-4A06-BDE1-DB7EC5FAA60C}" type="slidenum">
              <a:rPr lang="ar-SA" smtClean="0"/>
              <a:pPr>
                <a:defRPr/>
              </a:pPr>
              <a:t>4</a:t>
            </a:fld>
            <a:endParaRPr lang="en-US" dirty="0"/>
          </a:p>
        </p:txBody>
      </p:sp>
      <p:sp>
        <p:nvSpPr>
          <p:cNvPr id="3" name="مستطيل 2"/>
          <p:cNvSpPr/>
          <p:nvPr/>
        </p:nvSpPr>
        <p:spPr>
          <a:xfrm>
            <a:off x="488504" y="620688"/>
            <a:ext cx="8928992" cy="4832092"/>
          </a:xfrm>
          <a:prstGeom prst="rect">
            <a:avLst/>
          </a:prstGeom>
        </p:spPr>
        <p:txBody>
          <a:bodyPr wrap="square">
            <a:spAutoFit/>
          </a:bodyPr>
          <a:lstStyle/>
          <a:p>
            <a:pPr algn="just"/>
            <a:r>
              <a:rPr lang="ar-SA" sz="2800" b="1" dirty="0" smtClean="0"/>
              <a:t>وعن أنس بن مالك رضي الله عنه قال: كان رسول الله </a:t>
            </a:r>
            <a:r>
              <a:rPr lang="en-US" sz="2800" dirty="0" smtClean="0">
                <a:sym typeface="AGA Arabesque"/>
              </a:rPr>
              <a:t></a:t>
            </a:r>
            <a:r>
              <a:rPr lang="ar-SA" sz="2800" dirty="0" smtClean="0">
                <a:sym typeface="AGA Arabesque"/>
              </a:rPr>
              <a:t> </a:t>
            </a:r>
            <a:r>
              <a:rPr lang="ar-SA" sz="2800" b="1" dirty="0" smtClean="0"/>
              <a:t>يعود </a:t>
            </a:r>
            <a:r>
              <a:rPr lang="ar-SA" sz="2800" b="1" dirty="0" smtClean="0"/>
              <a:t>المريض ويتبع الجنائز ويجيب دعوة المملوك ويركب الحمار ولقد كان يوم خيبر ويوم قريظة على حمار </a:t>
            </a:r>
            <a:r>
              <a:rPr lang="ar-SA" sz="2800" b="1" dirty="0" err="1" smtClean="0"/>
              <a:t>خطامه</a:t>
            </a:r>
            <a:r>
              <a:rPr lang="ar-SA" sz="2800" b="1" dirty="0" smtClean="0"/>
              <a:t> حبل من ليف وتحته أكاف من </a:t>
            </a:r>
            <a:r>
              <a:rPr lang="ar-SA" sz="2800" b="1" dirty="0" err="1" smtClean="0"/>
              <a:t>ليف.</a:t>
            </a:r>
            <a:r>
              <a:rPr lang="ar-SA" sz="2800" b="1" dirty="0" smtClean="0"/>
              <a:t> </a:t>
            </a:r>
          </a:p>
          <a:p>
            <a:pPr algn="just"/>
            <a:r>
              <a:rPr lang="ar-SA" sz="2800" b="1" dirty="0" smtClean="0"/>
              <a:t>وكان </a:t>
            </a:r>
            <a:r>
              <a:rPr lang="en-US" sz="2800" dirty="0" smtClean="0">
                <a:sym typeface="AGA Arabesque"/>
              </a:rPr>
              <a:t></a:t>
            </a:r>
            <a:r>
              <a:rPr lang="ar-SA" sz="2800" dirty="0" smtClean="0">
                <a:sym typeface="AGA Arabesque"/>
              </a:rPr>
              <a:t> </a:t>
            </a:r>
            <a:r>
              <a:rPr lang="ar-SA" sz="2800" b="1" dirty="0" smtClean="0"/>
              <a:t>ينهى </a:t>
            </a:r>
            <a:r>
              <a:rPr lang="ar-SA" sz="2800" b="1" dirty="0" smtClean="0"/>
              <a:t>عن مدحه وإلقاء الألقاب عليه، </a:t>
            </a:r>
            <a:r>
              <a:rPr lang="ar-SA" sz="2800" b="1" dirty="0" err="1" smtClean="0"/>
              <a:t>ويقول: </a:t>
            </a:r>
            <a:r>
              <a:rPr lang="ar-SA" sz="2800" b="1" dirty="0" smtClean="0"/>
              <a:t>(لا تطروني كما أطرت النصارى ابن مريم، إنما أنا عبدٌ فقولوا عبد الله ورسوله</a:t>
            </a:r>
            <a:r>
              <a:rPr lang="ar-SA" sz="2800" b="1" dirty="0" err="1" smtClean="0"/>
              <a:t>).</a:t>
            </a:r>
            <a:endParaRPr lang="ar-SA" sz="2800" b="1" dirty="0" smtClean="0"/>
          </a:p>
          <a:p>
            <a:pPr algn="just"/>
            <a:r>
              <a:rPr lang="ar-SA" sz="2800" b="1" dirty="0" smtClean="0"/>
              <a:t>وكان يحذر من الكِبر, ف</a:t>
            </a:r>
            <a:r>
              <a:rPr lang="ar-EG" sz="2800" b="1" dirty="0" smtClean="0"/>
              <a:t>عن عبد الله بن مسعود رضي الله عنه عن النبي </a:t>
            </a:r>
            <a:r>
              <a:rPr lang="en-US" sz="2800" dirty="0" smtClean="0">
                <a:sym typeface="AGA Arabesque"/>
              </a:rPr>
              <a:t></a:t>
            </a:r>
            <a:r>
              <a:rPr lang="ar-EG" sz="2800" b="1" dirty="0" smtClean="0"/>
              <a:t> </a:t>
            </a:r>
            <a:r>
              <a:rPr lang="ar-EG" sz="2800" b="1" dirty="0" smtClean="0"/>
              <a:t>قال:</a:t>
            </a:r>
            <a:r>
              <a:rPr lang="ar-SA" sz="2800" b="1" dirty="0" smtClean="0"/>
              <a:t> </a:t>
            </a:r>
            <a:r>
              <a:rPr lang="ar-SA" sz="2800" b="1" dirty="0" err="1" smtClean="0"/>
              <a:t>”</a:t>
            </a:r>
            <a:r>
              <a:rPr lang="ar-EG" sz="2800" b="1" dirty="0" smtClean="0"/>
              <a:t>لا يدخل الجنة من كان في قلبه مثقال ذرة من كبر</a:t>
            </a:r>
            <a:r>
              <a:rPr lang="ar-SA" sz="2800" b="1" dirty="0" err="1" smtClean="0"/>
              <a:t>“.</a:t>
            </a:r>
            <a:r>
              <a:rPr lang="ar-EG" sz="2800" b="1" dirty="0" smtClean="0"/>
              <a:t> قال رجل: إن الرجل يحب أن يكون ثوبه حسنا</a:t>
            </a:r>
            <a:r>
              <a:rPr lang="ar-SA" sz="2800" b="1" dirty="0" smtClean="0"/>
              <a:t>ً</a:t>
            </a:r>
            <a:r>
              <a:rPr lang="ar-EG" sz="2800" b="1" dirty="0" smtClean="0"/>
              <a:t> ونعله حسنا</a:t>
            </a:r>
            <a:r>
              <a:rPr lang="ar-SA" sz="2800" b="1" dirty="0" smtClean="0"/>
              <a:t>ً.</a:t>
            </a:r>
            <a:r>
              <a:rPr lang="ar-EG" sz="2800" b="1" dirty="0" smtClean="0"/>
              <a:t> قال النبي </a:t>
            </a:r>
            <a:r>
              <a:rPr lang="en-US" sz="2800" dirty="0" smtClean="0">
                <a:sym typeface="AGA Arabesque"/>
              </a:rPr>
              <a:t></a:t>
            </a:r>
            <a:r>
              <a:rPr lang="ar-EG" sz="2800" b="1" dirty="0" err="1" smtClean="0"/>
              <a:t>: </a:t>
            </a:r>
            <a:r>
              <a:rPr lang="ar-EG" sz="2800" b="1" dirty="0" smtClean="0"/>
              <a:t>"إن الله جميل يحب الجمال، الك</a:t>
            </a:r>
            <a:r>
              <a:rPr lang="ar-SA" sz="2800" b="1" dirty="0" smtClean="0"/>
              <a:t>ِ</a:t>
            </a:r>
            <a:r>
              <a:rPr lang="ar-EG" sz="2800" b="1" dirty="0" smtClean="0"/>
              <a:t>بر ب</a:t>
            </a:r>
            <a:r>
              <a:rPr lang="ar-SA" sz="2800" b="1" dirty="0" smtClean="0"/>
              <a:t>َ</a:t>
            </a:r>
            <a:r>
              <a:rPr lang="ar-EG" sz="2800" b="1" dirty="0" smtClean="0"/>
              <a:t>ط</a:t>
            </a:r>
            <a:r>
              <a:rPr lang="ar-SA" sz="2800" b="1" dirty="0" smtClean="0"/>
              <a:t>َ</a:t>
            </a:r>
            <a:r>
              <a:rPr lang="ar-EG" sz="2800" b="1" dirty="0" smtClean="0"/>
              <a:t>ر</a:t>
            </a:r>
            <a:r>
              <a:rPr lang="ar-SA" sz="2800" b="1" dirty="0" smtClean="0"/>
              <a:t>ُ</a:t>
            </a:r>
            <a:r>
              <a:rPr lang="ar-EG" sz="2800" b="1" dirty="0" smtClean="0"/>
              <a:t> الحق</a:t>
            </a:r>
            <a:r>
              <a:rPr lang="ar-SA" sz="2800" b="1" dirty="0" err="1" smtClean="0"/>
              <a:t>,</a:t>
            </a:r>
            <a:r>
              <a:rPr lang="ar-EG" sz="2800" b="1" dirty="0" smtClean="0"/>
              <a:t> </a:t>
            </a:r>
            <a:r>
              <a:rPr lang="ar-EG" sz="2800" b="1" dirty="0" err="1" smtClean="0"/>
              <a:t>وغ</a:t>
            </a:r>
            <a:r>
              <a:rPr lang="ar-SA" sz="2800" b="1" dirty="0" smtClean="0"/>
              <a:t>َ</a:t>
            </a:r>
            <a:r>
              <a:rPr lang="ar-EG" sz="2800" b="1" dirty="0" smtClean="0"/>
              <a:t>م</a:t>
            </a:r>
            <a:r>
              <a:rPr lang="ar-SA" sz="2800" b="1" dirty="0" smtClean="0"/>
              <a:t>ْ</a:t>
            </a:r>
            <a:r>
              <a:rPr lang="ar-EG" sz="2800" b="1" dirty="0" smtClean="0"/>
              <a:t>ط</a:t>
            </a:r>
            <a:r>
              <a:rPr lang="ar-SA" sz="2800" b="1" dirty="0" smtClean="0"/>
              <a:t>ُ</a:t>
            </a:r>
            <a:r>
              <a:rPr lang="ar-EG" sz="2800" b="1" dirty="0" smtClean="0"/>
              <a:t> الناس”</a:t>
            </a:r>
            <a:r>
              <a:rPr lang="ar-SA" sz="2800" b="1" baseline="30000" dirty="0" err="1" smtClean="0"/>
              <a:t>.</a:t>
            </a:r>
            <a:r>
              <a:rPr lang="ar-SA" sz="2800" b="1" dirty="0" smtClean="0"/>
              <a:t> </a:t>
            </a:r>
            <a:r>
              <a:rPr lang="ar-EG" sz="2800" b="1" dirty="0" smtClean="0"/>
              <a:t>ومعنى بطر الحق: دفعه وإنكاره ترفعا</a:t>
            </a:r>
            <a:r>
              <a:rPr lang="ar-SA" sz="2800" b="1" dirty="0" smtClean="0"/>
              <a:t>ً</a:t>
            </a:r>
            <a:r>
              <a:rPr lang="ar-EG" sz="2800" b="1" dirty="0" smtClean="0"/>
              <a:t> وتجبرا</a:t>
            </a:r>
            <a:r>
              <a:rPr lang="ar-SA" sz="2800" b="1" dirty="0" smtClean="0"/>
              <a:t>ً</a:t>
            </a:r>
            <a:r>
              <a:rPr lang="ar-EG" sz="2800" b="1" dirty="0" err="1" smtClean="0"/>
              <a:t>.</a:t>
            </a:r>
            <a:r>
              <a:rPr lang="ar-SA" sz="2800" b="1" dirty="0" smtClean="0"/>
              <a:t> </a:t>
            </a:r>
            <a:r>
              <a:rPr lang="ar-EG" sz="2800" b="1" dirty="0" smtClean="0"/>
              <a:t>ومعنى </a:t>
            </a:r>
            <a:r>
              <a:rPr lang="ar-EG" sz="2800" b="1" dirty="0" err="1" smtClean="0"/>
              <a:t>غمط</a:t>
            </a:r>
            <a:r>
              <a:rPr lang="ar-EG" sz="2800" b="1" dirty="0" smtClean="0"/>
              <a:t> الناس: احتقارهم.</a:t>
            </a:r>
            <a:r>
              <a:rPr lang="ar-SA" sz="2800" b="1" dirty="0" smtClean="0"/>
              <a:t> فبين النبي </a:t>
            </a:r>
            <a:r>
              <a:rPr lang="en-US" sz="2800" dirty="0" smtClean="0">
                <a:sym typeface="AGA Arabesque"/>
              </a:rPr>
              <a:t></a:t>
            </a:r>
            <a:r>
              <a:rPr lang="ar-SA" sz="2800" dirty="0" smtClean="0">
                <a:sym typeface="AGA Arabesque"/>
              </a:rPr>
              <a:t> </a:t>
            </a:r>
            <a:r>
              <a:rPr lang="ar-SA" sz="2800" b="1" dirty="0" smtClean="0"/>
              <a:t>المعنى </a:t>
            </a:r>
            <a:r>
              <a:rPr lang="ar-SA" sz="2800" b="1" dirty="0" smtClean="0"/>
              <a:t>الصحيح للكِبْر, وأنه التكبر على الحق, واحتقار الناس.</a:t>
            </a:r>
            <a:r>
              <a:rPr lang="ar-EG" sz="2800" b="1" dirty="0" smtClean="0"/>
              <a:t> </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صر نائب لرقم الشريحة 1"/>
          <p:cNvSpPr>
            <a:spLocks noGrp="1"/>
          </p:cNvSpPr>
          <p:nvPr>
            <p:ph type="sldNum" sz="quarter" idx="10"/>
          </p:nvPr>
        </p:nvSpPr>
        <p:spPr/>
        <p:txBody>
          <a:bodyPr/>
          <a:lstStyle/>
          <a:p>
            <a:pPr>
              <a:defRPr/>
            </a:pPr>
            <a:fld id="{7B8EA862-7DD5-4A06-BDE1-DB7EC5FAA60C}" type="slidenum">
              <a:rPr lang="ar-SA" smtClean="0"/>
              <a:pPr>
                <a:defRPr/>
              </a:pPr>
              <a:t>5</a:t>
            </a:fld>
            <a:endParaRPr lang="en-US" dirty="0"/>
          </a:p>
        </p:txBody>
      </p:sp>
      <p:sp>
        <p:nvSpPr>
          <p:cNvPr id="3" name="مستطيل 2"/>
          <p:cNvSpPr/>
          <p:nvPr/>
        </p:nvSpPr>
        <p:spPr>
          <a:xfrm>
            <a:off x="488504" y="620688"/>
            <a:ext cx="8784976" cy="3108543"/>
          </a:xfrm>
          <a:prstGeom prst="rect">
            <a:avLst/>
          </a:prstGeom>
        </p:spPr>
        <p:txBody>
          <a:bodyPr wrap="square">
            <a:spAutoFit/>
          </a:bodyPr>
          <a:lstStyle/>
          <a:p>
            <a:pPr algn="just" fontAlgn="auto">
              <a:spcBef>
                <a:spcPts val="0"/>
              </a:spcBef>
              <a:spcAft>
                <a:spcPts val="0"/>
              </a:spcAft>
              <a:defRPr/>
            </a:pPr>
            <a:r>
              <a:rPr lang="ar-EG" sz="2800" b="1" dirty="0" smtClean="0"/>
              <a:t>و</a:t>
            </a:r>
            <a:r>
              <a:rPr lang="ar-SA" sz="2800" b="1" dirty="0" smtClean="0"/>
              <a:t>قد بلغ من تواضع </a:t>
            </a:r>
            <a:r>
              <a:rPr lang="ar-EG" sz="2800" b="1" dirty="0" smtClean="0"/>
              <a:t>النبي </a:t>
            </a:r>
            <a:r>
              <a:rPr lang="en-US" sz="2800" dirty="0" smtClean="0">
                <a:sym typeface="AGA Arabesque"/>
              </a:rPr>
              <a:t></a:t>
            </a:r>
            <a:r>
              <a:rPr lang="ar-SA" sz="2800" b="1" dirty="0" smtClean="0"/>
              <a:t>, ورغبته في جبر خواطر الناس أن </a:t>
            </a:r>
            <a:r>
              <a:rPr lang="ar-EG" sz="2800" b="1" dirty="0" err="1" smtClean="0"/>
              <a:t>قال: "</a:t>
            </a:r>
            <a:r>
              <a:rPr lang="ar-SA" sz="2800" b="1" dirty="0" smtClean="0"/>
              <a:t>لو </a:t>
            </a:r>
            <a:r>
              <a:rPr lang="ar-EG" sz="2800" b="1" dirty="0" smtClean="0"/>
              <a:t>دُعيت إلى</a:t>
            </a:r>
            <a:r>
              <a:rPr lang="ar-SA" sz="2800" b="1" dirty="0" smtClean="0"/>
              <a:t> كراعٌ </a:t>
            </a:r>
            <a:r>
              <a:rPr lang="ar-EG" sz="2800" b="1" dirty="0" smtClean="0"/>
              <a:t>لأجبتُ،</a:t>
            </a:r>
            <a:r>
              <a:rPr lang="ar-SA" sz="2800" b="1" dirty="0" smtClean="0"/>
              <a:t> ولو </a:t>
            </a:r>
            <a:r>
              <a:rPr lang="ar-EG" sz="2800" b="1" dirty="0" smtClean="0"/>
              <a:t>أُهدِيَ إليَّ ذراع لقبلتُ”</a:t>
            </a:r>
            <a:r>
              <a:rPr lang="ar-SA" sz="2800" b="1" baseline="30000" dirty="0" err="1" smtClean="0"/>
              <a:t>.</a:t>
            </a:r>
            <a:endParaRPr lang="ar-SA" sz="2800" b="1" baseline="30000" dirty="0" smtClean="0"/>
          </a:p>
          <a:p>
            <a:pPr algn="just" fontAlgn="auto">
              <a:spcBef>
                <a:spcPts val="0"/>
              </a:spcBef>
              <a:spcAft>
                <a:spcPts val="0"/>
              </a:spcAft>
              <a:defRPr/>
            </a:pPr>
            <a:r>
              <a:rPr lang="ar-SA" sz="2800" b="1" dirty="0" smtClean="0"/>
              <a:t>ومن تواضعه </a:t>
            </a:r>
            <a:r>
              <a:rPr lang="en-US" sz="2800" dirty="0" smtClean="0">
                <a:sym typeface="AGA Arabesque"/>
              </a:rPr>
              <a:t></a:t>
            </a:r>
            <a:r>
              <a:rPr lang="ar-SA" sz="2800" dirty="0" smtClean="0">
                <a:sym typeface="AGA Arabesque"/>
              </a:rPr>
              <a:t> </a:t>
            </a:r>
            <a:r>
              <a:rPr lang="ar-SA" sz="2800" b="1" dirty="0" smtClean="0"/>
              <a:t>أنه كان يدعى إلى خبز الشعير والإهالة </a:t>
            </a:r>
            <a:r>
              <a:rPr lang="ar-SA" sz="2800" b="1" dirty="0" err="1" smtClean="0"/>
              <a:t>السنخة</a:t>
            </a:r>
            <a:r>
              <a:rPr lang="ar-SA" sz="2800" b="1" dirty="0" smtClean="0"/>
              <a:t> </a:t>
            </a:r>
            <a:r>
              <a:rPr lang="ar-SA" sz="2800" b="1" dirty="0" err="1" smtClean="0"/>
              <a:t>فيجيب.</a:t>
            </a:r>
            <a:r>
              <a:rPr lang="ar-SA" sz="2800" b="1" dirty="0" smtClean="0"/>
              <a:t> والإهالة </a:t>
            </a:r>
            <a:r>
              <a:rPr lang="ar-SA" sz="2800" b="1" dirty="0" err="1" smtClean="0"/>
              <a:t>السنخة</a:t>
            </a:r>
            <a:r>
              <a:rPr lang="ar-SA" sz="2800" b="1" dirty="0" smtClean="0"/>
              <a:t>: تعني الدهن الجامد المتغير الريح من طوال </a:t>
            </a:r>
            <a:r>
              <a:rPr lang="ar-SA" sz="2800" b="1" dirty="0" err="1" smtClean="0"/>
              <a:t>المكث.</a:t>
            </a:r>
            <a:r>
              <a:rPr lang="ar-SA" sz="2800" b="1" dirty="0" smtClean="0"/>
              <a:t> </a:t>
            </a:r>
          </a:p>
          <a:p>
            <a:pPr algn="just" fontAlgn="auto">
              <a:spcBef>
                <a:spcPts val="0"/>
              </a:spcBef>
              <a:spcAft>
                <a:spcPts val="0"/>
              </a:spcAft>
              <a:defRPr/>
            </a:pPr>
            <a:r>
              <a:rPr lang="ar-SA" sz="2800" b="1" dirty="0" smtClean="0"/>
              <a:t>وعن أنس أن خياطاً دعا النبي </a:t>
            </a:r>
            <a:r>
              <a:rPr lang="en-US" sz="2800" dirty="0" smtClean="0">
                <a:sym typeface="AGA Arabesque"/>
              </a:rPr>
              <a:t></a:t>
            </a:r>
            <a:r>
              <a:rPr lang="ar-SA" sz="2800" dirty="0" smtClean="0">
                <a:sym typeface="AGA Arabesque"/>
              </a:rPr>
              <a:t> </a:t>
            </a:r>
            <a:r>
              <a:rPr lang="ar-SA" sz="2800" b="1" dirty="0" smtClean="0"/>
              <a:t>لطعام صنعه قال أنس فذهبت مع رسول الله </a:t>
            </a:r>
            <a:r>
              <a:rPr lang="en-US" sz="2800" dirty="0" smtClean="0">
                <a:sym typeface="AGA Arabesque"/>
              </a:rPr>
              <a:t></a:t>
            </a:r>
            <a:r>
              <a:rPr lang="ar-SA" sz="2800" b="1" dirty="0" smtClean="0"/>
              <a:t>إلى ذلك الطعام فقرب إلى رسول الله </a:t>
            </a:r>
            <a:r>
              <a:rPr lang="en-US" sz="2800" dirty="0" smtClean="0">
                <a:sym typeface="AGA Arabesque"/>
              </a:rPr>
              <a:t></a:t>
            </a:r>
            <a:r>
              <a:rPr lang="ar-SA" sz="2800" dirty="0" smtClean="0">
                <a:sym typeface="AGA Arabesque"/>
              </a:rPr>
              <a:t> </a:t>
            </a:r>
            <a:r>
              <a:rPr lang="ar-SA" sz="2800" b="1" dirty="0" smtClean="0"/>
              <a:t>خبزاً من شعير ومرقاً فيه </a:t>
            </a:r>
            <a:r>
              <a:rPr lang="ar-SA" sz="2800" b="1" dirty="0" err="1" smtClean="0"/>
              <a:t>دباء</a:t>
            </a:r>
            <a:r>
              <a:rPr lang="ar-SA" sz="2800" b="1" dirty="0" smtClean="0"/>
              <a:t> وقديدٌ قال أنس فرأيت رسول الله </a:t>
            </a:r>
            <a:r>
              <a:rPr lang="en-US" sz="2800" dirty="0" smtClean="0">
                <a:sym typeface="AGA Arabesque"/>
              </a:rPr>
              <a:t></a:t>
            </a:r>
            <a:r>
              <a:rPr lang="ar-SA" sz="2800" dirty="0" smtClean="0">
                <a:sym typeface="AGA Arabesque"/>
              </a:rPr>
              <a:t> </a:t>
            </a:r>
            <a:r>
              <a:rPr lang="ar-SA" sz="2800" b="1" dirty="0" smtClean="0"/>
              <a:t>يتتبع </a:t>
            </a:r>
            <a:r>
              <a:rPr lang="ar-SA" sz="2800" b="1" dirty="0" err="1" smtClean="0"/>
              <a:t>الدباء</a:t>
            </a:r>
            <a:r>
              <a:rPr lang="ar-SA" sz="2800" b="1" dirty="0" smtClean="0"/>
              <a:t> من حوالي </a:t>
            </a:r>
            <a:r>
              <a:rPr lang="ar-SA" sz="2800" b="1" dirty="0" err="1" smtClean="0"/>
              <a:t>الصحفة.</a:t>
            </a:r>
            <a:endParaRPr lang="ar-SA" sz="2800" b="1" dirty="0"/>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b="1" dirty="0" smtClean="0"/>
              <a:t>8- زهد النبي </a:t>
            </a:r>
            <a:r>
              <a:rPr lang="en-US" b="1" dirty="0" smtClean="0">
                <a:sym typeface="AGA Arabesque"/>
              </a:rPr>
              <a:t></a:t>
            </a:r>
            <a:r>
              <a:rPr lang="ar-SA" dirty="0" smtClean="0">
                <a:sym typeface="AGA Arabesque"/>
              </a:rPr>
              <a:t> </a:t>
            </a:r>
            <a:r>
              <a:rPr lang="ar-SA" b="1" dirty="0" err="1" smtClean="0"/>
              <a:t>:</a:t>
            </a:r>
            <a:r>
              <a:rPr lang="ar-SA" b="1" dirty="0" smtClean="0"/>
              <a:t> </a:t>
            </a:r>
            <a:endParaRPr lang="ar-SA" dirty="0"/>
          </a:p>
        </p:txBody>
      </p:sp>
      <p:sp>
        <p:nvSpPr>
          <p:cNvPr id="3" name="عنصر نائب للمحتوى 2"/>
          <p:cNvSpPr>
            <a:spLocks noGrp="1"/>
          </p:cNvSpPr>
          <p:nvPr>
            <p:ph idx="1"/>
          </p:nvPr>
        </p:nvSpPr>
        <p:spPr>
          <a:xfrm>
            <a:off x="200472" y="1412776"/>
            <a:ext cx="9577064" cy="5184576"/>
          </a:xfrm>
        </p:spPr>
        <p:txBody>
          <a:bodyPr/>
          <a:lstStyle/>
          <a:p>
            <a:pPr algn="just"/>
            <a:r>
              <a:rPr lang="ar-SA" sz="2600" b="1" dirty="0" smtClean="0">
                <a:solidFill>
                  <a:schemeClr val="tx1"/>
                </a:solidFill>
              </a:rPr>
              <a:t>كان </a:t>
            </a:r>
            <a:r>
              <a:rPr lang="en-US" sz="2600" dirty="0" smtClean="0">
                <a:sym typeface="AGA Arabesque"/>
              </a:rPr>
              <a:t></a:t>
            </a:r>
            <a:r>
              <a:rPr lang="ar-SA" sz="2600" dirty="0" smtClean="0">
                <a:sym typeface="AGA Arabesque"/>
              </a:rPr>
              <a:t> </a:t>
            </a:r>
            <a:r>
              <a:rPr lang="ar-SA" sz="2600" b="1" dirty="0" smtClean="0">
                <a:solidFill>
                  <a:schemeClr val="tx1"/>
                </a:solidFill>
              </a:rPr>
              <a:t>أزهد الناس في الدنيا وأرغبهم في </a:t>
            </a:r>
            <a:r>
              <a:rPr lang="ar-SA" sz="2600" b="1" dirty="0" smtClean="0">
                <a:solidFill>
                  <a:schemeClr val="tx1"/>
                </a:solidFill>
              </a:rPr>
              <a:t>الآخرة, </a:t>
            </a:r>
            <a:r>
              <a:rPr lang="ar-SA" sz="2600" b="1" dirty="0" smtClean="0">
                <a:solidFill>
                  <a:schemeClr val="tx1"/>
                </a:solidFill>
              </a:rPr>
              <a:t>خيره الله تعالى بين أن يكون ملكاً نبياً أو يكون عبداً نبياً, فاختار أن يكون عبداً </a:t>
            </a:r>
            <a:r>
              <a:rPr lang="ar-SA" sz="2600" b="1" dirty="0" err="1" smtClean="0">
                <a:solidFill>
                  <a:schemeClr val="tx1"/>
                </a:solidFill>
              </a:rPr>
              <a:t>نبياً.</a:t>
            </a:r>
            <a:r>
              <a:rPr lang="ar-SA" sz="2600" b="1" dirty="0" smtClean="0">
                <a:solidFill>
                  <a:schemeClr val="tx1"/>
                </a:solidFill>
              </a:rPr>
              <a:t> </a:t>
            </a:r>
          </a:p>
          <a:p>
            <a:pPr algn="just"/>
            <a:r>
              <a:rPr lang="ar-SA" sz="2600" b="1" dirty="0" smtClean="0">
                <a:solidFill>
                  <a:schemeClr val="tx1"/>
                </a:solidFill>
              </a:rPr>
              <a:t>كان ينامُ على الفراش تارة، وعلى الحصير تارة، وعلى الأرض تارة، وعلى السرير </a:t>
            </a:r>
            <a:r>
              <a:rPr lang="ar-SA" sz="2600" b="1" dirty="0" err="1" smtClean="0">
                <a:solidFill>
                  <a:schemeClr val="tx1"/>
                </a:solidFill>
              </a:rPr>
              <a:t>تارة.</a:t>
            </a:r>
            <a:r>
              <a:rPr lang="ar-SA" sz="2600" b="1" dirty="0" smtClean="0">
                <a:solidFill>
                  <a:schemeClr val="tx1"/>
                </a:solidFill>
              </a:rPr>
              <a:t> </a:t>
            </a:r>
          </a:p>
          <a:p>
            <a:pPr algn="just"/>
            <a:r>
              <a:rPr lang="ar-SA" sz="2600" b="1" dirty="0" smtClean="0">
                <a:solidFill>
                  <a:schemeClr val="tx1"/>
                </a:solidFill>
              </a:rPr>
              <a:t>قال أنس بن مالك </a:t>
            </a:r>
            <a:r>
              <a:rPr lang="en-US" sz="2800" dirty="0" smtClean="0">
                <a:sym typeface="AGA Arabesque"/>
              </a:rPr>
              <a:t></a:t>
            </a:r>
            <a:r>
              <a:rPr lang="ar-SA" sz="2600" b="1" dirty="0" err="1" smtClean="0">
                <a:solidFill>
                  <a:schemeClr val="tx1"/>
                </a:solidFill>
              </a:rPr>
              <a:t>: </a:t>
            </a:r>
            <a:r>
              <a:rPr lang="ar-SA" sz="2600" b="1" dirty="0" smtClean="0">
                <a:solidFill>
                  <a:schemeClr val="tx1"/>
                </a:solidFill>
              </a:rPr>
              <a:t>(دخل عمر وناس من الصحابة فانحرف النبي </a:t>
            </a:r>
            <a:r>
              <a:rPr lang="en-US" sz="2600" dirty="0" smtClean="0">
                <a:sym typeface="AGA Arabesque"/>
              </a:rPr>
              <a:t></a:t>
            </a:r>
            <a:r>
              <a:rPr lang="ar-SA" sz="2600" dirty="0" smtClean="0">
                <a:sym typeface="AGA Arabesque"/>
              </a:rPr>
              <a:t> </a:t>
            </a:r>
            <a:r>
              <a:rPr lang="ar-SA" sz="2600" b="1" dirty="0" smtClean="0">
                <a:solidFill>
                  <a:schemeClr val="tx1"/>
                </a:solidFill>
              </a:rPr>
              <a:t>فرأى </a:t>
            </a:r>
            <a:r>
              <a:rPr lang="ar-SA" sz="2600" b="1" dirty="0" smtClean="0">
                <a:solidFill>
                  <a:schemeClr val="tx1"/>
                </a:solidFill>
              </a:rPr>
              <a:t>عمر أثر الشريط في جنبه فبكى فقال النبي </a:t>
            </a:r>
            <a:r>
              <a:rPr lang="en-US" sz="2600" dirty="0" smtClean="0">
                <a:sym typeface="AGA Arabesque"/>
              </a:rPr>
              <a:t></a:t>
            </a:r>
            <a:r>
              <a:rPr lang="ar-SA" sz="2600" dirty="0" smtClean="0">
                <a:sym typeface="AGA Arabesque"/>
              </a:rPr>
              <a:t> </a:t>
            </a:r>
            <a:r>
              <a:rPr lang="ar-SA" sz="2600" b="1" dirty="0" smtClean="0">
                <a:solidFill>
                  <a:schemeClr val="tx1"/>
                </a:solidFill>
              </a:rPr>
              <a:t>: </a:t>
            </a:r>
            <a:r>
              <a:rPr lang="ar-SA" sz="2600" b="1" dirty="0" smtClean="0">
                <a:solidFill>
                  <a:schemeClr val="tx1"/>
                </a:solidFill>
              </a:rPr>
              <a:t>ما يبكيك يا عمر قال: ومالي لا أبكي وكسرى وقيصر يعيشان فيما يعيشان فيه من الدنيا وأنت على الحال الذي أرى فقال يا عمر: أما ترضى أن تكون لهم الدنيا ولنا الآخرة </a:t>
            </a:r>
            <a:r>
              <a:rPr lang="ar-SA" sz="2600" b="1" dirty="0" err="1" smtClean="0">
                <a:solidFill>
                  <a:schemeClr val="tx1"/>
                </a:solidFill>
              </a:rPr>
              <a:t>قال </a:t>
            </a:r>
            <a:r>
              <a:rPr lang="ar-SA" sz="2600" b="1" dirty="0" smtClean="0">
                <a:solidFill>
                  <a:schemeClr val="tx1"/>
                </a:solidFill>
              </a:rPr>
              <a:t>: </a:t>
            </a:r>
            <a:r>
              <a:rPr lang="ar-SA" sz="2600" b="1" dirty="0" err="1" smtClean="0">
                <a:solidFill>
                  <a:schemeClr val="tx1"/>
                </a:solidFill>
              </a:rPr>
              <a:t>بلى.</a:t>
            </a:r>
            <a:r>
              <a:rPr lang="ar-SA" sz="2600" b="1" dirty="0" smtClean="0">
                <a:solidFill>
                  <a:schemeClr val="tx1"/>
                </a:solidFill>
              </a:rPr>
              <a:t> قال: هو كذلك</a:t>
            </a:r>
            <a:r>
              <a:rPr lang="ar-SA" sz="2600" b="1" dirty="0" err="1" smtClean="0">
                <a:solidFill>
                  <a:schemeClr val="tx1"/>
                </a:solidFill>
              </a:rPr>
              <a:t>).</a:t>
            </a:r>
            <a:r>
              <a:rPr lang="ar-SA" sz="2600" b="1" dirty="0" smtClean="0">
                <a:solidFill>
                  <a:schemeClr val="tx1"/>
                </a:solidFill>
              </a:rPr>
              <a:t> </a:t>
            </a:r>
          </a:p>
          <a:p>
            <a:pPr algn="just"/>
            <a:r>
              <a:rPr lang="ar-SA" sz="2600" b="1" dirty="0" smtClean="0">
                <a:solidFill>
                  <a:schemeClr val="tx1"/>
                </a:solidFill>
              </a:rPr>
              <a:t>وكان من زهده </a:t>
            </a:r>
            <a:r>
              <a:rPr lang="en-US" sz="2600" dirty="0" smtClean="0">
                <a:sym typeface="AGA Arabesque"/>
              </a:rPr>
              <a:t></a:t>
            </a:r>
            <a:r>
              <a:rPr lang="ar-SA" sz="2600" b="1" dirty="0" smtClean="0">
                <a:solidFill>
                  <a:schemeClr val="tx1"/>
                </a:solidFill>
              </a:rPr>
              <a:t>وقلة ما بيده أن النار لا توقد في بيته في الشهر والشهرين, فعن عائشة </a:t>
            </a:r>
            <a:r>
              <a:rPr lang="ar-SA" sz="2600" b="1" dirty="0" smtClean="0">
                <a:solidFill>
                  <a:schemeClr val="tx1"/>
                </a:solidFill>
              </a:rPr>
              <a:t>رضي </a:t>
            </a:r>
            <a:r>
              <a:rPr lang="ar-SA" sz="2600" b="1" dirty="0" smtClean="0">
                <a:solidFill>
                  <a:schemeClr val="tx1"/>
                </a:solidFill>
              </a:rPr>
              <a:t>الله </a:t>
            </a:r>
            <a:r>
              <a:rPr lang="ar-SA" sz="2600" b="1" dirty="0" smtClean="0">
                <a:solidFill>
                  <a:schemeClr val="tx1"/>
                </a:solidFill>
              </a:rPr>
              <a:t>عنها </a:t>
            </a:r>
            <a:r>
              <a:rPr lang="ar-SA" sz="2600" b="1" dirty="0" smtClean="0">
                <a:solidFill>
                  <a:schemeClr val="tx1"/>
                </a:solidFill>
              </a:rPr>
              <a:t>أنها كانت تقول لعروة بن الزبير: والله يا ابن أختي كنا لننظر إلى الهلال ثم الهـلال ثـلاثة أهله في شهرين ما أوقـد في أبيـات رسـول الله </a:t>
            </a:r>
            <a:r>
              <a:rPr lang="en-US" sz="2600" dirty="0" smtClean="0">
                <a:sym typeface="AGA Arabesque"/>
              </a:rPr>
              <a:t></a:t>
            </a:r>
            <a:r>
              <a:rPr lang="ar-SA" sz="2600" dirty="0" smtClean="0">
                <a:sym typeface="AGA Arabesque"/>
              </a:rPr>
              <a:t> </a:t>
            </a:r>
            <a:r>
              <a:rPr lang="ar-SA" sz="2600" b="1" dirty="0" smtClean="0">
                <a:solidFill>
                  <a:schemeClr val="tx1"/>
                </a:solidFill>
              </a:rPr>
              <a:t>نار، قلت: يا خالة فما كان </a:t>
            </a:r>
            <a:r>
              <a:rPr lang="ar-SA" sz="2600" b="1" dirty="0" err="1" smtClean="0">
                <a:solidFill>
                  <a:schemeClr val="tx1"/>
                </a:solidFill>
              </a:rPr>
              <a:t>عيشكم؟</a:t>
            </a:r>
            <a:r>
              <a:rPr lang="ar-SA" sz="2600" b="1" dirty="0" smtClean="0">
                <a:solidFill>
                  <a:schemeClr val="tx1"/>
                </a:solidFill>
              </a:rPr>
              <a:t> قالت: الأسودان ـ التمر والماء ـ</a:t>
            </a:r>
            <a:r>
              <a:rPr lang="ar-SA" sz="2600" b="1" dirty="0" err="1" smtClean="0">
                <a:solidFill>
                  <a:schemeClr val="tx1"/>
                </a:solidFill>
              </a:rPr>
              <a:t>).</a:t>
            </a:r>
            <a:endParaRPr lang="ar-SA" sz="2600" dirty="0">
              <a:solidFill>
                <a:schemeClr val="tx1"/>
              </a:solidFill>
            </a:endParaRPr>
          </a:p>
        </p:txBody>
      </p:sp>
      <p:sp>
        <p:nvSpPr>
          <p:cNvPr id="4" name="عنصر نائب لرقم الشريحة 3"/>
          <p:cNvSpPr>
            <a:spLocks noGrp="1"/>
          </p:cNvSpPr>
          <p:nvPr>
            <p:ph type="sldNum" sz="quarter" idx="10"/>
          </p:nvPr>
        </p:nvSpPr>
        <p:spPr/>
        <p:txBody>
          <a:bodyPr/>
          <a:lstStyle/>
          <a:p>
            <a:pPr>
              <a:defRPr/>
            </a:pPr>
            <a:fld id="{7B8EA862-7DD5-4A06-BDE1-DB7EC5FAA60C}" type="slidenum">
              <a:rPr lang="ar-SA" smtClean="0"/>
              <a:pPr>
                <a:defRPr/>
              </a:pPr>
              <a:t>6</a:t>
            </a:fld>
            <a:endParaRPr lang="en-US" dirty="0"/>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b="1" dirty="0" smtClean="0"/>
              <a:t>9-</a:t>
            </a:r>
            <a:r>
              <a:rPr lang="ar-SA" dirty="0" smtClean="0"/>
              <a:t> </a:t>
            </a:r>
            <a:r>
              <a:rPr lang="ar-SA" b="1" dirty="0" smtClean="0"/>
              <a:t>صبر النبي </a:t>
            </a:r>
            <a:r>
              <a:rPr lang="en-US" b="1" dirty="0" smtClean="0">
                <a:sym typeface="AGA Arabesque"/>
              </a:rPr>
              <a:t></a:t>
            </a:r>
            <a:r>
              <a:rPr lang="ar-SA" dirty="0" smtClean="0">
                <a:sym typeface="AGA Arabesque"/>
              </a:rPr>
              <a:t> </a:t>
            </a:r>
            <a:r>
              <a:rPr lang="ar-SA" b="1" dirty="0" err="1" smtClean="0"/>
              <a:t>:</a:t>
            </a:r>
            <a:endParaRPr lang="ar-SA" dirty="0"/>
          </a:p>
        </p:txBody>
      </p:sp>
      <p:sp>
        <p:nvSpPr>
          <p:cNvPr id="3" name="عنصر نائب للمحتوى 2"/>
          <p:cNvSpPr>
            <a:spLocks noGrp="1"/>
          </p:cNvSpPr>
          <p:nvPr>
            <p:ph idx="1"/>
          </p:nvPr>
        </p:nvSpPr>
        <p:spPr>
          <a:xfrm>
            <a:off x="344488" y="1412776"/>
            <a:ext cx="9217024" cy="4713387"/>
          </a:xfrm>
        </p:spPr>
        <p:txBody>
          <a:bodyPr/>
          <a:lstStyle/>
          <a:p>
            <a:pPr algn="just"/>
            <a:r>
              <a:rPr lang="ar-SA" sz="2600" b="1" dirty="0" smtClean="0">
                <a:solidFill>
                  <a:schemeClr val="tx1"/>
                </a:solidFill>
              </a:rPr>
              <a:t>الصبر خُلُق محمودٌ, ومطلوبٌ من كل مسلم ولكن بدرجات </a:t>
            </a:r>
            <a:r>
              <a:rPr lang="ar-SA" sz="2600" b="1" dirty="0" err="1" smtClean="0">
                <a:solidFill>
                  <a:schemeClr val="tx1"/>
                </a:solidFill>
              </a:rPr>
              <a:t>متفاوتة.</a:t>
            </a:r>
            <a:r>
              <a:rPr lang="ar-SA" sz="2600" b="1" dirty="0" smtClean="0">
                <a:solidFill>
                  <a:schemeClr val="tx1"/>
                </a:solidFill>
              </a:rPr>
              <a:t> وكلما كان الطموح في التقرب إلى الله أكبر, كانت الحاجة إلى الصبر </a:t>
            </a:r>
            <a:r>
              <a:rPr lang="ar-SA" sz="2600" b="1" dirty="0" err="1" smtClean="0">
                <a:solidFill>
                  <a:schemeClr val="tx1"/>
                </a:solidFill>
              </a:rPr>
              <a:t>أشد.</a:t>
            </a:r>
            <a:r>
              <a:rPr lang="ar-SA" sz="2600" b="1" dirty="0" smtClean="0">
                <a:solidFill>
                  <a:schemeClr val="tx1"/>
                </a:solidFill>
              </a:rPr>
              <a:t> ومن ثم كانت حاجة النبي </a:t>
            </a:r>
            <a:r>
              <a:rPr lang="en-US" sz="2600" dirty="0" smtClean="0">
                <a:sym typeface="AGA Arabesque"/>
              </a:rPr>
              <a:t> </a:t>
            </a:r>
            <a:r>
              <a:rPr lang="ar-SA" sz="2600" b="1" dirty="0" smtClean="0">
                <a:solidFill>
                  <a:schemeClr val="tx1"/>
                </a:solidFill>
              </a:rPr>
              <a:t>إلى </a:t>
            </a:r>
            <a:r>
              <a:rPr lang="ar-SA" sz="2600" b="1" dirty="0" smtClean="0">
                <a:solidFill>
                  <a:schemeClr val="tx1"/>
                </a:solidFill>
              </a:rPr>
              <a:t>التسلح بهذا الخُلُق </a:t>
            </a:r>
            <a:r>
              <a:rPr lang="ar-SA" sz="2600" b="1" dirty="0" err="1" smtClean="0">
                <a:solidFill>
                  <a:schemeClr val="tx1"/>
                </a:solidFill>
              </a:rPr>
              <a:t>أعظم.</a:t>
            </a:r>
            <a:r>
              <a:rPr lang="ar-SA" sz="2600" b="1" dirty="0" smtClean="0">
                <a:solidFill>
                  <a:schemeClr val="tx1"/>
                </a:solidFill>
              </a:rPr>
              <a:t> وقد كان حظ النبي منه كبيراً, فلقد أوذي كثيراً من المشركين في مكة, ومن المنافقين في المدينة المنورة, ومن صور الإيذاء </a:t>
            </a:r>
            <a:r>
              <a:rPr lang="ar-SA" sz="2600" b="1" dirty="0" err="1" smtClean="0">
                <a:solidFill>
                  <a:schemeClr val="tx1"/>
                </a:solidFill>
              </a:rPr>
              <a:t>تلك:</a:t>
            </a:r>
            <a:r>
              <a:rPr lang="ar-SA" sz="2600" b="1" dirty="0" smtClean="0">
                <a:solidFill>
                  <a:schemeClr val="tx1"/>
                </a:solidFill>
              </a:rPr>
              <a:t> </a:t>
            </a:r>
            <a:endParaRPr lang="en-US" sz="2600" b="1" dirty="0" smtClean="0">
              <a:solidFill>
                <a:schemeClr val="tx1"/>
              </a:solidFill>
            </a:endParaRPr>
          </a:p>
          <a:p>
            <a:pPr algn="just"/>
            <a:r>
              <a:rPr lang="ar-SA" sz="2600" b="1" dirty="0" smtClean="0">
                <a:solidFill>
                  <a:schemeClr val="tx1"/>
                </a:solidFill>
              </a:rPr>
              <a:t>ما كان يوم العقبة, فقد لقي من قومه قدراً عظيماً من الأذى, فتوجه إلى ربه يبثُّ إليه </a:t>
            </a:r>
            <a:r>
              <a:rPr lang="ar-SA" sz="2600" b="1" dirty="0" err="1" smtClean="0">
                <a:solidFill>
                  <a:schemeClr val="tx1"/>
                </a:solidFill>
              </a:rPr>
              <a:t>شكواه.</a:t>
            </a:r>
            <a:r>
              <a:rPr lang="ar-SA" sz="2600" b="1" dirty="0" smtClean="0">
                <a:solidFill>
                  <a:schemeClr val="tx1"/>
                </a:solidFill>
              </a:rPr>
              <a:t> وإذا جبريل ومعه ملك الجبال يستأذنه ليُطبق عليهم </a:t>
            </a:r>
            <a:r>
              <a:rPr lang="ar-SA" sz="2600" b="1" dirty="0" err="1" smtClean="0">
                <a:solidFill>
                  <a:schemeClr val="tx1"/>
                </a:solidFill>
              </a:rPr>
              <a:t>الأخشبين</a:t>
            </a:r>
            <a:r>
              <a:rPr lang="ar-SA" sz="2600" b="1" dirty="0" smtClean="0">
                <a:solidFill>
                  <a:schemeClr val="tx1"/>
                </a:solidFill>
              </a:rPr>
              <a:t> -جبلا مكة: أبو </a:t>
            </a:r>
            <a:r>
              <a:rPr lang="ar-SA" sz="2600" b="1" dirty="0" err="1" smtClean="0">
                <a:solidFill>
                  <a:schemeClr val="tx1"/>
                </a:solidFill>
              </a:rPr>
              <a:t>قبيس</a:t>
            </a:r>
            <a:r>
              <a:rPr lang="ar-SA" sz="2600" b="1" dirty="0" smtClean="0">
                <a:solidFill>
                  <a:schemeClr val="tx1"/>
                </a:solidFill>
              </a:rPr>
              <a:t> والأحمر- ولكنه </a:t>
            </a:r>
            <a:r>
              <a:rPr lang="en-US" sz="2600" b="1" dirty="0" smtClean="0">
                <a:solidFill>
                  <a:schemeClr val="tx1"/>
                </a:solidFill>
              </a:rPr>
              <a:t> </a:t>
            </a:r>
            <a:r>
              <a:rPr lang="en-US" sz="2600" dirty="0" smtClean="0">
                <a:sym typeface="AGA Arabesque"/>
              </a:rPr>
              <a:t></a:t>
            </a:r>
            <a:r>
              <a:rPr lang="ar-SA" sz="2600" b="1" dirty="0" smtClean="0">
                <a:solidFill>
                  <a:schemeClr val="tx1"/>
                </a:solidFill>
              </a:rPr>
              <a:t>أبى </a:t>
            </a:r>
            <a:r>
              <a:rPr lang="ar-SA" sz="2600" b="1" dirty="0" smtClean="0">
                <a:solidFill>
                  <a:schemeClr val="tx1"/>
                </a:solidFill>
              </a:rPr>
              <a:t>وصبر, </a:t>
            </a:r>
            <a:r>
              <a:rPr lang="ar-SA" sz="2600" b="1" dirty="0" err="1" smtClean="0">
                <a:solidFill>
                  <a:schemeClr val="tx1"/>
                </a:solidFill>
              </a:rPr>
              <a:t>وقال: </a:t>
            </a:r>
            <a:r>
              <a:rPr lang="ar-SA" sz="2600" b="1" dirty="0" smtClean="0">
                <a:solidFill>
                  <a:schemeClr val="tx1"/>
                </a:solidFill>
              </a:rPr>
              <a:t>(بَلْ أَرْجُو أَنْ يُخْرِجَ الله من أَصْلَابِهِمْ من يَعْبُدُ اللَّهَ وَحْدَهُ لَا يُشْرِكُ </a:t>
            </a:r>
            <a:r>
              <a:rPr lang="ar-SA" sz="2600" b="1" dirty="0" err="1" smtClean="0">
                <a:solidFill>
                  <a:schemeClr val="tx1"/>
                </a:solidFill>
              </a:rPr>
              <a:t>بِهِ</a:t>
            </a:r>
            <a:r>
              <a:rPr lang="ar-SA" sz="2600" b="1" dirty="0" smtClean="0">
                <a:solidFill>
                  <a:schemeClr val="tx1"/>
                </a:solidFill>
              </a:rPr>
              <a:t> شيئاً</a:t>
            </a:r>
            <a:r>
              <a:rPr lang="ar-SA" sz="2600" b="1" dirty="0" err="1" smtClean="0">
                <a:solidFill>
                  <a:schemeClr val="tx1"/>
                </a:solidFill>
              </a:rPr>
              <a:t>).</a:t>
            </a:r>
            <a:r>
              <a:rPr lang="ar-SA" sz="2600" b="1" dirty="0" smtClean="0">
                <a:solidFill>
                  <a:schemeClr val="tx1"/>
                </a:solidFill>
              </a:rPr>
              <a:t> </a:t>
            </a:r>
          </a:p>
          <a:p>
            <a:pPr algn="just"/>
            <a:r>
              <a:rPr lang="ar-SA" sz="2600" b="1" dirty="0" smtClean="0">
                <a:solidFill>
                  <a:schemeClr val="tx1"/>
                </a:solidFill>
              </a:rPr>
              <a:t>ومن ذلك ما رواه طارق المحاربي قال: رأيت رسول الله </a:t>
            </a:r>
            <a:r>
              <a:rPr lang="en-US" sz="2600" dirty="0" smtClean="0">
                <a:sym typeface="AGA Arabesque"/>
              </a:rPr>
              <a:t></a:t>
            </a:r>
            <a:r>
              <a:rPr lang="ar-SA" sz="2600" dirty="0" smtClean="0">
                <a:sym typeface="AGA Arabesque"/>
              </a:rPr>
              <a:t> </a:t>
            </a:r>
            <a:r>
              <a:rPr lang="ar-SA" sz="2600" b="1" dirty="0" smtClean="0">
                <a:solidFill>
                  <a:schemeClr val="tx1"/>
                </a:solidFill>
              </a:rPr>
              <a:t>بسوق </a:t>
            </a:r>
            <a:r>
              <a:rPr lang="ar-SA" sz="2600" b="1" dirty="0" smtClean="0">
                <a:solidFill>
                  <a:schemeClr val="tx1"/>
                </a:solidFill>
              </a:rPr>
              <a:t>ذي المجاز فمَرَّ وعليه جبة له حمراء وهو ينادي بأعلى </a:t>
            </a:r>
            <a:r>
              <a:rPr lang="ar-SA" sz="2600" b="1" dirty="0" err="1" smtClean="0">
                <a:solidFill>
                  <a:schemeClr val="tx1"/>
                </a:solidFill>
              </a:rPr>
              <a:t>صوته: </a:t>
            </a:r>
            <a:r>
              <a:rPr lang="ar-SA" sz="2600" b="1" dirty="0" smtClean="0">
                <a:solidFill>
                  <a:schemeClr val="tx1"/>
                </a:solidFill>
              </a:rPr>
              <a:t>" يا أيها </a:t>
            </a:r>
            <a:r>
              <a:rPr lang="ar-SA" sz="2600" b="1" dirty="0" err="1" smtClean="0">
                <a:solidFill>
                  <a:schemeClr val="tx1"/>
                </a:solidFill>
              </a:rPr>
              <a:t>الناس</a:t>
            </a:r>
            <a:r>
              <a:rPr lang="ar-SA" sz="2600" b="1" dirty="0" err="1" smtClean="0">
                <a:solidFill>
                  <a:schemeClr val="tx1"/>
                </a:solidFill>
              </a:rPr>
              <a:t>!</a:t>
            </a:r>
            <a:r>
              <a:rPr lang="ar-SA" sz="2600" b="1" dirty="0" smtClean="0">
                <a:solidFill>
                  <a:schemeClr val="tx1"/>
                </a:solidFill>
              </a:rPr>
              <a:t> قولوا: لا إله إلا </a:t>
            </a:r>
            <a:endParaRPr lang="ar-SA" sz="2600" dirty="0">
              <a:solidFill>
                <a:schemeClr val="tx1"/>
              </a:solidFill>
            </a:endParaRPr>
          </a:p>
        </p:txBody>
      </p:sp>
      <p:sp>
        <p:nvSpPr>
          <p:cNvPr id="4" name="عنصر نائب لرقم الشريحة 3"/>
          <p:cNvSpPr>
            <a:spLocks noGrp="1"/>
          </p:cNvSpPr>
          <p:nvPr>
            <p:ph type="sldNum" sz="quarter" idx="10"/>
          </p:nvPr>
        </p:nvSpPr>
        <p:spPr/>
        <p:txBody>
          <a:bodyPr/>
          <a:lstStyle/>
          <a:p>
            <a:pPr>
              <a:defRPr/>
            </a:pPr>
            <a:fld id="{7B8EA862-7DD5-4A06-BDE1-DB7EC5FAA60C}" type="slidenum">
              <a:rPr lang="ar-SA" smtClean="0"/>
              <a:pPr>
                <a:defRPr/>
              </a:pPr>
              <a:t>7</a:t>
            </a:fld>
            <a:endParaRPr lang="en-US" dirty="0"/>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صر نائب لرقم الشريحة 1"/>
          <p:cNvSpPr>
            <a:spLocks noGrp="1"/>
          </p:cNvSpPr>
          <p:nvPr>
            <p:ph type="sldNum" sz="quarter" idx="10"/>
          </p:nvPr>
        </p:nvSpPr>
        <p:spPr/>
        <p:txBody>
          <a:bodyPr/>
          <a:lstStyle/>
          <a:p>
            <a:pPr>
              <a:defRPr/>
            </a:pPr>
            <a:fld id="{7B8EA862-7DD5-4A06-BDE1-DB7EC5FAA60C}" type="slidenum">
              <a:rPr lang="ar-SA" smtClean="0"/>
              <a:pPr>
                <a:defRPr/>
              </a:pPr>
              <a:t>8</a:t>
            </a:fld>
            <a:endParaRPr lang="en-US" dirty="0"/>
          </a:p>
        </p:txBody>
      </p:sp>
      <p:sp>
        <p:nvSpPr>
          <p:cNvPr id="3" name="مستطيل 2"/>
          <p:cNvSpPr/>
          <p:nvPr/>
        </p:nvSpPr>
        <p:spPr>
          <a:xfrm>
            <a:off x="488504" y="476672"/>
            <a:ext cx="8856984" cy="4832092"/>
          </a:xfrm>
          <a:prstGeom prst="rect">
            <a:avLst/>
          </a:prstGeom>
        </p:spPr>
        <p:txBody>
          <a:bodyPr wrap="square">
            <a:spAutoFit/>
          </a:bodyPr>
          <a:lstStyle/>
          <a:p>
            <a:pPr algn="just"/>
            <a:r>
              <a:rPr lang="ar-SA" sz="2800" b="1" dirty="0" err="1" smtClean="0"/>
              <a:t>الله </a:t>
            </a:r>
            <a:r>
              <a:rPr lang="ar-SA" sz="2800" b="1" dirty="0" smtClean="0"/>
              <a:t>- </a:t>
            </a:r>
            <a:r>
              <a:rPr lang="ar-SA" sz="2800" b="1" dirty="0" err="1" smtClean="0"/>
              <a:t>تفلحوا" </a:t>
            </a:r>
            <a:r>
              <a:rPr lang="ar-SA" sz="2800" b="1" dirty="0" smtClean="0"/>
              <a:t>، ورجل يتبعه بالحجارة وقد أدمى كعبيه وعرقوبيه وهو يقول: يا أيها </a:t>
            </a:r>
            <a:r>
              <a:rPr lang="ar-SA" sz="2800" b="1" dirty="0" err="1" smtClean="0"/>
              <a:t>الناس!</a:t>
            </a:r>
            <a:r>
              <a:rPr lang="ar-SA" sz="2800" b="1" dirty="0" smtClean="0"/>
              <a:t> لا تطيعوه فإنه كذاب؛ قلت: من </a:t>
            </a:r>
            <a:r>
              <a:rPr lang="ar-SA" sz="2800" b="1" dirty="0" err="1" smtClean="0"/>
              <a:t>هذا؟</a:t>
            </a:r>
            <a:r>
              <a:rPr lang="ar-SA" sz="2800" b="1" dirty="0" smtClean="0"/>
              <a:t> قالوا: غلام من بني عبد المطلب، قلت: فمن هذا يتبعه </a:t>
            </a:r>
            <a:r>
              <a:rPr lang="ar-SA" sz="2800" b="1" dirty="0" err="1" smtClean="0"/>
              <a:t>يرميه؟</a:t>
            </a:r>
            <a:r>
              <a:rPr lang="ar-SA" sz="2800" b="1" dirty="0" smtClean="0"/>
              <a:t> قالوا: هذا عمه عبد </a:t>
            </a:r>
            <a:r>
              <a:rPr lang="ar-SA" sz="2800" b="1" dirty="0" err="1" smtClean="0"/>
              <a:t>العزى </a:t>
            </a:r>
            <a:r>
              <a:rPr lang="ar-SA" sz="2800" b="1" dirty="0" smtClean="0"/>
              <a:t>- وهو أبو لهب.</a:t>
            </a:r>
          </a:p>
          <a:p>
            <a:pPr algn="just"/>
            <a:r>
              <a:rPr lang="ar-SA" sz="2800" b="1" dirty="0" smtClean="0"/>
              <a:t>وعن الحارث بن الحارث الغامدي قال: حججت مع أبي فلما كنا بمنى إذا جماعة على </a:t>
            </a:r>
            <a:r>
              <a:rPr lang="ar-SA" sz="2800" b="1" dirty="0" err="1" smtClean="0"/>
              <a:t>رجل!</a:t>
            </a:r>
            <a:r>
              <a:rPr lang="ar-SA" sz="2800" b="1" dirty="0" smtClean="0"/>
              <a:t> فقلت: يا </a:t>
            </a:r>
            <a:r>
              <a:rPr lang="ar-SA" sz="2800" b="1" dirty="0" err="1" smtClean="0"/>
              <a:t>أبة!</a:t>
            </a:r>
            <a:r>
              <a:rPr lang="ar-SA" sz="2800" b="1" dirty="0" smtClean="0"/>
              <a:t> ما هذه </a:t>
            </a:r>
            <a:r>
              <a:rPr lang="ar-SA" sz="2800" b="1" dirty="0" err="1" smtClean="0"/>
              <a:t>الجماعة؟</a:t>
            </a:r>
            <a:r>
              <a:rPr lang="ar-SA" sz="2800" b="1" dirty="0" smtClean="0"/>
              <a:t> فقال: هذا الصابئ الذي ترك دين قومه، ثم ذهب أبي حتى وقف عليهم على ناقته، فذهبت أنا حتى وقفت عليهم على ناقتي، فإذا </a:t>
            </a:r>
            <a:r>
              <a:rPr lang="ar-SA" sz="2800" b="1" dirty="0" err="1" smtClean="0"/>
              <a:t>به</a:t>
            </a:r>
            <a:r>
              <a:rPr lang="ar-SA" sz="2800" b="1" dirty="0" smtClean="0"/>
              <a:t> يحدثهم وهم يردون عليه، فلم يزل موقف أبي حتى تفرقوا عن ملل وارتفاع من النهار، وأقبلت جارية في يدها قدح فيه ماء ونحرها مكشوف، فقالوا: هذه بنته زينب، فناولته وهي تبكي، </a:t>
            </a:r>
            <a:r>
              <a:rPr lang="ar-SA" sz="2800" b="1" dirty="0" err="1" smtClean="0"/>
              <a:t>فقال: </a:t>
            </a:r>
            <a:r>
              <a:rPr lang="ar-SA" sz="2800" b="1" dirty="0" smtClean="0"/>
              <a:t>"خمري عليك نحرك يا </a:t>
            </a:r>
            <a:r>
              <a:rPr lang="ar-SA" sz="2800" b="1" dirty="0" err="1" smtClean="0"/>
              <a:t>بنية !</a:t>
            </a:r>
            <a:r>
              <a:rPr lang="ar-SA" sz="2800" b="1" dirty="0" smtClean="0"/>
              <a:t> ولا </a:t>
            </a:r>
            <a:r>
              <a:rPr lang="ar-SA" sz="2800" b="1" dirty="0" err="1" smtClean="0"/>
              <a:t>تخافي</a:t>
            </a:r>
            <a:r>
              <a:rPr lang="ar-SA" sz="2800" b="1" dirty="0" smtClean="0"/>
              <a:t> على أبيك غلبة ولا ذلاً.</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b="1" dirty="0" smtClean="0"/>
              <a:t>10- مزاح النبي </a:t>
            </a:r>
            <a:r>
              <a:rPr lang="en-US" b="1" dirty="0" smtClean="0">
                <a:sym typeface="AGA Arabesque"/>
              </a:rPr>
              <a:t></a:t>
            </a:r>
            <a:r>
              <a:rPr lang="ar-SA" dirty="0" smtClean="0">
                <a:sym typeface="AGA Arabesque"/>
              </a:rPr>
              <a:t> </a:t>
            </a:r>
            <a:r>
              <a:rPr lang="ar-SA" b="1" dirty="0" err="1" smtClean="0"/>
              <a:t>:</a:t>
            </a:r>
            <a:r>
              <a:rPr lang="ar-SA" b="1" dirty="0" smtClean="0"/>
              <a:t> </a:t>
            </a:r>
            <a:endParaRPr lang="ar-SA" dirty="0"/>
          </a:p>
        </p:txBody>
      </p:sp>
      <p:sp>
        <p:nvSpPr>
          <p:cNvPr id="3" name="عنصر نائب للمحتوى 2"/>
          <p:cNvSpPr>
            <a:spLocks noGrp="1"/>
          </p:cNvSpPr>
          <p:nvPr>
            <p:ph idx="1"/>
          </p:nvPr>
        </p:nvSpPr>
        <p:spPr>
          <a:xfrm>
            <a:off x="344488" y="1412776"/>
            <a:ext cx="9145016" cy="4713387"/>
          </a:xfrm>
        </p:spPr>
        <p:txBody>
          <a:bodyPr/>
          <a:lstStyle/>
          <a:p>
            <a:pPr algn="just"/>
            <a:r>
              <a:rPr lang="ar-SA" sz="2600" b="1" dirty="0" smtClean="0">
                <a:solidFill>
                  <a:schemeClr val="tx1"/>
                </a:solidFill>
              </a:rPr>
              <a:t>كان من هديه </a:t>
            </a:r>
            <a:r>
              <a:rPr lang="en-US" sz="2600" dirty="0" smtClean="0">
                <a:sym typeface="AGA Arabesque"/>
              </a:rPr>
              <a:t></a:t>
            </a:r>
            <a:r>
              <a:rPr lang="ar-SA" sz="2600" dirty="0" smtClean="0">
                <a:sym typeface="AGA Arabesque"/>
              </a:rPr>
              <a:t> </a:t>
            </a:r>
            <a:r>
              <a:rPr lang="ar-SA" sz="2600" b="1" dirty="0" smtClean="0">
                <a:solidFill>
                  <a:schemeClr val="tx1"/>
                </a:solidFill>
              </a:rPr>
              <a:t>أن </a:t>
            </a:r>
            <a:r>
              <a:rPr lang="ar-SA" sz="2600" b="1" dirty="0" smtClean="0">
                <a:solidFill>
                  <a:schemeClr val="tx1"/>
                </a:solidFill>
              </a:rPr>
              <a:t>يمزح مع أصحابه لمؤانستهم, ولإدخال السرور على قلوبهم, وليعلمهم أن في ديننا </a:t>
            </a:r>
            <a:r>
              <a:rPr lang="ar-SA" sz="2600" b="1" dirty="0" err="1" smtClean="0">
                <a:solidFill>
                  <a:schemeClr val="tx1"/>
                </a:solidFill>
              </a:rPr>
              <a:t>فسحة.</a:t>
            </a:r>
            <a:r>
              <a:rPr lang="ar-SA" sz="2600" b="1" dirty="0" smtClean="0">
                <a:solidFill>
                  <a:schemeClr val="tx1"/>
                </a:solidFill>
              </a:rPr>
              <a:t> فالنفوس تَمَلُّ وتَسْأمُ, وتحتاج إلى الترويح والترفيه؛ إلا أنه عليه الصلاة </a:t>
            </a:r>
            <a:r>
              <a:rPr lang="ar-SA" sz="2600" b="1" dirty="0" err="1" smtClean="0">
                <a:solidFill>
                  <a:schemeClr val="tx1"/>
                </a:solidFill>
              </a:rPr>
              <a:t>والسلام </a:t>
            </a:r>
            <a:r>
              <a:rPr lang="ar-SA" sz="2600" b="1" dirty="0" smtClean="0">
                <a:solidFill>
                  <a:schemeClr val="tx1"/>
                </a:solidFill>
              </a:rPr>
              <a:t>(لم يكن يقول في مِزاحه إلا حقاً</a:t>
            </a:r>
            <a:r>
              <a:rPr lang="ar-SA" sz="2600" b="1" dirty="0" err="1" smtClean="0">
                <a:solidFill>
                  <a:schemeClr val="tx1"/>
                </a:solidFill>
              </a:rPr>
              <a:t>).</a:t>
            </a:r>
            <a:r>
              <a:rPr lang="ar-SA" sz="2600" b="1" dirty="0" smtClean="0">
                <a:solidFill>
                  <a:schemeClr val="tx1"/>
                </a:solidFill>
              </a:rPr>
              <a:t> ولم يكن يكثر منه؛ لأنه كثرته </a:t>
            </a:r>
            <a:r>
              <a:rPr lang="ar-SA" sz="2600" b="1" dirty="0" err="1" smtClean="0">
                <a:solidFill>
                  <a:schemeClr val="tx1"/>
                </a:solidFill>
              </a:rPr>
              <a:t>تُقسي</a:t>
            </a:r>
            <a:r>
              <a:rPr lang="ar-SA" sz="2600" b="1" dirty="0" smtClean="0">
                <a:solidFill>
                  <a:schemeClr val="tx1"/>
                </a:solidFill>
              </a:rPr>
              <a:t> القلب, وتُشغل عن ذكر الله, وعن التفكير في مهمات الدين, وقد تنتهي إلى منازعاتٍ وأحقاد, وتُسقط المهابة والوقار.</a:t>
            </a:r>
          </a:p>
          <a:p>
            <a:pPr algn="just"/>
            <a:r>
              <a:rPr lang="ar-SA" sz="2600" b="1" dirty="0" smtClean="0">
                <a:solidFill>
                  <a:schemeClr val="tx1"/>
                </a:solidFill>
              </a:rPr>
              <a:t> وفيما يلي صورٌ من مِزاحه </a:t>
            </a:r>
            <a:r>
              <a:rPr lang="en-US" sz="2600" dirty="0" smtClean="0">
                <a:sym typeface="AGA Arabesque"/>
              </a:rPr>
              <a:t></a:t>
            </a:r>
            <a:r>
              <a:rPr lang="ar-SA" sz="2600" b="1" dirty="0" err="1" smtClean="0">
                <a:solidFill>
                  <a:schemeClr val="tx1"/>
                </a:solidFill>
              </a:rPr>
              <a:t>:</a:t>
            </a:r>
            <a:endParaRPr lang="en-US" sz="2600" b="1" dirty="0" smtClean="0">
              <a:solidFill>
                <a:schemeClr val="tx1"/>
              </a:solidFill>
            </a:endParaRPr>
          </a:p>
          <a:p>
            <a:pPr lvl="0" algn="just"/>
            <a:r>
              <a:rPr lang="ar-SA" sz="2600" b="1" dirty="0" smtClean="0">
                <a:solidFill>
                  <a:schemeClr val="tx1"/>
                </a:solidFill>
              </a:rPr>
              <a:t>من ذلك أن امرأة عجوزاً سألته </a:t>
            </a:r>
            <a:r>
              <a:rPr lang="en-US" sz="2600" dirty="0" smtClean="0">
                <a:sym typeface="AGA Arabesque"/>
              </a:rPr>
              <a:t></a:t>
            </a:r>
            <a:r>
              <a:rPr lang="ar-SA" sz="2600" dirty="0" smtClean="0">
                <a:sym typeface="AGA Arabesque"/>
              </a:rPr>
              <a:t> </a:t>
            </a:r>
            <a:r>
              <a:rPr lang="ar-SA" sz="2600" b="1" dirty="0" smtClean="0">
                <a:solidFill>
                  <a:schemeClr val="tx1"/>
                </a:solidFill>
              </a:rPr>
              <a:t>فقالت</a:t>
            </a:r>
            <a:r>
              <a:rPr lang="ar-SA" sz="2600" b="1" dirty="0" smtClean="0">
                <a:solidFill>
                  <a:schemeClr val="tx1"/>
                </a:solidFill>
              </a:rPr>
              <a:t>: يا رسول </a:t>
            </a:r>
            <a:r>
              <a:rPr lang="ar-SA" sz="2600" b="1" dirty="0" err="1" smtClean="0">
                <a:solidFill>
                  <a:schemeClr val="tx1"/>
                </a:solidFill>
              </a:rPr>
              <a:t>الله!</a:t>
            </a:r>
            <a:r>
              <a:rPr lang="ar-SA" sz="2600" b="1" dirty="0" smtClean="0">
                <a:solidFill>
                  <a:schemeClr val="tx1"/>
                </a:solidFill>
              </a:rPr>
              <a:t> ادع الله أن يدخلني </a:t>
            </a:r>
            <a:r>
              <a:rPr lang="ar-SA" sz="2600" b="1" dirty="0" err="1" smtClean="0">
                <a:solidFill>
                  <a:schemeClr val="tx1"/>
                </a:solidFill>
              </a:rPr>
              <a:t>الجنة.</a:t>
            </a:r>
            <a:r>
              <a:rPr lang="ar-SA" sz="2600" b="1" dirty="0" smtClean="0">
                <a:solidFill>
                  <a:schemeClr val="tx1"/>
                </a:solidFill>
              </a:rPr>
              <a:t> فقال لها النبي </a:t>
            </a:r>
            <a:r>
              <a:rPr lang="en-US" sz="2600" dirty="0" smtClean="0">
                <a:sym typeface="AGA Arabesque"/>
              </a:rPr>
              <a:t></a:t>
            </a:r>
            <a:r>
              <a:rPr lang="ar-SA" sz="2600" b="1" dirty="0" err="1" smtClean="0">
                <a:solidFill>
                  <a:schemeClr val="tx1"/>
                </a:solidFill>
              </a:rPr>
              <a:t>: </a:t>
            </a:r>
            <a:r>
              <a:rPr lang="ar-SA" sz="2600" b="1" dirty="0" smtClean="0">
                <a:solidFill>
                  <a:schemeClr val="tx1"/>
                </a:solidFill>
              </a:rPr>
              <a:t>( يا أُم فلان إن الجنة لا تدخلها عجوز، فولت </a:t>
            </a:r>
            <a:r>
              <a:rPr lang="ar-SA" sz="2600" b="1" dirty="0" err="1" smtClean="0">
                <a:solidFill>
                  <a:schemeClr val="tx1"/>
                </a:solidFill>
              </a:rPr>
              <a:t>تبكي.</a:t>
            </a:r>
            <a:r>
              <a:rPr lang="ar-SA" sz="2600" b="1" dirty="0" smtClean="0">
                <a:solidFill>
                  <a:schemeClr val="tx1"/>
                </a:solidFill>
              </a:rPr>
              <a:t> فقال: أخبروها أنها لا تدخلها وهي عجوز، إن الله تعالى </a:t>
            </a:r>
            <a:r>
              <a:rPr lang="ar-SA" sz="2600" b="1" dirty="0" err="1" smtClean="0">
                <a:solidFill>
                  <a:schemeClr val="tx1"/>
                </a:solidFill>
              </a:rPr>
              <a:t>يقول: </a:t>
            </a:r>
            <a:r>
              <a:rPr lang="ar-SA" sz="2600" b="1" dirty="0" smtClean="0">
                <a:solidFill>
                  <a:schemeClr val="tx1"/>
                </a:solidFill>
              </a:rPr>
              <a:t>{</a:t>
            </a:r>
            <a:r>
              <a:rPr lang="ar-SA" sz="2600" b="1" dirty="0" err="1" smtClean="0">
                <a:solidFill>
                  <a:schemeClr val="tx1"/>
                </a:solidFill>
              </a:rPr>
              <a:t>إِنّآ</a:t>
            </a:r>
            <a:r>
              <a:rPr lang="ar-SA" sz="2600" b="1" dirty="0" smtClean="0">
                <a:solidFill>
                  <a:schemeClr val="tx1"/>
                </a:solidFill>
              </a:rPr>
              <a:t> </a:t>
            </a:r>
            <a:r>
              <a:rPr lang="ar-SA" sz="2600" b="1" dirty="0" err="1" smtClean="0">
                <a:solidFill>
                  <a:schemeClr val="tx1"/>
                </a:solidFill>
              </a:rPr>
              <a:t>أَنشَأْنَاهُنّ</a:t>
            </a:r>
            <a:r>
              <a:rPr lang="ar-SA" sz="2600" b="1" dirty="0" smtClean="0">
                <a:solidFill>
                  <a:schemeClr val="tx1"/>
                </a:solidFill>
              </a:rPr>
              <a:t> </a:t>
            </a:r>
            <a:r>
              <a:rPr lang="ar-SA" sz="2600" b="1" dirty="0" err="1" smtClean="0">
                <a:solidFill>
                  <a:schemeClr val="tx1"/>
                </a:solidFill>
              </a:rPr>
              <a:t>إِنشَآءً</a:t>
            </a:r>
            <a:r>
              <a:rPr lang="ar-SA" sz="2600" b="1" dirty="0" smtClean="0">
                <a:solidFill>
                  <a:schemeClr val="tx1"/>
                </a:solidFill>
              </a:rPr>
              <a:t> فَجَعَلْنَاهُنّ أَبْكَاراً عُرُباً أَتْرَاباً</a:t>
            </a:r>
            <a:r>
              <a:rPr lang="ar-SA" sz="2600" b="1" dirty="0" err="1" smtClean="0">
                <a:solidFill>
                  <a:schemeClr val="tx1"/>
                </a:solidFill>
              </a:rPr>
              <a:t>} </a:t>
            </a:r>
            <a:r>
              <a:rPr lang="ar-SA" sz="2600" b="1" dirty="0" smtClean="0">
                <a:solidFill>
                  <a:schemeClr val="tx1"/>
                </a:solidFill>
              </a:rPr>
              <a:t>[الواقعة 35–37</a:t>
            </a:r>
            <a:r>
              <a:rPr lang="ar-SA" sz="2600" b="1" dirty="0" err="1" smtClean="0">
                <a:solidFill>
                  <a:schemeClr val="tx1"/>
                </a:solidFill>
              </a:rPr>
              <a:t>]</a:t>
            </a:r>
            <a:endParaRPr lang="ar-SA" sz="2600" dirty="0">
              <a:solidFill>
                <a:schemeClr val="tx1"/>
              </a:solidFill>
            </a:endParaRPr>
          </a:p>
        </p:txBody>
      </p:sp>
      <p:sp>
        <p:nvSpPr>
          <p:cNvPr id="4" name="عنصر نائب لرقم الشريحة 3"/>
          <p:cNvSpPr>
            <a:spLocks noGrp="1"/>
          </p:cNvSpPr>
          <p:nvPr>
            <p:ph type="sldNum" sz="quarter" idx="10"/>
          </p:nvPr>
        </p:nvSpPr>
        <p:spPr/>
        <p:txBody>
          <a:bodyPr/>
          <a:lstStyle/>
          <a:p>
            <a:pPr>
              <a:defRPr/>
            </a:pPr>
            <a:fld id="{7B8EA862-7DD5-4A06-BDE1-DB7EC5FAA60C}" type="slidenum">
              <a:rPr lang="ar-SA" smtClean="0"/>
              <a:pPr>
                <a:defRPr/>
              </a:pPr>
              <a:t>9</a:t>
            </a:fld>
            <a:endParaRPr lang="en-US" dirty="0"/>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صر نائب لرقم الشريحة 1"/>
          <p:cNvSpPr>
            <a:spLocks noGrp="1"/>
          </p:cNvSpPr>
          <p:nvPr>
            <p:ph type="sldNum" sz="quarter" idx="10"/>
          </p:nvPr>
        </p:nvSpPr>
        <p:spPr/>
        <p:txBody>
          <a:bodyPr/>
          <a:lstStyle/>
          <a:p>
            <a:pPr>
              <a:defRPr/>
            </a:pPr>
            <a:fld id="{7B8EA862-7DD5-4A06-BDE1-DB7EC5FAA60C}" type="slidenum">
              <a:rPr lang="ar-SA" smtClean="0"/>
              <a:pPr>
                <a:defRPr/>
              </a:pPr>
              <a:t>10</a:t>
            </a:fld>
            <a:endParaRPr lang="en-US" dirty="0"/>
          </a:p>
        </p:txBody>
      </p:sp>
      <p:sp>
        <p:nvSpPr>
          <p:cNvPr id="4" name="مستطيل 3"/>
          <p:cNvSpPr/>
          <p:nvPr/>
        </p:nvSpPr>
        <p:spPr>
          <a:xfrm>
            <a:off x="560512" y="476673"/>
            <a:ext cx="8784976" cy="4401205"/>
          </a:xfrm>
          <a:prstGeom prst="rect">
            <a:avLst/>
          </a:prstGeom>
        </p:spPr>
        <p:txBody>
          <a:bodyPr wrap="square">
            <a:spAutoFit/>
          </a:bodyPr>
          <a:lstStyle/>
          <a:p>
            <a:pPr lvl="0" algn="just"/>
            <a:r>
              <a:rPr lang="ar-SA" sz="2800" b="1" dirty="0" smtClean="0"/>
              <a:t>وعن أنس بن مالك رضي الله </a:t>
            </a:r>
            <a:r>
              <a:rPr lang="ar-SA" sz="2800" b="1" dirty="0" err="1" smtClean="0"/>
              <a:t>عنه </a:t>
            </a:r>
            <a:r>
              <a:rPr lang="ar-SA" sz="2800" b="1" dirty="0" smtClean="0"/>
              <a:t>(أنَّ رجلاً أتى رسولَ الله </a:t>
            </a:r>
            <a:r>
              <a:rPr lang="en-US" sz="2800" dirty="0" smtClean="0">
                <a:sym typeface="AGA Arabesque"/>
              </a:rPr>
              <a:t></a:t>
            </a:r>
            <a:r>
              <a:rPr lang="ar-SA" sz="2800" b="1" dirty="0" smtClean="0"/>
              <a:t>، </a:t>
            </a:r>
            <a:r>
              <a:rPr lang="ar-SA" sz="2800" b="1" dirty="0" smtClean="0"/>
              <a:t>فقال: يا رسولَ الله احمِلْنا على </a:t>
            </a:r>
            <a:r>
              <a:rPr lang="ar-SA" sz="2800" b="1" dirty="0" err="1" smtClean="0"/>
              <a:t>بعير.</a:t>
            </a:r>
            <a:r>
              <a:rPr lang="ar-SA" sz="2800" b="1" dirty="0" smtClean="0"/>
              <a:t> فقال: أحْمِلُكُمْ على وَلَدِ </a:t>
            </a:r>
            <a:r>
              <a:rPr lang="ar-SA" sz="2800" b="1" dirty="0" err="1" smtClean="0"/>
              <a:t>الناقةِ.</a:t>
            </a:r>
            <a:r>
              <a:rPr lang="ar-SA" sz="2800" b="1" dirty="0" smtClean="0"/>
              <a:t> قال: وما نَصْنَع بولدِ </a:t>
            </a:r>
            <a:r>
              <a:rPr lang="ar-SA" sz="2800" b="1" dirty="0" err="1" smtClean="0"/>
              <a:t>الناقةِ ؟</a:t>
            </a:r>
            <a:r>
              <a:rPr lang="ar-SA" sz="2800" b="1" dirty="0" smtClean="0"/>
              <a:t> فقال رسولُ الله </a:t>
            </a:r>
            <a:r>
              <a:rPr lang="en-US" sz="2800" dirty="0" smtClean="0">
                <a:sym typeface="AGA Arabesque"/>
              </a:rPr>
              <a:t></a:t>
            </a:r>
            <a:r>
              <a:rPr lang="ar-SA" sz="2800" b="1" dirty="0" smtClean="0"/>
              <a:t>: </a:t>
            </a:r>
            <a:r>
              <a:rPr lang="ar-SA" sz="2800" b="1" dirty="0" smtClean="0"/>
              <a:t>هل تَلِدُ الإبِلَ إلا </a:t>
            </a:r>
            <a:r>
              <a:rPr lang="ar-SA" sz="2800" b="1" dirty="0" err="1" smtClean="0"/>
              <a:t>النُّوقُ ؟).</a:t>
            </a:r>
            <a:r>
              <a:rPr lang="ar-SA" sz="2800" b="1" dirty="0" smtClean="0"/>
              <a:t> </a:t>
            </a:r>
          </a:p>
          <a:p>
            <a:pPr algn="just"/>
            <a:r>
              <a:rPr lang="ar-SA" sz="2800" b="1" dirty="0" smtClean="0"/>
              <a:t>وعن أنس بن مالك أن رجلا من أهل البادية يقال </a:t>
            </a:r>
            <a:r>
              <a:rPr lang="ar-SA" sz="2800" b="1" dirty="0" err="1" smtClean="0"/>
              <a:t>له </a:t>
            </a:r>
            <a:r>
              <a:rPr lang="ar-SA" sz="2800" b="1" dirty="0" smtClean="0"/>
              <a:t>: زاهر بن حرام كان يهدي إلى النبي </a:t>
            </a:r>
            <a:r>
              <a:rPr lang="en-US" sz="2800" dirty="0" smtClean="0">
                <a:sym typeface="AGA Arabesque"/>
              </a:rPr>
              <a:t></a:t>
            </a:r>
            <a:r>
              <a:rPr lang="ar-SA" sz="2800" dirty="0" smtClean="0">
                <a:sym typeface="AGA Arabesque"/>
              </a:rPr>
              <a:t> </a:t>
            </a:r>
            <a:r>
              <a:rPr lang="ar-SA" sz="2800" b="1" dirty="0" smtClean="0"/>
              <a:t>الهدية </a:t>
            </a:r>
            <a:r>
              <a:rPr lang="ar-SA" sz="2800" b="1" dirty="0" smtClean="0"/>
              <a:t>فيجهزه رسول الله </a:t>
            </a:r>
            <a:r>
              <a:rPr lang="en-US" sz="2800" dirty="0" smtClean="0">
                <a:sym typeface="AGA Arabesque"/>
              </a:rPr>
              <a:t></a:t>
            </a:r>
            <a:r>
              <a:rPr lang="ar-SA" sz="2800" dirty="0" smtClean="0">
                <a:sym typeface="AGA Arabesque"/>
              </a:rPr>
              <a:t> </a:t>
            </a:r>
            <a:r>
              <a:rPr lang="ar-SA" sz="2800" b="1" dirty="0" smtClean="0"/>
              <a:t>إذا </a:t>
            </a:r>
            <a:r>
              <a:rPr lang="ar-SA" sz="2800" b="1" dirty="0" smtClean="0"/>
              <a:t>أراد أن يخرج فقال رسول الله </a:t>
            </a:r>
            <a:r>
              <a:rPr lang="en-US" sz="2800" dirty="0" smtClean="0">
                <a:sym typeface="AGA Arabesque"/>
              </a:rPr>
              <a:t></a:t>
            </a:r>
            <a:r>
              <a:rPr lang="ar-SA" sz="2800" b="1" dirty="0" err="1" smtClean="0"/>
              <a:t>: </a:t>
            </a:r>
            <a:r>
              <a:rPr lang="ar-SA" sz="2800" b="1" dirty="0" smtClean="0"/>
              <a:t>( إن زاهرا </a:t>
            </a:r>
            <a:r>
              <a:rPr lang="ar-SA" sz="2800" b="1" dirty="0" err="1" smtClean="0"/>
              <a:t>بادينا</a:t>
            </a:r>
            <a:r>
              <a:rPr lang="ar-SA" sz="2800" b="1" dirty="0" smtClean="0"/>
              <a:t> ونحن حاضروه</a:t>
            </a:r>
            <a:r>
              <a:rPr lang="ar-SA" sz="2800" b="1" dirty="0" err="1" smtClean="0"/>
              <a:t>).</a:t>
            </a:r>
            <a:r>
              <a:rPr lang="ar-SA" sz="2800" b="1" dirty="0" smtClean="0"/>
              <a:t> قال: فأتاه النبي </a:t>
            </a:r>
            <a:r>
              <a:rPr lang="en-US" sz="2800" dirty="0" smtClean="0">
                <a:sym typeface="AGA Arabesque"/>
              </a:rPr>
              <a:t></a:t>
            </a:r>
            <a:r>
              <a:rPr lang="ar-SA" sz="2800" dirty="0" smtClean="0">
                <a:sym typeface="AGA Arabesque"/>
              </a:rPr>
              <a:t> </a:t>
            </a:r>
            <a:r>
              <a:rPr lang="ar-SA" sz="2800" b="1" dirty="0" smtClean="0"/>
              <a:t>وهو </a:t>
            </a:r>
            <a:r>
              <a:rPr lang="ar-SA" sz="2800" b="1" dirty="0" smtClean="0"/>
              <a:t>يبيع متاعه فاحتضنه من خلفه والرجل لا يبصره, فقال: أرسلني, من </a:t>
            </a:r>
            <a:r>
              <a:rPr lang="ar-SA" sz="2800" b="1" dirty="0" err="1" smtClean="0"/>
              <a:t>هذا؟</a:t>
            </a:r>
            <a:r>
              <a:rPr lang="ar-SA" sz="2800" b="1" dirty="0" smtClean="0"/>
              <a:t> فالتفت إليه فلما عرف أنه النبي </a:t>
            </a:r>
            <a:r>
              <a:rPr lang="en-US" sz="2800" dirty="0" smtClean="0">
                <a:sym typeface="AGA Arabesque"/>
              </a:rPr>
              <a:t></a:t>
            </a:r>
            <a:r>
              <a:rPr lang="ar-SA" sz="2800" dirty="0" smtClean="0">
                <a:sym typeface="AGA Arabesque"/>
              </a:rPr>
              <a:t> </a:t>
            </a:r>
            <a:r>
              <a:rPr lang="ar-SA" sz="2800" b="1" dirty="0" smtClean="0"/>
              <a:t>جعل </a:t>
            </a:r>
            <a:r>
              <a:rPr lang="ar-SA" sz="2800" b="1" dirty="0" err="1" smtClean="0"/>
              <a:t>يلزق</a:t>
            </a:r>
            <a:r>
              <a:rPr lang="ar-SA" sz="2800" b="1" dirty="0" smtClean="0"/>
              <a:t> ظهره </a:t>
            </a:r>
            <a:r>
              <a:rPr lang="ar-SA" sz="2800" b="1" dirty="0" err="1" smtClean="0"/>
              <a:t>بصدره.</a:t>
            </a:r>
            <a:r>
              <a:rPr lang="ar-SA" sz="2800" b="1" dirty="0" smtClean="0"/>
              <a:t> فقال رسول الله </a:t>
            </a:r>
            <a:r>
              <a:rPr lang="en-US" sz="2800" dirty="0" smtClean="0">
                <a:sym typeface="AGA Arabesque"/>
              </a:rPr>
              <a:t></a:t>
            </a:r>
            <a:r>
              <a:rPr lang="ar-SA" sz="2800" b="1" dirty="0" err="1" smtClean="0"/>
              <a:t>: </a:t>
            </a:r>
            <a:r>
              <a:rPr lang="ar-SA" sz="2800" b="1" dirty="0" smtClean="0"/>
              <a:t>(من يشتري هذا العبد</a:t>
            </a:r>
            <a:r>
              <a:rPr lang="ar-SA" sz="2800" b="1" dirty="0" err="1" smtClean="0"/>
              <a:t>)؟</a:t>
            </a:r>
            <a:r>
              <a:rPr lang="ar-SA" sz="2800" b="1" dirty="0" smtClean="0"/>
              <a:t> فقال زاهر: تجدني يا رسول الله </a:t>
            </a:r>
            <a:r>
              <a:rPr lang="ar-SA" sz="2800" b="1" dirty="0" err="1" smtClean="0"/>
              <a:t>كاسداً.</a:t>
            </a:r>
            <a:r>
              <a:rPr lang="ar-SA" sz="2800" b="1" dirty="0" smtClean="0"/>
              <a:t> </a:t>
            </a:r>
            <a:r>
              <a:rPr lang="ar-SA" sz="2800" b="1" dirty="0" err="1" smtClean="0"/>
              <a:t>قال: </a:t>
            </a:r>
            <a:r>
              <a:rPr lang="ar-SA" sz="2800" b="1" dirty="0" smtClean="0"/>
              <a:t>(لكنك عند الله لست بكاسد</a:t>
            </a:r>
            <a:r>
              <a:rPr lang="ar-SA" sz="2800" b="1" dirty="0" err="1" smtClean="0"/>
              <a:t>).</a:t>
            </a:r>
            <a:r>
              <a:rPr lang="ar-SA" sz="2800" b="1" dirty="0" smtClean="0"/>
              <a:t> أو قال </a:t>
            </a:r>
            <a:r>
              <a:rPr lang="en-US" sz="2800" dirty="0" smtClean="0">
                <a:sym typeface="AGA Arabesque"/>
              </a:rPr>
              <a:t></a:t>
            </a:r>
            <a:r>
              <a:rPr lang="ar-SA" sz="2800" b="1" dirty="0" err="1" smtClean="0"/>
              <a:t>: </a:t>
            </a:r>
            <a:r>
              <a:rPr lang="ar-SA" sz="2800" b="1" dirty="0" smtClean="0"/>
              <a:t>(بل أنت عند الله غال</a:t>
            </a:r>
            <a:r>
              <a:rPr lang="ar-SA" sz="2800" b="1" dirty="0" err="1" smtClean="0"/>
              <a:t>).</a:t>
            </a:r>
            <a:endParaRPr lang="ar-SA" sz="2800" dirty="0"/>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b="1" dirty="0" smtClean="0"/>
              <a:t>11- حياء النبي </a:t>
            </a:r>
            <a:r>
              <a:rPr lang="en-US" b="1" dirty="0" smtClean="0">
                <a:sym typeface="AGA Arabesque"/>
              </a:rPr>
              <a:t></a:t>
            </a:r>
            <a:r>
              <a:rPr lang="ar-SA" dirty="0" smtClean="0">
                <a:sym typeface="AGA Arabesque"/>
              </a:rPr>
              <a:t> </a:t>
            </a:r>
            <a:r>
              <a:rPr lang="ar-SA" b="1" dirty="0" err="1" smtClean="0"/>
              <a:t>:</a:t>
            </a:r>
            <a:r>
              <a:rPr lang="ar-SA" b="1" dirty="0" smtClean="0"/>
              <a:t> </a:t>
            </a:r>
            <a:endParaRPr lang="ar-SA" dirty="0"/>
          </a:p>
        </p:txBody>
      </p:sp>
      <p:sp>
        <p:nvSpPr>
          <p:cNvPr id="3" name="عنصر نائب للمحتوى 2"/>
          <p:cNvSpPr>
            <a:spLocks noGrp="1"/>
          </p:cNvSpPr>
          <p:nvPr>
            <p:ph idx="1"/>
          </p:nvPr>
        </p:nvSpPr>
        <p:spPr>
          <a:xfrm>
            <a:off x="495300" y="1412776"/>
            <a:ext cx="8915400" cy="4713387"/>
          </a:xfrm>
        </p:spPr>
        <p:txBody>
          <a:bodyPr/>
          <a:lstStyle/>
          <a:p>
            <a:pPr algn="just"/>
            <a:r>
              <a:rPr lang="ar-SA" sz="2600" b="1" dirty="0" smtClean="0">
                <a:solidFill>
                  <a:schemeClr val="tx1"/>
                </a:solidFill>
              </a:rPr>
              <a:t>يقول النبي </a:t>
            </a:r>
            <a:r>
              <a:rPr lang="en-US" sz="2600" dirty="0" smtClean="0">
                <a:sym typeface="AGA Arabesque"/>
              </a:rPr>
              <a:t></a:t>
            </a:r>
            <a:r>
              <a:rPr lang="ar-SA" sz="2600" b="1" dirty="0" err="1" smtClean="0">
                <a:solidFill>
                  <a:schemeClr val="tx1"/>
                </a:solidFill>
              </a:rPr>
              <a:t>: </a:t>
            </a:r>
            <a:r>
              <a:rPr lang="ar-SA" sz="2600" b="1" dirty="0" smtClean="0">
                <a:solidFill>
                  <a:schemeClr val="tx1"/>
                </a:solidFill>
              </a:rPr>
              <a:t>(إِنَّ لِكُلِّ دِينٍ خُلُقاً, وَإِنَّ خُلُقَ الْإِسْلَامِ الْحَيَاءُ</a:t>
            </a:r>
            <a:r>
              <a:rPr lang="ar-SA" sz="2600" b="1" dirty="0" err="1" smtClean="0">
                <a:solidFill>
                  <a:schemeClr val="tx1"/>
                </a:solidFill>
              </a:rPr>
              <a:t>).</a:t>
            </a:r>
            <a:r>
              <a:rPr lang="ar-SA" sz="2600" b="1" dirty="0" smtClean="0">
                <a:solidFill>
                  <a:schemeClr val="tx1"/>
                </a:solidFill>
              </a:rPr>
              <a:t> أي؛ أن لكل دين طبعاً, وطبع هذا الدين الذي </a:t>
            </a:r>
            <a:r>
              <a:rPr lang="ar-SA" sz="2600" b="1" dirty="0" err="1" smtClean="0">
                <a:solidFill>
                  <a:schemeClr val="tx1"/>
                </a:solidFill>
              </a:rPr>
              <a:t>به</a:t>
            </a:r>
            <a:r>
              <a:rPr lang="ar-SA" sz="2600" b="1" dirty="0" smtClean="0">
                <a:solidFill>
                  <a:schemeClr val="tx1"/>
                </a:solidFill>
              </a:rPr>
              <a:t> قِوامُه وجَمالُه هو </a:t>
            </a:r>
            <a:r>
              <a:rPr lang="ar-SA" sz="2600" b="1" dirty="0" err="1" smtClean="0">
                <a:solidFill>
                  <a:schemeClr val="tx1"/>
                </a:solidFill>
              </a:rPr>
              <a:t>الحياء.</a:t>
            </a:r>
            <a:r>
              <a:rPr lang="ar-SA" sz="2600" b="1" dirty="0" smtClean="0">
                <a:solidFill>
                  <a:schemeClr val="tx1"/>
                </a:solidFill>
              </a:rPr>
              <a:t> </a:t>
            </a:r>
            <a:endParaRPr lang="en-US" sz="2600" b="1" dirty="0" smtClean="0">
              <a:solidFill>
                <a:schemeClr val="tx1"/>
              </a:solidFill>
            </a:endParaRPr>
          </a:p>
          <a:p>
            <a:pPr algn="just"/>
            <a:r>
              <a:rPr lang="ar-SA" sz="2600" b="1" dirty="0" smtClean="0">
                <a:solidFill>
                  <a:schemeClr val="tx1"/>
                </a:solidFill>
              </a:rPr>
              <a:t>وهو خُلُق يخص الإنسان, ومن أفضل خصال الأخلاق, ولولاه لم يستر المرء له عورة, ولم يمتنع من فاحشة, بل إن كثيراً من الناس لولا الحياء لم يؤدِّ واجباً, ولم يراع حقاً لمخلوقٍ.</a:t>
            </a:r>
            <a:endParaRPr lang="en-US" sz="2600" b="1" dirty="0" smtClean="0">
              <a:solidFill>
                <a:schemeClr val="tx1"/>
              </a:solidFill>
            </a:endParaRPr>
          </a:p>
          <a:p>
            <a:pPr algn="just"/>
            <a:r>
              <a:rPr lang="ar-SA" sz="2600" b="1" dirty="0" smtClean="0">
                <a:solidFill>
                  <a:schemeClr val="tx1"/>
                </a:solidFill>
              </a:rPr>
              <a:t>وفيما يخص النبي </a:t>
            </a:r>
            <a:r>
              <a:rPr lang="en-US" sz="2600" dirty="0" smtClean="0">
                <a:sym typeface="AGA Arabesque"/>
              </a:rPr>
              <a:t></a:t>
            </a:r>
            <a:r>
              <a:rPr lang="ar-SA" sz="2600" b="1" dirty="0" smtClean="0">
                <a:solidFill>
                  <a:schemeClr val="tx1"/>
                </a:solidFill>
              </a:rPr>
              <a:t>, </a:t>
            </a:r>
            <a:r>
              <a:rPr lang="ar-SA" sz="2600" b="1" dirty="0" smtClean="0">
                <a:solidFill>
                  <a:schemeClr val="tx1"/>
                </a:solidFill>
              </a:rPr>
              <a:t>فإنه كان كما يقول أَبِو سَعِيدٍ الْخُدْرِيِّ رَضِيَ اللَّهُ </a:t>
            </a:r>
            <a:r>
              <a:rPr lang="ar-SA" sz="2600" b="1" dirty="0" err="1" smtClean="0">
                <a:solidFill>
                  <a:schemeClr val="tx1"/>
                </a:solidFill>
              </a:rPr>
              <a:t>عَنْهُ: </a:t>
            </a:r>
            <a:r>
              <a:rPr lang="ar-SA" sz="2600" b="1" dirty="0" smtClean="0">
                <a:solidFill>
                  <a:schemeClr val="tx1"/>
                </a:solidFill>
              </a:rPr>
              <a:t>"أَشَدَّ حَيَاءً مِنْ الْعَذْرَاءِ فِي خِدْرِهَا، وكان إِذَا كَرِهَ شَيْئًا عُرِفَ فِي </a:t>
            </a:r>
            <a:r>
              <a:rPr lang="ar-SA" sz="2600" b="1" dirty="0" err="1" smtClean="0">
                <a:solidFill>
                  <a:schemeClr val="tx1"/>
                </a:solidFill>
              </a:rPr>
              <a:t>وَجْهِهِ".</a:t>
            </a:r>
            <a:r>
              <a:rPr lang="ar-SA" sz="2600" b="1" dirty="0" smtClean="0">
                <a:solidFill>
                  <a:schemeClr val="tx1"/>
                </a:solidFill>
              </a:rPr>
              <a:t> والخِدر: الستر أو </a:t>
            </a:r>
            <a:r>
              <a:rPr lang="ar-SA" sz="2600" b="1" dirty="0" err="1" smtClean="0">
                <a:solidFill>
                  <a:schemeClr val="tx1"/>
                </a:solidFill>
              </a:rPr>
              <a:t>الخلوة.</a:t>
            </a:r>
            <a:r>
              <a:rPr lang="ar-SA" sz="2600" b="1" dirty="0" smtClean="0">
                <a:solidFill>
                  <a:schemeClr val="tx1"/>
                </a:solidFill>
              </a:rPr>
              <a:t> وإنما قال أبو سعيد ذلك: لأن حياء العذراء في الخلوة يشتد أكثر مما لو كانت في غير خلوة, لكون الخلوة مظنة وقوع الفعل </a:t>
            </a:r>
            <a:r>
              <a:rPr lang="ar-SA" sz="2600" b="1" dirty="0" err="1" smtClean="0">
                <a:solidFill>
                  <a:schemeClr val="tx1"/>
                </a:solidFill>
              </a:rPr>
              <a:t>بها.</a:t>
            </a:r>
            <a:r>
              <a:rPr lang="ar-SA" sz="2600" b="1" dirty="0" smtClean="0">
                <a:solidFill>
                  <a:schemeClr val="tx1"/>
                </a:solidFill>
              </a:rPr>
              <a:t> ويضيف أبو سعيد أنه </a:t>
            </a:r>
            <a:r>
              <a:rPr lang="en-US" sz="2600" b="1" dirty="0" smtClean="0">
                <a:solidFill>
                  <a:schemeClr val="tx1"/>
                </a:solidFill>
              </a:rPr>
              <a:t> </a:t>
            </a:r>
            <a:r>
              <a:rPr lang="en-US" sz="2600" b="1" dirty="0" smtClean="0">
                <a:solidFill>
                  <a:schemeClr val="tx1"/>
                </a:solidFill>
                <a:sym typeface="AGA Arabesque"/>
              </a:rPr>
              <a:t></a:t>
            </a:r>
            <a:r>
              <a:rPr lang="ar-SA" sz="2600" b="1" dirty="0" smtClean="0">
                <a:solidFill>
                  <a:schemeClr val="tx1"/>
                </a:solidFill>
              </a:rPr>
              <a:t>لم </a:t>
            </a:r>
            <a:r>
              <a:rPr lang="ar-SA" sz="2600" b="1" dirty="0" smtClean="0">
                <a:solidFill>
                  <a:schemeClr val="tx1"/>
                </a:solidFill>
              </a:rPr>
              <a:t>يكن يواجه أحداً ويصارحه بما يكرهه منه لشدة حيائه, بل كان يتغير وجهه, فيفهم أصحابه كراهيته لذلك </a:t>
            </a:r>
            <a:r>
              <a:rPr lang="ar-SA" sz="2600" b="1" dirty="0" err="1" smtClean="0">
                <a:solidFill>
                  <a:schemeClr val="tx1"/>
                </a:solidFill>
              </a:rPr>
              <a:t>الأمر.</a:t>
            </a:r>
            <a:r>
              <a:rPr lang="ar-SA" sz="2600" b="1" dirty="0" smtClean="0">
                <a:solidFill>
                  <a:schemeClr val="tx1"/>
                </a:solidFill>
              </a:rPr>
              <a:t>  </a:t>
            </a:r>
            <a:endParaRPr lang="en-US" sz="2600" b="1" dirty="0" smtClean="0">
              <a:solidFill>
                <a:schemeClr val="tx1"/>
              </a:solidFill>
            </a:endParaRPr>
          </a:p>
        </p:txBody>
      </p:sp>
      <p:sp>
        <p:nvSpPr>
          <p:cNvPr id="4" name="عنصر نائب لرقم الشريحة 3"/>
          <p:cNvSpPr>
            <a:spLocks noGrp="1"/>
          </p:cNvSpPr>
          <p:nvPr>
            <p:ph type="sldNum" sz="quarter" idx="10"/>
          </p:nvPr>
        </p:nvSpPr>
        <p:spPr/>
        <p:txBody>
          <a:bodyPr/>
          <a:lstStyle/>
          <a:p>
            <a:pPr>
              <a:defRPr/>
            </a:pPr>
            <a:fld id="{7B8EA862-7DD5-4A06-BDE1-DB7EC5FAA60C}" type="slidenum">
              <a:rPr lang="ar-SA" smtClean="0"/>
              <a:pPr>
                <a:defRPr/>
              </a:pPr>
              <a:t>11</a:t>
            </a:fld>
            <a:endParaRPr lang="en-US" dirty="0"/>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b="1" dirty="0" smtClean="0"/>
              <a:t>12- عدل النبي </a:t>
            </a:r>
            <a:r>
              <a:rPr lang="en-US" b="1" dirty="0" smtClean="0">
                <a:sym typeface="AGA Arabesque"/>
              </a:rPr>
              <a:t></a:t>
            </a:r>
            <a:r>
              <a:rPr lang="ar-SA" dirty="0" smtClean="0">
                <a:sym typeface="AGA Arabesque"/>
              </a:rPr>
              <a:t> </a:t>
            </a:r>
            <a:r>
              <a:rPr lang="ar-SA" b="1" dirty="0" err="1" smtClean="0"/>
              <a:t>:</a:t>
            </a:r>
            <a:r>
              <a:rPr lang="ar-SA" b="1" dirty="0" smtClean="0"/>
              <a:t> </a:t>
            </a:r>
            <a:endParaRPr lang="ar-SA" dirty="0"/>
          </a:p>
        </p:txBody>
      </p:sp>
      <p:sp>
        <p:nvSpPr>
          <p:cNvPr id="3" name="عنصر نائب للمحتوى 2"/>
          <p:cNvSpPr>
            <a:spLocks noGrp="1"/>
          </p:cNvSpPr>
          <p:nvPr>
            <p:ph idx="1"/>
          </p:nvPr>
        </p:nvSpPr>
        <p:spPr>
          <a:xfrm>
            <a:off x="344488" y="1412776"/>
            <a:ext cx="9217024" cy="4713387"/>
          </a:xfrm>
        </p:spPr>
        <p:txBody>
          <a:bodyPr/>
          <a:lstStyle/>
          <a:p>
            <a:pPr algn="just"/>
            <a:r>
              <a:rPr lang="ar-SA" sz="2600" b="1" dirty="0" smtClean="0">
                <a:solidFill>
                  <a:schemeClr val="tx1"/>
                </a:solidFill>
                <a:cs typeface="+mn-cs"/>
              </a:rPr>
              <a:t>العدل هو المساواة في المكافأة في خيرٍ أو </a:t>
            </a:r>
            <a:r>
              <a:rPr lang="ar-SA" sz="2600" b="1" dirty="0" err="1" smtClean="0">
                <a:solidFill>
                  <a:schemeClr val="tx1"/>
                </a:solidFill>
                <a:cs typeface="+mn-cs"/>
              </a:rPr>
              <a:t>شرٍ.</a:t>
            </a:r>
            <a:r>
              <a:rPr lang="ar-SA" sz="2600" b="1" dirty="0" smtClean="0">
                <a:solidFill>
                  <a:schemeClr val="tx1"/>
                </a:solidFill>
                <a:cs typeface="+mn-cs"/>
              </a:rPr>
              <a:t> والإحسانُ مقابلةُ الخيرِ بأكثر منه, والشرِ بتركه أو بأقل </a:t>
            </a:r>
            <a:r>
              <a:rPr lang="ar-SA" sz="2600" b="1" dirty="0" err="1" smtClean="0">
                <a:solidFill>
                  <a:schemeClr val="tx1"/>
                </a:solidFill>
                <a:cs typeface="+mn-cs"/>
              </a:rPr>
              <a:t>منه.</a:t>
            </a:r>
            <a:r>
              <a:rPr lang="ar-SA" sz="2600" b="1" dirty="0" smtClean="0">
                <a:solidFill>
                  <a:schemeClr val="tx1"/>
                </a:solidFill>
                <a:cs typeface="+mn-cs"/>
              </a:rPr>
              <a:t> </a:t>
            </a:r>
            <a:endParaRPr lang="en-US" sz="2600" b="1" dirty="0" smtClean="0">
              <a:solidFill>
                <a:schemeClr val="tx1"/>
              </a:solidFill>
              <a:cs typeface="+mn-cs"/>
            </a:endParaRPr>
          </a:p>
          <a:p>
            <a:pPr algn="just"/>
            <a:r>
              <a:rPr lang="ar-SA" sz="2600" b="1" dirty="0" smtClean="0">
                <a:solidFill>
                  <a:schemeClr val="tx1"/>
                </a:solidFill>
                <a:cs typeface="+mn-cs"/>
              </a:rPr>
              <a:t>ومن يقرأ في سيرة الرسول </a:t>
            </a:r>
            <a:r>
              <a:rPr lang="en-US" sz="2600" dirty="0" smtClean="0">
                <a:cs typeface="+mn-cs"/>
                <a:sym typeface="AGA Arabesque"/>
              </a:rPr>
              <a:t></a:t>
            </a:r>
            <a:r>
              <a:rPr lang="ar-SA" sz="2600" dirty="0" smtClean="0">
                <a:cs typeface="+mn-cs"/>
                <a:sym typeface="AGA Arabesque"/>
              </a:rPr>
              <a:t> </a:t>
            </a:r>
            <a:r>
              <a:rPr lang="ar-SA" sz="2600" b="1" dirty="0" smtClean="0">
                <a:solidFill>
                  <a:schemeClr val="tx1"/>
                </a:solidFill>
                <a:cs typeface="+mn-cs"/>
              </a:rPr>
              <a:t>يجده المثل الكامل في </a:t>
            </a:r>
            <a:r>
              <a:rPr lang="ar-SA" sz="2600" b="1" dirty="0" err="1" smtClean="0">
                <a:solidFill>
                  <a:schemeClr val="tx1"/>
                </a:solidFill>
                <a:cs typeface="+mn-cs"/>
              </a:rPr>
              <a:t>الأمرين.</a:t>
            </a:r>
            <a:r>
              <a:rPr lang="ar-SA" sz="2600" b="1" dirty="0" smtClean="0">
                <a:solidFill>
                  <a:schemeClr val="tx1"/>
                </a:solidFill>
                <a:cs typeface="+mn-cs"/>
              </a:rPr>
              <a:t> ففيما يتعلق بإنصاف غيره من نفسه, فإنه كان يأخذ </a:t>
            </a:r>
            <a:r>
              <a:rPr lang="ar-SA" sz="2600" b="1" dirty="0" err="1" smtClean="0">
                <a:solidFill>
                  <a:schemeClr val="tx1"/>
                </a:solidFill>
                <a:cs typeface="+mn-cs"/>
              </a:rPr>
              <a:t>بالعدل.</a:t>
            </a:r>
            <a:r>
              <a:rPr lang="ar-SA" sz="2600" b="1" dirty="0" smtClean="0">
                <a:solidFill>
                  <a:schemeClr val="tx1"/>
                </a:solidFill>
                <a:cs typeface="+mn-cs"/>
              </a:rPr>
              <a:t> وفيما يتعلق بالانتصاف لنفسه من غيره, فإنه كان يأخذ </a:t>
            </a:r>
            <a:r>
              <a:rPr lang="ar-SA" sz="2600" b="1" dirty="0" err="1" smtClean="0">
                <a:solidFill>
                  <a:schemeClr val="tx1"/>
                </a:solidFill>
                <a:cs typeface="+mn-cs"/>
              </a:rPr>
              <a:t>بالإحسان.</a:t>
            </a:r>
            <a:r>
              <a:rPr lang="ar-SA" sz="2600" b="1" dirty="0" smtClean="0">
                <a:solidFill>
                  <a:schemeClr val="tx1"/>
                </a:solidFill>
                <a:cs typeface="+mn-cs"/>
              </a:rPr>
              <a:t> </a:t>
            </a:r>
            <a:endParaRPr lang="en-US" sz="2600" b="1" dirty="0" smtClean="0">
              <a:solidFill>
                <a:schemeClr val="tx1"/>
              </a:solidFill>
              <a:cs typeface="+mn-cs"/>
            </a:endParaRPr>
          </a:p>
          <a:p>
            <a:pPr algn="just"/>
            <a:r>
              <a:rPr lang="ar-SA" sz="2600" b="1" dirty="0" smtClean="0">
                <a:solidFill>
                  <a:schemeClr val="tx1"/>
                </a:solidFill>
                <a:cs typeface="+mn-cs"/>
              </a:rPr>
              <a:t>روى أبو سَعِيدٍ </a:t>
            </a:r>
            <a:r>
              <a:rPr lang="ar-SA" sz="2600" b="1" dirty="0" err="1" smtClean="0">
                <a:solidFill>
                  <a:schemeClr val="tx1"/>
                </a:solidFill>
                <a:cs typeface="+mn-cs"/>
              </a:rPr>
              <a:t>الْخُدْرِىَّ</a:t>
            </a:r>
            <a:r>
              <a:rPr lang="ar-SA" sz="2600" b="1" dirty="0" smtClean="0">
                <a:solidFill>
                  <a:schemeClr val="tx1"/>
                </a:solidFill>
                <a:cs typeface="+mn-cs"/>
              </a:rPr>
              <a:t> </a:t>
            </a:r>
            <a:r>
              <a:rPr lang="en-US" sz="2600" b="1" dirty="0" smtClean="0">
                <a:solidFill>
                  <a:schemeClr val="tx1"/>
                </a:solidFill>
                <a:cs typeface="+mn-cs"/>
              </a:rPr>
              <a:t> </a:t>
            </a:r>
            <a:r>
              <a:rPr lang="en-US" sz="2600" dirty="0" smtClean="0">
                <a:cs typeface="+mn-cs"/>
                <a:sym typeface="AGA Arabesque"/>
              </a:rPr>
              <a:t></a:t>
            </a:r>
            <a:r>
              <a:rPr lang="ar-SA" sz="2600" b="1" dirty="0" smtClean="0">
                <a:solidFill>
                  <a:schemeClr val="tx1"/>
                </a:solidFill>
                <a:cs typeface="+mn-cs"/>
              </a:rPr>
              <a:t>قَالَ: بَيْنَا نَحْنُ عِنْدَ رَسُولِ اللَّهِ </a:t>
            </a:r>
            <a:r>
              <a:rPr lang="en-US" sz="2600" dirty="0" smtClean="0">
                <a:cs typeface="+mn-cs"/>
                <a:sym typeface="AGA Arabesque"/>
              </a:rPr>
              <a:t></a:t>
            </a:r>
            <a:r>
              <a:rPr lang="ar-SA" sz="2600" dirty="0" smtClean="0">
                <a:cs typeface="+mn-cs"/>
                <a:sym typeface="AGA Arabesque"/>
              </a:rPr>
              <a:t> </a:t>
            </a:r>
            <a:r>
              <a:rPr lang="ar-SA" sz="2600" b="1" dirty="0" smtClean="0">
                <a:solidFill>
                  <a:schemeClr val="tx1"/>
                </a:solidFill>
                <a:cs typeface="+mn-cs"/>
              </a:rPr>
              <a:t>وَهُوَ يَقْسِمُ قَسْماً, أَتَاهُ ذُو </a:t>
            </a:r>
            <a:r>
              <a:rPr lang="ar-SA" sz="2600" b="1" dirty="0" err="1" smtClean="0">
                <a:solidFill>
                  <a:schemeClr val="tx1"/>
                </a:solidFill>
                <a:cs typeface="+mn-cs"/>
              </a:rPr>
              <a:t>الْخُوَيْصِرَةِ</a:t>
            </a:r>
            <a:r>
              <a:rPr lang="ar-SA" sz="2600" b="1" dirty="0" smtClean="0">
                <a:solidFill>
                  <a:schemeClr val="tx1"/>
                </a:solidFill>
                <a:cs typeface="+mn-cs"/>
              </a:rPr>
              <a:t> -وَهُوَ رَجُلٌ مِنْ بَنِى تَمِيمٍ- فَقَالَ: يَا رَسُولَ اللَّهِ </a:t>
            </a:r>
            <a:r>
              <a:rPr lang="ar-SA" sz="2600" b="1" dirty="0" err="1" smtClean="0">
                <a:solidFill>
                  <a:schemeClr val="tx1"/>
                </a:solidFill>
                <a:cs typeface="+mn-cs"/>
              </a:rPr>
              <a:t>اعْدِلْ.</a:t>
            </a:r>
            <a:r>
              <a:rPr lang="ar-SA" sz="2600" b="1" dirty="0" smtClean="0">
                <a:solidFill>
                  <a:schemeClr val="tx1"/>
                </a:solidFill>
                <a:cs typeface="+mn-cs"/>
              </a:rPr>
              <a:t> </a:t>
            </a:r>
            <a:r>
              <a:rPr lang="ar-SA" sz="2600" b="1" dirty="0" err="1" smtClean="0">
                <a:solidFill>
                  <a:schemeClr val="tx1"/>
                </a:solidFill>
                <a:cs typeface="+mn-cs"/>
              </a:rPr>
              <a:t>فَقَالَ: </a:t>
            </a:r>
            <a:r>
              <a:rPr lang="ar-SA" sz="2600" b="1" dirty="0" smtClean="0">
                <a:solidFill>
                  <a:schemeClr val="tx1"/>
                </a:solidFill>
                <a:cs typeface="+mn-cs"/>
              </a:rPr>
              <a:t>(وَيْحَكَ وَمَنْ يَعْدِلُ إِذَا لَمْ </a:t>
            </a:r>
            <a:r>
              <a:rPr lang="ar-SA" sz="2600" b="1" dirty="0" err="1" smtClean="0">
                <a:solidFill>
                  <a:schemeClr val="tx1"/>
                </a:solidFill>
                <a:cs typeface="+mn-cs"/>
              </a:rPr>
              <a:t>أَعْدِلْ.</a:t>
            </a:r>
            <a:r>
              <a:rPr lang="ar-SA" sz="2600" b="1" dirty="0" smtClean="0">
                <a:solidFill>
                  <a:schemeClr val="tx1"/>
                </a:solidFill>
                <a:cs typeface="+mn-cs"/>
              </a:rPr>
              <a:t> لَقَدْ خِبْتَ وَخَسِرْتَ إِنْ لَمْ أَكُنْ أَعْدِلْ</a:t>
            </a:r>
            <a:r>
              <a:rPr lang="ar-SA" sz="2600" b="1" dirty="0" err="1" smtClean="0">
                <a:solidFill>
                  <a:schemeClr val="tx1"/>
                </a:solidFill>
                <a:cs typeface="+mn-cs"/>
              </a:rPr>
              <a:t>).</a:t>
            </a:r>
            <a:r>
              <a:rPr lang="ar-SA" sz="2600" b="1" dirty="0" smtClean="0">
                <a:solidFill>
                  <a:schemeClr val="tx1"/>
                </a:solidFill>
                <a:cs typeface="+mn-cs"/>
              </a:rPr>
              <a:t> فَقَالَ عُمَرُ </a:t>
            </a:r>
            <a:r>
              <a:rPr lang="ar-SA" sz="2600" b="1" dirty="0" err="1" smtClean="0">
                <a:solidFill>
                  <a:schemeClr val="tx1"/>
                </a:solidFill>
                <a:cs typeface="+mn-cs"/>
              </a:rPr>
              <a:t>رَضِىَ</a:t>
            </a:r>
            <a:r>
              <a:rPr lang="ar-SA" sz="2600" b="1" dirty="0" smtClean="0">
                <a:solidFill>
                  <a:schemeClr val="tx1"/>
                </a:solidFill>
                <a:cs typeface="+mn-cs"/>
              </a:rPr>
              <a:t> اللَّهُ عَنْهُ: يَا رَسُولَ اللَّهِ ائْذَنْ لِى فِيهِ أَضْرِبْ </a:t>
            </a:r>
            <a:r>
              <a:rPr lang="ar-SA" sz="2600" b="1" dirty="0" err="1" smtClean="0">
                <a:solidFill>
                  <a:schemeClr val="tx1"/>
                </a:solidFill>
                <a:cs typeface="+mn-cs"/>
              </a:rPr>
              <a:t>عُنُقَهُ.</a:t>
            </a:r>
            <a:r>
              <a:rPr lang="ar-SA" sz="2600" b="1" dirty="0" smtClean="0">
                <a:solidFill>
                  <a:schemeClr val="tx1"/>
                </a:solidFill>
                <a:cs typeface="+mn-cs"/>
              </a:rPr>
              <a:t> فَقَالَ رَسُولُ اللَّهِ </a:t>
            </a:r>
            <a:r>
              <a:rPr lang="en-US" sz="2600" dirty="0" smtClean="0">
                <a:cs typeface="+mn-cs"/>
                <a:sym typeface="AGA Arabesque"/>
              </a:rPr>
              <a:t></a:t>
            </a:r>
            <a:r>
              <a:rPr lang="ar-SA" sz="2600" dirty="0" smtClean="0">
                <a:cs typeface="+mn-cs"/>
                <a:sym typeface="AGA Arabesque"/>
              </a:rPr>
              <a:t> </a:t>
            </a:r>
            <a:r>
              <a:rPr lang="ar-SA" sz="2600" b="1" dirty="0" err="1" smtClean="0">
                <a:solidFill>
                  <a:schemeClr val="tx1"/>
                </a:solidFill>
                <a:cs typeface="+mn-cs"/>
              </a:rPr>
              <a:t>: </a:t>
            </a:r>
            <a:r>
              <a:rPr lang="ar-SA" sz="2600" b="1" dirty="0" smtClean="0">
                <a:solidFill>
                  <a:schemeClr val="tx1"/>
                </a:solidFill>
                <a:cs typeface="+mn-cs"/>
              </a:rPr>
              <a:t>(</a:t>
            </a:r>
            <a:r>
              <a:rPr lang="ar-SA" sz="2600" b="1" dirty="0" err="1" smtClean="0">
                <a:solidFill>
                  <a:schemeClr val="tx1"/>
                </a:solidFill>
                <a:cs typeface="+mn-cs"/>
              </a:rPr>
              <a:t>دَعْهُ</a:t>
            </a:r>
            <a:r>
              <a:rPr lang="ar-SA" sz="2600" b="1" dirty="0" smtClean="0">
                <a:solidFill>
                  <a:schemeClr val="tx1"/>
                </a:solidFill>
                <a:cs typeface="+mn-cs"/>
              </a:rPr>
              <a:t> فَإِنَّ لَهُ أَصْحَابًا يَحْقِرُ أَحَدُكُمْ صَلاَتَهُ مَعَ صَلاَتِهِمْ, وَصِيَامَهُ مَعَ صِيَامِهِمْ, يَقْرَءُونَ الْقُرْآنَ لاَ يَجُوزُ </a:t>
            </a:r>
            <a:r>
              <a:rPr lang="ar-SA" sz="2600" b="1" dirty="0" err="1" smtClean="0">
                <a:solidFill>
                  <a:schemeClr val="tx1"/>
                </a:solidFill>
                <a:cs typeface="+mn-cs"/>
              </a:rPr>
              <a:t>تَرَاقِيَهُمْ</a:t>
            </a:r>
            <a:r>
              <a:rPr lang="ar-SA" sz="2600" b="1" dirty="0" smtClean="0">
                <a:solidFill>
                  <a:schemeClr val="tx1"/>
                </a:solidFill>
                <a:cs typeface="+mn-cs"/>
              </a:rPr>
              <a:t>, يَمْرُقُونَ مِنَ الإِسْلاَمِ كَمَا يَمْرُقُ السَّهْمُ مِنَ الرَّمِيَّةِ</a:t>
            </a:r>
            <a:r>
              <a:rPr lang="ar-SA" sz="2600" b="1" dirty="0" err="1" smtClean="0">
                <a:solidFill>
                  <a:schemeClr val="tx1"/>
                </a:solidFill>
                <a:cs typeface="+mn-cs"/>
              </a:rPr>
              <a:t>)</a:t>
            </a:r>
            <a:r>
              <a:rPr lang="ar-SA" sz="2600" b="1" baseline="30000" dirty="0" err="1" smtClean="0">
                <a:solidFill>
                  <a:schemeClr val="tx1"/>
                </a:solidFill>
                <a:cs typeface="+mn-cs"/>
              </a:rPr>
              <a:t>.</a:t>
            </a:r>
            <a:endParaRPr lang="en-US" sz="2600" b="1" dirty="0" smtClean="0">
              <a:solidFill>
                <a:schemeClr val="tx1"/>
              </a:solidFill>
              <a:cs typeface="+mn-cs"/>
            </a:endParaRPr>
          </a:p>
        </p:txBody>
      </p:sp>
      <p:sp>
        <p:nvSpPr>
          <p:cNvPr id="4" name="عنصر نائب لرقم الشريحة 3"/>
          <p:cNvSpPr>
            <a:spLocks noGrp="1"/>
          </p:cNvSpPr>
          <p:nvPr>
            <p:ph type="sldNum" sz="quarter" idx="10"/>
          </p:nvPr>
        </p:nvSpPr>
        <p:spPr/>
        <p:txBody>
          <a:bodyPr/>
          <a:lstStyle/>
          <a:p>
            <a:pPr>
              <a:defRPr/>
            </a:pPr>
            <a:fld id="{7B8EA862-7DD5-4A06-BDE1-DB7EC5FAA60C}" type="slidenum">
              <a:rPr lang="ar-SA" smtClean="0"/>
              <a:pPr>
                <a:defRPr/>
              </a:pPr>
              <a:t>12</a:t>
            </a:fld>
            <a:endParaRPr lang="en-US" dirty="0"/>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صر نائب لرقم الشريحة 1"/>
          <p:cNvSpPr>
            <a:spLocks noGrp="1"/>
          </p:cNvSpPr>
          <p:nvPr>
            <p:ph type="sldNum" sz="quarter" idx="10"/>
          </p:nvPr>
        </p:nvSpPr>
        <p:spPr/>
        <p:txBody>
          <a:bodyPr/>
          <a:lstStyle/>
          <a:p>
            <a:pPr>
              <a:defRPr/>
            </a:pPr>
            <a:fld id="{7B8EA862-7DD5-4A06-BDE1-DB7EC5FAA60C}" type="slidenum">
              <a:rPr lang="ar-SA" smtClean="0"/>
              <a:pPr>
                <a:defRPr/>
              </a:pPr>
              <a:t>13</a:t>
            </a:fld>
            <a:endParaRPr lang="en-US" dirty="0"/>
          </a:p>
        </p:txBody>
      </p:sp>
      <p:sp>
        <p:nvSpPr>
          <p:cNvPr id="3" name="مستطيل 2"/>
          <p:cNvSpPr/>
          <p:nvPr/>
        </p:nvSpPr>
        <p:spPr>
          <a:xfrm>
            <a:off x="488504" y="692696"/>
            <a:ext cx="8856984" cy="4893647"/>
          </a:xfrm>
          <a:prstGeom prst="rect">
            <a:avLst/>
          </a:prstGeom>
        </p:spPr>
        <p:txBody>
          <a:bodyPr wrap="square">
            <a:spAutoFit/>
          </a:bodyPr>
          <a:lstStyle/>
          <a:p>
            <a:pPr lvl="0" indent="457200" algn="just"/>
            <a:r>
              <a:rPr lang="ar-SA" sz="2600" b="1" dirty="0" smtClean="0">
                <a:latin typeface="Traditional Arabic" pitchFamily="18" charset="-78"/>
                <a:ea typeface="Times New Roman" pitchFamily="18" charset="0"/>
                <a:cs typeface="+mn-cs"/>
              </a:rPr>
              <a:t>ولما سرقت المرأة المخزومية أهمَّ قُرَيْشًا شأنها, فَقَالُوا من يُكَلِّمُ رَسُولَ اللَّهِ</a:t>
            </a:r>
            <a:r>
              <a:rPr lang="en-US" sz="2600" dirty="0" smtClean="0">
                <a:cs typeface="+mn-cs"/>
                <a:sym typeface="AGA Arabesque"/>
              </a:rPr>
              <a:t></a:t>
            </a:r>
            <a:r>
              <a:rPr lang="en-US" sz="2600" dirty="0" smtClean="0">
                <a:cs typeface="+mn-cs"/>
              </a:rPr>
              <a:t> </a:t>
            </a:r>
            <a:r>
              <a:rPr lang="ar-SA" sz="2600" dirty="0" smtClean="0">
                <a:cs typeface="+mn-cs"/>
              </a:rPr>
              <a:t> </a:t>
            </a:r>
            <a:r>
              <a:rPr lang="ar-SA" sz="2600" b="1" dirty="0" err="1" smtClean="0">
                <a:latin typeface="Traditional Arabic" pitchFamily="18" charset="-78"/>
                <a:ea typeface="Times New Roman" pitchFamily="18" charset="0"/>
                <a:cs typeface="+mn-cs"/>
              </a:rPr>
              <a:t>؟</a:t>
            </a:r>
            <a:r>
              <a:rPr lang="ar-SA" sz="2600" b="1" dirty="0" smtClean="0">
                <a:latin typeface="Traditional Arabic" pitchFamily="18" charset="-78"/>
                <a:ea typeface="Times New Roman" pitchFamily="18" charset="0"/>
                <a:cs typeface="+mn-cs"/>
              </a:rPr>
              <a:t> وَمَنْ يَجْتَرِئُ عليه إلا أُسَامَةُ حِبُّ رسول اللَّهِ </a:t>
            </a:r>
            <a:r>
              <a:rPr lang="en-US" sz="2600" dirty="0" smtClean="0">
                <a:sym typeface="AGA Arabesque"/>
              </a:rPr>
              <a:t></a:t>
            </a:r>
            <a:r>
              <a:rPr lang="ar-SA" sz="2600" b="1" dirty="0" err="1" smtClean="0">
                <a:latin typeface="Traditional Arabic" pitchFamily="18" charset="-78"/>
                <a:ea typeface="Times New Roman" pitchFamily="18" charset="0"/>
                <a:cs typeface="+mn-cs"/>
              </a:rPr>
              <a:t>!</a:t>
            </a:r>
            <a:r>
              <a:rPr lang="ar-SA" sz="2600" b="1" dirty="0" smtClean="0">
                <a:latin typeface="Traditional Arabic" pitchFamily="18" charset="-78"/>
                <a:ea typeface="Times New Roman" pitchFamily="18" charset="0"/>
                <a:cs typeface="+mn-cs"/>
              </a:rPr>
              <a:t> </a:t>
            </a:r>
            <a:r>
              <a:rPr lang="ar-SA" sz="2600" b="1" dirty="0" smtClean="0">
                <a:latin typeface="Traditional Arabic" pitchFamily="18" charset="-78"/>
                <a:ea typeface="Times New Roman" pitchFamily="18" charset="0"/>
                <a:cs typeface="+mn-cs"/>
              </a:rPr>
              <a:t>فَكَلَّمَ رَسُولَ اللَّهِ </a:t>
            </a:r>
            <a:r>
              <a:rPr lang="en-US" sz="2600" dirty="0" smtClean="0">
                <a:cs typeface="+mn-cs"/>
                <a:sym typeface="AGA Arabesque"/>
              </a:rPr>
              <a:t></a:t>
            </a:r>
            <a:r>
              <a:rPr lang="ar-SA" sz="2600" b="1" dirty="0" smtClean="0">
                <a:latin typeface="Traditional Arabic" pitchFamily="18" charset="-78"/>
                <a:ea typeface="Times New Roman" pitchFamily="18" charset="0"/>
                <a:cs typeface="+mn-cs"/>
              </a:rPr>
              <a:t>, </a:t>
            </a:r>
            <a:r>
              <a:rPr lang="ar-SA" sz="2600" b="1" dirty="0" err="1" smtClean="0">
                <a:latin typeface="Traditional Arabic" pitchFamily="18" charset="-78"/>
                <a:ea typeface="Times New Roman" pitchFamily="18" charset="0"/>
                <a:cs typeface="+mn-cs"/>
              </a:rPr>
              <a:t>فقال: </a:t>
            </a:r>
            <a:r>
              <a:rPr lang="ar-SA" sz="2600" b="1" dirty="0" smtClean="0">
                <a:latin typeface="Traditional Arabic" pitchFamily="18" charset="-78"/>
                <a:ea typeface="Times New Roman" pitchFamily="18" charset="0"/>
                <a:cs typeface="+mn-cs"/>
              </a:rPr>
              <a:t>(أَتَشْفَعُ في حَدٍّ من حُدُودِ </a:t>
            </a:r>
            <a:r>
              <a:rPr lang="ar-SA" sz="2600" b="1" dirty="0" err="1" smtClean="0">
                <a:latin typeface="Traditional Arabic" pitchFamily="18" charset="-78"/>
                <a:ea typeface="Times New Roman" pitchFamily="18" charset="0"/>
                <a:cs typeface="+mn-cs"/>
              </a:rPr>
              <a:t>اللَّهِ؟</a:t>
            </a:r>
            <a:r>
              <a:rPr lang="ar-SA" sz="2600" b="1" dirty="0" smtClean="0">
                <a:latin typeface="Traditional Arabic" pitchFamily="18" charset="-78"/>
                <a:ea typeface="Times New Roman" pitchFamily="18" charset="0"/>
                <a:cs typeface="+mn-cs"/>
              </a:rPr>
              <a:t>) ثُمَّ قام فَخَطَبَ </a:t>
            </a:r>
            <a:r>
              <a:rPr lang="ar-SA" sz="2600" b="1" dirty="0" err="1" smtClean="0">
                <a:latin typeface="Traditional Arabic" pitchFamily="18" charset="-78"/>
                <a:ea typeface="Times New Roman" pitchFamily="18" charset="0"/>
                <a:cs typeface="+mn-cs"/>
              </a:rPr>
              <a:t>قال: </a:t>
            </a:r>
            <a:r>
              <a:rPr lang="ar-SA" sz="2600" b="1" dirty="0" smtClean="0">
                <a:latin typeface="Traditional Arabic" pitchFamily="18" charset="-78"/>
                <a:ea typeface="Times New Roman" pitchFamily="18" charset="0"/>
                <a:cs typeface="+mn-cs"/>
              </a:rPr>
              <a:t>(يا أَيُّهَا الناس؛ إنما ضَلَّ من كان قَبْلَكُمْ أَنَّهُمْ كَانُوا إذا سَرَقَ الشَّرِيفُ تَرَكُوهُ, وإذا سَرَقَ الضَّعِيفُ فِيهِمْ أَقَامُوا عليه </a:t>
            </a:r>
            <a:r>
              <a:rPr lang="ar-SA" sz="2600" b="1" dirty="0" err="1" smtClean="0">
                <a:latin typeface="Traditional Arabic" pitchFamily="18" charset="-78"/>
                <a:ea typeface="Times New Roman" pitchFamily="18" charset="0"/>
                <a:cs typeface="+mn-cs"/>
              </a:rPr>
              <a:t>الْحَدَّ.</a:t>
            </a:r>
            <a:r>
              <a:rPr lang="ar-SA" sz="2600" b="1" dirty="0" smtClean="0">
                <a:latin typeface="Traditional Arabic" pitchFamily="18" charset="-78"/>
                <a:ea typeface="Times New Roman" pitchFamily="18" charset="0"/>
                <a:cs typeface="+mn-cs"/>
              </a:rPr>
              <a:t> </a:t>
            </a:r>
            <a:r>
              <a:rPr lang="ar-SA" sz="2600" b="1" dirty="0" err="1" smtClean="0">
                <a:latin typeface="Traditional Arabic" pitchFamily="18" charset="-78"/>
                <a:ea typeface="Times New Roman" pitchFamily="18" charset="0"/>
                <a:cs typeface="+mn-cs"/>
              </a:rPr>
              <a:t>وأيم</a:t>
            </a:r>
            <a:r>
              <a:rPr lang="ar-SA" sz="2600" b="1" dirty="0" smtClean="0">
                <a:latin typeface="Traditional Arabic" pitchFamily="18" charset="-78"/>
                <a:ea typeface="Times New Roman" pitchFamily="18" charset="0"/>
                <a:cs typeface="+mn-cs"/>
              </a:rPr>
              <a:t> اللَّهِ لو أَنَّ فَاطِمَةَ بِنْتَ مُحَمَّدٍ سَرَقَتْ لَقَطَعَ مُحَمَّدٌ يَدَهَا</a:t>
            </a:r>
            <a:r>
              <a:rPr lang="ar-SA" sz="2600" b="1" dirty="0" err="1" smtClean="0">
                <a:latin typeface="Traditional Arabic" pitchFamily="18" charset="-78"/>
                <a:ea typeface="Times New Roman" pitchFamily="18" charset="0"/>
                <a:cs typeface="+mn-cs"/>
              </a:rPr>
              <a:t>)</a:t>
            </a:r>
            <a:endParaRPr lang="en-US" sz="2600" b="1" dirty="0" smtClean="0" bmk="">
              <a:cs typeface="+mn-cs"/>
            </a:endParaRPr>
          </a:p>
          <a:p>
            <a:pPr lvl="0" indent="457200" algn="just" eaLnBrk="0" hangingPunct="0"/>
            <a:r>
              <a:rPr lang="ar-SA" sz="2600" b="1" dirty="0" smtClean="0" bmk="">
                <a:latin typeface="Traditional Arabic" pitchFamily="18" charset="-78"/>
                <a:ea typeface="Times New Roman" pitchFamily="18" charset="0"/>
                <a:cs typeface="+mn-cs"/>
              </a:rPr>
              <a:t>وكان أُسَيْدُ بن </a:t>
            </a:r>
            <a:r>
              <a:rPr lang="ar-SA" sz="2600" b="1" dirty="0" err="1" smtClean="0" bmk="">
                <a:latin typeface="Traditional Arabic" pitchFamily="18" charset="-78"/>
                <a:ea typeface="Times New Roman" pitchFamily="18" charset="0"/>
                <a:cs typeface="+mn-cs"/>
              </a:rPr>
              <a:t>حُضَيْر</a:t>
            </a:r>
            <a:r>
              <a:rPr lang="ar-SA" sz="2600" b="1" dirty="0" smtClean="0" bmk="">
                <a:latin typeface="Traditional Arabic" pitchFamily="18" charset="-78"/>
                <a:ea typeface="Times New Roman" pitchFamily="18" charset="0"/>
                <a:cs typeface="+mn-cs"/>
              </a:rPr>
              <a:t> ٍ</a:t>
            </a:r>
            <a:r>
              <a:rPr lang="en-US" sz="2600" dirty="0" smtClean="0">
                <a:cs typeface="+mn-cs"/>
                <a:sym typeface="AGA Arabesque"/>
              </a:rPr>
              <a:t></a:t>
            </a:r>
            <a:r>
              <a:rPr lang="ar-SA" sz="2600" b="1" dirty="0" smtClean="0" bmk="">
                <a:latin typeface="Traditional Arabic" pitchFamily="18" charset="-78"/>
                <a:ea typeface="Times New Roman" pitchFamily="18" charset="0"/>
                <a:cs typeface="+mn-cs"/>
              </a:rPr>
              <a:t> يُحَدِّثُ قَوْمَه ذات مرة ويُضْحِكُهُمْ بمزاحه ومليح كلامه, والنبي </a:t>
            </a:r>
            <a:r>
              <a:rPr lang="en-US" sz="2600" dirty="0" smtClean="0">
                <a:cs typeface="+mn-cs"/>
                <a:sym typeface="AGA Arabesque"/>
              </a:rPr>
              <a:t></a:t>
            </a:r>
            <a:r>
              <a:rPr lang="ar-SA" sz="2600" dirty="0" smtClean="0">
                <a:cs typeface="+mn-cs"/>
                <a:sym typeface="AGA Arabesque"/>
              </a:rPr>
              <a:t> </a:t>
            </a:r>
            <a:r>
              <a:rPr lang="ar-SA" sz="2600" b="1" dirty="0" smtClean="0" bmk="">
                <a:latin typeface="Traditional Arabic" pitchFamily="18" charset="-78"/>
                <a:ea typeface="Times New Roman" pitchFamily="18" charset="0"/>
                <a:cs typeface="+mn-cs"/>
              </a:rPr>
              <a:t>معهم في المجلس, فطَعَنَهُ النبي في خَاصِرَتِهِ </a:t>
            </a:r>
            <a:r>
              <a:rPr lang="ar-SA" sz="2600" b="1" dirty="0" err="1" smtClean="0" bmk="">
                <a:latin typeface="Traditional Arabic" pitchFamily="18" charset="-78"/>
                <a:ea typeface="Times New Roman" pitchFamily="18" charset="0"/>
                <a:cs typeface="+mn-cs"/>
              </a:rPr>
              <a:t>بِعُودٍ.</a:t>
            </a:r>
            <a:r>
              <a:rPr lang="ar-SA" sz="2600" b="1" dirty="0" smtClean="0" bmk="">
                <a:latin typeface="Traditional Arabic" pitchFamily="18" charset="-78"/>
                <a:ea typeface="Times New Roman" pitchFamily="18" charset="0"/>
                <a:cs typeface="+mn-cs"/>
              </a:rPr>
              <a:t> فقال: </a:t>
            </a:r>
            <a:r>
              <a:rPr lang="ar-SA" sz="2600" b="1" dirty="0" err="1" smtClean="0" bmk="">
                <a:latin typeface="Traditional Arabic" pitchFamily="18" charset="-78"/>
                <a:ea typeface="Times New Roman" pitchFamily="18" charset="0"/>
                <a:cs typeface="+mn-cs"/>
              </a:rPr>
              <a:t>أَصْبِرْنِي </a:t>
            </a:r>
            <a:r>
              <a:rPr lang="ar-SA" sz="2600" b="1" dirty="0" smtClean="0" bmk="">
                <a:latin typeface="Traditional Arabic" pitchFamily="18" charset="-78"/>
                <a:ea typeface="Times New Roman" pitchFamily="18" charset="0"/>
                <a:cs typeface="+mn-cs"/>
              </a:rPr>
              <a:t>(أي؛ </a:t>
            </a:r>
            <a:r>
              <a:rPr lang="ar-SA" sz="2600" b="1" dirty="0" err="1" smtClean="0" bmk="">
                <a:latin typeface="Traditional Arabic" pitchFamily="18" charset="-78"/>
                <a:ea typeface="Times New Roman" pitchFamily="18" charset="0"/>
                <a:cs typeface="+mn-cs"/>
              </a:rPr>
              <a:t>أقدني</a:t>
            </a:r>
            <a:r>
              <a:rPr lang="ar-SA" sz="2600" b="1" dirty="0" smtClean="0" bmk="">
                <a:latin typeface="Traditional Arabic" pitchFamily="18" charset="-78"/>
                <a:ea typeface="Times New Roman" pitchFamily="18" charset="0"/>
                <a:cs typeface="+mn-cs"/>
              </a:rPr>
              <a:t> من نفسك</a:t>
            </a:r>
            <a:r>
              <a:rPr lang="ar-SA" sz="2600" b="1" dirty="0" err="1" smtClean="0" bmk="">
                <a:latin typeface="Traditional Arabic" pitchFamily="18" charset="-78"/>
                <a:ea typeface="Times New Roman" pitchFamily="18" charset="0"/>
                <a:cs typeface="+mn-cs"/>
              </a:rPr>
              <a:t>).</a:t>
            </a:r>
            <a:r>
              <a:rPr lang="ar-SA" sz="2600" b="1" dirty="0" smtClean="0" bmk="">
                <a:latin typeface="Traditional Arabic" pitchFamily="18" charset="-78"/>
                <a:ea typeface="Times New Roman" pitchFamily="18" charset="0"/>
                <a:cs typeface="+mn-cs"/>
              </a:rPr>
              <a:t> </a:t>
            </a:r>
            <a:r>
              <a:rPr lang="ar-SA" sz="2600" b="1" dirty="0" err="1" smtClean="0" bmk="">
                <a:latin typeface="Traditional Arabic" pitchFamily="18" charset="-78"/>
                <a:ea typeface="Times New Roman" pitchFamily="18" charset="0"/>
                <a:cs typeface="+mn-cs"/>
              </a:rPr>
              <a:t>فقال: </a:t>
            </a:r>
            <a:r>
              <a:rPr lang="ar-SA" sz="2600" b="1" dirty="0" smtClean="0" bmk="">
                <a:latin typeface="Traditional Arabic" pitchFamily="18" charset="-78"/>
                <a:ea typeface="Times New Roman" pitchFamily="18" charset="0"/>
                <a:cs typeface="+mn-cs"/>
              </a:rPr>
              <a:t>(اصْطَبِرْ</a:t>
            </a:r>
            <a:r>
              <a:rPr lang="ar-SA" sz="2600" b="1" dirty="0" err="1" smtClean="0" bmk="">
                <a:latin typeface="Traditional Arabic" pitchFamily="18" charset="-78"/>
                <a:ea typeface="Times New Roman" pitchFamily="18" charset="0"/>
                <a:cs typeface="+mn-cs"/>
              </a:rPr>
              <a:t>).</a:t>
            </a:r>
            <a:r>
              <a:rPr lang="ar-SA" sz="2600" b="1" dirty="0" smtClean="0" bmk="">
                <a:latin typeface="Traditional Arabic" pitchFamily="18" charset="-78"/>
                <a:ea typeface="Times New Roman" pitchFamily="18" charset="0"/>
                <a:cs typeface="+mn-cs"/>
              </a:rPr>
              <a:t> قال: إِنَّ عَلَيْكَ قَمِيصاً, وَلَيْسَ عَلَيَّ </a:t>
            </a:r>
            <a:r>
              <a:rPr lang="ar-SA" sz="2600" b="1" dirty="0" err="1" smtClean="0" bmk="">
                <a:latin typeface="Traditional Arabic" pitchFamily="18" charset="-78"/>
                <a:ea typeface="Times New Roman" pitchFamily="18" charset="0"/>
                <a:cs typeface="+mn-cs"/>
              </a:rPr>
              <a:t>قَمِيصٌ.</a:t>
            </a:r>
            <a:r>
              <a:rPr lang="ar-SA" sz="2600" b="1" dirty="0" smtClean="0" bmk="">
                <a:latin typeface="Traditional Arabic" pitchFamily="18" charset="-78"/>
                <a:ea typeface="Times New Roman" pitchFamily="18" charset="0"/>
                <a:cs typeface="+mn-cs"/>
              </a:rPr>
              <a:t> فَرَفَعَ النبي </a:t>
            </a:r>
            <a:r>
              <a:rPr lang="en-US" sz="2600" dirty="0" smtClean="0">
                <a:sym typeface="AGA Arabesque"/>
              </a:rPr>
              <a:t></a:t>
            </a:r>
            <a:r>
              <a:rPr lang="ar-SA" sz="2600" dirty="0" smtClean="0">
                <a:sym typeface="AGA Arabesque"/>
              </a:rPr>
              <a:t> </a:t>
            </a:r>
            <a:r>
              <a:rPr lang="ar-SA" sz="2600" b="1" dirty="0" smtClean="0" bmk="">
                <a:latin typeface="Traditional Arabic" pitchFamily="18" charset="-78"/>
                <a:ea typeface="Times New Roman" pitchFamily="18" charset="0"/>
                <a:cs typeface="+mn-cs"/>
              </a:rPr>
              <a:t>عن </a:t>
            </a:r>
            <a:r>
              <a:rPr lang="ar-SA" sz="2600" b="1" dirty="0" err="1" smtClean="0" bmk="">
                <a:latin typeface="Traditional Arabic" pitchFamily="18" charset="-78"/>
                <a:ea typeface="Times New Roman" pitchFamily="18" charset="0"/>
                <a:cs typeface="+mn-cs"/>
              </a:rPr>
              <a:t>قَمِيصِهِ.</a:t>
            </a:r>
            <a:r>
              <a:rPr lang="ar-SA" sz="2600" b="1" dirty="0" smtClean="0" bmk="">
                <a:latin typeface="Traditional Arabic" pitchFamily="18" charset="-78"/>
                <a:ea typeface="Times New Roman" pitchFamily="18" charset="0"/>
                <a:cs typeface="+mn-cs"/>
              </a:rPr>
              <a:t> فَاحْتَضَنَهُ وَجَعَلَ يُقَبِّلُ </a:t>
            </a:r>
            <a:r>
              <a:rPr lang="ar-SA" sz="2600" b="1" dirty="0" err="1" smtClean="0" bmk="">
                <a:latin typeface="Traditional Arabic" pitchFamily="18" charset="-78"/>
                <a:ea typeface="Times New Roman" pitchFamily="18" charset="0"/>
                <a:cs typeface="+mn-cs"/>
              </a:rPr>
              <a:t>كَشْحَهُ </a:t>
            </a:r>
            <a:r>
              <a:rPr lang="ar-SA" sz="2600" b="1" dirty="0" smtClean="0" bmk="">
                <a:latin typeface="Traditional Arabic" pitchFamily="18" charset="-78"/>
                <a:ea typeface="Times New Roman" pitchFamily="18" charset="0"/>
                <a:cs typeface="+mn-cs"/>
              </a:rPr>
              <a:t>(أي؛ بطنه فوق مشد الإزار</a:t>
            </a:r>
            <a:r>
              <a:rPr lang="ar-SA" sz="2600" b="1" dirty="0" err="1" smtClean="0" bmk="">
                <a:latin typeface="Traditional Arabic" pitchFamily="18" charset="-78"/>
                <a:ea typeface="Times New Roman" pitchFamily="18" charset="0"/>
                <a:cs typeface="+mn-cs"/>
              </a:rPr>
              <a:t>).</a:t>
            </a:r>
            <a:r>
              <a:rPr lang="ar-SA" sz="2600" b="1" dirty="0" smtClean="0" bmk="">
                <a:latin typeface="Traditional Arabic" pitchFamily="18" charset="-78"/>
                <a:ea typeface="Times New Roman" pitchFamily="18" charset="0"/>
                <a:cs typeface="+mn-cs"/>
              </a:rPr>
              <a:t> قال: إنما أَرَدْتُ هذا يا رَسُولَ </a:t>
            </a:r>
            <a:r>
              <a:rPr lang="ar-SA" sz="2600" b="1" dirty="0" err="1" smtClean="0" bmk="">
                <a:latin typeface="Traditional Arabic" pitchFamily="18" charset="-78"/>
                <a:ea typeface="Times New Roman" pitchFamily="18" charset="0"/>
                <a:cs typeface="+mn-cs"/>
              </a:rPr>
              <a:t>اللَّهِ”</a:t>
            </a:r>
            <a:endParaRPr lang="ar-SA" sz="2600" b="1" dirty="0" smtClean="0" bmk="">
              <a:latin typeface="Traditional Arabic" pitchFamily="18" charset="-78"/>
              <a:ea typeface="Times New Roman" pitchFamily="18" charset="0"/>
              <a:cs typeface="+mn-cs"/>
            </a:endParaRPr>
          </a:p>
          <a:p>
            <a:r>
              <a:rPr lang="ar-SA" sz="2600" b="1" dirty="0" smtClean="0">
                <a:cs typeface="+mn-cs"/>
              </a:rPr>
              <a:t>هذه بعض صور عدله, وأما صور إحسانه فقد مر معنا بعض الأمثلة كمعاملته لقريش بعد فتح مكة, ومن آذوه في جسده الشريف, أو بكلامهم فيه, وعفوه عنهم.</a:t>
            </a:r>
            <a:endParaRPr lang="ar-SA" sz="2600" dirty="0">
              <a:cs typeface="+mn-cs"/>
            </a:endParaRP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b="1" dirty="0" smtClean="0"/>
              <a:t>13- أخلاق النبي </a:t>
            </a:r>
            <a:r>
              <a:rPr lang="en-US" b="1" dirty="0" smtClean="0">
                <a:sym typeface="AGA Arabesque"/>
              </a:rPr>
              <a:t></a:t>
            </a:r>
            <a:r>
              <a:rPr lang="ar-SA" dirty="0" smtClean="0">
                <a:sym typeface="AGA Arabesque"/>
              </a:rPr>
              <a:t> </a:t>
            </a:r>
            <a:r>
              <a:rPr lang="ar-SA" b="1" dirty="0" smtClean="0"/>
              <a:t>مع </a:t>
            </a:r>
            <a:r>
              <a:rPr lang="ar-SA" b="1" dirty="0" err="1" smtClean="0"/>
              <a:t>أهله :</a:t>
            </a:r>
            <a:r>
              <a:rPr lang="ar-SA" b="1" dirty="0" smtClean="0"/>
              <a:t> </a:t>
            </a:r>
            <a:endParaRPr lang="ar-SA" dirty="0"/>
          </a:p>
        </p:txBody>
      </p:sp>
      <p:sp>
        <p:nvSpPr>
          <p:cNvPr id="3" name="عنصر نائب للمحتوى 2"/>
          <p:cNvSpPr>
            <a:spLocks noGrp="1"/>
          </p:cNvSpPr>
          <p:nvPr>
            <p:ph idx="1"/>
          </p:nvPr>
        </p:nvSpPr>
        <p:spPr>
          <a:xfrm>
            <a:off x="495300" y="1412776"/>
            <a:ext cx="8915400" cy="4713387"/>
          </a:xfrm>
        </p:spPr>
        <p:txBody>
          <a:bodyPr/>
          <a:lstStyle/>
          <a:p>
            <a:pPr algn="just"/>
            <a:r>
              <a:rPr lang="ar-SA" sz="2800" b="1" dirty="0" smtClean="0">
                <a:solidFill>
                  <a:schemeClr val="tx1"/>
                </a:solidFill>
                <a:cs typeface="+mn-cs"/>
              </a:rPr>
              <a:t>حثَّ الرسول </a:t>
            </a:r>
            <a:r>
              <a:rPr lang="en-US" sz="2800" dirty="0" smtClean="0">
                <a:solidFill>
                  <a:schemeClr val="tx1"/>
                </a:solidFill>
                <a:cs typeface="+mn-cs"/>
                <a:sym typeface="AGA Arabesque"/>
              </a:rPr>
              <a:t></a:t>
            </a:r>
            <a:r>
              <a:rPr lang="ar-SA" sz="2800" dirty="0" smtClean="0">
                <a:solidFill>
                  <a:schemeClr val="tx1"/>
                </a:solidFill>
                <a:cs typeface="+mn-cs"/>
                <a:sym typeface="AGA Arabesque"/>
              </a:rPr>
              <a:t> </a:t>
            </a:r>
            <a:r>
              <a:rPr lang="ar-SA" sz="2800" b="1" dirty="0" smtClean="0">
                <a:solidFill>
                  <a:schemeClr val="tx1"/>
                </a:solidFill>
                <a:cs typeface="+mn-cs"/>
              </a:rPr>
              <a:t>على حسن التعامل مع الأهل, </a:t>
            </a:r>
            <a:r>
              <a:rPr lang="ar-SA" sz="2800" b="1" dirty="0" err="1" smtClean="0">
                <a:solidFill>
                  <a:schemeClr val="tx1"/>
                </a:solidFill>
                <a:cs typeface="+mn-cs"/>
              </a:rPr>
              <a:t>فقال: </a:t>
            </a:r>
            <a:r>
              <a:rPr lang="ar-SA" sz="2800" b="1" dirty="0" smtClean="0">
                <a:solidFill>
                  <a:schemeClr val="tx1"/>
                </a:solidFill>
                <a:cs typeface="+mn-cs"/>
              </a:rPr>
              <a:t>(خَيْرُكُمْ خَيْرُكُمْ لِأَهْلِهِ, وأنا خَيْرُكُمْ لِأَهْلِي</a:t>
            </a:r>
            <a:r>
              <a:rPr lang="ar-SA" sz="2800" b="1" dirty="0" err="1" smtClean="0">
                <a:solidFill>
                  <a:schemeClr val="tx1"/>
                </a:solidFill>
                <a:cs typeface="+mn-cs"/>
              </a:rPr>
              <a:t>).</a:t>
            </a:r>
            <a:r>
              <a:rPr lang="ar-SA" sz="2800" b="1" dirty="0" smtClean="0">
                <a:solidFill>
                  <a:schemeClr val="tx1"/>
                </a:solidFill>
                <a:cs typeface="+mn-cs"/>
              </a:rPr>
              <a:t> وكما وصف الرسول </a:t>
            </a:r>
            <a:r>
              <a:rPr lang="en-US" sz="2800" dirty="0" smtClean="0">
                <a:solidFill>
                  <a:schemeClr val="tx1"/>
                </a:solidFill>
                <a:cs typeface="+mn-cs"/>
                <a:sym typeface="AGA Arabesque"/>
              </a:rPr>
              <a:t></a:t>
            </a:r>
            <a:r>
              <a:rPr lang="ar-SA" sz="2800" dirty="0" smtClean="0">
                <a:solidFill>
                  <a:schemeClr val="tx1"/>
                </a:solidFill>
                <a:cs typeface="+mn-cs"/>
                <a:sym typeface="AGA Arabesque"/>
              </a:rPr>
              <a:t> </a:t>
            </a:r>
            <a:r>
              <a:rPr lang="ar-SA" sz="2800" b="1" dirty="0" smtClean="0">
                <a:solidFill>
                  <a:schemeClr val="tx1"/>
                </a:solidFill>
                <a:cs typeface="+mn-cs"/>
              </a:rPr>
              <a:t>نفسه, فقد كان خير الناس لأهله في طيب كلامه معهن, وحسن عشرته لهن, وإكرامه </a:t>
            </a:r>
            <a:r>
              <a:rPr lang="ar-SA" sz="2800" b="1" dirty="0" err="1" smtClean="0">
                <a:solidFill>
                  <a:schemeClr val="tx1"/>
                </a:solidFill>
                <a:cs typeface="+mn-cs"/>
              </a:rPr>
              <a:t>لمشاعرهن.</a:t>
            </a:r>
            <a:r>
              <a:rPr lang="ar-SA" sz="2800" b="1" dirty="0" smtClean="0">
                <a:solidFill>
                  <a:schemeClr val="tx1"/>
                </a:solidFill>
                <a:cs typeface="+mn-cs"/>
              </a:rPr>
              <a:t> ذكرت السيدة عائشة </a:t>
            </a:r>
            <a:r>
              <a:rPr lang="ar-SA" sz="2800" b="1" dirty="0" err="1" smtClean="0">
                <a:solidFill>
                  <a:schemeClr val="tx1"/>
                </a:solidFill>
                <a:cs typeface="+mn-cs"/>
              </a:rPr>
              <a:t>رَضِىَ</a:t>
            </a:r>
            <a:r>
              <a:rPr lang="ar-SA" sz="2800" b="1" dirty="0" smtClean="0">
                <a:solidFill>
                  <a:schemeClr val="tx1"/>
                </a:solidFill>
                <a:cs typeface="+mn-cs"/>
              </a:rPr>
              <a:t> اللَّهُ عَنْهَا أَنَّهَا كَانَتْ مَعَ </a:t>
            </a:r>
            <a:r>
              <a:rPr lang="ar-SA" sz="2800" b="1" dirty="0" err="1" smtClean="0">
                <a:solidFill>
                  <a:schemeClr val="tx1"/>
                </a:solidFill>
                <a:cs typeface="+mn-cs"/>
              </a:rPr>
              <a:t>النَّبِىِّ</a:t>
            </a:r>
            <a:r>
              <a:rPr lang="ar-SA" sz="2800" b="1" dirty="0" smtClean="0">
                <a:solidFill>
                  <a:schemeClr val="tx1"/>
                </a:solidFill>
                <a:cs typeface="+mn-cs"/>
              </a:rPr>
              <a:t> </a:t>
            </a:r>
            <a:r>
              <a:rPr lang="en-US" sz="2800" dirty="0" smtClean="0">
                <a:solidFill>
                  <a:schemeClr val="tx1"/>
                </a:solidFill>
                <a:cs typeface="+mn-cs"/>
                <a:sym typeface="AGA Arabesque"/>
              </a:rPr>
              <a:t></a:t>
            </a:r>
            <a:r>
              <a:rPr lang="ar-SA" sz="2800" dirty="0" smtClean="0">
                <a:solidFill>
                  <a:schemeClr val="tx1"/>
                </a:solidFill>
                <a:cs typeface="+mn-cs"/>
                <a:sym typeface="AGA Arabesque"/>
              </a:rPr>
              <a:t> </a:t>
            </a:r>
            <a:r>
              <a:rPr lang="ar-SA" sz="2800" b="1" dirty="0" smtClean="0">
                <a:solidFill>
                  <a:schemeClr val="tx1"/>
                </a:solidFill>
                <a:cs typeface="+mn-cs"/>
              </a:rPr>
              <a:t>فِى سَفَرٍ وَهِىَ جَارِيَةٌ فَقَالَ </a:t>
            </a:r>
            <a:r>
              <a:rPr lang="ar-SA" sz="2800" b="1" dirty="0" err="1" smtClean="0">
                <a:solidFill>
                  <a:schemeClr val="tx1"/>
                </a:solidFill>
                <a:cs typeface="+mn-cs"/>
              </a:rPr>
              <a:t>لأَصْحَابِهِ: </a:t>
            </a:r>
            <a:r>
              <a:rPr lang="ar-SA" sz="2800" b="1" dirty="0" smtClean="0">
                <a:solidFill>
                  <a:schemeClr val="tx1"/>
                </a:solidFill>
                <a:cs typeface="+mn-cs"/>
              </a:rPr>
              <a:t>(تَقَدَّمُوا</a:t>
            </a:r>
            <a:r>
              <a:rPr lang="ar-SA" sz="2800" b="1" dirty="0" err="1" smtClean="0">
                <a:solidFill>
                  <a:schemeClr val="tx1"/>
                </a:solidFill>
                <a:cs typeface="+mn-cs"/>
              </a:rPr>
              <a:t>).</a:t>
            </a:r>
            <a:r>
              <a:rPr lang="ar-SA" sz="2800" b="1" dirty="0" smtClean="0">
                <a:solidFill>
                  <a:schemeClr val="tx1"/>
                </a:solidFill>
                <a:cs typeface="+mn-cs"/>
              </a:rPr>
              <a:t> </a:t>
            </a:r>
            <a:r>
              <a:rPr lang="ar-SA" sz="2800" b="1" dirty="0" err="1" smtClean="0">
                <a:solidFill>
                  <a:schemeClr val="tx1"/>
                </a:solidFill>
                <a:cs typeface="+mn-cs"/>
              </a:rPr>
              <a:t>فَتَقَدَّمُوا.</a:t>
            </a:r>
            <a:r>
              <a:rPr lang="ar-SA" sz="2800" b="1" dirty="0" smtClean="0">
                <a:solidFill>
                  <a:schemeClr val="tx1"/>
                </a:solidFill>
                <a:cs typeface="+mn-cs"/>
              </a:rPr>
              <a:t> ثُمَّ </a:t>
            </a:r>
            <a:r>
              <a:rPr lang="ar-SA" sz="2800" b="1" dirty="0" err="1" smtClean="0">
                <a:solidFill>
                  <a:schemeClr val="tx1"/>
                </a:solidFill>
                <a:cs typeface="+mn-cs"/>
              </a:rPr>
              <a:t>قَالَ: </a:t>
            </a:r>
            <a:r>
              <a:rPr lang="ar-SA" sz="2800" b="1" dirty="0" smtClean="0">
                <a:solidFill>
                  <a:schemeClr val="tx1"/>
                </a:solidFill>
                <a:cs typeface="+mn-cs"/>
              </a:rPr>
              <a:t>(تَعَالِ أُسَابِقْكِ</a:t>
            </a:r>
            <a:r>
              <a:rPr lang="ar-SA" sz="2800" b="1" dirty="0" err="1" smtClean="0">
                <a:solidFill>
                  <a:schemeClr val="tx1"/>
                </a:solidFill>
                <a:cs typeface="+mn-cs"/>
              </a:rPr>
              <a:t>).</a:t>
            </a:r>
            <a:r>
              <a:rPr lang="ar-SA" sz="2800" b="1" dirty="0" smtClean="0">
                <a:solidFill>
                  <a:schemeClr val="tx1"/>
                </a:solidFill>
                <a:cs typeface="+mn-cs"/>
              </a:rPr>
              <a:t> فَسَابَقْتُهُ فَسَبَقْتُهُ عَلَى رِجْلِي, فَلَمَّا كَانَ بَعْدُ, خَرَجْتُ أَيْضاً مَعَهُ فِى سَفَرٍ, فَقَالَ </a:t>
            </a:r>
            <a:r>
              <a:rPr lang="ar-SA" sz="2800" b="1" dirty="0" err="1" smtClean="0">
                <a:solidFill>
                  <a:schemeClr val="tx1"/>
                </a:solidFill>
                <a:cs typeface="+mn-cs"/>
              </a:rPr>
              <a:t>لأَصْحَابِهِ: </a:t>
            </a:r>
            <a:r>
              <a:rPr lang="ar-SA" sz="2800" b="1" dirty="0" smtClean="0">
                <a:solidFill>
                  <a:schemeClr val="tx1"/>
                </a:solidFill>
                <a:cs typeface="+mn-cs"/>
              </a:rPr>
              <a:t>(تَقَدَّمُوا</a:t>
            </a:r>
            <a:r>
              <a:rPr lang="ar-SA" sz="2800" b="1" dirty="0" err="1" smtClean="0">
                <a:solidFill>
                  <a:schemeClr val="tx1"/>
                </a:solidFill>
                <a:cs typeface="+mn-cs"/>
              </a:rPr>
              <a:t>).</a:t>
            </a:r>
            <a:r>
              <a:rPr lang="ar-SA" sz="2800" b="1" dirty="0" smtClean="0">
                <a:solidFill>
                  <a:schemeClr val="tx1"/>
                </a:solidFill>
                <a:cs typeface="+mn-cs"/>
              </a:rPr>
              <a:t> ثُمَّ </a:t>
            </a:r>
            <a:r>
              <a:rPr lang="ar-SA" sz="2800" b="1" dirty="0" err="1" smtClean="0">
                <a:solidFill>
                  <a:schemeClr val="tx1"/>
                </a:solidFill>
                <a:cs typeface="+mn-cs"/>
              </a:rPr>
              <a:t>قَالَ: </a:t>
            </a:r>
            <a:r>
              <a:rPr lang="ar-SA" sz="2800" b="1" dirty="0" smtClean="0">
                <a:solidFill>
                  <a:schemeClr val="tx1"/>
                </a:solidFill>
                <a:cs typeface="+mn-cs"/>
              </a:rPr>
              <a:t>(تَعَالِ أُسَابِقْكِ</a:t>
            </a:r>
            <a:r>
              <a:rPr lang="ar-SA" sz="2800" b="1" dirty="0" err="1" smtClean="0">
                <a:solidFill>
                  <a:schemeClr val="tx1"/>
                </a:solidFill>
                <a:cs typeface="+mn-cs"/>
              </a:rPr>
              <a:t>).</a:t>
            </a:r>
            <a:r>
              <a:rPr lang="ar-SA" sz="2800" b="1" dirty="0" smtClean="0">
                <a:solidFill>
                  <a:schemeClr val="tx1"/>
                </a:solidFill>
                <a:cs typeface="+mn-cs"/>
              </a:rPr>
              <a:t> وَنَسِيتُ الَّذِى كَانَ, وَقَدْ حَمَلْتُ اللَّحْمَ, فَقُلْتُ: وَكَيْفَ أُسَابِقُكَ يَا رَسُولَ اللَّهِ وَأَنَا عَلَى هَذِهِ </a:t>
            </a:r>
            <a:r>
              <a:rPr lang="ar-SA" sz="2800" b="1" dirty="0" err="1" smtClean="0">
                <a:solidFill>
                  <a:schemeClr val="tx1"/>
                </a:solidFill>
                <a:cs typeface="+mn-cs"/>
              </a:rPr>
              <a:t>الْحَالِ؟</a:t>
            </a:r>
            <a:r>
              <a:rPr lang="ar-SA" sz="2800" b="1" dirty="0" smtClean="0">
                <a:solidFill>
                  <a:schemeClr val="tx1"/>
                </a:solidFill>
                <a:cs typeface="+mn-cs"/>
              </a:rPr>
              <a:t> </a:t>
            </a:r>
            <a:r>
              <a:rPr lang="ar-SA" sz="2800" b="1" dirty="0" err="1" smtClean="0">
                <a:solidFill>
                  <a:schemeClr val="tx1"/>
                </a:solidFill>
                <a:cs typeface="+mn-cs"/>
              </a:rPr>
              <a:t>فَقَالَ: </a:t>
            </a:r>
            <a:r>
              <a:rPr lang="ar-SA" sz="2800" b="1" dirty="0" smtClean="0">
                <a:solidFill>
                  <a:schemeClr val="tx1"/>
                </a:solidFill>
                <a:cs typeface="+mn-cs"/>
              </a:rPr>
              <a:t>(لَتَفْعَلِنَّ</a:t>
            </a:r>
            <a:r>
              <a:rPr lang="ar-SA" sz="2800" b="1" dirty="0" err="1" smtClean="0">
                <a:solidFill>
                  <a:schemeClr val="tx1"/>
                </a:solidFill>
                <a:cs typeface="+mn-cs"/>
              </a:rPr>
              <a:t>).</a:t>
            </a:r>
            <a:r>
              <a:rPr lang="ar-SA" sz="2800" b="1" dirty="0" smtClean="0">
                <a:solidFill>
                  <a:schemeClr val="tx1"/>
                </a:solidFill>
                <a:cs typeface="+mn-cs"/>
              </a:rPr>
              <a:t> فَسَابَقْتُهُ فَسَبَقَنِى </a:t>
            </a:r>
            <a:r>
              <a:rPr lang="ar-SA" sz="2800" b="1" dirty="0" err="1" smtClean="0">
                <a:solidFill>
                  <a:schemeClr val="tx1"/>
                </a:solidFill>
                <a:cs typeface="+mn-cs"/>
              </a:rPr>
              <a:t>فَقَالَ: </a:t>
            </a:r>
            <a:r>
              <a:rPr lang="ar-SA" sz="2800" b="1" dirty="0" smtClean="0">
                <a:solidFill>
                  <a:schemeClr val="tx1"/>
                </a:solidFill>
                <a:cs typeface="+mn-cs"/>
              </a:rPr>
              <a:t>(هَذِهِ بِتِلْكَ </a:t>
            </a:r>
            <a:r>
              <a:rPr lang="ar-SA" sz="2800" b="1" dirty="0" err="1" smtClean="0">
                <a:solidFill>
                  <a:schemeClr val="tx1"/>
                </a:solidFill>
                <a:cs typeface="+mn-cs"/>
              </a:rPr>
              <a:t>السَّبْقَةِ).</a:t>
            </a:r>
            <a:r>
              <a:rPr lang="ar-SA" sz="2800" b="1" dirty="0" smtClean="0">
                <a:solidFill>
                  <a:schemeClr val="tx1"/>
                </a:solidFill>
                <a:cs typeface="+mn-cs"/>
              </a:rPr>
              <a:t> </a:t>
            </a:r>
            <a:endParaRPr lang="en-US" sz="2800" b="1" dirty="0" smtClean="0">
              <a:solidFill>
                <a:schemeClr val="tx1"/>
              </a:solidFill>
              <a:cs typeface="+mn-cs"/>
            </a:endParaRPr>
          </a:p>
          <a:p>
            <a:endParaRPr lang="ar-SA" dirty="0"/>
          </a:p>
        </p:txBody>
      </p:sp>
      <p:sp>
        <p:nvSpPr>
          <p:cNvPr id="4" name="عنصر نائب لرقم الشريحة 3"/>
          <p:cNvSpPr>
            <a:spLocks noGrp="1"/>
          </p:cNvSpPr>
          <p:nvPr>
            <p:ph type="sldNum" sz="quarter" idx="10"/>
          </p:nvPr>
        </p:nvSpPr>
        <p:spPr/>
        <p:txBody>
          <a:bodyPr/>
          <a:lstStyle/>
          <a:p>
            <a:pPr>
              <a:defRPr/>
            </a:pPr>
            <a:fld id="{7B8EA862-7DD5-4A06-BDE1-DB7EC5FAA60C}" type="slidenum">
              <a:rPr lang="ar-SA" smtClean="0"/>
              <a:pPr>
                <a:defRPr/>
              </a:pPr>
              <a:t>14</a:t>
            </a:fld>
            <a:endParaRPr lang="en-US" dirty="0"/>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صر نائب لرقم الشريحة 1"/>
          <p:cNvSpPr>
            <a:spLocks noGrp="1"/>
          </p:cNvSpPr>
          <p:nvPr>
            <p:ph type="sldNum" sz="quarter" idx="10"/>
          </p:nvPr>
        </p:nvSpPr>
        <p:spPr/>
        <p:txBody>
          <a:bodyPr/>
          <a:lstStyle/>
          <a:p>
            <a:pPr>
              <a:defRPr/>
            </a:pPr>
            <a:fld id="{7B8EA862-7DD5-4A06-BDE1-DB7EC5FAA60C}" type="slidenum">
              <a:rPr lang="ar-SA" smtClean="0"/>
              <a:pPr>
                <a:defRPr/>
              </a:pPr>
              <a:t>15</a:t>
            </a:fld>
            <a:endParaRPr lang="en-US" dirty="0"/>
          </a:p>
        </p:txBody>
      </p:sp>
      <p:sp>
        <p:nvSpPr>
          <p:cNvPr id="3" name="مستطيل 2"/>
          <p:cNvSpPr/>
          <p:nvPr/>
        </p:nvSpPr>
        <p:spPr>
          <a:xfrm>
            <a:off x="416496" y="476672"/>
            <a:ext cx="9001000" cy="5262979"/>
          </a:xfrm>
          <a:prstGeom prst="rect">
            <a:avLst/>
          </a:prstGeom>
        </p:spPr>
        <p:txBody>
          <a:bodyPr wrap="square">
            <a:spAutoFit/>
          </a:bodyPr>
          <a:lstStyle/>
          <a:p>
            <a:pPr algn="just"/>
            <a:r>
              <a:rPr lang="ar-SA" sz="2800" b="1" dirty="0" smtClean="0"/>
              <a:t>وتروي السيدة عائشة أيضاً </a:t>
            </a:r>
            <a:r>
              <a:rPr lang="ar-SA" sz="2800" b="1" dirty="0" err="1" smtClean="0"/>
              <a:t>فتقول: </a:t>
            </a:r>
            <a:r>
              <a:rPr lang="ar-SA" sz="2800" b="1" dirty="0" smtClean="0"/>
              <a:t>"والله لقد رأيت رَسُولَ اللَّهِ </a:t>
            </a:r>
            <a:r>
              <a:rPr lang="en-US" sz="2800" dirty="0" smtClean="0">
                <a:sym typeface="AGA Arabesque"/>
              </a:rPr>
              <a:t></a:t>
            </a:r>
            <a:r>
              <a:rPr lang="ar-SA" sz="2800" b="1" dirty="0" smtClean="0"/>
              <a:t> يَقُومُ على بَابِ حُجْرَتِي, وَالْحَبَشَةُ يَلْعَبُونَ بِحِرَابِهِمْ في مَسْجِدِ رسول اللَّهِ </a:t>
            </a:r>
            <a:r>
              <a:rPr lang="en-US" sz="2800" dirty="0" smtClean="0">
                <a:sym typeface="AGA Arabesque"/>
              </a:rPr>
              <a:t></a:t>
            </a:r>
            <a:r>
              <a:rPr lang="ar-SA" sz="2800" b="1" dirty="0" smtClean="0"/>
              <a:t>, يَسْتُرُنِي بِرِدَائِهِ لِكَيْ أَنْظُرَ إلى لَعِبِهِمْ, ثُمَّ يَقُومُ من أَجْلِي حتى أَكُونَ أنا التي أَنْصَرِفُ, فَاقْدِرُوا قَدْرَ الْجَارِيَةِ الْحَدِيثَةِ السِّنِّ حَرِيصَةً على اللَّهْوِ</a:t>
            </a:r>
            <a:r>
              <a:rPr lang="ar-SA" sz="2800" b="1" dirty="0" err="1" smtClean="0"/>
              <a:t>).</a:t>
            </a:r>
            <a:endParaRPr lang="en-US" sz="2800" b="1" dirty="0" smtClean="0"/>
          </a:p>
          <a:p>
            <a:pPr algn="just"/>
            <a:r>
              <a:rPr lang="ar-SA" sz="2800" b="1" dirty="0" smtClean="0"/>
              <a:t>وحين سئلت السيدة عائشة رضي الله عنها عن ما كان النبي </a:t>
            </a:r>
            <a:r>
              <a:rPr lang="en-US" sz="2800" dirty="0" smtClean="0">
                <a:sym typeface="AGA Arabesque"/>
              </a:rPr>
              <a:t></a:t>
            </a:r>
            <a:r>
              <a:rPr lang="ar-SA" sz="2800" dirty="0" smtClean="0">
                <a:sym typeface="AGA Arabesque"/>
              </a:rPr>
              <a:t> </a:t>
            </a:r>
            <a:r>
              <a:rPr lang="ar-SA" sz="2800" b="1" dirty="0" smtClean="0"/>
              <a:t>يَصْنَعُ في بَيْتِهِ, </a:t>
            </a:r>
            <a:r>
              <a:rPr lang="ar-SA" sz="2800" b="1" dirty="0" err="1" smtClean="0"/>
              <a:t>أجابت: </a:t>
            </a:r>
            <a:r>
              <a:rPr lang="ar-SA" sz="2800" b="1" dirty="0" smtClean="0"/>
              <a:t>"كان يَكُونُ في مِهْنَةِ </a:t>
            </a:r>
            <a:r>
              <a:rPr lang="ar-SA" sz="2800" b="1" dirty="0" err="1" smtClean="0"/>
              <a:t>أَهْلِهِ </a:t>
            </a:r>
            <a:r>
              <a:rPr lang="ar-SA" sz="2800" b="1" dirty="0" smtClean="0"/>
              <a:t>-تَعْنِي خِدْمَةَ أَهْلِهِ-, فإذا حَضَرَتْ الصَّلَاةُ خَرَجَ إلى </a:t>
            </a:r>
            <a:r>
              <a:rPr lang="ar-SA" sz="2800" b="1" dirty="0" err="1" smtClean="0"/>
              <a:t>الصَّلَاةِ".</a:t>
            </a:r>
            <a:r>
              <a:rPr lang="ar-SA" sz="2800" b="1" dirty="0" smtClean="0"/>
              <a:t> وفي أحاديث أخرى كانت إجابتها أكثر تفصيلاً, فقد ذكرت صور خدمته </a:t>
            </a:r>
            <a:r>
              <a:rPr lang="en-US" sz="2800" dirty="0" smtClean="0">
                <a:sym typeface="AGA Arabesque"/>
              </a:rPr>
              <a:t></a:t>
            </a:r>
            <a:r>
              <a:rPr lang="ar-SA" sz="2800" dirty="0" smtClean="0">
                <a:sym typeface="AGA Arabesque"/>
              </a:rPr>
              <a:t> </a:t>
            </a:r>
            <a:r>
              <a:rPr lang="ar-SA" sz="2800" b="1" dirty="0" smtClean="0"/>
              <a:t>في بيته, </a:t>
            </a:r>
            <a:r>
              <a:rPr lang="ar-SA" sz="2800" b="1" dirty="0" err="1" smtClean="0"/>
              <a:t>فقَالَتْ: </a:t>
            </a:r>
            <a:r>
              <a:rPr lang="ar-SA" sz="2800" b="1" dirty="0" smtClean="0"/>
              <a:t>"كان يفعل مَا يَفْعَلُ أَحَدُكُمْ فِي مِهْنَةِ أَهْلِهِ، يَخْصِفُ نَعْلَهُ، وَيَخِيطُ ثَوْبَهُ، وَيَرْقَعُ </a:t>
            </a:r>
            <a:r>
              <a:rPr lang="ar-SA" sz="2800" b="1" dirty="0" err="1" smtClean="0"/>
              <a:t>دَلْوَهُ".</a:t>
            </a:r>
            <a:r>
              <a:rPr lang="ar-SA" sz="2800" b="1" dirty="0" smtClean="0"/>
              <a:t> </a:t>
            </a:r>
            <a:r>
              <a:rPr lang="ar-SA" sz="2800" b="1" dirty="0" err="1" smtClean="0"/>
              <a:t>وهذ</a:t>
            </a:r>
            <a:r>
              <a:rPr lang="ar-SA" sz="2800" b="1" dirty="0" smtClean="0"/>
              <a:t> كله من تواضعه </a:t>
            </a:r>
            <a:r>
              <a:rPr lang="en-US" sz="2800" dirty="0" smtClean="0">
                <a:sym typeface="AGA Arabesque"/>
              </a:rPr>
              <a:t></a:t>
            </a:r>
            <a:r>
              <a:rPr lang="ar-SA" sz="2800" b="1" dirty="0" smtClean="0"/>
              <a:t>, ورغبته في أن يخدم نفسه, ولا يكون عبئاً على أهله.</a:t>
            </a:r>
            <a:endParaRPr lang="en-US" sz="2800" b="1" dirty="0" smtClean="0"/>
          </a:p>
          <a:p>
            <a:pPr algn="just"/>
            <a:r>
              <a:rPr lang="ar-SA" sz="2800" b="1" dirty="0" smtClean="0"/>
              <a:t>ومن دلائل احترامه الكبير, وحبه الشديد لزوجته خديجة رضي الله عنها، </a:t>
            </a:r>
            <a:r>
              <a:rPr lang="ar-SA" sz="2800" b="1" dirty="0" smtClean="0"/>
              <a:t>أنه كان </a:t>
            </a:r>
            <a:r>
              <a:rPr lang="ar-SA" sz="2800" b="1" dirty="0" smtClean="0"/>
              <a:t>يذبح الشاة ثم يهديها إلى صديقاتها، وذلك بعد </a:t>
            </a:r>
            <a:r>
              <a:rPr lang="ar-SA" sz="2800" b="1" dirty="0" err="1" smtClean="0"/>
              <a:t>مماتها.</a:t>
            </a:r>
            <a:r>
              <a:rPr lang="ar-SA" sz="2800" dirty="0" smtClean="0"/>
              <a:t> </a:t>
            </a:r>
            <a:endParaRPr lang="ar-EG" sz="2800" b="1" dirty="0" smtClean="0"/>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sz="4000" b="1" dirty="0" smtClean="0"/>
              <a:t>14- أخلاق النبي </a:t>
            </a:r>
            <a:r>
              <a:rPr lang="en-US" sz="4000" b="1" dirty="0" smtClean="0">
                <a:sym typeface="AGA Arabesque"/>
              </a:rPr>
              <a:t></a:t>
            </a:r>
            <a:r>
              <a:rPr lang="ar-SA" sz="4000" dirty="0" smtClean="0">
                <a:sym typeface="AGA Arabesque"/>
              </a:rPr>
              <a:t> </a:t>
            </a:r>
            <a:r>
              <a:rPr lang="ar-SA" sz="4000" b="1" dirty="0" smtClean="0"/>
              <a:t>مع </a:t>
            </a:r>
            <a:r>
              <a:rPr lang="ar-SA" sz="4000" b="1" dirty="0" err="1" smtClean="0"/>
              <a:t>الأطفال:</a:t>
            </a:r>
            <a:r>
              <a:rPr lang="ar-SA" sz="4000" b="1" dirty="0" smtClean="0"/>
              <a:t> </a:t>
            </a:r>
            <a:endParaRPr lang="ar-SA" sz="4000" dirty="0"/>
          </a:p>
        </p:txBody>
      </p:sp>
      <p:sp>
        <p:nvSpPr>
          <p:cNvPr id="3" name="عنصر نائب للمحتوى 2"/>
          <p:cNvSpPr>
            <a:spLocks noGrp="1"/>
          </p:cNvSpPr>
          <p:nvPr>
            <p:ph idx="1"/>
          </p:nvPr>
        </p:nvSpPr>
        <p:spPr>
          <a:xfrm>
            <a:off x="344488" y="1412776"/>
            <a:ext cx="9066212" cy="4713387"/>
          </a:xfrm>
        </p:spPr>
        <p:txBody>
          <a:bodyPr/>
          <a:lstStyle/>
          <a:p>
            <a:pPr algn="just"/>
            <a:r>
              <a:rPr lang="ar-SA" sz="2700" b="1" dirty="0" smtClean="0">
                <a:solidFill>
                  <a:schemeClr val="tx1"/>
                </a:solidFill>
                <a:cs typeface="+mn-cs"/>
              </a:rPr>
              <a:t>كان النبي </a:t>
            </a:r>
            <a:r>
              <a:rPr lang="en-US" sz="2800" dirty="0" smtClean="0">
                <a:cs typeface="+mn-cs"/>
                <a:sym typeface="AGA Arabesque"/>
              </a:rPr>
              <a:t></a:t>
            </a:r>
            <a:r>
              <a:rPr lang="ar-SA" sz="2800" dirty="0" smtClean="0">
                <a:cs typeface="+mn-cs"/>
                <a:sym typeface="AGA Arabesque"/>
              </a:rPr>
              <a:t> </a:t>
            </a:r>
            <a:r>
              <a:rPr lang="ar-SA" sz="2700" b="1" dirty="0" smtClean="0">
                <a:solidFill>
                  <a:schemeClr val="tx1"/>
                </a:solidFill>
                <a:cs typeface="+mn-cs"/>
              </a:rPr>
              <a:t>يمر بالصبيان فيسلم </a:t>
            </a:r>
            <a:r>
              <a:rPr lang="ar-SA" sz="2700" b="1" dirty="0" err="1" smtClean="0">
                <a:solidFill>
                  <a:schemeClr val="tx1"/>
                </a:solidFill>
                <a:cs typeface="+mn-cs"/>
              </a:rPr>
              <a:t>عليهم.</a:t>
            </a:r>
            <a:r>
              <a:rPr lang="ar-SA" sz="2700" b="1" dirty="0" smtClean="0">
                <a:solidFill>
                  <a:schemeClr val="tx1"/>
                </a:solidFill>
                <a:cs typeface="+mn-cs"/>
              </a:rPr>
              <a:t> ويسمع جواري يغنين في بيته فلا </a:t>
            </a:r>
            <a:r>
              <a:rPr lang="ar-SA" sz="2700" b="1" dirty="0" err="1" smtClean="0">
                <a:solidFill>
                  <a:schemeClr val="tx1"/>
                </a:solidFill>
                <a:cs typeface="+mn-cs"/>
              </a:rPr>
              <a:t>يمنعهن.</a:t>
            </a:r>
            <a:r>
              <a:rPr lang="ar-SA" sz="2700" b="1" dirty="0" smtClean="0">
                <a:solidFill>
                  <a:schemeClr val="tx1"/>
                </a:solidFill>
                <a:cs typeface="+mn-cs"/>
              </a:rPr>
              <a:t> تقول السيدة عَائِشَةَ رضي الله </a:t>
            </a:r>
            <a:r>
              <a:rPr lang="ar-SA" sz="2700" b="1" dirty="0" err="1" smtClean="0">
                <a:solidFill>
                  <a:schemeClr val="tx1"/>
                </a:solidFill>
                <a:cs typeface="+mn-cs"/>
              </a:rPr>
              <a:t>عنها: </a:t>
            </a:r>
            <a:r>
              <a:rPr lang="ar-SA" sz="2700" b="1" dirty="0" smtClean="0">
                <a:solidFill>
                  <a:schemeClr val="tx1"/>
                </a:solidFill>
                <a:cs typeface="+mn-cs"/>
              </a:rPr>
              <a:t>"دخل عَلَيَّ أبو بَكْرٍ وَعِنْدِي جَارِيَتَانِ من جَوَارِي الْأَنْصَارِ تُغَنِّيَانِ بِمَا تَقَاوَلَتْ </a:t>
            </a:r>
            <a:r>
              <a:rPr lang="ar-SA" sz="2700" b="1" dirty="0" err="1" smtClean="0">
                <a:solidFill>
                  <a:schemeClr val="tx1"/>
                </a:solidFill>
                <a:cs typeface="+mn-cs"/>
              </a:rPr>
              <a:t>بِهِ</a:t>
            </a:r>
            <a:r>
              <a:rPr lang="ar-SA" sz="2700" b="1" dirty="0" smtClean="0">
                <a:solidFill>
                  <a:schemeClr val="tx1"/>
                </a:solidFill>
                <a:cs typeface="+mn-cs"/>
              </a:rPr>
              <a:t> الْأَنْصَارُ يوم </a:t>
            </a:r>
            <a:r>
              <a:rPr lang="ar-SA" sz="2700" b="1" dirty="0" err="1" smtClean="0">
                <a:solidFill>
                  <a:schemeClr val="tx1"/>
                </a:solidFill>
                <a:cs typeface="+mn-cs"/>
              </a:rPr>
              <a:t>بُعَاثَ.</a:t>
            </a:r>
            <a:r>
              <a:rPr lang="ar-SA" sz="2700" b="1" dirty="0" smtClean="0">
                <a:solidFill>
                  <a:schemeClr val="tx1"/>
                </a:solidFill>
                <a:cs typeface="+mn-cs"/>
              </a:rPr>
              <a:t> قالت: وَلَيْسَتَا </a:t>
            </a:r>
            <a:r>
              <a:rPr lang="ar-SA" sz="2700" b="1" dirty="0" err="1" smtClean="0">
                <a:solidFill>
                  <a:schemeClr val="tx1"/>
                </a:solidFill>
                <a:cs typeface="+mn-cs"/>
              </a:rPr>
              <a:t>بِمُغَنِّيَتَيْنِ.</a:t>
            </a:r>
            <a:r>
              <a:rPr lang="ar-SA" sz="2700" b="1" dirty="0" smtClean="0">
                <a:solidFill>
                  <a:schemeClr val="tx1"/>
                </a:solidFill>
                <a:cs typeface="+mn-cs"/>
              </a:rPr>
              <a:t> فقال أبو بَكْرٍ: أَبِمَزْمُورِ الشَّيْطَانِ في بَيْتِ رسول اللَّهِ </a:t>
            </a:r>
            <a:r>
              <a:rPr lang="en-US" sz="2800" dirty="0" smtClean="0">
                <a:cs typeface="+mn-cs"/>
                <a:sym typeface="AGA Arabesque"/>
              </a:rPr>
              <a:t></a:t>
            </a:r>
            <a:r>
              <a:rPr lang="ar-SA" sz="2700" b="1" dirty="0" smtClean="0">
                <a:solidFill>
                  <a:schemeClr val="tx1"/>
                </a:solidFill>
                <a:cs typeface="+mn-cs"/>
              </a:rPr>
              <a:t> وَذَلِكَ في يَوْمِ </a:t>
            </a:r>
            <a:r>
              <a:rPr lang="ar-SA" sz="2700" b="1" dirty="0" err="1" smtClean="0">
                <a:solidFill>
                  <a:schemeClr val="tx1"/>
                </a:solidFill>
                <a:cs typeface="+mn-cs"/>
              </a:rPr>
              <a:t>عِيدٍ.</a:t>
            </a:r>
            <a:r>
              <a:rPr lang="ar-SA" sz="2700" b="1" dirty="0" smtClean="0">
                <a:solidFill>
                  <a:schemeClr val="tx1"/>
                </a:solidFill>
                <a:cs typeface="+mn-cs"/>
              </a:rPr>
              <a:t> فقال رسول اللَّهِ </a:t>
            </a:r>
            <a:r>
              <a:rPr lang="en-US" sz="2800" dirty="0" smtClean="0">
                <a:cs typeface="+mn-cs"/>
                <a:sym typeface="AGA Arabesque"/>
              </a:rPr>
              <a:t></a:t>
            </a:r>
            <a:r>
              <a:rPr lang="ar-SA" sz="2700" b="1" dirty="0" err="1" smtClean="0">
                <a:solidFill>
                  <a:schemeClr val="tx1"/>
                </a:solidFill>
                <a:cs typeface="+mn-cs"/>
              </a:rPr>
              <a:t>: </a:t>
            </a:r>
            <a:r>
              <a:rPr lang="ar-SA" sz="2700" b="1" dirty="0" smtClean="0">
                <a:solidFill>
                  <a:schemeClr val="tx1"/>
                </a:solidFill>
                <a:cs typeface="+mn-cs"/>
              </a:rPr>
              <a:t>(يا أَبَا بَكْرٍ إِنَّ لِكُلِّ قَوْمٍ عِيدًا وَهَذَا عِيدُنَا</a:t>
            </a:r>
            <a:r>
              <a:rPr lang="ar-SA" sz="2700" b="1" dirty="0" err="1" smtClean="0">
                <a:solidFill>
                  <a:schemeClr val="tx1"/>
                </a:solidFill>
                <a:cs typeface="+mn-cs"/>
              </a:rPr>
              <a:t>).</a:t>
            </a:r>
            <a:r>
              <a:rPr lang="ar-SA" sz="2700" b="1" dirty="0" smtClean="0">
                <a:solidFill>
                  <a:schemeClr val="tx1"/>
                </a:solidFill>
                <a:cs typeface="+mn-cs"/>
              </a:rPr>
              <a:t>  </a:t>
            </a:r>
            <a:endParaRPr lang="en-US" sz="2700" b="1" dirty="0" smtClean="0">
              <a:solidFill>
                <a:schemeClr val="tx1"/>
              </a:solidFill>
              <a:cs typeface="+mn-cs"/>
            </a:endParaRPr>
          </a:p>
          <a:p>
            <a:pPr algn="just"/>
            <a:r>
              <a:rPr lang="ar-SA" sz="2700" b="1" dirty="0" smtClean="0">
                <a:solidFill>
                  <a:schemeClr val="tx1"/>
                </a:solidFill>
                <a:cs typeface="+mn-cs"/>
              </a:rPr>
              <a:t>وكان </a:t>
            </a:r>
            <a:r>
              <a:rPr lang="en-US" sz="2800" dirty="0" smtClean="0">
                <a:cs typeface="+mn-cs"/>
                <a:sym typeface="AGA Arabesque"/>
              </a:rPr>
              <a:t></a:t>
            </a:r>
            <a:r>
              <a:rPr lang="ar-SA" sz="2800" dirty="0" smtClean="0">
                <a:cs typeface="+mn-cs"/>
                <a:sym typeface="AGA Arabesque"/>
              </a:rPr>
              <a:t> </a:t>
            </a:r>
            <a:r>
              <a:rPr lang="ar-SA" sz="2700" b="1" dirty="0" smtClean="0">
                <a:solidFill>
                  <a:schemeClr val="tx1"/>
                </a:solidFill>
                <a:cs typeface="+mn-cs"/>
              </a:rPr>
              <a:t>من شدة شفقته على الأطفال ورحمته بهم, أنه كان وهو في </a:t>
            </a:r>
            <a:r>
              <a:rPr lang="ar-SA" sz="2700" b="1" dirty="0" err="1" smtClean="0">
                <a:solidFill>
                  <a:schemeClr val="tx1"/>
                </a:solidFill>
                <a:cs typeface="+mn-cs"/>
              </a:rPr>
              <a:t>الصلاة </a:t>
            </a:r>
            <a:r>
              <a:rPr lang="ar-SA" sz="2700" b="1" dirty="0" smtClean="0">
                <a:solidFill>
                  <a:schemeClr val="tx1"/>
                </a:solidFill>
                <a:cs typeface="+mn-cs"/>
              </a:rPr>
              <a:t>-التي هي أعظم عبادة- ومع أصحابه يؤمهم جماعة, يسمع بكاء الصبي فيخفف من صلاته رحمة </a:t>
            </a:r>
            <a:r>
              <a:rPr lang="ar-SA" sz="2700" b="1" dirty="0" err="1" smtClean="0">
                <a:solidFill>
                  <a:schemeClr val="tx1"/>
                </a:solidFill>
                <a:cs typeface="+mn-cs"/>
              </a:rPr>
              <a:t>به</a:t>
            </a:r>
            <a:r>
              <a:rPr lang="ar-SA" sz="2700" b="1" dirty="0" smtClean="0">
                <a:solidFill>
                  <a:schemeClr val="tx1"/>
                </a:solidFill>
                <a:cs typeface="+mn-cs"/>
              </a:rPr>
              <a:t> وبأمه لِما يعلمه من وَجْد الأم وعطفها على </a:t>
            </a:r>
            <a:r>
              <a:rPr lang="ar-SA" sz="2700" b="1" dirty="0" err="1" smtClean="0">
                <a:solidFill>
                  <a:schemeClr val="tx1"/>
                </a:solidFill>
                <a:cs typeface="+mn-cs"/>
              </a:rPr>
              <a:t>ولدها.</a:t>
            </a:r>
            <a:r>
              <a:rPr lang="ar-SA" sz="2700" b="1" dirty="0" smtClean="0">
                <a:solidFill>
                  <a:schemeClr val="tx1"/>
                </a:solidFill>
                <a:cs typeface="+mn-cs"/>
              </a:rPr>
              <a:t> يقول </a:t>
            </a:r>
            <a:r>
              <a:rPr lang="en-US" sz="2800" dirty="0" smtClean="0">
                <a:cs typeface="+mn-cs"/>
                <a:sym typeface="AGA Arabesque"/>
              </a:rPr>
              <a:t></a:t>
            </a:r>
            <a:r>
              <a:rPr lang="ar-SA" sz="2700" b="1" dirty="0" err="1" smtClean="0">
                <a:solidFill>
                  <a:schemeClr val="tx1"/>
                </a:solidFill>
                <a:cs typeface="+mn-cs"/>
              </a:rPr>
              <a:t>: </a:t>
            </a:r>
            <a:r>
              <a:rPr lang="ar-SA" sz="2700" b="1" dirty="0" smtClean="0">
                <a:solidFill>
                  <a:schemeClr val="tx1"/>
                </a:solidFill>
                <a:cs typeface="+mn-cs"/>
              </a:rPr>
              <a:t>(إني لَأَقُومُ في الصَّلَاةِ أُرِيدُ أَنْ أُطَوِّلَ فيها فَأَسْمَعُ بُكَاءَ الصَّبِيِّ فَأَتَجَوَّزُ في صَلَاتِي كَرَاهِيَةَ أَنْ أَشُقَّ على أُمِّهِ</a:t>
            </a:r>
            <a:r>
              <a:rPr lang="ar-SA" sz="2700" b="1" dirty="0" err="1" smtClean="0">
                <a:solidFill>
                  <a:schemeClr val="tx1"/>
                </a:solidFill>
                <a:cs typeface="+mn-cs"/>
              </a:rPr>
              <a:t>).</a:t>
            </a:r>
            <a:r>
              <a:rPr lang="ar-SA" sz="2700" b="1" dirty="0" smtClean="0">
                <a:solidFill>
                  <a:schemeClr val="tx1"/>
                </a:solidFill>
                <a:cs typeface="+mn-cs"/>
              </a:rPr>
              <a:t>  </a:t>
            </a:r>
            <a:endParaRPr lang="en-US" sz="2700" b="1" dirty="0" smtClean="0">
              <a:solidFill>
                <a:schemeClr val="tx1"/>
              </a:solidFill>
              <a:cs typeface="+mn-cs"/>
            </a:endParaRPr>
          </a:p>
        </p:txBody>
      </p:sp>
      <p:sp>
        <p:nvSpPr>
          <p:cNvPr id="4" name="عنصر نائب لرقم الشريحة 3"/>
          <p:cNvSpPr>
            <a:spLocks noGrp="1"/>
          </p:cNvSpPr>
          <p:nvPr>
            <p:ph type="sldNum" sz="quarter" idx="10"/>
          </p:nvPr>
        </p:nvSpPr>
        <p:spPr/>
        <p:txBody>
          <a:bodyPr/>
          <a:lstStyle/>
          <a:p>
            <a:pPr>
              <a:defRPr/>
            </a:pPr>
            <a:fld id="{7B8EA862-7DD5-4A06-BDE1-DB7EC5FAA60C}" type="slidenum">
              <a:rPr lang="ar-SA" smtClean="0"/>
              <a:pPr>
                <a:defRPr/>
              </a:pPr>
              <a:t>16</a:t>
            </a:fld>
            <a:endParaRPr lang="en-US" dirty="0"/>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صر نائب لرقم الشريحة 1"/>
          <p:cNvSpPr>
            <a:spLocks noGrp="1"/>
          </p:cNvSpPr>
          <p:nvPr>
            <p:ph type="sldNum" sz="quarter" idx="10"/>
          </p:nvPr>
        </p:nvSpPr>
        <p:spPr/>
        <p:txBody>
          <a:bodyPr/>
          <a:lstStyle/>
          <a:p>
            <a:pPr>
              <a:defRPr/>
            </a:pPr>
            <a:fld id="{7B8EA862-7DD5-4A06-BDE1-DB7EC5FAA60C}" type="slidenum">
              <a:rPr lang="ar-SA" smtClean="0"/>
              <a:pPr>
                <a:defRPr/>
              </a:pPr>
              <a:t>17</a:t>
            </a:fld>
            <a:endParaRPr lang="en-US" dirty="0"/>
          </a:p>
        </p:txBody>
      </p:sp>
      <p:sp>
        <p:nvSpPr>
          <p:cNvPr id="3" name="مستطيل 2"/>
          <p:cNvSpPr/>
          <p:nvPr/>
        </p:nvSpPr>
        <p:spPr>
          <a:xfrm>
            <a:off x="560512" y="692697"/>
            <a:ext cx="8784976" cy="3108543"/>
          </a:xfrm>
          <a:prstGeom prst="rect">
            <a:avLst/>
          </a:prstGeom>
        </p:spPr>
        <p:txBody>
          <a:bodyPr wrap="square">
            <a:spAutoFit/>
          </a:bodyPr>
          <a:lstStyle/>
          <a:p>
            <a:pPr algn="just"/>
            <a:r>
              <a:rPr lang="ar-SA" sz="2800" b="1" dirty="0" smtClean="0"/>
              <a:t>وكان </a:t>
            </a:r>
            <a:r>
              <a:rPr lang="en-US" sz="2800" dirty="0" smtClean="0">
                <a:sym typeface="AGA Arabesque"/>
              </a:rPr>
              <a:t></a:t>
            </a:r>
            <a:r>
              <a:rPr lang="ar-SA" sz="2800" dirty="0" smtClean="0">
                <a:sym typeface="AGA Arabesque"/>
              </a:rPr>
              <a:t> </a:t>
            </a:r>
            <a:r>
              <a:rPr lang="ar-SA" sz="2800" b="1" dirty="0" smtClean="0"/>
              <a:t>"يَؤُمُّ الناس </a:t>
            </a:r>
            <a:r>
              <a:rPr lang="ar-SA" sz="2800" b="1" dirty="0" err="1" smtClean="0"/>
              <a:t>وَأُمَامَةُ</a:t>
            </a:r>
            <a:r>
              <a:rPr lang="ar-SA" sz="2800" b="1" dirty="0" smtClean="0"/>
              <a:t> بِنْتُ أبي </a:t>
            </a:r>
            <a:r>
              <a:rPr lang="ar-SA" sz="2800" b="1" dirty="0" err="1" smtClean="0"/>
              <a:t>الْعَاصِ </a:t>
            </a:r>
            <a:r>
              <a:rPr lang="ar-SA" sz="2800" b="1" dirty="0" smtClean="0"/>
              <a:t>-وهى ابْنَةُ زَيْنَبَ بِنْتِ النبي </a:t>
            </a:r>
            <a:r>
              <a:rPr lang="en-US" sz="2800" dirty="0" smtClean="0">
                <a:sym typeface="AGA Arabesque"/>
              </a:rPr>
              <a:t></a:t>
            </a:r>
            <a:r>
              <a:rPr lang="ar-SA" sz="2800" dirty="0" smtClean="0">
                <a:sym typeface="AGA Arabesque"/>
              </a:rPr>
              <a:t> </a:t>
            </a:r>
            <a:r>
              <a:rPr lang="ar-SA" sz="2800" b="1" dirty="0" smtClean="0"/>
              <a:t>على عَاتِقِهِ, فإذا رَكَعَ وَضَعَهَا, وإذا رَفَعَ من السُّجُودِ </a:t>
            </a:r>
            <a:r>
              <a:rPr lang="ar-SA" sz="2800" b="1" dirty="0" err="1" smtClean="0"/>
              <a:t>أَعَادَهَا".</a:t>
            </a:r>
            <a:r>
              <a:rPr lang="ar-SA" sz="2800" b="1" dirty="0" smtClean="0"/>
              <a:t>  </a:t>
            </a:r>
            <a:endParaRPr lang="en-US" sz="2800" b="1" dirty="0" smtClean="0"/>
          </a:p>
          <a:p>
            <a:pPr algn="just"/>
            <a:r>
              <a:rPr lang="ar-SA" sz="2800" b="1" dirty="0" smtClean="0"/>
              <a:t>ودخل الحسن والحسين رضي الله عنهما المسجد ذات مرة, والنبي </a:t>
            </a:r>
            <a:r>
              <a:rPr lang="en-US" sz="2800" dirty="0" smtClean="0">
                <a:sym typeface="AGA Arabesque"/>
              </a:rPr>
              <a:t></a:t>
            </a:r>
            <a:r>
              <a:rPr lang="ar-SA" sz="2800" dirty="0" smtClean="0">
                <a:sym typeface="AGA Arabesque"/>
              </a:rPr>
              <a:t> </a:t>
            </a:r>
            <a:r>
              <a:rPr lang="ar-SA" sz="2800" b="1" dirty="0" smtClean="0"/>
              <a:t>يخطب في الناس, فنظر إليهما فإذا هما يمشيان ويعثران, فخشي أن يصيبهما الأذى من تعثرهما, فنزل إليهما, ووضعهما بين يديه على المنبر </a:t>
            </a:r>
            <a:r>
              <a:rPr lang="ar-SA" sz="2800" b="1" dirty="0" err="1" smtClean="0"/>
              <a:t>وقال: </a:t>
            </a:r>
            <a:r>
              <a:rPr lang="ar-SA" sz="2800" b="1" dirty="0" smtClean="0"/>
              <a:t>(صَدَقَ </a:t>
            </a:r>
            <a:r>
              <a:rPr lang="ar-SA" sz="2800" b="1" dirty="0" err="1" smtClean="0"/>
              <a:t>الله </a:t>
            </a:r>
            <a:r>
              <a:rPr lang="ar-SA" sz="2800" b="1" dirty="0" smtClean="0"/>
              <a:t>{أنما أَمْوَالُكُمْ وَأَوْلَادُكُمْ فِتْنَةٌ} نَظَرْتُ إلى هَذَيْنِ الصَّبِيَّيْنِ يَمْشِيَانِ وَيَعْثُرَانِ فلم أَصْبِرْ حتى قَطَعْتُ حَدِيثِي وَرَفَعْتُهُمَا</a:t>
            </a:r>
            <a:r>
              <a:rPr lang="ar-SA" sz="2800" b="1" dirty="0" err="1" smtClean="0"/>
              <a:t>)</a:t>
            </a:r>
            <a:r>
              <a:rPr lang="ar-SA" sz="2800" b="1" baseline="30000" dirty="0" err="1" smtClean="0"/>
              <a:t>.</a:t>
            </a:r>
            <a:endParaRPr lang="en-US" sz="2800" b="1" dirty="0" smtClean="0"/>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b="1" dirty="0" smtClean="0"/>
              <a:t>15- أخلاق النبي </a:t>
            </a:r>
            <a:r>
              <a:rPr lang="en-US" b="1" dirty="0" smtClean="0">
                <a:sym typeface="AGA Arabesque"/>
              </a:rPr>
              <a:t></a:t>
            </a:r>
            <a:r>
              <a:rPr lang="ar-SA" dirty="0" smtClean="0">
                <a:sym typeface="AGA Arabesque"/>
              </a:rPr>
              <a:t> </a:t>
            </a:r>
            <a:r>
              <a:rPr lang="ar-SA" b="1" dirty="0" smtClean="0"/>
              <a:t>مع </a:t>
            </a:r>
            <a:r>
              <a:rPr lang="ar-SA" b="1" dirty="0" err="1" smtClean="0"/>
              <a:t>الخدم:</a:t>
            </a:r>
            <a:r>
              <a:rPr lang="ar-SA" b="1" dirty="0" smtClean="0"/>
              <a:t> </a:t>
            </a:r>
            <a:endParaRPr lang="ar-SA" dirty="0"/>
          </a:p>
        </p:txBody>
      </p:sp>
      <p:sp>
        <p:nvSpPr>
          <p:cNvPr id="3" name="عنصر نائب للمحتوى 2"/>
          <p:cNvSpPr>
            <a:spLocks noGrp="1"/>
          </p:cNvSpPr>
          <p:nvPr>
            <p:ph idx="1"/>
          </p:nvPr>
        </p:nvSpPr>
        <p:spPr>
          <a:xfrm>
            <a:off x="344488" y="1340768"/>
            <a:ext cx="9217024" cy="4785395"/>
          </a:xfrm>
        </p:spPr>
        <p:txBody>
          <a:bodyPr/>
          <a:lstStyle/>
          <a:p>
            <a:pPr algn="just"/>
            <a:r>
              <a:rPr lang="ar-SA" sz="2600" b="1" dirty="0" smtClean="0">
                <a:solidFill>
                  <a:schemeClr val="tx1"/>
                </a:solidFill>
                <a:cs typeface="+mn-cs"/>
              </a:rPr>
              <a:t>كان النبي </a:t>
            </a:r>
            <a:r>
              <a:rPr lang="en-US" sz="2800" dirty="0" smtClean="0">
                <a:solidFill>
                  <a:schemeClr val="tx1"/>
                </a:solidFill>
                <a:cs typeface="+mn-cs"/>
                <a:sym typeface="AGA Arabesque"/>
              </a:rPr>
              <a:t></a:t>
            </a:r>
            <a:r>
              <a:rPr lang="ar-SA" sz="2800" dirty="0" smtClean="0">
                <a:solidFill>
                  <a:schemeClr val="tx1"/>
                </a:solidFill>
                <a:cs typeface="+mn-cs"/>
                <a:sym typeface="AGA Arabesque"/>
              </a:rPr>
              <a:t> </a:t>
            </a:r>
            <a:r>
              <a:rPr lang="ar-SA" sz="2600" b="1" dirty="0" smtClean="0">
                <a:solidFill>
                  <a:schemeClr val="tx1"/>
                </a:solidFill>
                <a:cs typeface="+mn-cs"/>
              </a:rPr>
              <a:t>رحيماً بالعبيد والخدم غاية الرحمة, وكان يوصي المسلمين بهم </a:t>
            </a:r>
            <a:r>
              <a:rPr lang="ar-SA" sz="2600" b="1" dirty="0" err="1" smtClean="0">
                <a:solidFill>
                  <a:schemeClr val="tx1"/>
                </a:solidFill>
                <a:cs typeface="+mn-cs"/>
              </a:rPr>
              <a:t>خيراً.</a:t>
            </a:r>
            <a:r>
              <a:rPr lang="ar-SA" sz="2600" b="1" dirty="0" smtClean="0">
                <a:solidFill>
                  <a:schemeClr val="tx1"/>
                </a:solidFill>
                <a:cs typeface="+mn-cs"/>
              </a:rPr>
              <a:t> والمواقف والمشاهد التي تدل لذلك وتؤكده كثيرة جداً منها:</a:t>
            </a:r>
            <a:endParaRPr lang="en-US" sz="2600" b="1" dirty="0" smtClean="0">
              <a:solidFill>
                <a:schemeClr val="tx1"/>
              </a:solidFill>
              <a:cs typeface="+mn-cs"/>
            </a:endParaRPr>
          </a:p>
          <a:p>
            <a:pPr algn="just">
              <a:buFontTx/>
              <a:buChar char="-"/>
            </a:pPr>
            <a:r>
              <a:rPr lang="ar-SA" sz="2600" b="1" dirty="0" smtClean="0">
                <a:solidFill>
                  <a:schemeClr val="tx1"/>
                </a:solidFill>
                <a:cs typeface="+mn-cs"/>
              </a:rPr>
              <a:t>كان زيد بن حارثة عبداً لخديجة, فأهدته للنبي </a:t>
            </a:r>
            <a:r>
              <a:rPr lang="en-US" sz="2800" dirty="0" smtClean="0">
                <a:solidFill>
                  <a:schemeClr val="tx1"/>
                </a:solidFill>
                <a:cs typeface="+mn-cs"/>
                <a:sym typeface="AGA Arabesque"/>
              </a:rPr>
              <a:t></a:t>
            </a:r>
            <a:r>
              <a:rPr lang="ar-SA" sz="2800" dirty="0" smtClean="0">
                <a:solidFill>
                  <a:schemeClr val="tx1"/>
                </a:solidFill>
                <a:cs typeface="+mn-cs"/>
                <a:sym typeface="AGA Arabesque"/>
              </a:rPr>
              <a:t> </a:t>
            </a:r>
            <a:r>
              <a:rPr lang="ar-SA" sz="2600" b="1" dirty="0" smtClean="0">
                <a:solidFill>
                  <a:schemeClr val="tx1"/>
                </a:solidFill>
                <a:cs typeface="+mn-cs"/>
              </a:rPr>
              <a:t>بعد زواجهما, وقَدِم والده إلى النبي </a:t>
            </a:r>
            <a:r>
              <a:rPr lang="en-US" sz="2800" dirty="0" smtClean="0">
                <a:solidFill>
                  <a:schemeClr val="tx1"/>
                </a:solidFill>
                <a:cs typeface="+mn-cs"/>
                <a:sym typeface="AGA Arabesque"/>
              </a:rPr>
              <a:t></a:t>
            </a:r>
            <a:r>
              <a:rPr lang="ar-SA" sz="2800" dirty="0" smtClean="0">
                <a:solidFill>
                  <a:schemeClr val="tx1"/>
                </a:solidFill>
                <a:cs typeface="+mn-cs"/>
                <a:sym typeface="AGA Arabesque"/>
              </a:rPr>
              <a:t> </a:t>
            </a:r>
            <a:r>
              <a:rPr lang="ar-SA" sz="2600" b="1" dirty="0" smtClean="0">
                <a:solidFill>
                  <a:schemeClr val="tx1"/>
                </a:solidFill>
                <a:cs typeface="+mn-cs"/>
              </a:rPr>
              <a:t>يطلب إعتاقه ويبدي استعداده لشرائه </a:t>
            </a:r>
            <a:r>
              <a:rPr lang="ar-SA" sz="2600" b="1" dirty="0" err="1" smtClean="0">
                <a:solidFill>
                  <a:schemeClr val="tx1"/>
                </a:solidFill>
                <a:cs typeface="+mn-cs"/>
              </a:rPr>
              <a:t>بالمال.</a:t>
            </a:r>
            <a:r>
              <a:rPr lang="ar-SA" sz="2600" b="1" dirty="0" smtClean="0">
                <a:solidFill>
                  <a:schemeClr val="tx1"/>
                </a:solidFill>
                <a:cs typeface="+mn-cs"/>
              </a:rPr>
              <a:t> فأخبره الرسول بأنه سيناديه ويخيره, فقَبِل والده بذلك, وسُرَّ </a:t>
            </a:r>
            <a:r>
              <a:rPr lang="ar-SA" sz="2600" b="1" dirty="0" err="1" smtClean="0">
                <a:solidFill>
                  <a:schemeClr val="tx1"/>
                </a:solidFill>
                <a:cs typeface="+mn-cs"/>
              </a:rPr>
              <a:t>به</a:t>
            </a:r>
            <a:r>
              <a:rPr lang="ar-SA" sz="2600" b="1" dirty="0" smtClean="0">
                <a:solidFill>
                  <a:schemeClr val="tx1"/>
                </a:solidFill>
                <a:cs typeface="+mn-cs"/>
              </a:rPr>
              <a:t>؛ لأنه لم يكن يساوره أية شكوك بأنه سيختاره والده وأهله, فناداه الرسول وخيره بين البقاء عنده أو اللحاق </a:t>
            </a:r>
            <a:r>
              <a:rPr lang="ar-SA" sz="2600" b="1" dirty="0" err="1" smtClean="0">
                <a:solidFill>
                  <a:schemeClr val="tx1"/>
                </a:solidFill>
                <a:cs typeface="+mn-cs"/>
              </a:rPr>
              <a:t>بوالده.</a:t>
            </a:r>
            <a:r>
              <a:rPr lang="ar-SA" sz="2600" b="1" dirty="0" smtClean="0">
                <a:solidFill>
                  <a:schemeClr val="tx1"/>
                </a:solidFill>
                <a:cs typeface="+mn-cs"/>
              </a:rPr>
              <a:t> فكان جوابه: ما أنا بالذي أختار عليك أحداً </a:t>
            </a:r>
            <a:r>
              <a:rPr lang="ar-SA" sz="2600" b="1" dirty="0" err="1" smtClean="0">
                <a:solidFill>
                  <a:schemeClr val="tx1"/>
                </a:solidFill>
                <a:cs typeface="+mn-cs"/>
              </a:rPr>
              <a:t>أبداً.</a:t>
            </a:r>
            <a:r>
              <a:rPr lang="ar-SA" sz="2600" b="1" dirty="0" smtClean="0">
                <a:solidFill>
                  <a:schemeClr val="tx1"/>
                </a:solidFill>
                <a:cs typeface="+mn-cs"/>
              </a:rPr>
              <a:t> قال والده: ويحك يا زيد أتختار العبودية على </a:t>
            </a:r>
            <a:r>
              <a:rPr lang="ar-SA" sz="2600" b="1" dirty="0" err="1" smtClean="0">
                <a:solidFill>
                  <a:schemeClr val="tx1"/>
                </a:solidFill>
                <a:cs typeface="+mn-cs"/>
              </a:rPr>
              <a:t>الحرية؟</a:t>
            </a:r>
            <a:r>
              <a:rPr lang="ar-SA" sz="2600" b="1" dirty="0" smtClean="0">
                <a:solidFill>
                  <a:schemeClr val="tx1"/>
                </a:solidFill>
                <a:cs typeface="+mn-cs"/>
              </a:rPr>
              <a:t> وعلى أبيك وأهل </a:t>
            </a:r>
            <a:r>
              <a:rPr lang="ar-SA" sz="2600" b="1" dirty="0" err="1" smtClean="0">
                <a:solidFill>
                  <a:schemeClr val="tx1"/>
                </a:solidFill>
                <a:cs typeface="+mn-cs"/>
              </a:rPr>
              <a:t>بيتك؟</a:t>
            </a:r>
            <a:r>
              <a:rPr lang="ar-SA" sz="2600" b="1" dirty="0" smtClean="0">
                <a:solidFill>
                  <a:schemeClr val="tx1"/>
                </a:solidFill>
                <a:cs typeface="+mn-cs"/>
              </a:rPr>
              <a:t> قال: نعم؛ قد رأيت من هذا الرجل شيئاً ما أنا بالذي أختار عليه أحداً </a:t>
            </a:r>
            <a:r>
              <a:rPr lang="ar-SA" sz="2600" b="1" dirty="0" err="1" smtClean="0">
                <a:solidFill>
                  <a:schemeClr val="tx1"/>
                </a:solidFill>
                <a:cs typeface="+mn-cs"/>
              </a:rPr>
              <a:t>أبداً.</a:t>
            </a:r>
            <a:r>
              <a:rPr lang="ar-SA" sz="2600" b="1" dirty="0" smtClean="0">
                <a:solidFill>
                  <a:schemeClr val="tx1"/>
                </a:solidFill>
                <a:cs typeface="+mn-cs"/>
              </a:rPr>
              <a:t> فانصرف والده بعد أن أسلم, واطمأن على وضع </a:t>
            </a:r>
            <a:r>
              <a:rPr lang="ar-SA" sz="2600" b="1" dirty="0" err="1" smtClean="0">
                <a:solidFill>
                  <a:schemeClr val="tx1"/>
                </a:solidFill>
                <a:cs typeface="+mn-cs"/>
              </a:rPr>
              <a:t>ابنه.</a:t>
            </a:r>
            <a:r>
              <a:rPr lang="ar-SA" sz="2600" b="1" dirty="0" smtClean="0">
                <a:solidFill>
                  <a:schemeClr val="tx1"/>
                </a:solidFill>
                <a:cs typeface="+mn-cs"/>
              </a:rPr>
              <a:t> وتبناه الرسول </a:t>
            </a:r>
            <a:r>
              <a:rPr lang="en-US" sz="2800" dirty="0" smtClean="0">
                <a:solidFill>
                  <a:schemeClr val="tx1"/>
                </a:solidFill>
                <a:cs typeface="+mn-cs"/>
                <a:sym typeface="AGA Arabesque"/>
              </a:rPr>
              <a:t></a:t>
            </a:r>
            <a:r>
              <a:rPr lang="ar-SA" sz="2800" dirty="0" smtClean="0">
                <a:solidFill>
                  <a:schemeClr val="tx1"/>
                </a:solidFill>
                <a:cs typeface="+mn-cs"/>
                <a:sym typeface="AGA Arabesque"/>
              </a:rPr>
              <a:t> </a:t>
            </a:r>
            <a:r>
              <a:rPr lang="ar-SA" sz="2600" b="1" dirty="0" smtClean="0">
                <a:solidFill>
                  <a:schemeClr val="tx1"/>
                </a:solidFill>
                <a:cs typeface="+mn-cs"/>
              </a:rPr>
              <a:t>, فأصبح ينادى بزيد بن محمد حتى نَزَلَ في </a:t>
            </a:r>
            <a:r>
              <a:rPr lang="ar-SA" sz="2600" b="1" dirty="0" err="1" smtClean="0">
                <a:solidFill>
                  <a:schemeClr val="tx1"/>
                </a:solidFill>
                <a:cs typeface="+mn-cs"/>
              </a:rPr>
              <a:t>الْقُرْآنِ: </a:t>
            </a:r>
            <a:r>
              <a:rPr lang="ar-SA" sz="2600" b="1" dirty="0" smtClean="0">
                <a:solidFill>
                  <a:schemeClr val="tx1"/>
                </a:solidFill>
                <a:cs typeface="+mn-cs"/>
              </a:rPr>
              <a:t>(ادْعُوهُمْ لِآبَائِهِمْ هو أَقْسَطُ عِنْدَ اللَّهِ</a:t>
            </a:r>
            <a:r>
              <a:rPr lang="ar-SA" sz="2600" b="1" dirty="0" err="1" smtClean="0">
                <a:solidFill>
                  <a:schemeClr val="tx1"/>
                </a:solidFill>
                <a:cs typeface="+mn-cs"/>
              </a:rPr>
              <a:t>)</a:t>
            </a:r>
            <a:endParaRPr lang="ar-SA" sz="2600" b="1" dirty="0" smtClean="0">
              <a:solidFill>
                <a:schemeClr val="tx1"/>
              </a:solidFill>
              <a:cs typeface="+mn-cs"/>
            </a:endParaRPr>
          </a:p>
        </p:txBody>
      </p:sp>
      <p:sp>
        <p:nvSpPr>
          <p:cNvPr id="4" name="عنصر نائب لرقم الشريحة 3"/>
          <p:cNvSpPr>
            <a:spLocks noGrp="1"/>
          </p:cNvSpPr>
          <p:nvPr>
            <p:ph type="sldNum" sz="quarter" idx="10"/>
          </p:nvPr>
        </p:nvSpPr>
        <p:spPr/>
        <p:txBody>
          <a:bodyPr/>
          <a:lstStyle/>
          <a:p>
            <a:pPr>
              <a:defRPr/>
            </a:pPr>
            <a:fld id="{7B8EA862-7DD5-4A06-BDE1-DB7EC5FAA60C}" type="slidenum">
              <a:rPr lang="ar-SA" smtClean="0"/>
              <a:pPr>
                <a:defRPr/>
              </a:pPr>
              <a:t>18</a:t>
            </a:fld>
            <a:endParaRPr lang="en-US" dirty="0"/>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صر نائب لرقم الشريحة 1"/>
          <p:cNvSpPr>
            <a:spLocks noGrp="1"/>
          </p:cNvSpPr>
          <p:nvPr>
            <p:ph type="sldNum" sz="quarter" idx="10"/>
          </p:nvPr>
        </p:nvSpPr>
        <p:spPr/>
        <p:txBody>
          <a:bodyPr/>
          <a:lstStyle/>
          <a:p>
            <a:pPr>
              <a:defRPr/>
            </a:pPr>
            <a:fld id="{7B8EA862-7DD5-4A06-BDE1-DB7EC5FAA60C}" type="slidenum">
              <a:rPr lang="ar-SA" smtClean="0"/>
              <a:pPr>
                <a:defRPr/>
              </a:pPr>
              <a:t>19</a:t>
            </a:fld>
            <a:endParaRPr lang="en-US" dirty="0"/>
          </a:p>
        </p:txBody>
      </p:sp>
      <p:sp>
        <p:nvSpPr>
          <p:cNvPr id="3" name="مستطيل 2"/>
          <p:cNvSpPr/>
          <p:nvPr/>
        </p:nvSpPr>
        <p:spPr>
          <a:xfrm>
            <a:off x="632520" y="476673"/>
            <a:ext cx="8712968" cy="4832092"/>
          </a:xfrm>
          <a:prstGeom prst="rect">
            <a:avLst/>
          </a:prstGeom>
        </p:spPr>
        <p:txBody>
          <a:bodyPr wrap="square">
            <a:spAutoFit/>
          </a:bodyPr>
          <a:lstStyle/>
          <a:p>
            <a:pPr algn="just"/>
            <a:r>
              <a:rPr lang="ar-SA" sz="2800" b="1" dirty="0" smtClean="0"/>
              <a:t>- كان النبي </a:t>
            </a:r>
            <a:r>
              <a:rPr lang="en-US" sz="2800" dirty="0" smtClean="0">
                <a:sym typeface="AGA Arabesque"/>
              </a:rPr>
              <a:t></a:t>
            </a:r>
            <a:r>
              <a:rPr lang="ar-SA" sz="2800" dirty="0" smtClean="0">
                <a:sym typeface="AGA Arabesque"/>
              </a:rPr>
              <a:t> </a:t>
            </a:r>
            <a:r>
              <a:rPr lang="ar-SA" sz="2800" b="1" dirty="0" smtClean="0"/>
              <a:t>يوصي بحسن معاملة العبيد </a:t>
            </a:r>
            <a:r>
              <a:rPr lang="ar-SA" sz="2800" b="1" dirty="0" err="1" smtClean="0"/>
              <a:t>ويقول: </a:t>
            </a:r>
            <a:r>
              <a:rPr lang="ar-SA" sz="2800" b="1" dirty="0" smtClean="0"/>
              <a:t>(إِنَّ إِخْوَانَكُمْ خَوَلُكُمْ, جَعَلَهُمْ الله تَحْتَ أَيْدِيكُمْ, فَمَنْ كان أَخُوهُ تَحْتَ يَدِهِ فَلْيُطْعِمْهُ مِمَّا يَأْكُلُ, وَلْيُلْبِسْهُ مِمَّا يَلْبَسُ, ولا تُكَلِّفُوهُمْ ما يَغْلِبُهُمْ, فَإِنْ كَلَّفْتُمُوهُمْ ما يَغْلِبُهُمْ فَأَعِينُوهُمْ</a:t>
            </a:r>
            <a:r>
              <a:rPr lang="ar-SA" sz="2800" b="1" dirty="0" err="1" smtClean="0"/>
              <a:t>).</a:t>
            </a:r>
            <a:r>
              <a:rPr lang="ar-SA" sz="2800" b="1" dirty="0" smtClean="0"/>
              <a:t> وكان يأمر بمناداتهم بما يشعرهم بكرامتهم, </a:t>
            </a:r>
            <a:r>
              <a:rPr lang="ar-SA" sz="2800" b="1" dirty="0" err="1" smtClean="0"/>
              <a:t>فيقول: </a:t>
            </a:r>
            <a:r>
              <a:rPr lang="ar-SA" sz="2800" b="1" dirty="0" smtClean="0"/>
              <a:t>(لَا يَقُولَنَّ أحدكم عَبْدِي وَأَمَتِي كُلُّكُمْ عَبِيدُ اللَّهِ وَكُلُّ نِسَائِكُمْ إِمَاءُ اللَّهِ وَلَكِنْ لِيَقُلْ غُلَامِي وَجَارِيَتِي وَفَتَايَ وَفَتَاتِي</a:t>
            </a:r>
            <a:r>
              <a:rPr lang="ar-SA" sz="2800" b="1" dirty="0" err="1" smtClean="0"/>
              <a:t>).</a:t>
            </a:r>
            <a:r>
              <a:rPr lang="ar-SA" sz="2800" b="1" dirty="0" smtClean="0"/>
              <a:t> </a:t>
            </a:r>
            <a:endParaRPr lang="en-US" sz="2800" b="1" dirty="0" smtClean="0"/>
          </a:p>
          <a:p>
            <a:pPr algn="just"/>
            <a:r>
              <a:rPr lang="ar-SA" sz="2800" b="1" dirty="0" smtClean="0"/>
              <a:t>- ويقول أنس رضي الله </a:t>
            </a:r>
            <a:r>
              <a:rPr lang="ar-SA" sz="2800" b="1" dirty="0" err="1" smtClean="0"/>
              <a:t>عنه: </a:t>
            </a:r>
            <a:r>
              <a:rPr lang="ar-SA" sz="2800" b="1" dirty="0" smtClean="0"/>
              <a:t>"خَدَمْتُ النبي </a:t>
            </a:r>
            <a:r>
              <a:rPr lang="en-US" sz="2800" dirty="0" smtClean="0">
                <a:sym typeface="AGA Arabesque"/>
              </a:rPr>
              <a:t></a:t>
            </a:r>
            <a:r>
              <a:rPr lang="ar-SA" sz="2800" dirty="0" smtClean="0">
                <a:sym typeface="AGA Arabesque"/>
              </a:rPr>
              <a:t> </a:t>
            </a:r>
            <a:r>
              <a:rPr lang="ar-SA" sz="2800" b="1" dirty="0" smtClean="0"/>
              <a:t>عَشْرَ سِنِينَ فما قال لي أُفٍّ, ولا لِمَ صَنَعْتَ, ولا ألا صَنَعْتَ"</a:t>
            </a:r>
            <a:r>
              <a:rPr lang="ar-EG" sz="2800" b="1" dirty="0" err="1" smtClean="0"/>
              <a:t>.</a:t>
            </a:r>
            <a:r>
              <a:rPr lang="ar-SA" sz="2800" b="1" dirty="0" smtClean="0"/>
              <a:t> </a:t>
            </a:r>
            <a:endParaRPr lang="en-US" sz="2800" b="1" dirty="0" smtClean="0"/>
          </a:p>
          <a:p>
            <a:pPr algn="just"/>
            <a:r>
              <a:rPr lang="ar-SA" sz="2800" b="1" dirty="0" smtClean="0"/>
              <a:t>- وعن عَائِشَةَ رضي الله عنها </a:t>
            </a:r>
            <a:r>
              <a:rPr lang="ar-SA" sz="2800" b="1" dirty="0" err="1" smtClean="0"/>
              <a:t>قالت: </a:t>
            </a:r>
            <a:r>
              <a:rPr lang="ar-SA" sz="2800" b="1" dirty="0" smtClean="0"/>
              <a:t>"ما ضَرَبَ رسول اللَّهِ </a:t>
            </a:r>
            <a:r>
              <a:rPr lang="en-US" sz="2800" dirty="0" smtClean="0">
                <a:sym typeface="AGA Arabesque"/>
              </a:rPr>
              <a:t></a:t>
            </a:r>
            <a:r>
              <a:rPr lang="ar-SA" sz="2800" b="1" dirty="0" smtClean="0"/>
              <a:t> شيئاً قَطُّ بيده, ولا امْرَأَةً, ولا خَادِماً, إلا أَنْ يُجَاهِدَ في سَبِيلِ </a:t>
            </a:r>
            <a:r>
              <a:rPr lang="ar-SA" sz="2800" b="1" dirty="0" err="1" smtClean="0"/>
              <a:t>اللَّهِ.</a:t>
            </a:r>
            <a:r>
              <a:rPr lang="ar-SA" sz="2800" b="1" dirty="0" smtClean="0"/>
              <a:t> وما نِيلَ منه شَيْءٌ قَطُّ فَيَنْتَقِمَ من صَاحِبِهِ إلا أَنْ يُنْتَهَكَ شَيْءٌ من مَحَارِمِ اللَّهِ فَيَنْتَقِمَ لِلَّهِ عز </a:t>
            </a:r>
            <a:r>
              <a:rPr lang="ar-SA" sz="2800" b="1" dirty="0" err="1" smtClean="0"/>
              <a:t>وجل”</a:t>
            </a:r>
            <a:r>
              <a:rPr lang="ar-SA" sz="2800" b="1" baseline="30000" dirty="0" err="1" smtClean="0"/>
              <a:t>.</a:t>
            </a:r>
            <a:endParaRPr lang="en-US" sz="2800" b="1" dirty="0" smtClean="0"/>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sz="4000" b="1" dirty="0" smtClean="0"/>
              <a:t>16-</a:t>
            </a:r>
            <a:r>
              <a:rPr lang="ar-QA" sz="4000" b="1" dirty="0" smtClean="0"/>
              <a:t> هدي</a:t>
            </a:r>
            <a:r>
              <a:rPr lang="ar-SA" sz="4000" b="1" dirty="0" smtClean="0"/>
              <a:t>ه</a:t>
            </a:r>
            <a:r>
              <a:rPr lang="en-US" sz="4000" b="1" dirty="0" smtClean="0">
                <a:sym typeface="AGA Arabesque"/>
              </a:rPr>
              <a:t></a:t>
            </a:r>
            <a:r>
              <a:rPr lang="en-US" sz="4000" dirty="0" smtClean="0">
                <a:sym typeface="AGA Arabesque"/>
              </a:rPr>
              <a:t> </a:t>
            </a:r>
            <a:r>
              <a:rPr lang="ar-QA" sz="4000" b="1" dirty="0" smtClean="0"/>
              <a:t> </a:t>
            </a:r>
            <a:r>
              <a:rPr lang="ar-SA" sz="4000" b="1" dirty="0" smtClean="0"/>
              <a:t>في </a:t>
            </a:r>
            <a:r>
              <a:rPr lang="ar-QA" sz="4000" b="1" dirty="0" smtClean="0"/>
              <a:t>الرفق بالحيوان</a:t>
            </a:r>
            <a:r>
              <a:rPr lang="ar-SA" sz="4000" b="1" dirty="0" err="1" smtClean="0"/>
              <a:t>:</a:t>
            </a:r>
            <a:r>
              <a:rPr lang="ar-SA" sz="4000" b="1" dirty="0" smtClean="0"/>
              <a:t> </a:t>
            </a:r>
            <a:endParaRPr lang="ar-SA" sz="4000" dirty="0"/>
          </a:p>
        </p:txBody>
      </p:sp>
      <p:sp>
        <p:nvSpPr>
          <p:cNvPr id="3" name="عنصر نائب للمحتوى 2"/>
          <p:cNvSpPr>
            <a:spLocks noGrp="1"/>
          </p:cNvSpPr>
          <p:nvPr>
            <p:ph idx="1"/>
          </p:nvPr>
        </p:nvSpPr>
        <p:spPr>
          <a:xfrm>
            <a:off x="344488" y="1412776"/>
            <a:ext cx="9289032" cy="4713387"/>
          </a:xfrm>
        </p:spPr>
        <p:txBody>
          <a:bodyPr/>
          <a:lstStyle/>
          <a:p>
            <a:pPr algn="just"/>
            <a:r>
              <a:rPr lang="ar-SA" sz="2600" b="1" dirty="0" smtClean="0">
                <a:solidFill>
                  <a:schemeClr val="tx1"/>
                </a:solidFill>
                <a:cs typeface="+mn-cs"/>
              </a:rPr>
              <a:t>خص النبي </a:t>
            </a:r>
            <a:r>
              <a:rPr lang="en-US" sz="2600" dirty="0" smtClean="0">
                <a:sym typeface="AGA Arabesque"/>
              </a:rPr>
              <a:t></a:t>
            </a:r>
            <a:r>
              <a:rPr lang="ar-SA" sz="2600" dirty="0" smtClean="0">
                <a:sym typeface="AGA Arabesque"/>
              </a:rPr>
              <a:t> </a:t>
            </a:r>
            <a:r>
              <a:rPr lang="ar-SA" sz="2600" b="1" dirty="0" smtClean="0">
                <a:solidFill>
                  <a:schemeClr val="tx1"/>
                </a:solidFill>
                <a:cs typeface="+mn-cs"/>
              </a:rPr>
              <a:t>الحيوانات بأحكام شرعية تؤصل للرفق </a:t>
            </a:r>
            <a:r>
              <a:rPr lang="ar-SA" sz="2600" b="1" dirty="0" err="1" smtClean="0">
                <a:solidFill>
                  <a:schemeClr val="tx1"/>
                </a:solidFill>
                <a:cs typeface="+mn-cs"/>
              </a:rPr>
              <a:t>بها.</a:t>
            </a:r>
            <a:r>
              <a:rPr lang="ar-SA" sz="2600" b="1" dirty="0" smtClean="0">
                <a:solidFill>
                  <a:schemeClr val="tx1"/>
                </a:solidFill>
                <a:cs typeface="+mn-cs"/>
              </a:rPr>
              <a:t> يقول </a:t>
            </a:r>
            <a:r>
              <a:rPr lang="ar-QA" sz="2600" b="1" dirty="0" smtClean="0">
                <a:solidFill>
                  <a:schemeClr val="tx1"/>
                </a:solidFill>
                <a:cs typeface="+mn-cs"/>
              </a:rPr>
              <a:t>النبي </a:t>
            </a:r>
            <a:r>
              <a:rPr lang="en-US" sz="2600" dirty="0" smtClean="0">
                <a:sym typeface="AGA Arabesque"/>
              </a:rPr>
              <a:t></a:t>
            </a:r>
            <a:r>
              <a:rPr lang="ar-QA" sz="2600" b="1" dirty="0" err="1" smtClean="0">
                <a:solidFill>
                  <a:schemeClr val="tx1"/>
                </a:solidFill>
                <a:cs typeface="+mn-cs"/>
              </a:rPr>
              <a:t>: </a:t>
            </a:r>
            <a:r>
              <a:rPr lang="ar-QA" sz="2600" b="1" dirty="0" smtClean="0">
                <a:solidFill>
                  <a:schemeClr val="tx1"/>
                </a:solidFill>
                <a:cs typeface="+mn-cs"/>
              </a:rPr>
              <a:t>(إِنَّ اللَّهَ كَتَبَ الْإِحْسَانَ على كل شَيْءٍ, فإذا قَتَلْتُمْ فَأَحْسِنُوا الْقِتْلَةَ, وإذا ذَبَحْتُمْ فَأَحْسِنُوا الذَّبْحَ, وَلْيُحِدَّ أحدكم شَفْرَتَهُ, وَلْيُرِحْ ذَبِيحَتَهُ</a:t>
            </a:r>
            <a:r>
              <a:rPr lang="ar-QA" sz="2600" b="1" dirty="0" err="1" smtClean="0">
                <a:solidFill>
                  <a:schemeClr val="tx1"/>
                </a:solidFill>
                <a:cs typeface="+mn-cs"/>
              </a:rPr>
              <a:t>).</a:t>
            </a:r>
            <a:endParaRPr lang="en-US" sz="2600" b="1" dirty="0" smtClean="0">
              <a:solidFill>
                <a:schemeClr val="tx1"/>
              </a:solidFill>
              <a:cs typeface="+mn-cs"/>
            </a:endParaRPr>
          </a:p>
          <a:p>
            <a:pPr algn="just"/>
            <a:r>
              <a:rPr lang="ar-SA" sz="2600" b="1" dirty="0" smtClean="0">
                <a:solidFill>
                  <a:schemeClr val="tx1"/>
                </a:solidFill>
                <a:cs typeface="+mn-cs"/>
              </a:rPr>
              <a:t>وكان بعض الفتيان </a:t>
            </a:r>
            <a:r>
              <a:rPr lang="ar-SA" sz="2600" b="1" dirty="0" err="1" smtClean="0">
                <a:solidFill>
                  <a:schemeClr val="tx1"/>
                </a:solidFill>
                <a:cs typeface="+mn-cs"/>
              </a:rPr>
              <a:t>يلجؤون</a:t>
            </a:r>
            <a:r>
              <a:rPr lang="ar-SA" sz="2600" b="1" dirty="0" smtClean="0">
                <a:solidFill>
                  <a:schemeClr val="tx1"/>
                </a:solidFill>
                <a:cs typeface="+mn-cs"/>
              </a:rPr>
              <a:t> على سبيل اللعب إلى نصب بهائم للرمي إليها, فرآهم بعض الصحابة, فأنكروا عليهم لما فيه من إيذاء وتعذيب لها يتنافى مع رحمة </a:t>
            </a:r>
            <a:r>
              <a:rPr lang="ar-SA" sz="2600" b="1" dirty="0" err="1" smtClean="0">
                <a:solidFill>
                  <a:schemeClr val="tx1"/>
                </a:solidFill>
                <a:cs typeface="+mn-cs"/>
              </a:rPr>
              <a:t>الإسلام.</a:t>
            </a:r>
            <a:r>
              <a:rPr lang="ar-SA" sz="2600" b="1" dirty="0" smtClean="0">
                <a:solidFill>
                  <a:schemeClr val="tx1"/>
                </a:solidFill>
                <a:cs typeface="+mn-cs"/>
              </a:rPr>
              <a:t> </a:t>
            </a:r>
          </a:p>
          <a:p>
            <a:pPr algn="just"/>
            <a:r>
              <a:rPr lang="ar-SA" sz="2600" b="1" dirty="0" smtClean="0">
                <a:solidFill>
                  <a:schemeClr val="tx1"/>
                </a:solidFill>
                <a:cs typeface="+mn-cs"/>
              </a:rPr>
              <a:t>من ذلك: أن أنس بن مالك رضي الله عنه دخل دار الحكم بن أيوب فوجد قَوْماً قد نَصَبُوا دَجَاجَةً </a:t>
            </a:r>
            <a:r>
              <a:rPr lang="ar-SA" sz="2600" b="1" dirty="0" err="1" smtClean="0">
                <a:solidFill>
                  <a:schemeClr val="tx1"/>
                </a:solidFill>
                <a:cs typeface="+mn-cs"/>
              </a:rPr>
              <a:t>يَرْمُونَهَا.</a:t>
            </a:r>
            <a:r>
              <a:rPr lang="ar-SA" sz="2600" b="1" dirty="0" smtClean="0">
                <a:solidFill>
                  <a:schemeClr val="tx1"/>
                </a:solidFill>
                <a:cs typeface="+mn-cs"/>
              </a:rPr>
              <a:t> </a:t>
            </a:r>
            <a:r>
              <a:rPr lang="ar-SA" sz="2600" b="1" dirty="0" err="1" smtClean="0">
                <a:solidFill>
                  <a:schemeClr val="tx1"/>
                </a:solidFill>
                <a:cs typeface="+mn-cs"/>
              </a:rPr>
              <a:t>فقال: </a:t>
            </a:r>
            <a:r>
              <a:rPr lang="ar-SA" sz="2600" b="1" dirty="0" smtClean="0">
                <a:solidFill>
                  <a:schemeClr val="tx1"/>
                </a:solidFill>
                <a:cs typeface="+mn-cs"/>
              </a:rPr>
              <a:t>"نهى رسول اللَّهِ </a:t>
            </a:r>
            <a:r>
              <a:rPr lang="en-US" sz="2600" dirty="0" smtClean="0">
                <a:sym typeface="AGA Arabesque"/>
              </a:rPr>
              <a:t></a:t>
            </a:r>
            <a:r>
              <a:rPr lang="ar-SA" sz="2600" dirty="0" smtClean="0">
                <a:sym typeface="AGA Arabesque"/>
              </a:rPr>
              <a:t> </a:t>
            </a:r>
            <a:r>
              <a:rPr lang="ar-SA" sz="2600" b="1" dirty="0" smtClean="0">
                <a:solidFill>
                  <a:schemeClr val="tx1"/>
                </a:solidFill>
                <a:cs typeface="+mn-cs"/>
              </a:rPr>
              <a:t>أَنْ تُصْبَرَ </a:t>
            </a:r>
            <a:r>
              <a:rPr lang="ar-SA" sz="2600" b="1" dirty="0" err="1" smtClean="0">
                <a:solidFill>
                  <a:schemeClr val="tx1"/>
                </a:solidFill>
                <a:cs typeface="+mn-cs"/>
              </a:rPr>
              <a:t>الْبَهَائِمُ".</a:t>
            </a:r>
            <a:r>
              <a:rPr lang="ar-SA" sz="2600" b="1" dirty="0" smtClean="0">
                <a:solidFill>
                  <a:schemeClr val="tx1"/>
                </a:solidFill>
                <a:cs typeface="+mn-cs"/>
              </a:rPr>
              <a:t> </a:t>
            </a:r>
          </a:p>
          <a:p>
            <a:pPr algn="just"/>
            <a:r>
              <a:rPr lang="ar-SA" sz="2600" b="1" dirty="0" smtClean="0">
                <a:solidFill>
                  <a:schemeClr val="tx1"/>
                </a:solidFill>
                <a:cs typeface="+mn-cs"/>
              </a:rPr>
              <a:t>ومَرَّ عبد الله بن عُمَرَ بِفِتْيَانٍ من قُرَيْشٍ قد نَصَبُوا طَيْراً وَهُمْ يَرْمُونَهُ وقد جَعَلُوا لِصَاحِبِ الطَّيْرِ كُلَّ خَاطِئَةٍ من نَبْلِهِمْ, فلما رَأَوْا ابن عُمَرَ </a:t>
            </a:r>
            <a:r>
              <a:rPr lang="ar-SA" sz="2600" b="1" dirty="0" err="1" smtClean="0">
                <a:solidFill>
                  <a:schemeClr val="tx1"/>
                </a:solidFill>
                <a:cs typeface="+mn-cs"/>
              </a:rPr>
              <a:t>تَفَرَّقُوا.</a:t>
            </a:r>
            <a:r>
              <a:rPr lang="ar-SA" sz="2600" b="1" dirty="0" smtClean="0">
                <a:solidFill>
                  <a:schemeClr val="tx1"/>
                </a:solidFill>
                <a:cs typeface="+mn-cs"/>
              </a:rPr>
              <a:t> فقال ابن </a:t>
            </a:r>
            <a:r>
              <a:rPr lang="ar-SA" sz="2600" b="1" dirty="0" err="1" smtClean="0">
                <a:solidFill>
                  <a:schemeClr val="tx1"/>
                </a:solidFill>
                <a:cs typeface="+mn-cs"/>
              </a:rPr>
              <a:t>عُمَرَ: </a:t>
            </a:r>
            <a:r>
              <a:rPr lang="ar-SA" sz="2600" b="1" dirty="0" smtClean="0">
                <a:solidFill>
                  <a:schemeClr val="tx1"/>
                </a:solidFill>
                <a:cs typeface="+mn-cs"/>
              </a:rPr>
              <a:t>"من فَعَلَ </a:t>
            </a:r>
            <a:r>
              <a:rPr lang="ar-SA" sz="2600" b="1" dirty="0" err="1" smtClean="0">
                <a:solidFill>
                  <a:schemeClr val="tx1"/>
                </a:solidFill>
                <a:cs typeface="+mn-cs"/>
              </a:rPr>
              <a:t>هذا؟</a:t>
            </a:r>
            <a:r>
              <a:rPr lang="ar-SA" sz="2600" b="1" dirty="0" smtClean="0">
                <a:solidFill>
                  <a:schemeClr val="tx1"/>
                </a:solidFill>
                <a:cs typeface="+mn-cs"/>
              </a:rPr>
              <a:t> لَعَنْ الله من فَعَلَ </a:t>
            </a:r>
            <a:r>
              <a:rPr lang="ar-SA" sz="2600" b="1" dirty="0" err="1" smtClean="0">
                <a:solidFill>
                  <a:schemeClr val="tx1"/>
                </a:solidFill>
                <a:cs typeface="+mn-cs"/>
              </a:rPr>
              <a:t>هذا.</a:t>
            </a:r>
            <a:r>
              <a:rPr lang="ar-SA" sz="2600" b="1" dirty="0" smtClean="0">
                <a:solidFill>
                  <a:schemeClr val="tx1"/>
                </a:solidFill>
                <a:cs typeface="+mn-cs"/>
              </a:rPr>
              <a:t> إِنَّ رَسُولَ اللَّهِ </a:t>
            </a:r>
            <a:r>
              <a:rPr lang="en-GB" sz="2600" b="1" dirty="0" smtClean="0">
                <a:solidFill>
                  <a:schemeClr val="tx1"/>
                </a:solidFill>
                <a:cs typeface="+mn-cs"/>
                <a:sym typeface="AGA Arabesque"/>
              </a:rPr>
              <a:t></a:t>
            </a:r>
            <a:r>
              <a:rPr lang="ar-SA" sz="2600" b="1" dirty="0" smtClean="0">
                <a:solidFill>
                  <a:schemeClr val="tx1"/>
                </a:solidFill>
                <a:cs typeface="+mn-cs"/>
              </a:rPr>
              <a:t> لَعَنَ من اتَّخَذَ شيئاً فيه الرُّوحُ غَرَضاً"</a:t>
            </a:r>
            <a:r>
              <a:rPr lang="ar-QA" sz="2600" b="1" dirty="0" err="1" smtClean="0">
                <a:solidFill>
                  <a:schemeClr val="tx1"/>
                </a:solidFill>
                <a:cs typeface="+mn-cs"/>
              </a:rPr>
              <a:t>.</a:t>
            </a:r>
            <a:r>
              <a:rPr lang="ar-QA" sz="2600" b="1" dirty="0" smtClean="0">
                <a:solidFill>
                  <a:schemeClr val="tx1"/>
                </a:solidFill>
                <a:cs typeface="+mn-cs"/>
              </a:rPr>
              <a:t> </a:t>
            </a:r>
            <a:r>
              <a:rPr lang="ar-SA" sz="2600" b="1" dirty="0" smtClean="0">
                <a:solidFill>
                  <a:schemeClr val="tx1"/>
                </a:solidFill>
                <a:cs typeface="+mn-cs"/>
              </a:rPr>
              <a:t> </a:t>
            </a:r>
            <a:endParaRPr lang="en-US" sz="2600" b="1" dirty="0" smtClean="0">
              <a:solidFill>
                <a:schemeClr val="tx1"/>
              </a:solidFill>
              <a:cs typeface="+mn-cs"/>
            </a:endParaRPr>
          </a:p>
          <a:p>
            <a:pPr algn="just"/>
            <a:r>
              <a:rPr lang="ar-SA" sz="2600" b="1" dirty="0" smtClean="0">
                <a:solidFill>
                  <a:schemeClr val="tx1"/>
                </a:solidFill>
                <a:cs typeface="+mn-cs"/>
              </a:rPr>
              <a:t>وغفر الله لرجل في كلب </a:t>
            </a:r>
            <a:r>
              <a:rPr lang="ar-SA" sz="2600" b="1" dirty="0" err="1" smtClean="0">
                <a:solidFill>
                  <a:schemeClr val="tx1"/>
                </a:solidFill>
                <a:cs typeface="+mn-cs"/>
              </a:rPr>
              <a:t>سقاه.</a:t>
            </a:r>
            <a:r>
              <a:rPr lang="ar-SA" sz="2600" b="1" dirty="0" smtClean="0">
                <a:solidFill>
                  <a:schemeClr val="tx1"/>
                </a:solidFill>
                <a:cs typeface="+mn-cs"/>
              </a:rPr>
              <a:t> ودخلت امْرَأَةٌ النار في هِرَّةٍ حَبَسَتْهَا حتى مَاتَتْ جُوعاً.</a:t>
            </a:r>
            <a:endParaRPr lang="ar-EG" sz="2600" b="1" dirty="0" smtClean="0">
              <a:solidFill>
                <a:schemeClr val="tx1"/>
              </a:solidFill>
              <a:cs typeface="+mn-cs"/>
            </a:endParaRPr>
          </a:p>
        </p:txBody>
      </p:sp>
      <p:sp>
        <p:nvSpPr>
          <p:cNvPr id="4" name="عنصر نائب لرقم الشريحة 3"/>
          <p:cNvSpPr>
            <a:spLocks noGrp="1"/>
          </p:cNvSpPr>
          <p:nvPr>
            <p:ph type="sldNum" sz="quarter" idx="10"/>
          </p:nvPr>
        </p:nvSpPr>
        <p:spPr/>
        <p:txBody>
          <a:bodyPr/>
          <a:lstStyle/>
          <a:p>
            <a:pPr>
              <a:defRPr/>
            </a:pPr>
            <a:fld id="{7B8EA862-7DD5-4A06-BDE1-DB7EC5FAA60C}" type="slidenum">
              <a:rPr lang="ar-SA" smtClean="0"/>
              <a:pPr>
                <a:defRPr/>
              </a:pPr>
              <a:t>20</a:t>
            </a:fld>
            <a:endParaRPr lang="en-US" dirty="0"/>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صر نائب لرقم الشريحة 1"/>
          <p:cNvSpPr>
            <a:spLocks noGrp="1"/>
          </p:cNvSpPr>
          <p:nvPr>
            <p:ph type="sldNum" sz="quarter" idx="10"/>
          </p:nvPr>
        </p:nvSpPr>
        <p:spPr/>
        <p:txBody>
          <a:bodyPr/>
          <a:lstStyle/>
          <a:p>
            <a:pPr>
              <a:defRPr/>
            </a:pPr>
            <a:fld id="{7B8EA862-7DD5-4A06-BDE1-DB7EC5FAA60C}" type="slidenum">
              <a:rPr lang="ar-SA" smtClean="0"/>
              <a:pPr>
                <a:defRPr/>
              </a:pPr>
              <a:t>21</a:t>
            </a:fld>
            <a:endParaRPr lang="en-US" dirty="0"/>
          </a:p>
        </p:txBody>
      </p:sp>
      <p:sp>
        <p:nvSpPr>
          <p:cNvPr id="3" name="مستطيل 2"/>
          <p:cNvSpPr/>
          <p:nvPr/>
        </p:nvSpPr>
        <p:spPr>
          <a:xfrm>
            <a:off x="344488" y="476672"/>
            <a:ext cx="9217024" cy="5262979"/>
          </a:xfrm>
          <a:prstGeom prst="rect">
            <a:avLst/>
          </a:prstGeom>
        </p:spPr>
        <p:txBody>
          <a:bodyPr wrap="square">
            <a:spAutoFit/>
          </a:bodyPr>
          <a:lstStyle/>
          <a:p>
            <a:pPr lvl="0" algn="just"/>
            <a:r>
              <a:rPr lang="ar-SA" sz="2800" b="1" dirty="0" smtClean="0"/>
              <a:t>وختاماً نقول: إن هذه الصور لم تكن سوى غيض من فيض عن أخلاق الحبيب محمد صلوات ربي وسلامه عليه, وإن المجلدات العظام لن تحيط </a:t>
            </a:r>
            <a:r>
              <a:rPr lang="ar-SA" sz="2800" b="1" dirty="0" err="1" smtClean="0"/>
              <a:t>بوصفها.</a:t>
            </a:r>
            <a:r>
              <a:rPr lang="ar-SA" sz="2800" b="1" dirty="0" smtClean="0"/>
              <a:t> إن البشر مهما قالوا, ومهما كتبوا عن أخلاقه </a:t>
            </a:r>
            <a:r>
              <a:rPr lang="en-US" sz="2800" dirty="0" smtClean="0">
                <a:sym typeface="AGA Arabesque"/>
              </a:rPr>
              <a:t></a:t>
            </a:r>
            <a:r>
              <a:rPr lang="ar-SA" sz="2800" dirty="0" smtClean="0">
                <a:sym typeface="AGA Arabesque"/>
              </a:rPr>
              <a:t> </a:t>
            </a:r>
            <a:r>
              <a:rPr lang="ar-SA" sz="2800" b="1" dirty="0" smtClean="0"/>
              <a:t>فلن يبلغوا ثناء الله عليه وعلى </a:t>
            </a:r>
            <a:r>
              <a:rPr lang="ar-SA" sz="2800" b="1" dirty="0" err="1" smtClean="0"/>
              <a:t>أخلاقه.</a:t>
            </a:r>
            <a:r>
              <a:rPr lang="ar-SA" sz="2800" b="1" dirty="0" smtClean="0"/>
              <a:t> إن إلهنا العظيم عندما يصف خلق الحبيب بأنه </a:t>
            </a:r>
            <a:r>
              <a:rPr lang="ar-SA" sz="2800" b="1" dirty="0" err="1" smtClean="0"/>
              <a:t>عظيم </a:t>
            </a:r>
            <a:r>
              <a:rPr lang="ar-SA" sz="2800" b="1" dirty="0" smtClean="0"/>
              <a:t>{وإنك لعلى خلُقٍ عظيم}, فماذا عسى أن يبلغ وصف البشر لأخلاقه </a:t>
            </a:r>
            <a:r>
              <a:rPr lang="en-US" sz="2800" dirty="0" smtClean="0">
                <a:sym typeface="AGA Arabesque"/>
              </a:rPr>
              <a:t></a:t>
            </a:r>
            <a:r>
              <a:rPr lang="ar-SA" sz="2800" b="1" dirty="0" err="1" smtClean="0"/>
              <a:t>.</a:t>
            </a:r>
            <a:endParaRPr lang="ar-SA" sz="2800" b="1" dirty="0" smtClean="0"/>
          </a:p>
          <a:p>
            <a:pPr lvl="0" algn="just"/>
            <a:r>
              <a:rPr lang="ar-SA" sz="2800" b="1" dirty="0" smtClean="0"/>
              <a:t>غير أن الذي يجب أن لا نغفل عنه هو السعي في إحياء هذه الأخلاق النبوية في حياتنا, فنتحلى بها, وندعو إليها, خصوصاً في هذا الوقت الذي كادت الأخلاق الحميدة والمثل العليا أن تختفي من حياة الناس, وأصبحت المادة والمصلحة هي الغاية القصوى من الوجود, إن البشرية اليوم ظامئة, وهي بأمس الحاجة إلى إحياء هذه القيم السامية في واقع </a:t>
            </a:r>
            <a:r>
              <a:rPr lang="ar-SA" sz="2800" b="1" dirty="0" err="1" smtClean="0"/>
              <a:t>حياتها.</a:t>
            </a:r>
            <a:r>
              <a:rPr lang="ar-SA" sz="2800" b="1" dirty="0" smtClean="0"/>
              <a:t> </a:t>
            </a:r>
          </a:p>
          <a:p>
            <a:pPr lvl="0" algn="just"/>
            <a:r>
              <a:rPr lang="ar-SA" sz="2800" b="1" dirty="0" smtClean="0"/>
              <a:t>إننا حين نعرف الآخرين بمحمد </a:t>
            </a:r>
            <a:r>
              <a:rPr lang="en-US" sz="2800" dirty="0" smtClean="0">
                <a:sym typeface="AGA Arabesque"/>
              </a:rPr>
              <a:t></a:t>
            </a:r>
            <a:r>
              <a:rPr lang="ar-SA" sz="2800" b="1" dirty="0" smtClean="0"/>
              <a:t>, من </a:t>
            </a:r>
            <a:r>
              <a:rPr lang="ar-SA" sz="2800" b="1" dirty="0" err="1" smtClean="0"/>
              <a:t>هو؟</a:t>
            </a:r>
            <a:r>
              <a:rPr lang="ar-SA" sz="2800" b="1" dirty="0" smtClean="0"/>
              <a:t> ولماذا نتخذه أسوة في حياتنا؟</a:t>
            </a:r>
            <a:r>
              <a:rPr lang="ar-QA" sz="2800" b="1" dirty="0" smtClean="0"/>
              <a:t> </a:t>
            </a:r>
            <a:r>
              <a:rPr lang="ar-SA" sz="2800" b="1" dirty="0" smtClean="0"/>
              <a:t>نكون قد قدمنا لهم و</a:t>
            </a:r>
            <a:r>
              <a:rPr lang="ar-QA" sz="2800" b="1" dirty="0" smtClean="0"/>
              <a:t>للإسلام أعظم خدمة</a:t>
            </a:r>
            <a:r>
              <a:rPr lang="ar-SA" sz="2800" b="1" dirty="0" smtClean="0"/>
              <a:t> يمكن تقديمها اليوم.</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p:cNvSpPr/>
          <p:nvPr/>
        </p:nvSpPr>
        <p:spPr>
          <a:xfrm>
            <a:off x="0" y="0"/>
            <a:ext cx="9906000" cy="6858000"/>
          </a:xfrm>
          <a:prstGeom prst="rect">
            <a:avLst/>
          </a:prstGeom>
          <a:solidFill>
            <a:srgbClr val="F04316"/>
          </a:solidFill>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dirty="0"/>
          </a:p>
        </p:txBody>
      </p:sp>
      <p:grpSp>
        <p:nvGrpSpPr>
          <p:cNvPr id="17412" name="Group 5"/>
          <p:cNvGrpSpPr>
            <a:grpSpLocks/>
          </p:cNvGrpSpPr>
          <p:nvPr/>
        </p:nvGrpSpPr>
        <p:grpSpPr bwMode="auto">
          <a:xfrm>
            <a:off x="6543674" y="2166937"/>
            <a:ext cx="2600325" cy="2524125"/>
            <a:chOff x="5210750" y="1066800"/>
            <a:chExt cx="2976900" cy="3130677"/>
          </a:xfrm>
          <a:effectLst>
            <a:outerShdw blurRad="63500" sx="102000" sy="102000" algn="ctr" rotWithShape="0">
              <a:prstClr val="black">
                <a:alpha val="40000"/>
              </a:prstClr>
            </a:outerShdw>
          </a:effectLst>
        </p:grpSpPr>
        <p:sp>
          <p:nvSpPr>
            <p:cNvPr id="7" name="Oval 6"/>
            <p:cNvSpPr/>
            <p:nvPr/>
          </p:nvSpPr>
          <p:spPr>
            <a:xfrm>
              <a:off x="5321612" y="1143591"/>
              <a:ext cx="2767899" cy="2973159"/>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pic>
          <p:nvPicPr>
            <p:cNvPr id="17416" name="Picture 2" descr="http://kfu.files.googlepages.com/newKFUlogo.jpg"/>
            <p:cNvPicPr>
              <a:picLocks noChangeAspect="1" noChangeArrowheads="1"/>
            </p:cNvPicPr>
            <p:nvPr/>
          </p:nvPicPr>
          <p:blipFill>
            <a:blip r:embed="rId2" cstate="print">
              <a:clrChange>
                <a:clrFrom>
                  <a:srgbClr val="FFFFFF"/>
                </a:clrFrom>
                <a:clrTo>
                  <a:srgbClr val="FFFFFF">
                    <a:alpha val="0"/>
                  </a:srgbClr>
                </a:clrTo>
              </a:clrChange>
            </a:blip>
            <a:srcRect/>
            <a:stretch>
              <a:fillRect/>
            </a:stretch>
          </p:blipFill>
          <p:spPr bwMode="auto">
            <a:xfrm>
              <a:off x="5210750" y="1066800"/>
              <a:ext cx="2976900" cy="3130677"/>
            </a:xfrm>
            <a:prstGeom prst="rect">
              <a:avLst/>
            </a:prstGeom>
            <a:noFill/>
            <a:ln w="9525">
              <a:noFill/>
              <a:miter lim="800000"/>
              <a:headEnd/>
              <a:tailEnd/>
            </a:ln>
          </p:spPr>
        </p:pic>
      </p:grpSp>
      <p:sp>
        <p:nvSpPr>
          <p:cNvPr id="17413" name="Rectangle 8"/>
          <p:cNvSpPr>
            <a:spLocks noChangeArrowheads="1"/>
          </p:cNvSpPr>
          <p:nvPr/>
        </p:nvSpPr>
        <p:spPr bwMode="auto">
          <a:xfrm>
            <a:off x="3429000" y="3352800"/>
            <a:ext cx="2819400" cy="1200150"/>
          </a:xfrm>
          <a:prstGeom prst="rect">
            <a:avLst/>
          </a:prstGeom>
          <a:noFill/>
          <a:ln w="9525">
            <a:noFill/>
            <a:miter lim="800000"/>
            <a:headEnd/>
            <a:tailEnd/>
          </a:ln>
        </p:spPr>
        <p:txBody>
          <a:bodyPr>
            <a:spAutoFit/>
          </a:bodyPr>
          <a:lstStyle/>
          <a:p>
            <a:pPr algn="l" rtl="0"/>
            <a:r>
              <a:rPr lang="ar-EG" sz="7200" dirty="0">
                <a:solidFill>
                  <a:schemeClr val="bg1"/>
                </a:solidFill>
                <a:latin typeface="Calibri" pitchFamily="34" charset="0"/>
              </a:rPr>
              <a:t>بحمد الله</a:t>
            </a:r>
            <a:endParaRPr lang="en-US" sz="7200" dirty="0">
              <a:solidFill>
                <a:schemeClr val="bg1"/>
              </a:solidFill>
              <a:latin typeface="Calibri" pitchFamily="34" charset="0"/>
            </a:endParaRPr>
          </a:p>
        </p:txBody>
      </p:sp>
      <p:sp>
        <p:nvSpPr>
          <p:cNvPr id="17414" name="Freeform 6"/>
          <p:cNvSpPr>
            <a:spLocks noEditPoints="1"/>
          </p:cNvSpPr>
          <p:nvPr/>
        </p:nvSpPr>
        <p:spPr bwMode="auto">
          <a:xfrm>
            <a:off x="3429000" y="2209800"/>
            <a:ext cx="2689225" cy="1236663"/>
          </a:xfrm>
          <a:custGeom>
            <a:avLst/>
            <a:gdLst>
              <a:gd name="T0" fmla="*/ 2147483647 w 1687"/>
              <a:gd name="T1" fmla="*/ 2147483647 h 775"/>
              <a:gd name="T2" fmla="*/ 2147483647 w 1687"/>
              <a:gd name="T3" fmla="*/ 2147483647 h 775"/>
              <a:gd name="T4" fmla="*/ 2147483647 w 1687"/>
              <a:gd name="T5" fmla="*/ 2147483647 h 775"/>
              <a:gd name="T6" fmla="*/ 2147483647 w 1687"/>
              <a:gd name="T7" fmla="*/ 2147483647 h 775"/>
              <a:gd name="T8" fmla="*/ 2147483647 w 1687"/>
              <a:gd name="T9" fmla="*/ 2147483647 h 775"/>
              <a:gd name="T10" fmla="*/ 2147483647 w 1687"/>
              <a:gd name="T11" fmla="*/ 2147483647 h 775"/>
              <a:gd name="T12" fmla="*/ 2147483647 w 1687"/>
              <a:gd name="T13" fmla="*/ 2147483647 h 775"/>
              <a:gd name="T14" fmla="*/ 2147483647 w 1687"/>
              <a:gd name="T15" fmla="*/ 2147483647 h 775"/>
              <a:gd name="T16" fmla="*/ 2147483647 w 1687"/>
              <a:gd name="T17" fmla="*/ 2147483647 h 775"/>
              <a:gd name="T18" fmla="*/ 2147483647 w 1687"/>
              <a:gd name="T19" fmla="*/ 2147483647 h 775"/>
              <a:gd name="T20" fmla="*/ 2147483647 w 1687"/>
              <a:gd name="T21" fmla="*/ 2147483647 h 775"/>
              <a:gd name="T22" fmla="*/ 0 w 1687"/>
              <a:gd name="T23" fmla="*/ 2147483647 h 775"/>
              <a:gd name="T24" fmla="*/ 2147483647 w 1687"/>
              <a:gd name="T25" fmla="*/ 2147483647 h 775"/>
              <a:gd name="T26" fmla="*/ 2147483647 w 1687"/>
              <a:gd name="T27" fmla="*/ 2147483647 h 775"/>
              <a:gd name="T28" fmla="*/ 2147483647 w 1687"/>
              <a:gd name="T29" fmla="*/ 2147483647 h 775"/>
              <a:gd name="T30" fmla="*/ 2147483647 w 1687"/>
              <a:gd name="T31" fmla="*/ 2147483647 h 775"/>
              <a:gd name="T32" fmla="*/ 2147483647 w 1687"/>
              <a:gd name="T33" fmla="*/ 2147483647 h 775"/>
              <a:gd name="T34" fmla="*/ 2147483647 w 1687"/>
              <a:gd name="T35" fmla="*/ 2147483647 h 775"/>
              <a:gd name="T36" fmla="*/ 2147483647 w 1687"/>
              <a:gd name="T37" fmla="*/ 2147483647 h 775"/>
              <a:gd name="T38" fmla="*/ 2147483647 w 1687"/>
              <a:gd name="T39" fmla="*/ 2147483647 h 775"/>
              <a:gd name="T40" fmla="*/ 2147483647 w 1687"/>
              <a:gd name="T41" fmla="*/ 2147483647 h 775"/>
              <a:gd name="T42" fmla="*/ 2147483647 w 1687"/>
              <a:gd name="T43" fmla="*/ 2147483647 h 775"/>
              <a:gd name="T44" fmla="*/ 2147483647 w 1687"/>
              <a:gd name="T45" fmla="*/ 2147483647 h 775"/>
              <a:gd name="T46" fmla="*/ 2147483647 w 1687"/>
              <a:gd name="T47" fmla="*/ 2147483647 h 775"/>
              <a:gd name="T48" fmla="*/ 2147483647 w 1687"/>
              <a:gd name="T49" fmla="*/ 2147483647 h 775"/>
              <a:gd name="T50" fmla="*/ 2147483647 w 1687"/>
              <a:gd name="T51" fmla="*/ 2147483647 h 775"/>
              <a:gd name="T52" fmla="*/ 2147483647 w 1687"/>
              <a:gd name="T53" fmla="*/ 2147483647 h 775"/>
              <a:gd name="T54" fmla="*/ 2147483647 w 1687"/>
              <a:gd name="T55" fmla="*/ 2147483647 h 775"/>
              <a:gd name="T56" fmla="*/ 2147483647 w 1687"/>
              <a:gd name="T57" fmla="*/ 2147483647 h 775"/>
              <a:gd name="T58" fmla="*/ 2147483647 w 1687"/>
              <a:gd name="T59" fmla="*/ 2147483647 h 775"/>
              <a:gd name="T60" fmla="*/ 2147483647 w 1687"/>
              <a:gd name="T61" fmla="*/ 2147483647 h 775"/>
              <a:gd name="T62" fmla="*/ 2147483647 w 1687"/>
              <a:gd name="T63" fmla="*/ 2147483647 h 775"/>
              <a:gd name="T64" fmla="*/ 2147483647 w 1687"/>
              <a:gd name="T65" fmla="*/ 2147483647 h 775"/>
              <a:gd name="T66" fmla="*/ 2147483647 w 1687"/>
              <a:gd name="T67" fmla="*/ 2147483647 h 775"/>
              <a:gd name="T68" fmla="*/ 2147483647 w 1687"/>
              <a:gd name="T69" fmla="*/ 2147483647 h 775"/>
              <a:gd name="T70" fmla="*/ 2147483647 w 1687"/>
              <a:gd name="T71" fmla="*/ 2147483647 h 775"/>
              <a:gd name="T72" fmla="*/ 2147483647 w 1687"/>
              <a:gd name="T73" fmla="*/ 2147483647 h 775"/>
              <a:gd name="T74" fmla="*/ 2147483647 w 1687"/>
              <a:gd name="T75" fmla="*/ 2147483647 h 775"/>
              <a:gd name="T76" fmla="*/ 2147483647 w 1687"/>
              <a:gd name="T77" fmla="*/ 2147483647 h 775"/>
              <a:gd name="T78" fmla="*/ 2147483647 w 1687"/>
              <a:gd name="T79" fmla="*/ 2147483647 h 775"/>
              <a:gd name="T80" fmla="*/ 2147483647 w 1687"/>
              <a:gd name="T81" fmla="*/ 2147483647 h 775"/>
              <a:gd name="T82" fmla="*/ 2147483647 w 1687"/>
              <a:gd name="T83" fmla="*/ 2147483647 h 775"/>
              <a:gd name="T84" fmla="*/ 2147483647 w 1687"/>
              <a:gd name="T85" fmla="*/ 2147483647 h 775"/>
              <a:gd name="T86" fmla="*/ 2147483647 w 1687"/>
              <a:gd name="T87" fmla="*/ 2147483647 h 775"/>
              <a:gd name="T88" fmla="*/ 2147483647 w 1687"/>
              <a:gd name="T89" fmla="*/ 2147483647 h 775"/>
              <a:gd name="T90" fmla="*/ 2147483647 w 1687"/>
              <a:gd name="T91" fmla="*/ 2147483647 h 775"/>
              <a:gd name="T92" fmla="*/ 2147483647 w 1687"/>
              <a:gd name="T93" fmla="*/ 2147483647 h 775"/>
              <a:gd name="T94" fmla="*/ 2147483647 w 1687"/>
              <a:gd name="T95" fmla="*/ 2147483647 h 775"/>
              <a:gd name="T96" fmla="*/ 2147483647 w 1687"/>
              <a:gd name="T97" fmla="*/ 2147483647 h 775"/>
              <a:gd name="T98" fmla="*/ 2147483647 w 1687"/>
              <a:gd name="T99" fmla="*/ 2147483647 h 775"/>
              <a:gd name="T100" fmla="*/ 2147483647 w 1687"/>
              <a:gd name="T101" fmla="*/ 2147483647 h 775"/>
              <a:gd name="T102" fmla="*/ 2147483647 w 1687"/>
              <a:gd name="T103" fmla="*/ 2147483647 h 775"/>
              <a:gd name="T104" fmla="*/ 2147483647 w 1687"/>
              <a:gd name="T105" fmla="*/ 2147483647 h 775"/>
              <a:gd name="T106" fmla="*/ 2147483647 w 1687"/>
              <a:gd name="T107" fmla="*/ 2147483647 h 775"/>
              <a:gd name="T108" fmla="*/ 2147483647 w 1687"/>
              <a:gd name="T109" fmla="*/ 2147483647 h 775"/>
              <a:gd name="T110" fmla="*/ 2147483647 w 1687"/>
              <a:gd name="T111" fmla="*/ 2147483647 h 775"/>
              <a:gd name="T112" fmla="*/ 2147483647 w 1687"/>
              <a:gd name="T113" fmla="*/ 2147483647 h 775"/>
              <a:gd name="T114" fmla="*/ 2147483647 w 1687"/>
              <a:gd name="T115" fmla="*/ 2147483647 h 775"/>
              <a:gd name="T116" fmla="*/ 2147483647 w 1687"/>
              <a:gd name="T117" fmla="*/ 2147483647 h 775"/>
              <a:gd name="T118" fmla="*/ 2147483647 w 1687"/>
              <a:gd name="T119" fmla="*/ 2147483647 h 775"/>
              <a:gd name="T120" fmla="*/ 2147483647 w 1687"/>
              <a:gd name="T121" fmla="*/ 2147483647 h 775"/>
              <a:gd name="T122" fmla="*/ 2147483647 w 1687"/>
              <a:gd name="T123" fmla="*/ 2147483647 h 775"/>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 name="T186" fmla="*/ 0 w 1687"/>
              <a:gd name="T187" fmla="*/ 0 h 775"/>
              <a:gd name="T188" fmla="*/ 1687 w 1687"/>
              <a:gd name="T189" fmla="*/ 775 h 775"/>
            </a:gdLst>
            <a:ahLst/>
            <a:cxnLst>
              <a:cxn ang="T124">
                <a:pos x="T0" y="T1"/>
              </a:cxn>
              <a:cxn ang="T125">
                <a:pos x="T2" y="T3"/>
              </a:cxn>
              <a:cxn ang="T126">
                <a:pos x="T4" y="T5"/>
              </a:cxn>
              <a:cxn ang="T127">
                <a:pos x="T6" y="T7"/>
              </a:cxn>
              <a:cxn ang="T128">
                <a:pos x="T8" y="T9"/>
              </a:cxn>
              <a:cxn ang="T129">
                <a:pos x="T10" y="T11"/>
              </a:cxn>
              <a:cxn ang="T130">
                <a:pos x="T12" y="T13"/>
              </a:cxn>
              <a:cxn ang="T131">
                <a:pos x="T14" y="T15"/>
              </a:cxn>
              <a:cxn ang="T132">
                <a:pos x="T16" y="T17"/>
              </a:cxn>
              <a:cxn ang="T133">
                <a:pos x="T18" y="T19"/>
              </a:cxn>
              <a:cxn ang="T134">
                <a:pos x="T20" y="T21"/>
              </a:cxn>
              <a:cxn ang="T135">
                <a:pos x="T22" y="T23"/>
              </a:cxn>
              <a:cxn ang="T136">
                <a:pos x="T24" y="T25"/>
              </a:cxn>
              <a:cxn ang="T137">
                <a:pos x="T26" y="T27"/>
              </a:cxn>
              <a:cxn ang="T138">
                <a:pos x="T28" y="T29"/>
              </a:cxn>
              <a:cxn ang="T139">
                <a:pos x="T30" y="T31"/>
              </a:cxn>
              <a:cxn ang="T140">
                <a:pos x="T32" y="T33"/>
              </a:cxn>
              <a:cxn ang="T141">
                <a:pos x="T34" y="T35"/>
              </a:cxn>
              <a:cxn ang="T142">
                <a:pos x="T36" y="T37"/>
              </a:cxn>
              <a:cxn ang="T143">
                <a:pos x="T38" y="T39"/>
              </a:cxn>
              <a:cxn ang="T144">
                <a:pos x="T40" y="T41"/>
              </a:cxn>
              <a:cxn ang="T145">
                <a:pos x="T42" y="T43"/>
              </a:cxn>
              <a:cxn ang="T146">
                <a:pos x="T44" y="T45"/>
              </a:cxn>
              <a:cxn ang="T147">
                <a:pos x="T46" y="T47"/>
              </a:cxn>
              <a:cxn ang="T148">
                <a:pos x="T48" y="T49"/>
              </a:cxn>
              <a:cxn ang="T149">
                <a:pos x="T50" y="T51"/>
              </a:cxn>
              <a:cxn ang="T150">
                <a:pos x="T52" y="T53"/>
              </a:cxn>
              <a:cxn ang="T151">
                <a:pos x="T54" y="T55"/>
              </a:cxn>
              <a:cxn ang="T152">
                <a:pos x="T56" y="T57"/>
              </a:cxn>
              <a:cxn ang="T153">
                <a:pos x="T58" y="T59"/>
              </a:cxn>
              <a:cxn ang="T154">
                <a:pos x="T60" y="T61"/>
              </a:cxn>
              <a:cxn ang="T155">
                <a:pos x="T62" y="T63"/>
              </a:cxn>
              <a:cxn ang="T156">
                <a:pos x="T64" y="T65"/>
              </a:cxn>
              <a:cxn ang="T157">
                <a:pos x="T66" y="T67"/>
              </a:cxn>
              <a:cxn ang="T158">
                <a:pos x="T68" y="T69"/>
              </a:cxn>
              <a:cxn ang="T159">
                <a:pos x="T70" y="T71"/>
              </a:cxn>
              <a:cxn ang="T160">
                <a:pos x="T72" y="T73"/>
              </a:cxn>
              <a:cxn ang="T161">
                <a:pos x="T74" y="T75"/>
              </a:cxn>
              <a:cxn ang="T162">
                <a:pos x="T76" y="T77"/>
              </a:cxn>
              <a:cxn ang="T163">
                <a:pos x="T78" y="T79"/>
              </a:cxn>
              <a:cxn ang="T164">
                <a:pos x="T80" y="T81"/>
              </a:cxn>
              <a:cxn ang="T165">
                <a:pos x="T82" y="T83"/>
              </a:cxn>
              <a:cxn ang="T166">
                <a:pos x="T84" y="T85"/>
              </a:cxn>
              <a:cxn ang="T167">
                <a:pos x="T86" y="T87"/>
              </a:cxn>
              <a:cxn ang="T168">
                <a:pos x="T88" y="T89"/>
              </a:cxn>
              <a:cxn ang="T169">
                <a:pos x="T90" y="T91"/>
              </a:cxn>
              <a:cxn ang="T170">
                <a:pos x="T92" y="T93"/>
              </a:cxn>
              <a:cxn ang="T171">
                <a:pos x="T94" y="T95"/>
              </a:cxn>
              <a:cxn ang="T172">
                <a:pos x="T96" y="T97"/>
              </a:cxn>
              <a:cxn ang="T173">
                <a:pos x="T98" y="T99"/>
              </a:cxn>
              <a:cxn ang="T174">
                <a:pos x="T100" y="T101"/>
              </a:cxn>
              <a:cxn ang="T175">
                <a:pos x="T102" y="T103"/>
              </a:cxn>
              <a:cxn ang="T176">
                <a:pos x="T104" y="T105"/>
              </a:cxn>
              <a:cxn ang="T177">
                <a:pos x="T106" y="T107"/>
              </a:cxn>
              <a:cxn ang="T178">
                <a:pos x="T108" y="T109"/>
              </a:cxn>
              <a:cxn ang="T179">
                <a:pos x="T110" y="T111"/>
              </a:cxn>
              <a:cxn ang="T180">
                <a:pos x="T112" y="T113"/>
              </a:cxn>
              <a:cxn ang="T181">
                <a:pos x="T114" y="T115"/>
              </a:cxn>
              <a:cxn ang="T182">
                <a:pos x="T116" y="T117"/>
              </a:cxn>
              <a:cxn ang="T183">
                <a:pos x="T118" y="T119"/>
              </a:cxn>
              <a:cxn ang="T184">
                <a:pos x="T120" y="T121"/>
              </a:cxn>
              <a:cxn ang="T185">
                <a:pos x="T122" y="T123"/>
              </a:cxn>
            </a:cxnLst>
            <a:rect l="T186" t="T187" r="T188" b="T189"/>
            <a:pathLst>
              <a:path w="1687" h="775">
                <a:moveTo>
                  <a:pt x="1374" y="74"/>
                </a:moveTo>
                <a:lnTo>
                  <a:pt x="1308" y="141"/>
                </a:lnTo>
                <a:lnTo>
                  <a:pt x="1248" y="80"/>
                </a:lnTo>
                <a:lnTo>
                  <a:pt x="1177" y="152"/>
                </a:lnTo>
                <a:lnTo>
                  <a:pt x="1100" y="75"/>
                </a:lnTo>
                <a:lnTo>
                  <a:pt x="1169" y="8"/>
                </a:lnTo>
                <a:lnTo>
                  <a:pt x="1229" y="68"/>
                </a:lnTo>
                <a:lnTo>
                  <a:pt x="1298" y="0"/>
                </a:lnTo>
                <a:lnTo>
                  <a:pt x="1374" y="74"/>
                </a:lnTo>
                <a:close/>
                <a:moveTo>
                  <a:pt x="1687" y="612"/>
                </a:moveTo>
                <a:lnTo>
                  <a:pt x="1686" y="635"/>
                </a:lnTo>
                <a:lnTo>
                  <a:pt x="1683" y="657"/>
                </a:lnTo>
                <a:lnTo>
                  <a:pt x="1677" y="678"/>
                </a:lnTo>
                <a:lnTo>
                  <a:pt x="1669" y="698"/>
                </a:lnTo>
                <a:lnTo>
                  <a:pt x="1656" y="723"/>
                </a:lnTo>
                <a:lnTo>
                  <a:pt x="1649" y="731"/>
                </a:lnTo>
                <a:lnTo>
                  <a:pt x="1641" y="739"/>
                </a:lnTo>
                <a:lnTo>
                  <a:pt x="1633" y="745"/>
                </a:lnTo>
                <a:lnTo>
                  <a:pt x="1623" y="750"/>
                </a:lnTo>
                <a:lnTo>
                  <a:pt x="1603" y="753"/>
                </a:lnTo>
                <a:lnTo>
                  <a:pt x="1583" y="751"/>
                </a:lnTo>
                <a:lnTo>
                  <a:pt x="1561" y="743"/>
                </a:lnTo>
                <a:lnTo>
                  <a:pt x="1542" y="731"/>
                </a:lnTo>
                <a:lnTo>
                  <a:pt x="1523" y="715"/>
                </a:lnTo>
                <a:lnTo>
                  <a:pt x="1504" y="695"/>
                </a:lnTo>
                <a:lnTo>
                  <a:pt x="1488" y="672"/>
                </a:lnTo>
                <a:lnTo>
                  <a:pt x="1474" y="646"/>
                </a:lnTo>
                <a:lnTo>
                  <a:pt x="1462" y="619"/>
                </a:lnTo>
                <a:lnTo>
                  <a:pt x="1425" y="640"/>
                </a:lnTo>
                <a:lnTo>
                  <a:pt x="1387" y="660"/>
                </a:lnTo>
                <a:lnTo>
                  <a:pt x="1346" y="678"/>
                </a:lnTo>
                <a:lnTo>
                  <a:pt x="1305" y="694"/>
                </a:lnTo>
                <a:lnTo>
                  <a:pt x="1251" y="710"/>
                </a:lnTo>
                <a:lnTo>
                  <a:pt x="1198" y="722"/>
                </a:lnTo>
                <a:lnTo>
                  <a:pt x="1146" y="729"/>
                </a:lnTo>
                <a:lnTo>
                  <a:pt x="1095" y="731"/>
                </a:lnTo>
                <a:lnTo>
                  <a:pt x="1060" y="728"/>
                </a:lnTo>
                <a:lnTo>
                  <a:pt x="1025" y="719"/>
                </a:lnTo>
                <a:lnTo>
                  <a:pt x="1008" y="711"/>
                </a:lnTo>
                <a:lnTo>
                  <a:pt x="991" y="702"/>
                </a:lnTo>
                <a:lnTo>
                  <a:pt x="974" y="691"/>
                </a:lnTo>
                <a:lnTo>
                  <a:pt x="957" y="678"/>
                </a:lnTo>
                <a:lnTo>
                  <a:pt x="929" y="653"/>
                </a:lnTo>
                <a:lnTo>
                  <a:pt x="908" y="627"/>
                </a:lnTo>
                <a:lnTo>
                  <a:pt x="900" y="615"/>
                </a:lnTo>
                <a:lnTo>
                  <a:pt x="895" y="603"/>
                </a:lnTo>
                <a:lnTo>
                  <a:pt x="889" y="577"/>
                </a:lnTo>
                <a:lnTo>
                  <a:pt x="780" y="628"/>
                </a:lnTo>
                <a:lnTo>
                  <a:pt x="659" y="683"/>
                </a:lnTo>
                <a:lnTo>
                  <a:pt x="603" y="706"/>
                </a:lnTo>
                <a:lnTo>
                  <a:pt x="552" y="724"/>
                </a:lnTo>
                <a:lnTo>
                  <a:pt x="481" y="746"/>
                </a:lnTo>
                <a:lnTo>
                  <a:pt x="415" y="762"/>
                </a:lnTo>
                <a:lnTo>
                  <a:pt x="355" y="772"/>
                </a:lnTo>
                <a:lnTo>
                  <a:pt x="302" y="775"/>
                </a:lnTo>
                <a:lnTo>
                  <a:pt x="268" y="774"/>
                </a:lnTo>
                <a:lnTo>
                  <a:pt x="236" y="772"/>
                </a:lnTo>
                <a:lnTo>
                  <a:pt x="206" y="769"/>
                </a:lnTo>
                <a:lnTo>
                  <a:pt x="178" y="764"/>
                </a:lnTo>
                <a:lnTo>
                  <a:pt x="153" y="758"/>
                </a:lnTo>
                <a:lnTo>
                  <a:pt x="129" y="751"/>
                </a:lnTo>
                <a:lnTo>
                  <a:pt x="107" y="741"/>
                </a:lnTo>
                <a:lnTo>
                  <a:pt x="88" y="731"/>
                </a:lnTo>
                <a:lnTo>
                  <a:pt x="68" y="717"/>
                </a:lnTo>
                <a:lnTo>
                  <a:pt x="50" y="701"/>
                </a:lnTo>
                <a:lnTo>
                  <a:pt x="35" y="681"/>
                </a:lnTo>
                <a:lnTo>
                  <a:pt x="22" y="661"/>
                </a:lnTo>
                <a:lnTo>
                  <a:pt x="12" y="639"/>
                </a:lnTo>
                <a:lnTo>
                  <a:pt x="8" y="626"/>
                </a:lnTo>
                <a:lnTo>
                  <a:pt x="5" y="613"/>
                </a:lnTo>
                <a:lnTo>
                  <a:pt x="1" y="587"/>
                </a:lnTo>
                <a:lnTo>
                  <a:pt x="0" y="558"/>
                </a:lnTo>
                <a:lnTo>
                  <a:pt x="2" y="523"/>
                </a:lnTo>
                <a:lnTo>
                  <a:pt x="6" y="491"/>
                </a:lnTo>
                <a:lnTo>
                  <a:pt x="13" y="459"/>
                </a:lnTo>
                <a:lnTo>
                  <a:pt x="23" y="428"/>
                </a:lnTo>
                <a:lnTo>
                  <a:pt x="34" y="407"/>
                </a:lnTo>
                <a:lnTo>
                  <a:pt x="48" y="381"/>
                </a:lnTo>
                <a:lnTo>
                  <a:pt x="66" y="379"/>
                </a:lnTo>
                <a:lnTo>
                  <a:pt x="52" y="411"/>
                </a:lnTo>
                <a:lnTo>
                  <a:pt x="45" y="432"/>
                </a:lnTo>
                <a:lnTo>
                  <a:pt x="41" y="455"/>
                </a:lnTo>
                <a:lnTo>
                  <a:pt x="38" y="478"/>
                </a:lnTo>
                <a:lnTo>
                  <a:pt x="37" y="502"/>
                </a:lnTo>
                <a:lnTo>
                  <a:pt x="38" y="522"/>
                </a:lnTo>
                <a:lnTo>
                  <a:pt x="42" y="540"/>
                </a:lnTo>
                <a:lnTo>
                  <a:pt x="47" y="557"/>
                </a:lnTo>
                <a:lnTo>
                  <a:pt x="55" y="573"/>
                </a:lnTo>
                <a:lnTo>
                  <a:pt x="66" y="588"/>
                </a:lnTo>
                <a:lnTo>
                  <a:pt x="78" y="603"/>
                </a:lnTo>
                <a:lnTo>
                  <a:pt x="93" y="616"/>
                </a:lnTo>
                <a:lnTo>
                  <a:pt x="110" y="629"/>
                </a:lnTo>
                <a:lnTo>
                  <a:pt x="128" y="641"/>
                </a:lnTo>
                <a:lnTo>
                  <a:pt x="149" y="650"/>
                </a:lnTo>
                <a:lnTo>
                  <a:pt x="171" y="659"/>
                </a:lnTo>
                <a:lnTo>
                  <a:pt x="183" y="662"/>
                </a:lnTo>
                <a:lnTo>
                  <a:pt x="194" y="665"/>
                </a:lnTo>
                <a:lnTo>
                  <a:pt x="220" y="671"/>
                </a:lnTo>
                <a:lnTo>
                  <a:pt x="245" y="675"/>
                </a:lnTo>
                <a:lnTo>
                  <a:pt x="274" y="677"/>
                </a:lnTo>
                <a:lnTo>
                  <a:pt x="304" y="678"/>
                </a:lnTo>
                <a:lnTo>
                  <a:pt x="352" y="676"/>
                </a:lnTo>
                <a:lnTo>
                  <a:pt x="379" y="673"/>
                </a:lnTo>
                <a:lnTo>
                  <a:pt x="405" y="669"/>
                </a:lnTo>
                <a:lnTo>
                  <a:pt x="462" y="657"/>
                </a:lnTo>
                <a:lnTo>
                  <a:pt x="522" y="641"/>
                </a:lnTo>
                <a:lnTo>
                  <a:pt x="571" y="625"/>
                </a:lnTo>
                <a:lnTo>
                  <a:pt x="623" y="606"/>
                </a:lnTo>
                <a:lnTo>
                  <a:pt x="738" y="559"/>
                </a:lnTo>
                <a:lnTo>
                  <a:pt x="923" y="476"/>
                </a:lnTo>
                <a:lnTo>
                  <a:pt x="927" y="494"/>
                </a:lnTo>
                <a:lnTo>
                  <a:pt x="932" y="512"/>
                </a:lnTo>
                <a:lnTo>
                  <a:pt x="940" y="529"/>
                </a:lnTo>
                <a:lnTo>
                  <a:pt x="949" y="545"/>
                </a:lnTo>
                <a:lnTo>
                  <a:pt x="961" y="561"/>
                </a:lnTo>
                <a:lnTo>
                  <a:pt x="975" y="575"/>
                </a:lnTo>
                <a:lnTo>
                  <a:pt x="990" y="588"/>
                </a:lnTo>
                <a:lnTo>
                  <a:pt x="1007" y="600"/>
                </a:lnTo>
                <a:lnTo>
                  <a:pt x="1035" y="617"/>
                </a:lnTo>
                <a:lnTo>
                  <a:pt x="1049" y="624"/>
                </a:lnTo>
                <a:lnTo>
                  <a:pt x="1064" y="629"/>
                </a:lnTo>
                <a:lnTo>
                  <a:pt x="1092" y="637"/>
                </a:lnTo>
                <a:lnTo>
                  <a:pt x="1106" y="639"/>
                </a:lnTo>
                <a:lnTo>
                  <a:pt x="1120" y="639"/>
                </a:lnTo>
                <a:lnTo>
                  <a:pt x="1164" y="638"/>
                </a:lnTo>
                <a:lnTo>
                  <a:pt x="1210" y="631"/>
                </a:lnTo>
                <a:lnTo>
                  <a:pt x="1256" y="622"/>
                </a:lnTo>
                <a:lnTo>
                  <a:pt x="1304" y="608"/>
                </a:lnTo>
                <a:lnTo>
                  <a:pt x="1343" y="593"/>
                </a:lnTo>
                <a:lnTo>
                  <a:pt x="1379" y="578"/>
                </a:lnTo>
                <a:lnTo>
                  <a:pt x="1411" y="561"/>
                </a:lnTo>
                <a:lnTo>
                  <a:pt x="1439" y="543"/>
                </a:lnTo>
                <a:lnTo>
                  <a:pt x="1429" y="509"/>
                </a:lnTo>
                <a:lnTo>
                  <a:pt x="1415" y="445"/>
                </a:lnTo>
                <a:lnTo>
                  <a:pt x="1409" y="413"/>
                </a:lnTo>
                <a:lnTo>
                  <a:pt x="1406" y="365"/>
                </a:lnTo>
                <a:lnTo>
                  <a:pt x="1403" y="317"/>
                </a:lnTo>
                <a:lnTo>
                  <a:pt x="1385" y="251"/>
                </a:lnTo>
                <a:lnTo>
                  <a:pt x="1411" y="149"/>
                </a:lnTo>
                <a:lnTo>
                  <a:pt x="1507" y="340"/>
                </a:lnTo>
                <a:lnTo>
                  <a:pt x="1507" y="365"/>
                </a:lnTo>
                <a:lnTo>
                  <a:pt x="1465" y="336"/>
                </a:lnTo>
                <a:lnTo>
                  <a:pt x="1461" y="341"/>
                </a:lnTo>
                <a:lnTo>
                  <a:pt x="1458" y="347"/>
                </a:lnTo>
                <a:lnTo>
                  <a:pt x="1461" y="381"/>
                </a:lnTo>
                <a:lnTo>
                  <a:pt x="1469" y="424"/>
                </a:lnTo>
                <a:lnTo>
                  <a:pt x="1475" y="451"/>
                </a:lnTo>
                <a:lnTo>
                  <a:pt x="1483" y="475"/>
                </a:lnTo>
                <a:lnTo>
                  <a:pt x="1491" y="495"/>
                </a:lnTo>
                <a:lnTo>
                  <a:pt x="1501" y="511"/>
                </a:lnTo>
                <a:lnTo>
                  <a:pt x="1525" y="498"/>
                </a:lnTo>
                <a:lnTo>
                  <a:pt x="1549" y="490"/>
                </a:lnTo>
                <a:lnTo>
                  <a:pt x="1571" y="483"/>
                </a:lnTo>
                <a:lnTo>
                  <a:pt x="1592" y="481"/>
                </a:lnTo>
                <a:lnTo>
                  <a:pt x="1616" y="484"/>
                </a:lnTo>
                <a:lnTo>
                  <a:pt x="1626" y="488"/>
                </a:lnTo>
                <a:lnTo>
                  <a:pt x="1636" y="494"/>
                </a:lnTo>
                <a:lnTo>
                  <a:pt x="1651" y="506"/>
                </a:lnTo>
                <a:lnTo>
                  <a:pt x="1663" y="518"/>
                </a:lnTo>
                <a:lnTo>
                  <a:pt x="1672" y="532"/>
                </a:lnTo>
                <a:lnTo>
                  <a:pt x="1680" y="548"/>
                </a:lnTo>
                <a:lnTo>
                  <a:pt x="1685" y="576"/>
                </a:lnTo>
                <a:lnTo>
                  <a:pt x="1687" y="612"/>
                </a:lnTo>
                <a:close/>
                <a:moveTo>
                  <a:pt x="553" y="364"/>
                </a:moveTo>
                <a:lnTo>
                  <a:pt x="487" y="431"/>
                </a:lnTo>
                <a:lnTo>
                  <a:pt x="428" y="370"/>
                </a:lnTo>
                <a:lnTo>
                  <a:pt x="356" y="441"/>
                </a:lnTo>
                <a:lnTo>
                  <a:pt x="280" y="365"/>
                </a:lnTo>
                <a:lnTo>
                  <a:pt x="347" y="297"/>
                </a:lnTo>
                <a:lnTo>
                  <a:pt x="409" y="359"/>
                </a:lnTo>
                <a:lnTo>
                  <a:pt x="479" y="289"/>
                </a:lnTo>
                <a:lnTo>
                  <a:pt x="553" y="364"/>
                </a:lnTo>
                <a:close/>
                <a:moveTo>
                  <a:pt x="1636" y="637"/>
                </a:moveTo>
                <a:lnTo>
                  <a:pt x="1622" y="613"/>
                </a:lnTo>
                <a:lnTo>
                  <a:pt x="1605" y="593"/>
                </a:lnTo>
                <a:lnTo>
                  <a:pt x="1597" y="587"/>
                </a:lnTo>
                <a:lnTo>
                  <a:pt x="1589" y="583"/>
                </a:lnTo>
                <a:lnTo>
                  <a:pt x="1577" y="582"/>
                </a:lnTo>
                <a:lnTo>
                  <a:pt x="1561" y="584"/>
                </a:lnTo>
                <a:lnTo>
                  <a:pt x="1543" y="591"/>
                </a:lnTo>
                <a:lnTo>
                  <a:pt x="1536" y="595"/>
                </a:lnTo>
                <a:lnTo>
                  <a:pt x="1556" y="624"/>
                </a:lnTo>
                <a:lnTo>
                  <a:pt x="1568" y="636"/>
                </a:lnTo>
                <a:lnTo>
                  <a:pt x="1580" y="644"/>
                </a:lnTo>
                <a:lnTo>
                  <a:pt x="1590" y="649"/>
                </a:lnTo>
                <a:lnTo>
                  <a:pt x="1601" y="652"/>
                </a:lnTo>
                <a:lnTo>
                  <a:pt x="1611" y="649"/>
                </a:lnTo>
                <a:lnTo>
                  <a:pt x="1625" y="644"/>
                </a:lnTo>
                <a:lnTo>
                  <a:pt x="1636" y="637"/>
                </a:lnTo>
                <a:close/>
                <a:moveTo>
                  <a:pt x="1288" y="458"/>
                </a:moveTo>
                <a:lnTo>
                  <a:pt x="1287" y="475"/>
                </a:lnTo>
                <a:lnTo>
                  <a:pt x="1285" y="489"/>
                </a:lnTo>
                <a:lnTo>
                  <a:pt x="1280" y="500"/>
                </a:lnTo>
                <a:lnTo>
                  <a:pt x="1275" y="509"/>
                </a:lnTo>
                <a:lnTo>
                  <a:pt x="1268" y="516"/>
                </a:lnTo>
                <a:lnTo>
                  <a:pt x="1259" y="522"/>
                </a:lnTo>
                <a:lnTo>
                  <a:pt x="1248" y="525"/>
                </a:lnTo>
                <a:lnTo>
                  <a:pt x="1237" y="526"/>
                </a:lnTo>
                <a:lnTo>
                  <a:pt x="1222" y="523"/>
                </a:lnTo>
                <a:lnTo>
                  <a:pt x="1214" y="518"/>
                </a:lnTo>
                <a:lnTo>
                  <a:pt x="1208" y="513"/>
                </a:lnTo>
                <a:lnTo>
                  <a:pt x="1198" y="499"/>
                </a:lnTo>
                <a:lnTo>
                  <a:pt x="1191" y="483"/>
                </a:lnTo>
                <a:lnTo>
                  <a:pt x="1183" y="505"/>
                </a:lnTo>
                <a:lnTo>
                  <a:pt x="1179" y="513"/>
                </a:lnTo>
                <a:lnTo>
                  <a:pt x="1173" y="523"/>
                </a:lnTo>
                <a:lnTo>
                  <a:pt x="1165" y="529"/>
                </a:lnTo>
                <a:lnTo>
                  <a:pt x="1158" y="534"/>
                </a:lnTo>
                <a:lnTo>
                  <a:pt x="1150" y="538"/>
                </a:lnTo>
                <a:lnTo>
                  <a:pt x="1142" y="539"/>
                </a:lnTo>
                <a:lnTo>
                  <a:pt x="1134" y="538"/>
                </a:lnTo>
                <a:lnTo>
                  <a:pt x="1123" y="534"/>
                </a:lnTo>
                <a:lnTo>
                  <a:pt x="1114" y="529"/>
                </a:lnTo>
                <a:lnTo>
                  <a:pt x="1107" y="522"/>
                </a:lnTo>
                <a:lnTo>
                  <a:pt x="1101" y="513"/>
                </a:lnTo>
                <a:lnTo>
                  <a:pt x="1097" y="504"/>
                </a:lnTo>
                <a:lnTo>
                  <a:pt x="1094" y="492"/>
                </a:lnTo>
                <a:lnTo>
                  <a:pt x="1092" y="466"/>
                </a:lnTo>
                <a:lnTo>
                  <a:pt x="1095" y="430"/>
                </a:lnTo>
                <a:lnTo>
                  <a:pt x="1098" y="407"/>
                </a:lnTo>
                <a:lnTo>
                  <a:pt x="1070" y="439"/>
                </a:lnTo>
                <a:lnTo>
                  <a:pt x="1070" y="427"/>
                </a:lnTo>
                <a:lnTo>
                  <a:pt x="1079" y="408"/>
                </a:lnTo>
                <a:lnTo>
                  <a:pt x="1094" y="387"/>
                </a:lnTo>
                <a:lnTo>
                  <a:pt x="1113" y="373"/>
                </a:lnTo>
                <a:lnTo>
                  <a:pt x="1112" y="399"/>
                </a:lnTo>
                <a:lnTo>
                  <a:pt x="1112" y="424"/>
                </a:lnTo>
                <a:lnTo>
                  <a:pt x="1113" y="455"/>
                </a:lnTo>
                <a:lnTo>
                  <a:pt x="1117" y="476"/>
                </a:lnTo>
                <a:lnTo>
                  <a:pt x="1122" y="483"/>
                </a:lnTo>
                <a:lnTo>
                  <a:pt x="1127" y="490"/>
                </a:lnTo>
                <a:lnTo>
                  <a:pt x="1133" y="493"/>
                </a:lnTo>
                <a:lnTo>
                  <a:pt x="1142" y="494"/>
                </a:lnTo>
                <a:lnTo>
                  <a:pt x="1157" y="490"/>
                </a:lnTo>
                <a:lnTo>
                  <a:pt x="1164" y="485"/>
                </a:lnTo>
                <a:lnTo>
                  <a:pt x="1172" y="480"/>
                </a:lnTo>
                <a:lnTo>
                  <a:pt x="1181" y="467"/>
                </a:lnTo>
                <a:lnTo>
                  <a:pt x="1186" y="455"/>
                </a:lnTo>
                <a:lnTo>
                  <a:pt x="1182" y="433"/>
                </a:lnTo>
                <a:lnTo>
                  <a:pt x="1175" y="403"/>
                </a:lnTo>
                <a:lnTo>
                  <a:pt x="1171" y="387"/>
                </a:lnTo>
                <a:lnTo>
                  <a:pt x="1191" y="359"/>
                </a:lnTo>
                <a:lnTo>
                  <a:pt x="1196" y="376"/>
                </a:lnTo>
                <a:lnTo>
                  <a:pt x="1203" y="399"/>
                </a:lnTo>
                <a:lnTo>
                  <a:pt x="1206" y="425"/>
                </a:lnTo>
                <a:lnTo>
                  <a:pt x="1210" y="448"/>
                </a:lnTo>
                <a:lnTo>
                  <a:pt x="1214" y="464"/>
                </a:lnTo>
                <a:lnTo>
                  <a:pt x="1221" y="473"/>
                </a:lnTo>
                <a:lnTo>
                  <a:pt x="1227" y="480"/>
                </a:lnTo>
                <a:lnTo>
                  <a:pt x="1236" y="483"/>
                </a:lnTo>
                <a:lnTo>
                  <a:pt x="1246" y="484"/>
                </a:lnTo>
                <a:lnTo>
                  <a:pt x="1255" y="483"/>
                </a:lnTo>
                <a:lnTo>
                  <a:pt x="1261" y="479"/>
                </a:lnTo>
                <a:lnTo>
                  <a:pt x="1265" y="473"/>
                </a:lnTo>
                <a:lnTo>
                  <a:pt x="1268" y="464"/>
                </a:lnTo>
                <a:lnTo>
                  <a:pt x="1263" y="444"/>
                </a:lnTo>
                <a:lnTo>
                  <a:pt x="1260" y="431"/>
                </a:lnTo>
                <a:lnTo>
                  <a:pt x="1254" y="415"/>
                </a:lnTo>
                <a:lnTo>
                  <a:pt x="1239" y="384"/>
                </a:lnTo>
                <a:lnTo>
                  <a:pt x="1261" y="353"/>
                </a:lnTo>
                <a:lnTo>
                  <a:pt x="1279" y="401"/>
                </a:lnTo>
                <a:lnTo>
                  <a:pt x="1286" y="429"/>
                </a:lnTo>
                <a:lnTo>
                  <a:pt x="1288" y="458"/>
                </a:lnTo>
                <a:close/>
                <a:moveTo>
                  <a:pt x="846" y="364"/>
                </a:moveTo>
                <a:lnTo>
                  <a:pt x="1275" y="242"/>
                </a:lnTo>
                <a:lnTo>
                  <a:pt x="1222" y="284"/>
                </a:lnTo>
                <a:lnTo>
                  <a:pt x="792" y="406"/>
                </a:lnTo>
                <a:lnTo>
                  <a:pt x="846" y="364"/>
                </a:lnTo>
                <a:close/>
                <a:moveTo>
                  <a:pt x="892" y="106"/>
                </a:moveTo>
                <a:lnTo>
                  <a:pt x="881" y="110"/>
                </a:lnTo>
                <a:lnTo>
                  <a:pt x="875" y="101"/>
                </a:lnTo>
                <a:lnTo>
                  <a:pt x="869" y="95"/>
                </a:lnTo>
                <a:lnTo>
                  <a:pt x="863" y="92"/>
                </a:lnTo>
                <a:lnTo>
                  <a:pt x="859" y="95"/>
                </a:lnTo>
                <a:lnTo>
                  <a:pt x="853" y="100"/>
                </a:lnTo>
                <a:lnTo>
                  <a:pt x="844" y="125"/>
                </a:lnTo>
                <a:lnTo>
                  <a:pt x="834" y="162"/>
                </a:lnTo>
                <a:lnTo>
                  <a:pt x="825" y="205"/>
                </a:lnTo>
                <a:lnTo>
                  <a:pt x="813" y="205"/>
                </a:lnTo>
                <a:lnTo>
                  <a:pt x="805" y="178"/>
                </a:lnTo>
                <a:lnTo>
                  <a:pt x="797" y="156"/>
                </a:lnTo>
                <a:lnTo>
                  <a:pt x="787" y="144"/>
                </a:lnTo>
                <a:lnTo>
                  <a:pt x="780" y="140"/>
                </a:lnTo>
                <a:lnTo>
                  <a:pt x="762" y="140"/>
                </a:lnTo>
                <a:lnTo>
                  <a:pt x="754" y="138"/>
                </a:lnTo>
                <a:lnTo>
                  <a:pt x="748" y="134"/>
                </a:lnTo>
                <a:lnTo>
                  <a:pt x="743" y="128"/>
                </a:lnTo>
                <a:lnTo>
                  <a:pt x="738" y="121"/>
                </a:lnTo>
                <a:lnTo>
                  <a:pt x="736" y="115"/>
                </a:lnTo>
                <a:lnTo>
                  <a:pt x="736" y="106"/>
                </a:lnTo>
                <a:lnTo>
                  <a:pt x="737" y="96"/>
                </a:lnTo>
                <a:lnTo>
                  <a:pt x="741" y="88"/>
                </a:lnTo>
                <a:lnTo>
                  <a:pt x="747" y="84"/>
                </a:lnTo>
                <a:lnTo>
                  <a:pt x="755" y="83"/>
                </a:lnTo>
                <a:lnTo>
                  <a:pt x="769" y="85"/>
                </a:lnTo>
                <a:lnTo>
                  <a:pt x="781" y="94"/>
                </a:lnTo>
                <a:lnTo>
                  <a:pt x="793" y="106"/>
                </a:lnTo>
                <a:lnTo>
                  <a:pt x="802" y="125"/>
                </a:lnTo>
                <a:lnTo>
                  <a:pt x="820" y="165"/>
                </a:lnTo>
                <a:lnTo>
                  <a:pt x="828" y="129"/>
                </a:lnTo>
                <a:lnTo>
                  <a:pt x="834" y="103"/>
                </a:lnTo>
                <a:lnTo>
                  <a:pt x="842" y="83"/>
                </a:lnTo>
                <a:lnTo>
                  <a:pt x="846" y="74"/>
                </a:lnTo>
                <a:lnTo>
                  <a:pt x="850" y="68"/>
                </a:lnTo>
                <a:lnTo>
                  <a:pt x="854" y="63"/>
                </a:lnTo>
                <a:lnTo>
                  <a:pt x="859" y="59"/>
                </a:lnTo>
                <a:lnTo>
                  <a:pt x="867" y="56"/>
                </a:lnTo>
                <a:lnTo>
                  <a:pt x="874" y="57"/>
                </a:lnTo>
                <a:lnTo>
                  <a:pt x="880" y="61"/>
                </a:lnTo>
                <a:lnTo>
                  <a:pt x="893" y="75"/>
                </a:lnTo>
                <a:lnTo>
                  <a:pt x="892" y="106"/>
                </a:lnTo>
                <a:close/>
                <a:moveTo>
                  <a:pt x="500" y="84"/>
                </a:moveTo>
                <a:lnTo>
                  <a:pt x="500" y="92"/>
                </a:lnTo>
                <a:lnTo>
                  <a:pt x="497" y="101"/>
                </a:lnTo>
                <a:lnTo>
                  <a:pt x="487" y="117"/>
                </a:lnTo>
                <a:lnTo>
                  <a:pt x="481" y="123"/>
                </a:lnTo>
                <a:lnTo>
                  <a:pt x="472" y="131"/>
                </a:lnTo>
                <a:lnTo>
                  <a:pt x="450" y="143"/>
                </a:lnTo>
                <a:lnTo>
                  <a:pt x="389" y="167"/>
                </a:lnTo>
                <a:lnTo>
                  <a:pt x="356" y="167"/>
                </a:lnTo>
                <a:lnTo>
                  <a:pt x="398" y="148"/>
                </a:lnTo>
                <a:lnTo>
                  <a:pt x="420" y="136"/>
                </a:lnTo>
                <a:lnTo>
                  <a:pt x="440" y="123"/>
                </a:lnTo>
                <a:lnTo>
                  <a:pt x="471" y="98"/>
                </a:lnTo>
                <a:lnTo>
                  <a:pt x="395" y="98"/>
                </a:lnTo>
                <a:lnTo>
                  <a:pt x="387" y="99"/>
                </a:lnTo>
                <a:lnTo>
                  <a:pt x="370" y="112"/>
                </a:lnTo>
                <a:lnTo>
                  <a:pt x="370" y="91"/>
                </a:lnTo>
                <a:lnTo>
                  <a:pt x="383" y="72"/>
                </a:lnTo>
                <a:lnTo>
                  <a:pt x="393" y="64"/>
                </a:lnTo>
                <a:lnTo>
                  <a:pt x="404" y="62"/>
                </a:lnTo>
                <a:lnTo>
                  <a:pt x="500" y="62"/>
                </a:lnTo>
                <a:lnTo>
                  <a:pt x="502" y="69"/>
                </a:lnTo>
                <a:lnTo>
                  <a:pt x="500" y="84"/>
                </a:lnTo>
                <a:close/>
                <a:moveTo>
                  <a:pt x="117" y="259"/>
                </a:moveTo>
                <a:lnTo>
                  <a:pt x="113" y="276"/>
                </a:lnTo>
                <a:lnTo>
                  <a:pt x="105" y="294"/>
                </a:lnTo>
                <a:lnTo>
                  <a:pt x="96" y="303"/>
                </a:lnTo>
                <a:lnTo>
                  <a:pt x="88" y="310"/>
                </a:lnTo>
                <a:lnTo>
                  <a:pt x="78" y="314"/>
                </a:lnTo>
                <a:lnTo>
                  <a:pt x="68" y="315"/>
                </a:lnTo>
                <a:lnTo>
                  <a:pt x="58" y="314"/>
                </a:lnTo>
                <a:lnTo>
                  <a:pt x="48" y="310"/>
                </a:lnTo>
                <a:lnTo>
                  <a:pt x="41" y="303"/>
                </a:lnTo>
                <a:lnTo>
                  <a:pt x="35" y="294"/>
                </a:lnTo>
                <a:lnTo>
                  <a:pt x="29" y="282"/>
                </a:lnTo>
                <a:lnTo>
                  <a:pt x="25" y="270"/>
                </a:lnTo>
                <a:lnTo>
                  <a:pt x="23" y="259"/>
                </a:lnTo>
                <a:lnTo>
                  <a:pt x="22" y="246"/>
                </a:lnTo>
                <a:lnTo>
                  <a:pt x="23" y="227"/>
                </a:lnTo>
                <a:lnTo>
                  <a:pt x="26" y="205"/>
                </a:lnTo>
                <a:lnTo>
                  <a:pt x="33" y="182"/>
                </a:lnTo>
                <a:lnTo>
                  <a:pt x="40" y="156"/>
                </a:lnTo>
                <a:lnTo>
                  <a:pt x="50" y="131"/>
                </a:lnTo>
                <a:lnTo>
                  <a:pt x="60" y="107"/>
                </a:lnTo>
                <a:lnTo>
                  <a:pt x="71" y="86"/>
                </a:lnTo>
                <a:lnTo>
                  <a:pt x="84" y="67"/>
                </a:lnTo>
                <a:lnTo>
                  <a:pt x="83" y="80"/>
                </a:lnTo>
                <a:lnTo>
                  <a:pt x="79" y="97"/>
                </a:lnTo>
                <a:lnTo>
                  <a:pt x="74" y="117"/>
                </a:lnTo>
                <a:lnTo>
                  <a:pt x="68" y="140"/>
                </a:lnTo>
                <a:lnTo>
                  <a:pt x="55" y="184"/>
                </a:lnTo>
                <a:lnTo>
                  <a:pt x="52" y="202"/>
                </a:lnTo>
                <a:lnTo>
                  <a:pt x="51" y="217"/>
                </a:lnTo>
                <a:lnTo>
                  <a:pt x="53" y="231"/>
                </a:lnTo>
                <a:lnTo>
                  <a:pt x="57" y="245"/>
                </a:lnTo>
                <a:lnTo>
                  <a:pt x="64" y="256"/>
                </a:lnTo>
                <a:lnTo>
                  <a:pt x="70" y="260"/>
                </a:lnTo>
                <a:lnTo>
                  <a:pt x="75" y="261"/>
                </a:lnTo>
                <a:lnTo>
                  <a:pt x="84" y="258"/>
                </a:lnTo>
                <a:lnTo>
                  <a:pt x="91" y="249"/>
                </a:lnTo>
                <a:lnTo>
                  <a:pt x="100" y="234"/>
                </a:lnTo>
                <a:lnTo>
                  <a:pt x="109" y="212"/>
                </a:lnTo>
                <a:lnTo>
                  <a:pt x="112" y="217"/>
                </a:lnTo>
                <a:lnTo>
                  <a:pt x="116" y="225"/>
                </a:lnTo>
                <a:lnTo>
                  <a:pt x="117" y="242"/>
                </a:lnTo>
                <a:lnTo>
                  <a:pt x="117" y="259"/>
                </a:lnTo>
                <a:close/>
              </a:path>
            </a:pathLst>
          </a:custGeom>
          <a:solidFill>
            <a:schemeClr val="bg1"/>
          </a:solidFill>
          <a:ln w="9525">
            <a:noFill/>
            <a:round/>
            <a:headEnd/>
            <a:tailEnd/>
          </a:ln>
        </p:spPr>
        <p:txBody>
          <a:bodyPr/>
          <a:lstStyle/>
          <a:p>
            <a:endParaRPr lang="ar-SA"/>
          </a:p>
        </p:txBody>
      </p:sp>
      <p:sp>
        <p:nvSpPr>
          <p:cNvPr id="10" name="Oval 9"/>
          <p:cNvSpPr/>
          <p:nvPr/>
        </p:nvSpPr>
        <p:spPr>
          <a:xfrm>
            <a:off x="858838" y="2215540"/>
            <a:ext cx="2417762" cy="2410435"/>
          </a:xfrm>
          <a:prstGeom prst="ellipse">
            <a:avLst/>
          </a:prstGeom>
          <a:ln/>
        </p:spPr>
        <p:style>
          <a:lnRef idx="2">
            <a:schemeClr val="dk1"/>
          </a:lnRef>
          <a:fillRef idx="1">
            <a:schemeClr val="lt1"/>
          </a:fillRef>
          <a:effectRef idx="0">
            <a:schemeClr val="dk1"/>
          </a:effectRef>
          <a:fontRef idx="minor">
            <a:schemeClr val="dk1"/>
          </a:fontRef>
        </p:style>
      </p:sp>
      <p:pic>
        <p:nvPicPr>
          <p:cNvPr id="11" name="Picture 10"/>
          <p:cNvPicPr>
            <a:picLocks noChangeAspect="1"/>
          </p:cNvPicPr>
          <p:nvPr/>
        </p:nvPicPr>
        <p:blipFill>
          <a:blip r:embed="rId3" cstate="print">
            <a:extLst>
              <a:ext uri="{28A0092B-C50C-407E-A947-70E740481C1C}">
                <a14:useLocalDpi xmlns="" xmlns:a14="http://schemas.microsoft.com/office/drawing/2010/main" val="0"/>
              </a:ext>
            </a:extLst>
          </a:blip>
          <a:stretch>
            <a:fillRect/>
          </a:stretch>
        </p:blipFill>
        <p:spPr>
          <a:xfrm>
            <a:off x="1084954" y="2581891"/>
            <a:ext cx="1886846" cy="1609109"/>
          </a:xfrm>
          <a:prstGeom prst="rect">
            <a:avLst/>
          </a:prstGeom>
        </p:spPr>
      </p:pic>
    </p:spTree>
  </p:cSld>
  <p:clrMapOvr>
    <a:masterClrMapping/>
  </p:clrMapOvr>
  <p:timing>
    <p:tnLst>
      <p:par>
        <p:cTn id="1" dur="indefinite" restart="never" nodeType="tmRoot"/>
      </p:par>
    </p:tnLst>
  </p:timing>
</p:sld>
</file>

<file path=ppt/theme/theme1.xml><?xml version="1.0" encoding="utf-8"?>
<a:theme xmlns:a="http://schemas.openxmlformats.org/drawingml/2006/main" name="عرض تقديمي">
  <a:themeElements>
    <a:clrScheme name="Foundry">
      <a:dk1>
        <a:sysClr val="windowText" lastClr="000000"/>
      </a:dk1>
      <a:lt1>
        <a:sysClr val="window" lastClr="FFFFFF"/>
      </a:lt1>
      <a:dk2>
        <a:srgbClr val="676A55"/>
      </a:dk2>
      <a:lt2>
        <a:srgbClr val="EAEBDE"/>
      </a:lt2>
      <a:accent1>
        <a:srgbClr val="72A376"/>
      </a:accent1>
      <a:accent2>
        <a:srgbClr val="B0CCB0"/>
      </a:accent2>
      <a:accent3>
        <a:srgbClr val="A8CDD7"/>
      </a:accent3>
      <a:accent4>
        <a:srgbClr val="C0BEAF"/>
      </a:accent4>
      <a:accent5>
        <a:srgbClr val="CEC597"/>
      </a:accent5>
      <a:accent6>
        <a:srgbClr val="E8B7B7"/>
      </a:accent6>
      <a:hlink>
        <a:srgbClr val="DB5353"/>
      </a:hlink>
      <a:folHlink>
        <a:srgbClr val="903638"/>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Lst>
    <a:ext uri="{05A4C25C-085E-4340-85A3-A5531E510DB2}">
      <thm15:themeFamily xmlns="" xmlns:thm15="http://schemas.microsoft.com/office/thememl/2012/main" name="Arts_Template1.potx" id="{8D38B697-CDE3-428C-B4A2-8EAF6F80AA67}" vid="{AD1376BE-9B19-495B-9D41-620BFFCFC79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عرض تقديمي</Template>
  <TotalTime>133</TotalTime>
  <Words>3063</Words>
  <Application>Microsoft Office PowerPoint</Application>
  <PresentationFormat>A4 Paper (210x297 mm)‎</PresentationFormat>
  <Paragraphs>99</Paragraphs>
  <Slides>22</Slides>
  <Notes>2</Notes>
  <HiddenSlides>0</HiddenSlides>
  <MMClips>0</MMClips>
  <ScaleCrop>false</ScaleCrop>
  <HeadingPairs>
    <vt:vector size="4" baseType="variant">
      <vt:variant>
        <vt:lpstr>سمة</vt:lpstr>
      </vt:variant>
      <vt:variant>
        <vt:i4>1</vt:i4>
      </vt:variant>
      <vt:variant>
        <vt:lpstr>عناوين الشرائح</vt:lpstr>
      </vt:variant>
      <vt:variant>
        <vt:i4>22</vt:i4>
      </vt:variant>
    </vt:vector>
  </HeadingPairs>
  <TitlesOfParts>
    <vt:vector size="23" baseType="lpstr">
      <vt:lpstr>عرض تقديمي</vt:lpstr>
      <vt:lpstr>الشريحة 1</vt:lpstr>
      <vt:lpstr>المحاضرة السابعة</vt:lpstr>
      <vt:lpstr>7- تواضع النبي : </vt:lpstr>
      <vt:lpstr>الشريحة 4</vt:lpstr>
      <vt:lpstr>الشريحة 5</vt:lpstr>
      <vt:lpstr>8- زهد النبي  : </vt:lpstr>
      <vt:lpstr>9- صبر النبي  :</vt:lpstr>
      <vt:lpstr>الشريحة 8</vt:lpstr>
      <vt:lpstr>10- مزاح النبي  : </vt:lpstr>
      <vt:lpstr>الشريحة 10</vt:lpstr>
      <vt:lpstr>11- حياء النبي  : </vt:lpstr>
      <vt:lpstr>12- عدل النبي  : </vt:lpstr>
      <vt:lpstr>الشريحة 13</vt:lpstr>
      <vt:lpstr>13- أخلاق النبي  مع أهله : </vt:lpstr>
      <vt:lpstr>الشريحة 15</vt:lpstr>
      <vt:lpstr>14- أخلاق النبي  مع الأطفال: </vt:lpstr>
      <vt:lpstr>الشريحة 17</vt:lpstr>
      <vt:lpstr>15- أخلاق النبي  مع الخدم: </vt:lpstr>
      <vt:lpstr>الشريحة 19</vt:lpstr>
      <vt:lpstr>16- هديه  في الرفق بالحيوان: </vt:lpstr>
      <vt:lpstr>الشريحة 21</vt:lpstr>
      <vt:lpstr>الشريحة 22</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الشريحة 1</dc:title>
  <dc:creator>aldershawi</dc:creator>
  <cp:lastModifiedBy>aldershawi</cp:lastModifiedBy>
  <cp:revision>29</cp:revision>
  <dcterms:created xsi:type="dcterms:W3CDTF">2014-02-26T20:14:52Z</dcterms:created>
  <dcterms:modified xsi:type="dcterms:W3CDTF">2014-03-06T03:32:55Z</dcterms:modified>
</cp:coreProperties>
</file>