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7"/>
  </p:notesMasterIdLst>
  <p:sldIdLst>
    <p:sldId id="256" r:id="rId2"/>
    <p:sldId id="292" r:id="rId3"/>
    <p:sldId id="309" r:id="rId4"/>
    <p:sldId id="310" r:id="rId5"/>
    <p:sldId id="311" r:id="rId6"/>
    <p:sldId id="312" r:id="rId7"/>
    <p:sldId id="313" r:id="rId8"/>
    <p:sldId id="314" r:id="rId9"/>
    <p:sldId id="315" r:id="rId10"/>
    <p:sldId id="316" r:id="rId11"/>
    <p:sldId id="317" r:id="rId12"/>
    <p:sldId id="318" r:id="rId13"/>
    <p:sldId id="319" r:id="rId14"/>
    <p:sldId id="320"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43A79C"/>
    <a:srgbClr val="8E6334"/>
    <a:srgbClr val="313B4A"/>
    <a:srgbClr val="EDBD1F"/>
    <a:srgbClr val="F04316"/>
    <a:srgbClr val="81AA52"/>
    <a:srgbClr val="0E478A"/>
    <a:srgbClr val="ECA02F"/>
    <a:srgbClr val="D52D26"/>
    <a:srgbClr val="013E3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4" autoAdjust="0"/>
  </p:normalViewPr>
  <p:slideViewPr>
    <p:cSldViewPr>
      <p:cViewPr varScale="1">
        <p:scale>
          <a:sx n="73" d="100"/>
          <a:sy n="73" d="100"/>
        </p:scale>
        <p:origin x="-942"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3/6/2014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cstate="print">
            <a:extLst>
              <a:ext uri="{28A0092B-C50C-407E-A947-70E740481C1C}">
                <a14:useLocalDpi xmlns=""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24944"/>
            <a:ext cx="5940152" cy="3456384"/>
          </a:xfrm>
          <a:prstGeom prst="rect">
            <a:avLst/>
          </a:prstGeom>
          <a:noFill/>
          <a:ln w="9525">
            <a:noFill/>
            <a:miter lim="800000"/>
            <a:headEnd/>
            <a:tailEnd/>
          </a:ln>
        </p:spPr>
        <p:txBody>
          <a:bodyPr anchor="ctr"/>
          <a:lstStyle/>
          <a:p>
            <a:pPr algn="ctr"/>
            <a:r>
              <a:rPr lang="ar-EG" sz="4800" b="1" dirty="0" smtClean="0">
                <a:solidFill>
                  <a:srgbClr val="43A79C"/>
                </a:solidFill>
                <a:latin typeface="AYM Wadiy S_U normal."/>
                <a:cs typeface="Times New Roman" pitchFamily="18" charset="0"/>
              </a:rPr>
              <a:t>اسم المقرر</a:t>
            </a:r>
            <a:endParaRPr lang="ar-SA" sz="4800" b="1" dirty="0" smtClean="0">
              <a:solidFill>
                <a:srgbClr val="43A79C"/>
              </a:solidFill>
              <a:latin typeface="AYM Wadiy S_U normal."/>
              <a:cs typeface="Times New Roman" pitchFamily="18" charset="0"/>
            </a:endParaRPr>
          </a:p>
          <a:p>
            <a:pPr algn="ctr"/>
            <a:r>
              <a:rPr lang="ar-SA" sz="3600" b="1" dirty="0" smtClean="0">
                <a:solidFill>
                  <a:srgbClr val="313B4A"/>
                </a:solidFill>
                <a:latin typeface="Calibri" pitchFamily="34" charset="0"/>
                <a:cs typeface="Times New Roman" pitchFamily="18" charset="0"/>
              </a:rPr>
              <a:t>الأخلاق الإسلامية وآداب المهنة سلم 317</a:t>
            </a:r>
          </a:p>
          <a:p>
            <a:pPr algn="ctr"/>
            <a:r>
              <a:rPr lang="ar-SA" sz="4800" b="1" dirty="0" smtClean="0">
                <a:solidFill>
                  <a:srgbClr val="43A79C"/>
                </a:solidFill>
                <a:latin typeface="AYM Wadiy S_U normal."/>
                <a:cs typeface="Times New Roman" pitchFamily="18" charset="0"/>
              </a:rPr>
              <a:t>أستاذ المقرر</a:t>
            </a:r>
          </a:p>
          <a:p>
            <a:pPr algn="ctr"/>
            <a:r>
              <a:rPr lang="ar-SA" sz="3600" b="1" dirty="0" smtClean="0">
                <a:solidFill>
                  <a:srgbClr val="313B4A"/>
                </a:solidFill>
                <a:latin typeface="Calibri" pitchFamily="34" charset="0"/>
                <a:cs typeface="Times New Roman" pitchFamily="18" charset="0"/>
              </a:rPr>
              <a:t>أ.د/ عبد الله الديرشوي</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الثامنة</a:t>
            </a:r>
            <a:endParaRPr lang="en-US" b="1" dirty="0">
              <a:effectLst>
                <a:outerShdw blurRad="38100" dist="38100" dir="2700000" algn="tl">
                  <a:srgbClr val="000000">
                    <a:alpha val="43137"/>
                  </a:srgbClr>
                </a:outerShdw>
              </a:effectLst>
              <a:cs typeface="Arial" pitchFamily="34" charset="0"/>
            </a:endParaRPr>
          </a:p>
        </p:txBody>
      </p:sp>
      <p:sp>
        <p:nvSpPr>
          <p:cNvPr id="7" name="Subtitle 5"/>
          <p:cNvSpPr txBox="1">
            <a:spLocks/>
          </p:cNvSpPr>
          <p:nvPr/>
        </p:nvSpPr>
        <p:spPr bwMode="auto">
          <a:xfrm>
            <a:off x="495300" y="3573016"/>
            <a:ext cx="8877300" cy="22832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a:t> </a:t>
            </a:r>
            <a:endParaRPr lang="en-US" dirty="0"/>
          </a:p>
          <a:p>
            <a:pPr rtl="1"/>
            <a:r>
              <a:rPr lang="ar-SA" sz="4000" b="1" dirty="0" smtClean="0">
                <a:solidFill>
                  <a:schemeClr val="tx1"/>
                </a:solidFill>
              </a:rPr>
              <a:t>أخلاق المهنة ومدى الحاجة إلى دراستها</a:t>
            </a:r>
            <a:endParaRPr lang="en-US" sz="4000" dirty="0" smtClean="0">
              <a:solidFill>
                <a:schemeClr val="tx1"/>
              </a:solidFill>
            </a:endParaRPr>
          </a:p>
          <a:p>
            <a:endParaRPr lang="en-US" dirty="0"/>
          </a:p>
          <a:p>
            <a:pPr eaLnBrk="1" hangingPunct="1"/>
            <a:endParaRPr lang="en-US" b="1" dirty="0">
              <a:solidFill>
                <a:schemeClr val="tx1"/>
              </a:solidFill>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أخلاق المهنة ومدى الحاجة إلى </a:t>
            </a:r>
            <a:r>
              <a:rPr lang="ar-SA" b="1" dirty="0" err="1" smtClean="0"/>
              <a:t>دراستها</a:t>
            </a:r>
            <a:r>
              <a:rPr lang="ar-SA" dirty="0" err="1" smtClean="0"/>
              <a:t>:</a:t>
            </a:r>
            <a:endParaRPr lang="ar-SA" dirty="0"/>
          </a:p>
        </p:txBody>
      </p:sp>
      <p:sp>
        <p:nvSpPr>
          <p:cNvPr id="3" name="عنصر نائب للمحتوى 2"/>
          <p:cNvSpPr>
            <a:spLocks noGrp="1"/>
          </p:cNvSpPr>
          <p:nvPr>
            <p:ph idx="1"/>
          </p:nvPr>
        </p:nvSpPr>
        <p:spPr>
          <a:xfrm>
            <a:off x="344488" y="1412776"/>
            <a:ext cx="9145016" cy="4896544"/>
          </a:xfrm>
        </p:spPr>
        <p:txBody>
          <a:bodyPr/>
          <a:lstStyle/>
          <a:p>
            <a:r>
              <a:rPr lang="ar-SA" b="1" dirty="0" smtClean="0">
                <a:solidFill>
                  <a:srgbClr val="43A79C"/>
                </a:solidFill>
              </a:rPr>
              <a:t>تعريف </a:t>
            </a:r>
            <a:r>
              <a:rPr lang="ar-SA" b="1" dirty="0" err="1" smtClean="0">
                <a:solidFill>
                  <a:srgbClr val="43A79C"/>
                </a:solidFill>
              </a:rPr>
              <a:t>المهنة:</a:t>
            </a:r>
            <a:r>
              <a:rPr lang="ar-SA" b="1" dirty="0" smtClean="0">
                <a:solidFill>
                  <a:srgbClr val="43A79C"/>
                </a:solidFill>
              </a:rPr>
              <a:t> </a:t>
            </a:r>
          </a:p>
          <a:p>
            <a:pPr algn="just"/>
            <a:r>
              <a:rPr lang="ar-SA" sz="2800" b="1" u="sng" dirty="0" smtClean="0">
                <a:cs typeface="+mn-cs"/>
              </a:rPr>
              <a:t>المهنَة لغة: </a:t>
            </a:r>
            <a:r>
              <a:rPr lang="ar-SA" sz="2800" b="1" dirty="0" smtClean="0">
                <a:cs typeface="+mn-cs"/>
              </a:rPr>
              <a:t>بكسر الميم وفتحها, والفتح </a:t>
            </a:r>
            <a:r>
              <a:rPr lang="ar-SA" sz="2800" b="1" dirty="0" err="1" smtClean="0">
                <a:cs typeface="+mn-cs"/>
              </a:rPr>
              <a:t>أشهر.</a:t>
            </a:r>
            <a:r>
              <a:rPr lang="ar-SA" sz="2800" b="1" dirty="0" smtClean="0">
                <a:cs typeface="+mn-cs"/>
              </a:rPr>
              <a:t> وتطلق على الخدمة والعمل, كما تطلق على الحِذق والمهارة </a:t>
            </a:r>
            <a:r>
              <a:rPr lang="ar-SA" sz="2800" b="1" dirty="0" err="1" smtClean="0">
                <a:cs typeface="+mn-cs"/>
              </a:rPr>
              <a:t>فيها.</a:t>
            </a:r>
            <a:r>
              <a:rPr lang="ar-SA" sz="2800" b="1" dirty="0" smtClean="0">
                <a:cs typeface="+mn-cs"/>
              </a:rPr>
              <a:t> وبمعنى الخدمة ورد قول النبي </a:t>
            </a:r>
            <a:r>
              <a:rPr lang="en-US" sz="2800" dirty="0" smtClean="0">
                <a:sym typeface="AGA Arabesque"/>
              </a:rPr>
              <a:t></a:t>
            </a:r>
            <a:r>
              <a:rPr lang="ar-SA" sz="2800" b="1" dirty="0" err="1" smtClean="0">
                <a:cs typeface="+mn-cs"/>
              </a:rPr>
              <a:t>: </a:t>
            </a:r>
            <a:r>
              <a:rPr lang="ar-SA" sz="2800" b="1" dirty="0" smtClean="0">
                <a:cs typeface="+mn-cs"/>
              </a:rPr>
              <a:t>(ما على أَحَدِكُمْ إن وَجَدَ أو ما على أَحَدِكُمْ إن وَجَدْتُمْ أَنْ يَتَّخِذَ ثَوْبَيْنِ لِيَوْمِ الْجُمُعَةِ سِوَى ثَوْبَيْ مِهْنَتِهِ</a:t>
            </a:r>
            <a:r>
              <a:rPr lang="ar-SA" sz="2800" b="1" dirty="0" err="1" smtClean="0">
                <a:cs typeface="+mn-cs"/>
              </a:rPr>
              <a:t>).</a:t>
            </a:r>
            <a:r>
              <a:rPr lang="ar-SA" sz="2800" b="1" dirty="0" smtClean="0">
                <a:cs typeface="+mn-cs"/>
              </a:rPr>
              <a:t> أي سوى ثوبي الخدمة والعمل, إذ إن ثوب الخدمة والعمل يكون مبتذلاً, ولا تتم المحافظة على نظافته ولا </a:t>
            </a:r>
            <a:r>
              <a:rPr lang="ar-SA" sz="2800" b="1" dirty="0" err="1" smtClean="0">
                <a:cs typeface="+mn-cs"/>
              </a:rPr>
              <a:t>يصان.</a:t>
            </a:r>
            <a:r>
              <a:rPr lang="ar-SA" sz="2800" b="1" dirty="0" smtClean="0">
                <a:cs typeface="+mn-cs"/>
              </a:rPr>
              <a:t> </a:t>
            </a:r>
          </a:p>
          <a:p>
            <a:pPr algn="just"/>
            <a:r>
              <a:rPr lang="ar-SA" sz="2800" b="1" dirty="0" smtClean="0">
                <a:cs typeface="+mn-cs"/>
              </a:rPr>
              <a:t>وبهذا المعنى أيضاً قول أم المؤمنين عائشة رضي الله عنها, حين سئلت عن مَا كَانَ النَّبِيُّ </a:t>
            </a:r>
            <a:r>
              <a:rPr lang="en-US" sz="2800" dirty="0" smtClean="0">
                <a:sym typeface="AGA Arabesque"/>
              </a:rPr>
              <a:t></a:t>
            </a:r>
            <a:r>
              <a:rPr lang="ar-SA" sz="2800" dirty="0" smtClean="0">
                <a:sym typeface="AGA Arabesque"/>
              </a:rPr>
              <a:t> </a:t>
            </a:r>
            <a:r>
              <a:rPr lang="ar-SA" sz="2800" b="1" dirty="0" smtClean="0">
                <a:cs typeface="+mn-cs"/>
              </a:rPr>
              <a:t>يَصْنَعُ فِي </a:t>
            </a:r>
            <a:r>
              <a:rPr lang="ar-SA" sz="2800" b="1" dirty="0" err="1" smtClean="0">
                <a:cs typeface="+mn-cs"/>
              </a:rPr>
              <a:t>بَيْتِهِ؟</a:t>
            </a:r>
            <a:r>
              <a:rPr lang="ar-SA" sz="2800" b="1" dirty="0" smtClean="0">
                <a:cs typeface="+mn-cs"/>
              </a:rPr>
              <a:t> </a:t>
            </a:r>
            <a:r>
              <a:rPr lang="ar-SA" sz="2800" b="1" dirty="0" err="1" smtClean="0">
                <a:cs typeface="+mn-cs"/>
              </a:rPr>
              <a:t>فقَالَتْ: </a:t>
            </a:r>
            <a:r>
              <a:rPr lang="ar-SA" sz="2800" b="1" dirty="0" smtClean="0">
                <a:cs typeface="+mn-cs"/>
              </a:rPr>
              <a:t>"كَانَ يَكُونُ فِي مَهْنَةِ أَهْلِهِ تَعْنِي خِدْمَةَ أَهْلِهِ, فَإِذَا حَضَرَتْ الصَّلَاةُ خَرَجَ إِلَى </a:t>
            </a:r>
            <a:r>
              <a:rPr lang="ar-SA" sz="2800" b="1" dirty="0" err="1" smtClean="0">
                <a:cs typeface="+mn-cs"/>
              </a:rPr>
              <a:t>الصَّلَاةِ".</a:t>
            </a:r>
            <a:r>
              <a:rPr lang="ar-SA" sz="2800" b="1" dirty="0" smtClean="0">
                <a:cs typeface="+mn-cs"/>
              </a:rPr>
              <a:t> وفي </a:t>
            </a:r>
            <a:r>
              <a:rPr lang="ar-SA" sz="2800" b="1" dirty="0" err="1" smtClean="0">
                <a:cs typeface="+mn-cs"/>
              </a:rPr>
              <a:t>رواية: </a:t>
            </a:r>
            <a:r>
              <a:rPr lang="ar-SA" sz="2800" b="1" dirty="0" smtClean="0">
                <a:cs typeface="+mn-cs"/>
              </a:rPr>
              <a:t>"كان يفعل مَا يَفْعَلُ أَحَدُكُمْ فِي مِهْنَةِ أَهْلِهِ، يَخْصِفُ نَعْلَهُ، وَيَخِيطُ ثَوْبَهُ، وَيَرْقَعُ </a:t>
            </a:r>
            <a:r>
              <a:rPr lang="ar-SA" sz="2800" b="1" dirty="0" err="1" smtClean="0">
                <a:cs typeface="+mn-cs"/>
              </a:rPr>
              <a:t>دَلْوَهُ".</a:t>
            </a:r>
            <a:endParaRPr lang="en-US" sz="2800" b="1" dirty="0" smtClean="0">
              <a:solidFill>
                <a:srgbClr val="43A79C"/>
              </a:solidFill>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3" name="مستطيل 2"/>
          <p:cNvSpPr/>
          <p:nvPr/>
        </p:nvSpPr>
        <p:spPr>
          <a:xfrm>
            <a:off x="272480" y="404664"/>
            <a:ext cx="9217024" cy="5755422"/>
          </a:xfrm>
          <a:prstGeom prst="rect">
            <a:avLst/>
          </a:prstGeom>
        </p:spPr>
        <p:txBody>
          <a:bodyPr wrap="square">
            <a:spAutoFit/>
          </a:bodyPr>
          <a:lstStyle/>
          <a:p>
            <a:pPr algn="just"/>
            <a:r>
              <a:rPr lang="ar-SA" sz="2800" b="1" u="sng" dirty="0" smtClean="0"/>
              <a:t>وفي الاصطلاح </a:t>
            </a:r>
            <a:r>
              <a:rPr lang="ar-SA" sz="2800" b="1" u="sng" dirty="0" err="1" smtClean="0"/>
              <a:t>المعاصر:</a:t>
            </a:r>
            <a:endParaRPr lang="ar-SA" sz="2800" b="1" u="sng" dirty="0" smtClean="0"/>
          </a:p>
          <a:p>
            <a:pPr algn="just"/>
            <a:r>
              <a:rPr lang="ar-SA" sz="2600" b="1" dirty="0" smtClean="0"/>
              <a:t>تطلق المهنة على: الحرفة التي تشتمل على مجموعة من المعـارف العقلية ومجموعة من الممارسـات والخبرات التدريبية, يؤديها الفرد من خلال ممارسته </a:t>
            </a:r>
            <a:r>
              <a:rPr lang="ar-SA" sz="2600" b="1" dirty="0" err="1" smtClean="0"/>
              <a:t>للعمل.</a:t>
            </a:r>
            <a:r>
              <a:rPr lang="ar-SA" sz="2600" b="1" dirty="0" smtClean="0"/>
              <a:t> </a:t>
            </a:r>
            <a:r>
              <a:rPr lang="en-US" sz="2600" b="1" dirty="0" smtClean="0"/>
              <a:t/>
            </a:r>
            <a:br>
              <a:rPr lang="en-US" sz="2600" b="1" dirty="0" smtClean="0"/>
            </a:br>
            <a:r>
              <a:rPr lang="ar-SA" sz="2600" b="1" dirty="0" smtClean="0"/>
              <a:t>أو هي: عمل يحتاج إلى معارف عقلية وخبرة </a:t>
            </a:r>
            <a:r>
              <a:rPr lang="ar-SA" sz="2600" b="1" dirty="0" err="1" smtClean="0"/>
              <a:t>ميدانية.</a:t>
            </a:r>
            <a:r>
              <a:rPr lang="ar-SA" sz="2600" b="1" dirty="0" smtClean="0"/>
              <a:t> كالطب, والهندسة, والتدريس, والمحاسبة.</a:t>
            </a:r>
          </a:p>
          <a:p>
            <a:pPr algn="just"/>
            <a:r>
              <a:rPr lang="ar-SA" sz="2800" b="1" u="sng" dirty="0" err="1" smtClean="0"/>
              <a:t>مرادفات</a:t>
            </a:r>
            <a:r>
              <a:rPr lang="ar-SA" sz="2800" b="1" u="sng" dirty="0" smtClean="0"/>
              <a:t> لفظ </a:t>
            </a:r>
            <a:r>
              <a:rPr lang="ar-SA" sz="2800" b="1" u="sng" dirty="0" err="1" smtClean="0"/>
              <a:t>المهنة:</a:t>
            </a:r>
            <a:r>
              <a:rPr lang="ar-SA" sz="2800" b="1" u="sng" dirty="0" smtClean="0"/>
              <a:t> </a:t>
            </a:r>
          </a:p>
          <a:p>
            <a:pPr algn="just"/>
            <a:r>
              <a:rPr lang="ar-SA" sz="2600" b="1" dirty="0" smtClean="0"/>
              <a:t>هناك ألفاظ قريبة في معناها من المهنة وربما التبست بها, من </a:t>
            </a:r>
            <a:r>
              <a:rPr lang="ar-SA" sz="2600" b="1" dirty="0" err="1" smtClean="0"/>
              <a:t>أبرزها:</a:t>
            </a:r>
            <a:r>
              <a:rPr lang="ar-SA" sz="2600" b="1" dirty="0" smtClean="0"/>
              <a:t> </a:t>
            </a:r>
            <a:endParaRPr lang="en-US" sz="2600" b="1" dirty="0" smtClean="0"/>
          </a:p>
          <a:p>
            <a:pPr algn="just"/>
            <a:r>
              <a:rPr lang="ar-SA" sz="2600" b="1" dirty="0" smtClean="0"/>
              <a:t>1- </a:t>
            </a:r>
            <a:r>
              <a:rPr lang="ar-SA" sz="2600" b="1" u="sng" dirty="0" smtClean="0"/>
              <a:t>الحرفة</a:t>
            </a:r>
            <a:r>
              <a:rPr lang="ar-SA" sz="2600" b="1" dirty="0" smtClean="0"/>
              <a:t>:</a:t>
            </a:r>
            <a:endParaRPr lang="en-US" sz="2600" b="1" dirty="0" smtClean="0"/>
          </a:p>
          <a:p>
            <a:pPr algn="just"/>
            <a:r>
              <a:rPr lang="ar-SA" sz="2600" b="1" dirty="0" smtClean="0"/>
              <a:t>وهي لغةً: الصنعة أو وسيلة الكسب التي يَرْتزق منها المرء بصفة مستمرة, من زراعة أو صناعة أو تجارة, وتحتاج إلى تدريب </a:t>
            </a:r>
            <a:r>
              <a:rPr lang="ar-SA" sz="2600" b="1" dirty="0" err="1" smtClean="0"/>
              <a:t>قصير.</a:t>
            </a:r>
            <a:r>
              <a:rPr lang="ar-SA" sz="2600" b="1" dirty="0" smtClean="0"/>
              <a:t> والاحتراف: هو </a:t>
            </a:r>
            <a:r>
              <a:rPr lang="ar-SA" sz="2600" b="1" dirty="0" err="1" smtClean="0"/>
              <a:t>الاكتساب.</a:t>
            </a:r>
            <a:r>
              <a:rPr lang="ar-SA" sz="2600" b="1" dirty="0" smtClean="0"/>
              <a:t> </a:t>
            </a:r>
            <a:endParaRPr lang="en-US" sz="2600" b="1" dirty="0" smtClean="0"/>
          </a:p>
          <a:p>
            <a:pPr algn="just"/>
            <a:r>
              <a:rPr lang="ar-SA" sz="2600" b="1" dirty="0" smtClean="0"/>
              <a:t>وليس للاحتراف معنى اصطلاحي خارج عن المعنى </a:t>
            </a:r>
            <a:r>
              <a:rPr lang="ar-SA" sz="2600" b="1" dirty="0" err="1" smtClean="0"/>
              <a:t>اللغوي.</a:t>
            </a:r>
            <a:r>
              <a:rPr lang="ar-SA" sz="2600" b="1" dirty="0" smtClean="0"/>
              <a:t> وغالباً ما تستعمل في الأعمال اليدوية سواء كانت بآلة أو بغير </a:t>
            </a:r>
            <a:r>
              <a:rPr lang="ar-SA" sz="2600" b="1" dirty="0" err="1" smtClean="0"/>
              <a:t>آلة.</a:t>
            </a:r>
            <a:r>
              <a:rPr lang="ar-SA" sz="2600" b="1" dirty="0" smtClean="0"/>
              <a:t> من ذلك ما ورد أن أبا بكر الصديق رضي الله عنه لما استُخْلِف, وكان تاجراً, فأراد أن يخرج لتجارته, فقال له عمر: إلى </a:t>
            </a:r>
            <a:r>
              <a:rPr lang="ar-SA" sz="2600" b="1" dirty="0" err="1" smtClean="0"/>
              <a:t>أين؟</a:t>
            </a:r>
            <a:r>
              <a:rPr lang="ar-SA" sz="2600" b="1" dirty="0" smtClean="0"/>
              <a:t> قال: أحترف </a:t>
            </a:r>
            <a:r>
              <a:rPr lang="ar-SA" sz="2600" b="1" dirty="0" err="1" smtClean="0"/>
              <a:t>لأهلي.</a:t>
            </a:r>
            <a:r>
              <a:rPr lang="ar-SA" sz="2600" b="1" dirty="0" smtClean="0"/>
              <a:t> قال: ومن لمصالح المسلمين وإدارة </a:t>
            </a:r>
            <a:r>
              <a:rPr lang="ar-SA" sz="2600" b="1" dirty="0" err="1" smtClean="0"/>
              <a:t>شؤونهم.</a:t>
            </a:r>
            <a:r>
              <a:rPr lang="ar-SA" sz="2600" b="1" dirty="0" smtClean="0"/>
              <a:t> ارجع ويُصرف لك</a:t>
            </a:r>
            <a:endParaRPr lang="ar-SA" sz="26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3" name="مستطيل 2"/>
          <p:cNvSpPr/>
          <p:nvPr/>
        </p:nvSpPr>
        <p:spPr>
          <a:xfrm>
            <a:off x="344488" y="332656"/>
            <a:ext cx="9145016" cy="6566093"/>
          </a:xfrm>
          <a:prstGeom prst="rect">
            <a:avLst/>
          </a:prstGeom>
        </p:spPr>
        <p:txBody>
          <a:bodyPr wrap="square">
            <a:spAutoFit/>
          </a:bodyPr>
          <a:lstStyle/>
          <a:p>
            <a:pPr algn="just"/>
            <a:r>
              <a:rPr lang="ar-SA" sz="2600" b="1" dirty="0" smtClean="0"/>
              <a:t>من بيت المال حاجتك, فرجع فجعلوا له </a:t>
            </a:r>
            <a:r>
              <a:rPr lang="ar-SA" sz="2600" b="1" dirty="0" err="1" smtClean="0"/>
              <a:t>ألفين.</a:t>
            </a:r>
            <a:r>
              <a:rPr lang="ar-SA" sz="2600" b="1" dirty="0" smtClean="0"/>
              <a:t> فقال: زيدوني فإن لي عيالاً, وقد شغلتموني عن التجارة, فزادوه </a:t>
            </a:r>
            <a:r>
              <a:rPr lang="ar-SA" sz="2600" b="1" dirty="0" err="1" smtClean="0"/>
              <a:t>خمسمائة.</a:t>
            </a:r>
            <a:r>
              <a:rPr lang="ar-SA" sz="2600" b="1" dirty="0" smtClean="0"/>
              <a:t> وقال أَبُو بَكْرٍ رضي الله </a:t>
            </a:r>
            <a:r>
              <a:rPr lang="ar-SA" sz="2600" b="1" dirty="0" err="1" smtClean="0"/>
              <a:t>عنه </a:t>
            </a:r>
            <a:r>
              <a:rPr lang="ar-SA" sz="2600" b="1" dirty="0" smtClean="0"/>
              <a:t>"لَقَدْ عَلِمَ قَوْمِي أَنَّ حِرْفَتِي لَمْ تَكُنْ تَعْجِزُ عَنْ مَئُونَةِ أَهْلِي, وَشُغِلْتُ بِأَمْرِ الْمُسْلِمِينَ, فَسَيَأْكُلُ آلُ أَبِي بَكْرٍ مِنْ هَذَا الْمَالِ, </a:t>
            </a:r>
            <a:r>
              <a:rPr lang="ar-SA" sz="2600" b="1" dirty="0" err="1" smtClean="0"/>
              <a:t>وَيَحتَرِفُ </a:t>
            </a:r>
            <a:r>
              <a:rPr lang="ar-SA" sz="2600" b="1" dirty="0" smtClean="0"/>
              <a:t>–أي أبو بكر- لِلْمُسْلِمِينَ </a:t>
            </a:r>
            <a:r>
              <a:rPr lang="ar-SA" sz="2600" b="1" dirty="0" err="1" smtClean="0"/>
              <a:t>فِيهِ".</a:t>
            </a:r>
            <a:r>
              <a:rPr lang="ar-SA" sz="2600" b="1" dirty="0" smtClean="0"/>
              <a:t> فعمل أبي بكر رضي الله عنه وأرضاه كان في التجارة, وقد سماه </a:t>
            </a:r>
            <a:r>
              <a:rPr lang="ar-SA" sz="2600" b="1" dirty="0" err="1" smtClean="0"/>
              <a:t>حرفة.</a:t>
            </a:r>
            <a:r>
              <a:rPr lang="ar-SA" sz="2600" b="1" dirty="0" smtClean="0"/>
              <a:t> </a:t>
            </a:r>
          </a:p>
          <a:p>
            <a:pPr algn="just"/>
            <a:endParaRPr lang="ar-SA" sz="2600" b="1" dirty="0" smtClean="0"/>
          </a:p>
          <a:p>
            <a:pPr algn="just"/>
            <a:r>
              <a:rPr lang="ar-SA" sz="2600" b="1" dirty="0" smtClean="0"/>
              <a:t>2- </a:t>
            </a:r>
            <a:r>
              <a:rPr lang="ar-SA" sz="2600" b="1" u="sng" dirty="0" smtClean="0"/>
              <a:t>العمل</a:t>
            </a:r>
            <a:r>
              <a:rPr lang="ar-SA" sz="2600" b="1" dirty="0" smtClean="0"/>
              <a:t>: لغةً: يُطلق على المهنة وعلى </a:t>
            </a:r>
            <a:r>
              <a:rPr lang="ar-SA" sz="2600" b="1" dirty="0" err="1" smtClean="0"/>
              <a:t>الفعل.</a:t>
            </a:r>
            <a:r>
              <a:rPr lang="ar-SA" sz="2600" b="1" dirty="0" smtClean="0"/>
              <a:t> </a:t>
            </a:r>
          </a:p>
          <a:p>
            <a:pPr algn="just"/>
            <a:r>
              <a:rPr lang="ar-SA" sz="2600" b="1" u="sng" dirty="0" smtClean="0"/>
              <a:t>والفارق بينه وبين كلٍ من المهنة </a:t>
            </a:r>
            <a:r>
              <a:rPr lang="ar-SA" sz="2600" b="1" u="sng" dirty="0" err="1" smtClean="0"/>
              <a:t>والحرفة:</a:t>
            </a:r>
            <a:r>
              <a:rPr lang="ar-SA" sz="2600" b="1" u="sng" dirty="0" smtClean="0"/>
              <a:t> </a:t>
            </a:r>
            <a:endParaRPr lang="en-US" sz="2600" b="1" dirty="0" smtClean="0"/>
          </a:p>
          <a:p>
            <a:pPr algn="just"/>
            <a:r>
              <a:rPr lang="ar-SA" sz="2600" b="1" dirty="0" smtClean="0"/>
              <a:t>أ- أن العمل </a:t>
            </a:r>
            <a:r>
              <a:rPr lang="ar-SA" sz="2600" b="1" dirty="0" smtClean="0"/>
              <a:t>يكون </a:t>
            </a:r>
            <a:r>
              <a:rPr lang="ar-SA" sz="2600" b="1" dirty="0" smtClean="0"/>
              <a:t>من الإنسان أو الحيوان, والحرفة لا تكون إلا من </a:t>
            </a:r>
            <a:r>
              <a:rPr lang="ar-SA" sz="2600" b="1" dirty="0" err="1" smtClean="0"/>
              <a:t>الإنسان.</a:t>
            </a:r>
            <a:r>
              <a:rPr lang="ar-SA" sz="2600" b="1" dirty="0" smtClean="0"/>
              <a:t> فالثور الذي يحرث الأرض يعمل, والطائر الذي يبني لنفسه عشاً يعمل, ولكنه ليس محترفاً أو ذي </a:t>
            </a:r>
            <a:r>
              <a:rPr lang="ar-SA" sz="2600" b="1" dirty="0" err="1" smtClean="0"/>
              <a:t>مهنة.</a:t>
            </a:r>
            <a:r>
              <a:rPr lang="ar-SA" sz="2600" b="1" dirty="0" smtClean="0"/>
              <a:t> </a:t>
            </a:r>
            <a:endParaRPr lang="en-US" sz="2600" b="1" dirty="0" smtClean="0"/>
          </a:p>
          <a:p>
            <a:pPr algn="just"/>
            <a:r>
              <a:rPr lang="ar-SA" sz="2600" b="1" dirty="0" smtClean="0"/>
              <a:t>ب- العمل يكون ذهنياً, ويكون بدنياً, وأما الحرفة فالغالب أنها تُطلق على الأعمال </a:t>
            </a:r>
            <a:r>
              <a:rPr lang="ar-SA" sz="2600" b="1" dirty="0" err="1" smtClean="0"/>
              <a:t>اليدوية.</a:t>
            </a:r>
            <a:r>
              <a:rPr lang="ar-SA" sz="2600" b="1" dirty="0" smtClean="0"/>
              <a:t> </a:t>
            </a:r>
            <a:endParaRPr lang="en-US" sz="2600" b="1" dirty="0" smtClean="0"/>
          </a:p>
          <a:p>
            <a:pPr algn="just"/>
            <a:r>
              <a:rPr lang="ar-SA" sz="2600" b="1" dirty="0" smtClean="0"/>
              <a:t>ج- العمل يستعمل للمرة الواحدة ولأكثر, ولا يحتاج إلى التدريب, بخلاف المهنة أو الحرفة فلا بد فيها من بعض التدريب </a:t>
            </a:r>
            <a:r>
              <a:rPr lang="ar-SA" sz="2600" b="1" dirty="0" err="1" smtClean="0"/>
              <a:t>والاستمرارية.</a:t>
            </a:r>
            <a:r>
              <a:rPr lang="ar-SA" sz="2600" b="1" dirty="0" smtClean="0"/>
              <a:t> </a:t>
            </a:r>
            <a:endParaRPr lang="en-US" sz="2600" b="1" dirty="0" smtClean="0"/>
          </a:p>
          <a:p>
            <a:pPr algn="just"/>
            <a:endParaRPr lang="ar-SA" sz="26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1025" name="Rectangle 1"/>
          <p:cNvSpPr>
            <a:spLocks noChangeArrowheads="1"/>
          </p:cNvSpPr>
          <p:nvPr/>
        </p:nvSpPr>
        <p:spPr bwMode="auto">
          <a:xfrm>
            <a:off x="344488" y="404664"/>
            <a:ext cx="9145016" cy="4621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3- </a:t>
            </a:r>
            <a:r>
              <a:rPr kumimoji="0" lang="ar-SA" sz="2600" b="1" i="0" u="sng" strike="noStrike" cap="none" normalizeH="0" baseline="0" dirty="0" smtClean="0">
                <a:ln>
                  <a:noFill/>
                </a:ln>
                <a:solidFill>
                  <a:schemeClr val="tx1"/>
                </a:solidFill>
                <a:effectLst/>
                <a:latin typeface="Traditional Arabic" pitchFamily="18" charset="-78"/>
                <a:ea typeface="Times New Roman" pitchFamily="18" charset="0"/>
                <a:cs typeface="+mn-cs"/>
              </a:rPr>
              <a:t>الصنعة</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a:t>
            </a:r>
            <a:r>
              <a:rPr lang="ar-SA" sz="2600" b="1" dirty="0" smtClean="0">
                <a:cs typeface="+mn-cs"/>
              </a:rPr>
              <a:t> </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لغة: ترتيب العمل وإحْكامه على النحو الذي تعلمه, وبما يوصل إلى المقصود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منه.</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p>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فيقال للنجار صانع, ولا يقال للتاجر صانع؛ لان النجار قد سبق علمه بما يريد عمله من سرير أو باب, وكذا سبق علمه بالأسباب التي توصله إلى المقصود منه, وأما التاجر فلا يعلم إذا اتجر هل سيصل إلى ما يريده من الربح أم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لا ؟.</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en-US" sz="2600" b="1" i="0" u="none" strike="noStrike" cap="none" normalizeH="0" baseline="0" dirty="0" smtClean="0">
              <a:ln>
                <a:noFill/>
              </a:ln>
              <a:solidFill>
                <a:schemeClr val="tx1"/>
              </a:solidFill>
              <a:effectLst/>
              <a:latin typeface="Arial" pitchFamily="34" charset="0"/>
              <a:cs typeface="+mn-cs"/>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2600" b="1" i="0" u="sng" strike="noStrike" cap="none" normalizeH="0" baseline="0" dirty="0" smtClean="0">
                <a:ln>
                  <a:noFill/>
                </a:ln>
                <a:solidFill>
                  <a:schemeClr val="tx1"/>
                </a:solidFill>
                <a:effectLst/>
                <a:latin typeface="Traditional Arabic" pitchFamily="18" charset="-78"/>
                <a:ea typeface="Times New Roman" pitchFamily="18" charset="0"/>
                <a:cs typeface="+mn-cs"/>
              </a:rPr>
              <a:t>الفرق بين الصنعة والعمل: </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يمكن تلخيص أوجه الفرق بين الاثنين فيما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يأتي:</a:t>
            </a:r>
            <a:r>
              <a:rPr kumimoji="0" lang="ar-SA" sz="2600" b="1" i="0" u="sng"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en-US" sz="2600" b="1" i="0" u="none" strike="noStrike" cap="none" normalizeH="0" baseline="0" dirty="0" smtClean="0">
              <a:ln>
                <a:noFill/>
              </a:ln>
              <a:solidFill>
                <a:schemeClr val="tx1"/>
              </a:solidFill>
              <a:effectLst/>
              <a:latin typeface="Arial" pitchFamily="34" charset="0"/>
              <a:cs typeface="+mn-cs"/>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أ- العمل يُطلق على ما يصدر من الإنسان أو الحيوان, بينما لا تُطلق الصنعة إلا على ما صدر من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الإنسان.</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en-US" sz="2600" b="1" i="0" u="none" strike="noStrike" cap="none" normalizeH="0" baseline="0" dirty="0" smtClean="0">
              <a:ln>
                <a:noFill/>
              </a:ln>
              <a:solidFill>
                <a:schemeClr val="tx1"/>
              </a:solidFill>
              <a:effectLst/>
              <a:latin typeface="Arial" pitchFamily="34" charset="0"/>
              <a:cs typeface="+mn-cs"/>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ب- العمل لا يتطلب العلم بما يعمل له, بخلاف الصنعة فإنها تتطلب العلم والمهارة, بل إن الصنعة لا تُطلق إلا على ما كان بإجادة, وفيه معنى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الحرفة.</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en-US" sz="2600" b="1" i="0" u="none" strike="noStrike" cap="none" normalizeH="0" baseline="0" dirty="0" smtClean="0">
              <a:ln>
                <a:noFill/>
              </a:ln>
              <a:solidFill>
                <a:schemeClr val="tx1"/>
              </a:solidFill>
              <a:effectLst/>
              <a:latin typeface="Arial" pitchFamily="34" charset="0"/>
              <a:cs typeface="+mn-cs"/>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ج- الصنعة أخص والعمل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أعم.</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وكل صنعةٍ عملٌ، وليس كل عملٍ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صنعةً.</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ar-SA" sz="2600" b="1" i="0" u="none" strike="noStrike" cap="none" normalizeH="0" baseline="0" dirty="0" smtClean="0">
              <a:ln>
                <a:noFill/>
              </a:ln>
              <a:solidFill>
                <a:schemeClr val="tx1"/>
              </a:solidFill>
              <a:effectLst/>
              <a:latin typeface="Arial" pitchFamily="34" charset="0"/>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22529" name="Rectangle 1"/>
          <p:cNvSpPr>
            <a:spLocks noChangeArrowheads="1"/>
          </p:cNvSpPr>
          <p:nvPr/>
        </p:nvSpPr>
        <p:spPr bwMode="auto">
          <a:xfrm>
            <a:off x="200472" y="404664"/>
            <a:ext cx="9505056" cy="57458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Traditional Arabic" pitchFamily="18" charset="-78"/>
                <a:ea typeface="Times New Roman" pitchFamily="18" charset="0"/>
                <a:cs typeface="+mn-cs"/>
              </a:rPr>
              <a:t>4- الوظيفة:</a:t>
            </a:r>
            <a:r>
              <a:rPr lang="ar-SA" sz="2400" b="1" dirty="0" smtClean="0">
                <a:cs typeface="+mn-cs"/>
              </a:rPr>
              <a:t> </a:t>
            </a:r>
            <a:r>
              <a:rPr kumimoji="0" lang="ar-SA" sz="2400" b="1" i="0" u="none" strike="noStrike" cap="none" normalizeH="0" baseline="0" dirty="0" smtClean="0">
                <a:ln>
                  <a:noFill/>
                </a:ln>
                <a:solidFill>
                  <a:schemeClr val="tx1"/>
                </a:solidFill>
                <a:effectLst/>
                <a:latin typeface="Traditional Arabic" pitchFamily="18" charset="-78"/>
                <a:ea typeface="Times New Roman" pitchFamily="18" charset="0"/>
                <a:cs typeface="+mn-cs"/>
              </a:rPr>
              <a:t>لغةً: ما يقدَّر من عمل أو طعام أو رزق في زمن معيَّن، وتأتي أيضاً بمعنى الخدمة المعيَّنة</a:t>
            </a:r>
            <a:r>
              <a:rPr lang="ar-SA" sz="2400" b="1" baseline="30000" dirty="0" smtClean="0">
                <a:latin typeface="Traditional Arabic" pitchFamily="18" charset="-78"/>
                <a:ea typeface="Times New Roman" pitchFamily="18" charset="0"/>
                <a:cs typeface="+mn-cs"/>
              </a:rPr>
              <a:t>.</a:t>
            </a:r>
            <a:endParaRPr kumimoji="0" lang="en-US" sz="2400" b="1" i="0" u="none" strike="noStrike" cap="none" normalizeH="0" baseline="0" dirty="0" smtClean="0">
              <a:ln>
                <a:noFill/>
              </a:ln>
              <a:solidFill>
                <a:schemeClr val="tx1"/>
              </a:solidFill>
              <a:effectLst/>
              <a:latin typeface="Arial" pitchFamily="34" charset="0"/>
              <a:cs typeface="+mn-cs"/>
            </a:endParaRPr>
          </a:p>
          <a:p>
            <a:pPr marL="0" marR="0" lvl="0" indent="457200" algn="just"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Traditional Arabic" pitchFamily="18" charset="-78"/>
                <a:ea typeface="Times New Roman" pitchFamily="18" charset="0"/>
                <a:cs typeface="+mn-cs"/>
              </a:rPr>
              <a:t>وفي الاصطلاح المعاصر: تطلق على وحدة من وحدات العمل, تتكون من عدة أنشطة مجتمعة مع بعضها في المضمون والشكل, ويمكن أن يقوم بها موظف واحد أو </a:t>
            </a:r>
            <a:r>
              <a:rPr kumimoji="0" lang="ar-SA" sz="24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أكثر.</a:t>
            </a:r>
            <a:r>
              <a:rPr kumimoji="0" lang="ar-SA" sz="2400" b="1" i="0" u="none" strike="noStrike" cap="none" normalizeH="0" baseline="0" dirty="0" smtClean="0">
                <a:ln>
                  <a:noFill/>
                </a:ln>
                <a:solidFill>
                  <a:schemeClr val="tx1"/>
                </a:solidFill>
                <a:effectLst/>
                <a:latin typeface="Traditional Arabic" pitchFamily="18" charset="-78"/>
                <a:ea typeface="Times New Roman" pitchFamily="18" charset="0"/>
                <a:cs typeface="+mn-cs"/>
              </a:rPr>
              <a:t> كالمحاسبة في شركة مثلاً فإنها وظيفة, تحتوي على مجموعة من الأنشطة من جمع للبيانات والفواتير, وتصنيفها وإدخالها في الحاسوب, وجمعها, وإجراء المقابلة والمقاصة بين الوارد والصادر منها ثم إخراج النتيجة النهائية لليوم, ثم للشهر, ثم للسنة,  </a:t>
            </a:r>
            <a:r>
              <a:rPr kumimoji="0" lang="ar-SA" sz="24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وهكذا...</a:t>
            </a:r>
            <a:r>
              <a:rPr kumimoji="0" lang="ar-SA" sz="2400" b="1" i="0" u="none" strike="noStrike" cap="none" normalizeH="0" baseline="0" dirty="0" smtClean="0">
                <a:ln>
                  <a:noFill/>
                </a:ln>
                <a:solidFill>
                  <a:schemeClr val="tx1"/>
                </a:solidFill>
                <a:effectLst/>
                <a:latin typeface="Traditional Arabic" pitchFamily="18" charset="-78"/>
                <a:ea typeface="Times New Roman" pitchFamily="18" charset="0"/>
                <a:cs typeface="+mn-cs"/>
              </a:rPr>
              <a:t> وقد يكون للشركة محاسب واحد أو مجموعة من المحاسبين.</a:t>
            </a:r>
          </a:p>
          <a:p>
            <a:pPr lvl="0"/>
            <a:r>
              <a:rPr lang="ar-SA" sz="2400" b="1" u="sng" dirty="0" smtClean="0"/>
              <a:t>خصائص المهنة:</a:t>
            </a:r>
            <a:endParaRPr lang="en-US" sz="2400" b="1" u="sng" dirty="0" smtClean="0"/>
          </a:p>
          <a:p>
            <a:pPr lvl="0">
              <a:buFont typeface="Arial" pitchFamily="34" charset="0"/>
              <a:buChar char="•"/>
            </a:pPr>
            <a:r>
              <a:rPr lang="ar-SA" sz="2400" b="1" dirty="0" smtClean="0"/>
              <a:t>تقديم خدمات أساسية ومفيدة </a:t>
            </a:r>
            <a:r>
              <a:rPr lang="ar-SA" sz="2400" b="1" dirty="0" err="1" smtClean="0"/>
              <a:t>للمجتمع.</a:t>
            </a:r>
            <a:r>
              <a:rPr lang="ar-SA" sz="2400" b="1" dirty="0" smtClean="0"/>
              <a:t> </a:t>
            </a:r>
            <a:endParaRPr lang="en-US" sz="2400" b="1" dirty="0" smtClean="0"/>
          </a:p>
          <a:p>
            <a:pPr lvl="0">
              <a:buFont typeface="Arial" pitchFamily="34" charset="0"/>
              <a:buChar char="•"/>
            </a:pPr>
            <a:r>
              <a:rPr lang="ar-SA" sz="2400" b="1" dirty="0" smtClean="0"/>
              <a:t>حاجتها إلى الإعداد العلمي من خلال برامج ذات أهداف محددة, ومن جهات علمية معترف </a:t>
            </a:r>
            <a:r>
              <a:rPr lang="ar-SA" sz="2400" b="1" dirty="0" err="1" smtClean="0"/>
              <a:t>بها.</a:t>
            </a:r>
            <a:r>
              <a:rPr lang="ar-SA" sz="2400" b="1" dirty="0" smtClean="0"/>
              <a:t> </a:t>
            </a:r>
            <a:endParaRPr lang="en-US" sz="2400" b="1" dirty="0" smtClean="0"/>
          </a:p>
          <a:p>
            <a:pPr lvl="0">
              <a:buFont typeface="Arial" pitchFamily="34" charset="0"/>
              <a:buChar char="•"/>
            </a:pPr>
            <a:r>
              <a:rPr lang="ar-SA" sz="2400" b="1" dirty="0" smtClean="0"/>
              <a:t>لكل مهنة معارف ومهارات خاصة </a:t>
            </a:r>
            <a:r>
              <a:rPr lang="ar-SA" sz="2400" b="1" dirty="0" err="1" smtClean="0"/>
              <a:t>بها.</a:t>
            </a:r>
            <a:r>
              <a:rPr lang="ar-SA" sz="2400" b="1" dirty="0" smtClean="0"/>
              <a:t> </a:t>
            </a:r>
            <a:endParaRPr lang="en-US" sz="2400" b="1" dirty="0" smtClean="0"/>
          </a:p>
          <a:p>
            <a:pPr lvl="0">
              <a:buFont typeface="Arial" pitchFamily="34" charset="0"/>
              <a:buChar char="•"/>
            </a:pPr>
            <a:r>
              <a:rPr lang="ar-SA" sz="2400" b="1" dirty="0" smtClean="0"/>
              <a:t>لكل مهنة قوانين وآداب تنظمها, وتحكم العمل </a:t>
            </a:r>
            <a:r>
              <a:rPr lang="ar-SA" sz="2400" b="1" dirty="0" err="1" smtClean="0"/>
              <a:t>بها.</a:t>
            </a:r>
            <a:r>
              <a:rPr lang="ar-SA" sz="2400" b="1" dirty="0" smtClean="0"/>
              <a:t> </a:t>
            </a:r>
            <a:endParaRPr lang="en-US" sz="2400" b="1" dirty="0" smtClean="0"/>
          </a:p>
          <a:p>
            <a:pPr lvl="0">
              <a:buFont typeface="Arial" pitchFamily="34" charset="0"/>
              <a:buChar char="•"/>
            </a:pPr>
            <a:r>
              <a:rPr lang="ar-SA" sz="2400" b="1" dirty="0" smtClean="0"/>
              <a:t>غالباً ما يوجد في وقتنا الحالي تجمع للعاملين بالمهنة يتحدث باسمها ويدافع عنها </a:t>
            </a:r>
            <a:r>
              <a:rPr lang="ar-SA" sz="2400" b="1" dirty="0" err="1" smtClean="0"/>
              <a:t>كالنقابات.</a:t>
            </a:r>
            <a:r>
              <a:rPr lang="ar-SA" sz="2400" b="1" dirty="0" smtClean="0"/>
              <a:t> </a:t>
            </a:r>
            <a:endParaRPr lang="en-US" sz="2400" b="1" dirty="0" smtClean="0"/>
          </a:p>
          <a:p>
            <a:pPr lvl="0">
              <a:buFont typeface="Arial" pitchFamily="34" charset="0"/>
              <a:buChar char="•"/>
            </a:pPr>
            <a:r>
              <a:rPr lang="ar-SA" sz="2400" b="1" dirty="0" smtClean="0"/>
              <a:t>لكل مهنة معالمها الواضحة التي تميزها عن غيرها من </a:t>
            </a:r>
            <a:r>
              <a:rPr lang="ar-SA" sz="2400" b="1" dirty="0" err="1" smtClean="0"/>
              <a:t>المهن.</a:t>
            </a:r>
            <a:r>
              <a:rPr lang="ar-SA" sz="2400" b="1" dirty="0" smtClean="0"/>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b="1" dirty="0" smtClean="0"/>
              <a:t>الحكم الشرعي </a:t>
            </a:r>
            <a:r>
              <a:rPr lang="ar-SA" b="1" dirty="0" err="1" smtClean="0"/>
              <a:t>للمهنة:</a:t>
            </a:r>
            <a:endParaRPr lang="ar-SA" dirty="0"/>
          </a:p>
        </p:txBody>
      </p:sp>
      <p:sp>
        <p:nvSpPr>
          <p:cNvPr id="3" name="عنصر نائب للمحتوى 2"/>
          <p:cNvSpPr>
            <a:spLocks noGrp="1"/>
          </p:cNvSpPr>
          <p:nvPr>
            <p:ph idx="1"/>
          </p:nvPr>
        </p:nvSpPr>
        <p:spPr>
          <a:xfrm>
            <a:off x="272480" y="1412776"/>
            <a:ext cx="9289032" cy="4713387"/>
          </a:xfrm>
        </p:spPr>
        <p:txBody>
          <a:bodyPr/>
          <a:lstStyle/>
          <a:p>
            <a:pPr algn="just"/>
            <a:r>
              <a:rPr lang="ar-SA" sz="2600" b="1" dirty="0" smtClean="0">
                <a:cs typeface="+mn-cs"/>
              </a:rPr>
              <a:t>إن من يقرأ في كتاب الله تعالى, أو في أحاديث النبي </a:t>
            </a:r>
            <a:r>
              <a:rPr lang="en-US" sz="2800" b="1" dirty="0" smtClean="0">
                <a:sym typeface="AGA Arabesque"/>
              </a:rPr>
              <a:t></a:t>
            </a:r>
            <a:r>
              <a:rPr lang="ar-SA" sz="2600" b="1" dirty="0" smtClean="0">
                <a:cs typeface="+mn-cs"/>
              </a:rPr>
              <a:t>, يجد أن الإسلام يحث على العمل, ويرفع من </a:t>
            </a:r>
            <a:r>
              <a:rPr lang="ar-SA" sz="2600" b="1" dirty="0" err="1" smtClean="0">
                <a:cs typeface="+mn-cs"/>
              </a:rPr>
              <a:t>شأنه.</a:t>
            </a:r>
            <a:r>
              <a:rPr lang="ar-SA" sz="2600" b="1" dirty="0" smtClean="0">
                <a:cs typeface="+mn-cs"/>
              </a:rPr>
              <a:t> كما أن من يقرأ سيرة النبي </a:t>
            </a:r>
            <a:r>
              <a:rPr lang="en-US" sz="2800" b="1" dirty="0" smtClean="0">
                <a:sym typeface="AGA Arabesque"/>
              </a:rPr>
              <a:t></a:t>
            </a:r>
            <a:r>
              <a:rPr lang="ar-SA" sz="2800" b="1" dirty="0" smtClean="0">
                <a:sym typeface="AGA Arabesque"/>
              </a:rPr>
              <a:t> </a:t>
            </a:r>
            <a:r>
              <a:rPr lang="ar-SA" sz="2600" b="1" dirty="0" smtClean="0">
                <a:cs typeface="+mn-cs"/>
              </a:rPr>
              <a:t>العطرة, أو غيره من الأنبياء عليهم السلام, أو يقرأ في سير الخلفاء الراشدين, أو الصحابة الكرام رضوان الله عليهم, أو في سير سلف الأمة وأئمتها, يجد أنهم جميعاً قد مارسوا مختلف المهن من تجارة ورعي وزراعة وخياطة وحدادة </a:t>
            </a:r>
            <a:r>
              <a:rPr lang="ar-SA" sz="2600" b="1" dirty="0" err="1" smtClean="0">
                <a:cs typeface="+mn-cs"/>
              </a:rPr>
              <a:t>وغيرها.</a:t>
            </a:r>
            <a:r>
              <a:rPr lang="ar-SA" sz="2600" b="1" dirty="0" smtClean="0">
                <a:cs typeface="+mn-cs"/>
              </a:rPr>
              <a:t> من ذلك مثلاً: قول الله تعالى عن نبيه داود عليه </a:t>
            </a:r>
            <a:r>
              <a:rPr lang="ar-SA" sz="2600" b="1" dirty="0" err="1" smtClean="0">
                <a:cs typeface="+mn-cs"/>
              </a:rPr>
              <a:t>السلام: </a:t>
            </a:r>
            <a:r>
              <a:rPr lang="ar-SA" sz="2600" b="1" dirty="0" smtClean="0">
                <a:cs typeface="+mn-cs"/>
              </a:rPr>
              <a:t>{وَعَلَّمْنَاهُ صَنْعَةَ لَبُوسٍ لَكُمْ </a:t>
            </a:r>
            <a:r>
              <a:rPr lang="ar-SA" sz="2600" b="1" dirty="0" err="1" smtClean="0">
                <a:cs typeface="+mn-cs"/>
              </a:rPr>
              <a:t>لِتُحْصِنَكُمْ</a:t>
            </a:r>
            <a:r>
              <a:rPr lang="ar-SA" sz="2600" b="1" dirty="0" smtClean="0">
                <a:cs typeface="+mn-cs"/>
              </a:rPr>
              <a:t> مِنْ بَأْسِكُمْ فَهَلْ أَنْتُمْ شَاكِرُونَ</a:t>
            </a:r>
            <a:r>
              <a:rPr lang="ar-SA" sz="2600" b="1" dirty="0" err="1" smtClean="0">
                <a:cs typeface="+mn-cs"/>
              </a:rPr>
              <a:t>} </a:t>
            </a:r>
            <a:r>
              <a:rPr lang="ar-SA" sz="2600" b="1" dirty="0" smtClean="0">
                <a:cs typeface="+mn-cs"/>
              </a:rPr>
              <a:t>(الأنبياء:80) واللبوس: </a:t>
            </a:r>
            <a:r>
              <a:rPr lang="ar-SA" sz="2600" b="1" dirty="0" err="1" smtClean="0">
                <a:cs typeface="+mn-cs"/>
              </a:rPr>
              <a:t>الدروع.</a:t>
            </a:r>
            <a:r>
              <a:rPr lang="ar-SA" sz="2600" b="1" dirty="0" smtClean="0">
                <a:cs typeface="+mn-cs"/>
              </a:rPr>
              <a:t> وقول </a:t>
            </a:r>
            <a:r>
              <a:rPr lang="ar-SA" sz="2600" b="1" dirty="0" smtClean="0">
                <a:cs typeface="+mn-cs"/>
              </a:rPr>
              <a:t>الرسول</a:t>
            </a:r>
            <a:r>
              <a:rPr lang="en-US" sz="2600" b="1" dirty="0" smtClean="0">
                <a:cs typeface="+mn-cs"/>
                <a:sym typeface="AGA Arabesque"/>
              </a:rPr>
              <a:t></a:t>
            </a:r>
            <a:r>
              <a:rPr lang="en-US" sz="2600" b="1" dirty="0" smtClean="0">
                <a:cs typeface="+mn-cs"/>
              </a:rPr>
              <a:t> </a:t>
            </a:r>
            <a:r>
              <a:rPr lang="ar-SA" sz="2600" b="1" dirty="0" err="1" smtClean="0">
                <a:cs typeface="+mn-cs"/>
              </a:rPr>
              <a:t>: </a:t>
            </a:r>
            <a:r>
              <a:rPr lang="ar-SA" sz="2600" b="1" dirty="0" smtClean="0">
                <a:cs typeface="+mn-cs"/>
              </a:rPr>
              <a:t>(ما أكل أحدٌ طعاماً قط خيراً من أن يأكل من عمل يده, وإن نبي الله داود كان يأكل من عمل يده</a:t>
            </a:r>
            <a:r>
              <a:rPr lang="ar-SA" sz="2600" b="1" dirty="0" err="1" smtClean="0">
                <a:cs typeface="+mn-cs"/>
              </a:rPr>
              <a:t>).</a:t>
            </a:r>
            <a:r>
              <a:rPr lang="ar-SA" sz="2600" b="1" dirty="0" smtClean="0">
                <a:cs typeface="+mn-cs"/>
              </a:rPr>
              <a:t> </a:t>
            </a:r>
            <a:r>
              <a:rPr lang="ar-SA" sz="2600" b="1" dirty="0" err="1" smtClean="0">
                <a:cs typeface="+mn-cs"/>
              </a:rPr>
              <a:t>وقوله: </a:t>
            </a:r>
            <a:r>
              <a:rPr lang="ar-SA" sz="2600" b="1" dirty="0" smtClean="0">
                <a:cs typeface="+mn-cs"/>
              </a:rPr>
              <a:t>(ما من مسلم يغرس غرساً أو يزرع زرعاً فيأكل منه طيرٌ أو إنسان أو بهيمة إلا كان له </a:t>
            </a:r>
            <a:r>
              <a:rPr lang="ar-SA" sz="2600" b="1" dirty="0" err="1" smtClean="0">
                <a:cs typeface="+mn-cs"/>
              </a:rPr>
              <a:t>به</a:t>
            </a:r>
            <a:r>
              <a:rPr lang="ar-SA" sz="2600" b="1" dirty="0" smtClean="0">
                <a:cs typeface="+mn-cs"/>
              </a:rPr>
              <a:t> صدقة</a:t>
            </a:r>
            <a:r>
              <a:rPr lang="ar-SA" sz="2600" b="1" dirty="0" err="1" smtClean="0">
                <a:cs typeface="+mn-cs"/>
              </a:rPr>
              <a:t>).</a:t>
            </a:r>
            <a:r>
              <a:rPr lang="ar-SA" sz="2600" b="1" dirty="0" smtClean="0">
                <a:cs typeface="+mn-cs"/>
              </a:rPr>
              <a:t> ويقول عبد الله بن عباس رضي الله </a:t>
            </a:r>
            <a:r>
              <a:rPr lang="ar-SA" sz="2600" b="1" dirty="0" err="1" smtClean="0">
                <a:cs typeface="+mn-cs"/>
              </a:rPr>
              <a:t>عنهما: </a:t>
            </a:r>
            <a:r>
              <a:rPr lang="ar-SA" sz="2600" b="1" dirty="0" smtClean="0">
                <a:cs typeface="+mn-cs"/>
              </a:rPr>
              <a:t>"كان آدم عليه السلام </a:t>
            </a:r>
            <a:r>
              <a:rPr lang="ar-SA" sz="2600" b="1" dirty="0" err="1" smtClean="0">
                <a:cs typeface="+mn-cs"/>
              </a:rPr>
              <a:t>حراثاً</a:t>
            </a:r>
            <a:r>
              <a:rPr lang="ar-SA" sz="2600" b="1" dirty="0" smtClean="0">
                <a:cs typeface="+mn-cs"/>
              </a:rPr>
              <a:t> (زراعاً), وكان إدريس خياطاً, وكان نوح نجاراً, وكان</a:t>
            </a:r>
            <a:endParaRPr lang="en-US" sz="2600" b="1" dirty="0" smtClean="0">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3" name="مستطيل 2"/>
          <p:cNvSpPr/>
          <p:nvPr/>
        </p:nvSpPr>
        <p:spPr>
          <a:xfrm>
            <a:off x="416496" y="692696"/>
            <a:ext cx="9001000" cy="3539430"/>
          </a:xfrm>
          <a:prstGeom prst="rect">
            <a:avLst/>
          </a:prstGeom>
        </p:spPr>
        <p:txBody>
          <a:bodyPr wrap="square">
            <a:spAutoFit/>
          </a:bodyPr>
          <a:lstStyle/>
          <a:p>
            <a:pPr algn="just"/>
            <a:r>
              <a:rPr lang="ar-SA" sz="2800" b="1" dirty="0" smtClean="0"/>
              <a:t>هود تاجراً, وكان إبراهيم </a:t>
            </a:r>
            <a:r>
              <a:rPr lang="ar-SA" sz="2800" b="1" dirty="0" err="1" smtClean="0"/>
              <a:t>راعياً </a:t>
            </a:r>
            <a:r>
              <a:rPr lang="ar-SA" sz="2800" b="1" dirty="0" smtClean="0"/>
              <a:t>(و ورد </a:t>
            </a:r>
            <a:r>
              <a:rPr lang="ar-SA" sz="2800" b="1" dirty="0" err="1" smtClean="0"/>
              <a:t>بزازاً</a:t>
            </a:r>
            <a:r>
              <a:rPr lang="ar-SA" sz="2800" b="1" dirty="0" smtClean="0"/>
              <a:t> أي تاجراً يبيع الملابس), وكان داود </a:t>
            </a:r>
            <a:r>
              <a:rPr lang="ar-SA" sz="2800" b="1" dirty="0" err="1" smtClean="0"/>
              <a:t>زراداً</a:t>
            </a:r>
            <a:r>
              <a:rPr lang="ar-SA" sz="2800" b="1" dirty="0" smtClean="0"/>
              <a:t> (أي حداداً), وكان سليمان خواصاً, وكان </a:t>
            </a:r>
            <a:r>
              <a:rPr lang="ar-SA" sz="2800" b="1" dirty="0" err="1" smtClean="0"/>
              <a:t>موسى </a:t>
            </a:r>
            <a:r>
              <a:rPr lang="ar-SA" sz="2800" b="1" dirty="0" smtClean="0"/>
              <a:t>(راعياً) أجيراً, وكان عيسى سياحاً, وعمل محمد صلى الله عليه وسلم في التجارة والرعي كما أخبر عن نفسه صلى الله عليه </a:t>
            </a:r>
            <a:r>
              <a:rPr lang="ar-SA" sz="2800" b="1" dirty="0" err="1" smtClean="0"/>
              <a:t>وسلم".</a:t>
            </a:r>
            <a:r>
              <a:rPr lang="ar-SA" sz="2800" b="1" dirty="0" smtClean="0"/>
              <a:t> ويقول عمر بن الخطاب رضي الله </a:t>
            </a:r>
            <a:r>
              <a:rPr lang="ar-SA" sz="2800" b="1" dirty="0" err="1" smtClean="0"/>
              <a:t>عنه: </a:t>
            </a:r>
            <a:r>
              <a:rPr lang="ar-SA" sz="2800" b="1" dirty="0" smtClean="0"/>
              <a:t>"إني لأرى الرجل فيعجبني، فأقول: هل له </a:t>
            </a:r>
            <a:r>
              <a:rPr lang="ar-SA" sz="2800" b="1" dirty="0" err="1" smtClean="0"/>
              <a:t>حرفة؟</a:t>
            </a:r>
            <a:r>
              <a:rPr lang="ar-SA" sz="2800" b="1" dirty="0" smtClean="0"/>
              <a:t> فإن قالوا: لا؛ سقط من </a:t>
            </a:r>
            <a:r>
              <a:rPr lang="ar-SA" sz="2800" b="1" dirty="0" err="1" smtClean="0"/>
              <a:t>عيني".</a:t>
            </a:r>
            <a:r>
              <a:rPr lang="ar-SA" sz="2800" b="1" dirty="0" smtClean="0"/>
              <a:t> وفي هذا القدر كفاية, إذ ليس الغرض الحصر والاستقصاء.</a:t>
            </a:r>
            <a:endParaRPr lang="en-US" sz="2800" b="1" dirty="0" smtClean="0"/>
          </a:p>
          <a:p>
            <a:pPr algn="just"/>
            <a:r>
              <a:rPr lang="ar-SA" sz="2800" b="1" dirty="0" smtClean="0"/>
              <a:t>فهذه </a:t>
            </a:r>
            <a:r>
              <a:rPr lang="ar-SA" sz="2800" b="1" dirty="0" err="1" smtClean="0"/>
              <a:t>النصوص </a:t>
            </a:r>
            <a:r>
              <a:rPr lang="ar-SA" sz="2800" b="1" dirty="0" smtClean="0"/>
              <a:t>-وغيرها مما في معناها كثير- تدل على مدى حث الشريعة على العمل, وعلى مدى إعلائه من </a:t>
            </a:r>
            <a:r>
              <a:rPr lang="ar-SA" sz="2800" b="1" dirty="0" err="1" smtClean="0"/>
              <a:t>شأنه.</a:t>
            </a:r>
            <a:r>
              <a:rPr lang="ar-SA" sz="2800" b="1" dirty="0" smtClean="0"/>
              <a:t> </a:t>
            </a:r>
            <a:endParaRPr lang="en-US" sz="28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b="1" dirty="0" smtClean="0"/>
              <a:t>تعريف أخلاق </a:t>
            </a:r>
            <a:r>
              <a:rPr lang="ar-SA" b="1" dirty="0" err="1" smtClean="0"/>
              <a:t>المهنة:</a:t>
            </a:r>
            <a:r>
              <a:rPr lang="ar-SA" b="1" dirty="0" smtClean="0"/>
              <a:t> </a:t>
            </a:r>
            <a:endParaRPr lang="ar-SA" dirty="0"/>
          </a:p>
        </p:txBody>
      </p:sp>
      <p:sp>
        <p:nvSpPr>
          <p:cNvPr id="3" name="عنصر نائب للمحتوى 2"/>
          <p:cNvSpPr>
            <a:spLocks noGrp="1"/>
          </p:cNvSpPr>
          <p:nvPr>
            <p:ph idx="1"/>
          </p:nvPr>
        </p:nvSpPr>
        <p:spPr>
          <a:xfrm>
            <a:off x="344488" y="1412776"/>
            <a:ext cx="9145016" cy="4713387"/>
          </a:xfrm>
        </p:spPr>
        <p:txBody>
          <a:bodyPr/>
          <a:lstStyle/>
          <a:p>
            <a:pPr algn="just"/>
            <a:r>
              <a:rPr lang="ar-SA" sz="2600" b="1" dirty="0" smtClean="0">
                <a:solidFill>
                  <a:schemeClr val="tx1"/>
                </a:solidFill>
                <a:cs typeface="+mn-cs"/>
              </a:rPr>
              <a:t>أخلاق المهنة </a:t>
            </a:r>
            <a:r>
              <a:rPr lang="ar-SA" sz="2600" b="1" dirty="0" err="1" smtClean="0">
                <a:solidFill>
                  <a:schemeClr val="tx1"/>
                </a:solidFill>
                <a:cs typeface="+mn-cs"/>
              </a:rPr>
              <a:t>هي: </a:t>
            </a:r>
            <a:r>
              <a:rPr lang="ar-SA" sz="2600" b="1" dirty="0" smtClean="0">
                <a:solidFill>
                  <a:schemeClr val="tx1"/>
                </a:solidFill>
                <a:cs typeface="+mn-cs"/>
              </a:rPr>
              <a:t>" مجموعة القيم والأعراف والتقاليد التي يتفق ويتعارف عليها أفراد مهنة حول ما هو خير وعدل في نظرهم, وما يعتبرونه أساساً لتعاملهم وتنظيم أمورهم وسلوكهم في إطار المهنة"  أو بعبارة أخرى: هي تلك التوجيهات النابعة من القيم والمبادئ التي يؤمن بها أفراد المجتمع, والتي ينبغي للشخص أن يتحلى بها أثناء ممارسته </a:t>
            </a:r>
            <a:r>
              <a:rPr lang="ar-SA" sz="2600" b="1" dirty="0" err="1" smtClean="0">
                <a:solidFill>
                  <a:schemeClr val="tx1"/>
                </a:solidFill>
                <a:cs typeface="+mn-cs"/>
              </a:rPr>
              <a:t>للمهنة.</a:t>
            </a:r>
            <a:r>
              <a:rPr lang="ar-SA" sz="2600" b="1" dirty="0" smtClean="0">
                <a:solidFill>
                  <a:schemeClr val="tx1"/>
                </a:solidFill>
                <a:cs typeface="+mn-cs"/>
              </a:rPr>
              <a:t> </a:t>
            </a:r>
            <a:endParaRPr lang="en-US" sz="2600" b="1" dirty="0" smtClean="0">
              <a:solidFill>
                <a:schemeClr val="tx1"/>
              </a:solidFill>
              <a:cs typeface="+mn-cs"/>
            </a:endParaRPr>
          </a:p>
          <a:p>
            <a:pPr algn="just"/>
            <a:r>
              <a:rPr lang="ar-SA" sz="2600" b="1" u="sng" dirty="0" smtClean="0">
                <a:solidFill>
                  <a:schemeClr val="tx1"/>
                </a:solidFill>
                <a:cs typeface="+mn-cs"/>
              </a:rPr>
              <a:t>الفرق بين أخلاق المهنة </a:t>
            </a:r>
            <a:r>
              <a:rPr lang="ar-SA" sz="2600" b="1" u="sng" dirty="0" err="1" smtClean="0">
                <a:solidFill>
                  <a:schemeClr val="tx1"/>
                </a:solidFill>
                <a:cs typeface="+mn-cs"/>
              </a:rPr>
              <a:t>وأنظمتها:</a:t>
            </a:r>
            <a:r>
              <a:rPr lang="ar-SA" sz="2600" b="1" u="sng" dirty="0" smtClean="0">
                <a:solidFill>
                  <a:schemeClr val="tx1"/>
                </a:solidFill>
                <a:cs typeface="+mn-cs"/>
              </a:rPr>
              <a:t> </a:t>
            </a:r>
            <a:endParaRPr lang="en-US" sz="2600" b="1" dirty="0" smtClean="0">
              <a:solidFill>
                <a:schemeClr val="tx1"/>
              </a:solidFill>
              <a:cs typeface="+mn-cs"/>
            </a:endParaRPr>
          </a:p>
          <a:p>
            <a:pPr algn="just"/>
            <a:r>
              <a:rPr lang="ar-SA" sz="2600" b="1" dirty="0" smtClean="0">
                <a:solidFill>
                  <a:schemeClr val="tx1"/>
                </a:solidFill>
                <a:cs typeface="+mn-cs"/>
              </a:rPr>
              <a:t>أنظمة المهنة هي: القوانين والتشريعات التي تنظم عمل الممارسين </a:t>
            </a:r>
            <a:r>
              <a:rPr lang="ar-SA" sz="2600" b="1" dirty="0" err="1" smtClean="0">
                <a:solidFill>
                  <a:schemeClr val="tx1"/>
                </a:solidFill>
                <a:cs typeface="+mn-cs"/>
              </a:rPr>
              <a:t>للمهنة.</a:t>
            </a:r>
            <a:r>
              <a:rPr lang="ar-SA" sz="2600" b="1" dirty="0" smtClean="0">
                <a:solidFill>
                  <a:schemeClr val="tx1"/>
                </a:solidFill>
                <a:cs typeface="+mn-cs"/>
              </a:rPr>
              <a:t> أي </a:t>
            </a:r>
            <a:r>
              <a:rPr lang="ar-SA" sz="2600" b="1" dirty="0" err="1" smtClean="0">
                <a:solidFill>
                  <a:schemeClr val="tx1"/>
                </a:solidFill>
                <a:cs typeface="+mn-cs"/>
              </a:rPr>
              <a:t>أن :</a:t>
            </a:r>
            <a:r>
              <a:rPr lang="ar-SA" sz="2600" b="1" dirty="0" smtClean="0">
                <a:solidFill>
                  <a:schemeClr val="tx1"/>
                </a:solidFill>
                <a:cs typeface="+mn-cs"/>
              </a:rPr>
              <a:t> </a:t>
            </a:r>
            <a:endParaRPr lang="en-US" sz="2600" b="1" dirty="0" smtClean="0">
              <a:solidFill>
                <a:schemeClr val="tx1"/>
              </a:solidFill>
              <a:cs typeface="+mn-cs"/>
            </a:endParaRPr>
          </a:p>
          <a:p>
            <a:pPr algn="just"/>
            <a:r>
              <a:rPr lang="ar-SA" sz="2600" b="1" dirty="0" smtClean="0">
                <a:solidFill>
                  <a:schemeClr val="tx1"/>
                </a:solidFill>
                <a:cs typeface="+mn-cs"/>
              </a:rPr>
              <a:t>أ- أخلاق المهنة تهتم بما ينبغي فعله، وأما أنظمة المهنة فتهتم بما يجب </a:t>
            </a:r>
            <a:r>
              <a:rPr lang="ar-SA" sz="2600" b="1" dirty="0" err="1" smtClean="0">
                <a:solidFill>
                  <a:schemeClr val="tx1"/>
                </a:solidFill>
                <a:cs typeface="+mn-cs"/>
              </a:rPr>
              <a:t>فعله.</a:t>
            </a:r>
            <a:r>
              <a:rPr lang="ar-SA" sz="2600" b="1" dirty="0" smtClean="0">
                <a:solidFill>
                  <a:schemeClr val="tx1"/>
                </a:solidFill>
                <a:cs typeface="+mn-cs"/>
              </a:rPr>
              <a:t> </a:t>
            </a:r>
            <a:endParaRPr lang="en-US" sz="2600" b="1" dirty="0" smtClean="0">
              <a:solidFill>
                <a:schemeClr val="tx1"/>
              </a:solidFill>
              <a:cs typeface="+mn-cs"/>
            </a:endParaRPr>
          </a:p>
          <a:p>
            <a:pPr algn="just"/>
            <a:r>
              <a:rPr lang="ar-SA" sz="2600" b="1" dirty="0" smtClean="0">
                <a:solidFill>
                  <a:schemeClr val="tx1"/>
                </a:solidFill>
                <a:cs typeface="+mn-cs"/>
              </a:rPr>
              <a:t>ب- من يخالف أخلاق المهنة يستحق اللوم والعتاب, وأما من يخالف أنظمتها فإنه يستحق العقوبة </a:t>
            </a:r>
            <a:r>
              <a:rPr lang="ar-SA" sz="2600" b="1" dirty="0" err="1" smtClean="0">
                <a:solidFill>
                  <a:schemeClr val="tx1"/>
                </a:solidFill>
                <a:cs typeface="+mn-cs"/>
              </a:rPr>
              <a:t>الزاجرة.</a:t>
            </a:r>
            <a:r>
              <a:rPr lang="ar-SA" sz="2600" b="1" dirty="0" smtClean="0">
                <a:solidFill>
                  <a:schemeClr val="tx1"/>
                </a:solidFill>
                <a:cs typeface="+mn-cs"/>
              </a:rPr>
              <a:t> </a:t>
            </a:r>
            <a:endParaRPr lang="en-US" sz="2600" b="1" dirty="0" smtClean="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66130"/>
          </a:xfrm>
        </p:spPr>
        <p:txBody>
          <a:bodyPr/>
          <a:lstStyle/>
          <a:p>
            <a:pPr lvl="0"/>
            <a:r>
              <a:rPr lang="ar-SA" b="1" dirty="0" smtClean="0"/>
              <a:t>مصادر أخلاق </a:t>
            </a:r>
            <a:r>
              <a:rPr lang="ar-SA" b="1" dirty="0" err="1" smtClean="0"/>
              <a:t>المهنة:</a:t>
            </a:r>
            <a:endParaRPr lang="ar-SA" dirty="0"/>
          </a:p>
        </p:txBody>
      </p:sp>
      <p:sp>
        <p:nvSpPr>
          <p:cNvPr id="3" name="عنصر نائب للمحتوى 2"/>
          <p:cNvSpPr>
            <a:spLocks noGrp="1"/>
          </p:cNvSpPr>
          <p:nvPr>
            <p:ph idx="1"/>
          </p:nvPr>
        </p:nvSpPr>
        <p:spPr>
          <a:xfrm>
            <a:off x="344488" y="1412776"/>
            <a:ext cx="9217024" cy="4968552"/>
          </a:xfrm>
        </p:spPr>
        <p:txBody>
          <a:bodyPr/>
          <a:lstStyle/>
          <a:p>
            <a:pPr algn="just"/>
            <a:r>
              <a:rPr lang="ar-SA" sz="2600" b="1" dirty="0" smtClean="0">
                <a:cs typeface="+mn-cs"/>
              </a:rPr>
              <a:t>نصوص الشريعة كتاباً وسنةً هي مصدر التكاليف الشرعية عامةً بما فيها الجانب الأخلاقي, وأخلاق المهنة بصفتها تمثل جانباً من جوانب السلوك الأخلاقي, فإن مصدرها أيضاً هو </a:t>
            </a:r>
            <a:r>
              <a:rPr lang="ar-SA" sz="2600" b="1" dirty="0" err="1" smtClean="0">
                <a:cs typeface="+mn-cs"/>
              </a:rPr>
              <a:t>الشرع</a:t>
            </a:r>
            <a:r>
              <a:rPr lang="ar-SA" sz="2600" b="1" dirty="0" smtClean="0">
                <a:cs typeface="+mn-cs"/>
              </a:rPr>
              <a:t>, وقد جاءت الشريعة لتأخذ بيد الإنسان إلى الحياة الهانئة الطيبة الآمنة السعيدة, وليعيش في ظلال الإيمان الوارفة, ومن ثمَّ كانت تحثُّ على كل فضيلة, وعلى كل ما هو من مكارم الأخلاق, وعلى إتقان العمل</a:t>
            </a:r>
            <a:r>
              <a:rPr lang="ar-EG" sz="2600" b="1" dirty="0" err="1" smtClean="0">
                <a:cs typeface="+mn-cs"/>
              </a:rPr>
              <a:t>،</a:t>
            </a:r>
            <a:r>
              <a:rPr lang="ar-SA" sz="2600" b="1" dirty="0" smtClean="0">
                <a:cs typeface="+mn-cs"/>
              </a:rPr>
              <a:t> وعلى بذل النصيحة للآخرين والسعي فيما ينفعهم, وعلى مراقبة الله عز وجل في كل شؤون </a:t>
            </a:r>
            <a:r>
              <a:rPr lang="ar-SA" sz="2600" b="1" dirty="0" err="1" smtClean="0">
                <a:cs typeface="+mn-cs"/>
              </a:rPr>
              <a:t>الحياة.</a:t>
            </a:r>
            <a:r>
              <a:rPr lang="ar-SA" sz="2600" b="1" dirty="0" smtClean="0">
                <a:cs typeface="+mn-cs"/>
              </a:rPr>
              <a:t> ونصوص </a:t>
            </a:r>
            <a:r>
              <a:rPr lang="ar-SA" sz="2600" b="1" dirty="0" err="1" smtClean="0">
                <a:cs typeface="+mn-cs"/>
              </a:rPr>
              <a:t>الشرع</a:t>
            </a:r>
            <a:r>
              <a:rPr lang="ar-SA" sz="2600" b="1" dirty="0" smtClean="0">
                <a:cs typeface="+mn-cs"/>
              </a:rPr>
              <a:t> في ذلك كثيرة, كقول الله </a:t>
            </a:r>
            <a:r>
              <a:rPr lang="ar-SA" sz="2600" b="1" dirty="0" err="1" smtClean="0">
                <a:cs typeface="+mn-cs"/>
              </a:rPr>
              <a:t>تعالى: </a:t>
            </a:r>
            <a:r>
              <a:rPr lang="ar-SA" sz="2600" b="1" dirty="0" smtClean="0">
                <a:cs typeface="+mn-cs"/>
              </a:rPr>
              <a:t>{مَنْ عَمِلَ صَالِحاً مِنْ ذَكَرٍ أَوْ أُنْثَى وَهُوَ مُؤْمِنٌ </a:t>
            </a:r>
            <a:r>
              <a:rPr lang="ar-SA" sz="2600" b="1" dirty="0" err="1" smtClean="0">
                <a:cs typeface="+mn-cs"/>
              </a:rPr>
              <a:t>فَلَنُحْيِيَنَّهُ</a:t>
            </a:r>
            <a:r>
              <a:rPr lang="ar-SA" sz="2600" b="1" dirty="0" smtClean="0">
                <a:cs typeface="+mn-cs"/>
              </a:rPr>
              <a:t> حَيَاةً طَيِّبَةً} وقوله </a:t>
            </a:r>
            <a:r>
              <a:rPr lang="ar-SA" sz="2600" b="1" dirty="0" err="1" smtClean="0">
                <a:cs typeface="+mn-cs"/>
              </a:rPr>
              <a:t>تعالى: </a:t>
            </a:r>
            <a:r>
              <a:rPr lang="ar-SA" sz="2600" b="1" dirty="0" smtClean="0">
                <a:cs typeface="+mn-cs"/>
              </a:rPr>
              <a:t>{قَدْ </a:t>
            </a:r>
            <a:r>
              <a:rPr lang="ar-SA" sz="2600" b="1" dirty="0" err="1" smtClean="0">
                <a:cs typeface="+mn-cs"/>
              </a:rPr>
              <a:t>جَاءَكُمْ</a:t>
            </a:r>
            <a:r>
              <a:rPr lang="ar-SA" sz="2600" b="1" dirty="0" smtClean="0">
                <a:cs typeface="+mn-cs"/>
              </a:rPr>
              <a:t> مِنَ اللهِ نُورٌ وَكِتَابٌ مُبِينٌ, يَهْدِي </a:t>
            </a:r>
            <a:r>
              <a:rPr lang="ar-SA" sz="2600" b="1" dirty="0" err="1" smtClean="0">
                <a:cs typeface="+mn-cs"/>
              </a:rPr>
              <a:t>بِهِ</a:t>
            </a:r>
            <a:r>
              <a:rPr lang="ar-SA" sz="2600" b="1" dirty="0" smtClean="0">
                <a:cs typeface="+mn-cs"/>
              </a:rPr>
              <a:t> اللهُ مَنِ اتَّبَعَ رِضْوَانَهُ سُبُلَ السَّلَامِ}, ويقول الرسول </a:t>
            </a:r>
            <a:r>
              <a:rPr lang="en-US" sz="2800" dirty="0" smtClean="0">
                <a:sym typeface="AGA Arabesque"/>
              </a:rPr>
              <a:t></a:t>
            </a:r>
            <a:r>
              <a:rPr lang="ar-SA" sz="2600" b="1" dirty="0" err="1" smtClean="0">
                <a:cs typeface="+mn-cs"/>
              </a:rPr>
              <a:t>: </a:t>
            </a:r>
            <a:r>
              <a:rPr lang="ar-SA" sz="2600" b="1" dirty="0" smtClean="0">
                <a:cs typeface="+mn-cs"/>
              </a:rPr>
              <a:t>(إنما بعثت لأتمم صالح الأخلاق</a:t>
            </a:r>
            <a:r>
              <a:rPr lang="ar-SA" sz="2600" b="1" dirty="0" err="1" smtClean="0">
                <a:cs typeface="+mn-cs"/>
              </a:rPr>
              <a:t>).</a:t>
            </a:r>
            <a:r>
              <a:rPr lang="ar-SA" sz="2600" b="1" dirty="0" smtClean="0">
                <a:cs typeface="+mn-cs"/>
              </a:rPr>
              <a:t> </a:t>
            </a:r>
            <a:r>
              <a:rPr lang="ar-EG" sz="2600" b="1" dirty="0" smtClean="0">
                <a:cs typeface="+mn-cs"/>
              </a:rPr>
              <a:t>و</a:t>
            </a:r>
            <a:r>
              <a:rPr lang="ar-SA" sz="2600" b="1" dirty="0" smtClean="0">
                <a:cs typeface="+mn-cs"/>
              </a:rPr>
              <a:t>كون </a:t>
            </a:r>
            <a:r>
              <a:rPr lang="ar-SA" sz="2600" b="1" dirty="0" err="1" smtClean="0">
                <a:cs typeface="+mn-cs"/>
              </a:rPr>
              <a:t>الشرع</a:t>
            </a:r>
            <a:r>
              <a:rPr lang="ar-SA" sz="2600" b="1" dirty="0" smtClean="0">
                <a:cs typeface="+mn-cs"/>
              </a:rPr>
              <a:t> مصدر أخلاق المهنة لا يعني المنع </a:t>
            </a:r>
            <a:r>
              <a:rPr lang="ar-EG" sz="2600" b="1" dirty="0" smtClean="0">
                <a:cs typeface="+mn-cs"/>
              </a:rPr>
              <a:t>من </a:t>
            </a:r>
            <a:r>
              <a:rPr lang="ar-SA" sz="2600" b="1" dirty="0" smtClean="0">
                <a:cs typeface="+mn-cs"/>
              </a:rPr>
              <a:t>الاستفادة مما هو متوافر لدى الآخرين من غير المسلمين من أنظمة وتشريعات وإجراءات وأساليب نافعة ومفيدة في هذا </a:t>
            </a:r>
            <a:r>
              <a:rPr lang="ar-SA" sz="2600" b="1" dirty="0" err="1" smtClean="0">
                <a:cs typeface="+mn-cs"/>
              </a:rPr>
              <a:t>الباب,</a:t>
            </a:r>
            <a:r>
              <a:rPr lang="ar-SA" sz="2600" b="1" dirty="0" smtClean="0">
                <a:cs typeface="+mn-cs"/>
              </a:rPr>
              <a:t> </a:t>
            </a:r>
            <a:r>
              <a:rPr lang="ar-EG" sz="2600" b="1" dirty="0" smtClean="0">
                <a:cs typeface="+mn-cs"/>
              </a:rPr>
              <a:t>ما لم</a:t>
            </a:r>
            <a:r>
              <a:rPr lang="ar-SA" sz="2600" b="1" dirty="0" smtClean="0">
                <a:cs typeface="+mn-cs"/>
              </a:rPr>
              <a:t> تكن </a:t>
            </a:r>
            <a:r>
              <a:rPr lang="ar-SA" sz="2600" b="1" dirty="0" err="1" smtClean="0">
                <a:cs typeface="+mn-cs"/>
              </a:rPr>
              <a:t>مصادمةً</a:t>
            </a:r>
            <a:r>
              <a:rPr lang="ar-SA" sz="2600" b="1" dirty="0" smtClean="0">
                <a:cs typeface="+mn-cs"/>
              </a:rPr>
              <a:t> </a:t>
            </a:r>
            <a:r>
              <a:rPr lang="ar-SA" sz="2600" b="1" dirty="0" err="1" smtClean="0">
                <a:cs typeface="+mn-cs"/>
              </a:rPr>
              <a:t>للشرع.</a:t>
            </a:r>
            <a:endParaRPr lang="ar-SA" sz="2600" b="1" dirty="0">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138138"/>
          </a:xfrm>
        </p:spPr>
        <p:txBody>
          <a:bodyPr/>
          <a:lstStyle/>
          <a:p>
            <a:pPr lvl="0"/>
            <a:r>
              <a:rPr lang="ar-SA" b="1" dirty="0" smtClean="0"/>
              <a:t>مدى الحاجة إلى دراسة أخلاق </a:t>
            </a:r>
            <a:r>
              <a:rPr lang="ar-SA" b="1" dirty="0" err="1" smtClean="0"/>
              <a:t>المهنة:</a:t>
            </a:r>
            <a:endParaRPr lang="ar-SA" dirty="0"/>
          </a:p>
        </p:txBody>
      </p:sp>
      <p:sp>
        <p:nvSpPr>
          <p:cNvPr id="3" name="عنصر نائب للمحتوى 2"/>
          <p:cNvSpPr>
            <a:spLocks noGrp="1"/>
          </p:cNvSpPr>
          <p:nvPr>
            <p:ph idx="1"/>
          </p:nvPr>
        </p:nvSpPr>
        <p:spPr>
          <a:xfrm>
            <a:off x="344488" y="1340768"/>
            <a:ext cx="9217024" cy="4785395"/>
          </a:xfrm>
        </p:spPr>
        <p:txBody>
          <a:bodyPr/>
          <a:lstStyle/>
          <a:p>
            <a:pPr algn="just"/>
            <a:r>
              <a:rPr lang="ar-SA" sz="2600" b="1" dirty="0" smtClean="0">
                <a:cs typeface="+mn-cs"/>
              </a:rPr>
              <a:t>لكل مهنة أخلاق وآداب عامة تحددها القوانين واللوائح الخاصة بها, ومن خلال مراعاتها تتم المحافظة على المهنة </a:t>
            </a:r>
            <a:r>
              <a:rPr lang="ar-SA" sz="2600" b="1" dirty="0" err="1" smtClean="0">
                <a:cs typeface="+mn-cs"/>
              </a:rPr>
              <a:t>ومكانتها.</a:t>
            </a:r>
            <a:r>
              <a:rPr lang="ar-SA" sz="2600" b="1" dirty="0" smtClean="0">
                <a:cs typeface="+mn-cs"/>
              </a:rPr>
              <a:t> وكثيراً ما تجمع هذه الآداب والأخلاق في عصرنا هذا في وثيقة واحدة, يطلق عليها ميثاق الشرف </a:t>
            </a:r>
            <a:r>
              <a:rPr lang="ar-SA" sz="2600" b="1" dirty="0" err="1" smtClean="0">
                <a:cs typeface="+mn-cs"/>
              </a:rPr>
              <a:t>المهني.</a:t>
            </a:r>
            <a:r>
              <a:rPr lang="ar-SA" sz="2600" b="1" dirty="0" smtClean="0">
                <a:cs typeface="+mn-cs"/>
              </a:rPr>
              <a:t> </a:t>
            </a:r>
            <a:endParaRPr lang="en-US" sz="2600" b="1" dirty="0" smtClean="0">
              <a:cs typeface="+mn-cs"/>
            </a:endParaRPr>
          </a:p>
          <a:p>
            <a:pPr algn="just"/>
            <a:r>
              <a:rPr lang="ar-SA" sz="2600" b="1" dirty="0" smtClean="0">
                <a:cs typeface="+mn-cs"/>
              </a:rPr>
              <a:t>ومن المعلوم أن مجموع المهن في </a:t>
            </a:r>
            <a:r>
              <a:rPr lang="ar-SA" sz="2600" b="1" dirty="0" err="1" smtClean="0">
                <a:cs typeface="+mn-cs"/>
              </a:rPr>
              <a:t>المجتمع </a:t>
            </a:r>
            <a:r>
              <a:rPr lang="ar-SA" sz="2600" b="1" dirty="0" smtClean="0">
                <a:cs typeface="+mn-cs"/>
              </a:rPr>
              <a:t>(كالتدريس والقضاء والطب والهندسة والمحاسبة وغيرها) هي الأداة المنفذة لأهداف وتطلعات أبناء المجتمع</a:t>
            </a:r>
            <a:r>
              <a:rPr lang="ar-EG" sz="2600" b="1" dirty="0" err="1" smtClean="0">
                <a:cs typeface="+mn-cs"/>
              </a:rPr>
              <a:t>،</a:t>
            </a:r>
            <a:r>
              <a:rPr lang="ar-SA" sz="2600" b="1" dirty="0" smtClean="0">
                <a:cs typeface="+mn-cs"/>
              </a:rPr>
              <a:t> فإذا فقد العاملون فيها آداب وأخلاق مهنتهم</a:t>
            </a:r>
            <a:r>
              <a:rPr lang="ar-EG" sz="2600" b="1" dirty="0" err="1" smtClean="0">
                <a:cs typeface="+mn-cs"/>
              </a:rPr>
              <a:t>،</a:t>
            </a:r>
            <a:r>
              <a:rPr lang="ar-SA" sz="2600" b="1" dirty="0" smtClean="0">
                <a:cs typeface="+mn-cs"/>
              </a:rPr>
              <a:t> كان ذلك نذير شؤم عليهم</a:t>
            </a:r>
            <a:r>
              <a:rPr lang="ar-EG" sz="2600" b="1" dirty="0" err="1" smtClean="0">
                <a:cs typeface="+mn-cs"/>
              </a:rPr>
              <a:t>،</a:t>
            </a:r>
            <a:r>
              <a:rPr lang="ar-SA" sz="2600" b="1" dirty="0" smtClean="0">
                <a:cs typeface="+mn-cs"/>
              </a:rPr>
              <a:t> وعلى مجتمعهم, وكان دليلاً على قرب نهايتهم, فكما يقول </a:t>
            </a:r>
            <a:r>
              <a:rPr lang="ar-SA" sz="2600" b="1" dirty="0" err="1" smtClean="0">
                <a:cs typeface="+mn-cs"/>
              </a:rPr>
              <a:t>الشاعر:</a:t>
            </a:r>
            <a:r>
              <a:rPr lang="ar-SA" sz="2600" b="1" dirty="0" smtClean="0">
                <a:cs typeface="+mn-cs"/>
              </a:rPr>
              <a:t>  </a:t>
            </a:r>
            <a:endParaRPr lang="en-US" sz="2600" b="1" dirty="0" smtClean="0">
              <a:cs typeface="+mn-cs"/>
            </a:endParaRPr>
          </a:p>
          <a:p>
            <a:pPr algn="just"/>
            <a:r>
              <a:rPr lang="ar-SA" sz="2600" b="1" dirty="0" smtClean="0">
                <a:cs typeface="+mn-cs"/>
              </a:rPr>
              <a:t>وإنما الأمم الأخلاق ما بقيت          فإن همُ ذهبت أخلاقهم ذهبوا </a:t>
            </a:r>
            <a:endParaRPr lang="en-US" sz="2600" b="1" dirty="0" smtClean="0">
              <a:cs typeface="+mn-cs"/>
            </a:endParaRPr>
          </a:p>
          <a:p>
            <a:pPr algn="just"/>
            <a:r>
              <a:rPr lang="ar-SA" sz="2600" b="1" dirty="0" smtClean="0">
                <a:cs typeface="+mn-cs"/>
              </a:rPr>
              <a:t>و</a:t>
            </a:r>
            <a:r>
              <a:rPr lang="ar-EG" sz="2600" b="1" dirty="0" smtClean="0">
                <a:cs typeface="+mn-cs"/>
              </a:rPr>
              <a:t>ن</a:t>
            </a:r>
            <a:r>
              <a:rPr lang="ar-SA" sz="2600" b="1" dirty="0" err="1" smtClean="0">
                <a:cs typeface="+mn-cs"/>
              </a:rPr>
              <a:t>ظراً</a:t>
            </a:r>
            <a:r>
              <a:rPr lang="ar-SA" sz="2600" b="1" dirty="0" smtClean="0">
                <a:cs typeface="+mn-cs"/>
              </a:rPr>
              <a:t> لاتساع سلطان العلم في عصرنا هذا وما رافقه من تقنيات مذهلة في معظم مجالات الحياة</a:t>
            </a:r>
            <a:r>
              <a:rPr lang="ar-EG" sz="2600" b="1" dirty="0" err="1" smtClean="0">
                <a:cs typeface="+mn-cs"/>
              </a:rPr>
              <a:t>،</a:t>
            </a:r>
            <a:r>
              <a:rPr lang="ar-SA" sz="2600" b="1" dirty="0" smtClean="0">
                <a:cs typeface="+mn-cs"/>
              </a:rPr>
              <a:t> ولأن مجالات العمل قد تضاعفت أضعافاً كثيرة عن العصور السابقة</a:t>
            </a:r>
            <a:r>
              <a:rPr lang="ar-EG" sz="2600" b="1" dirty="0" err="1" smtClean="0">
                <a:cs typeface="+mn-cs"/>
              </a:rPr>
              <a:t>،</a:t>
            </a:r>
            <a:r>
              <a:rPr lang="ar-SA" sz="2600" b="1" dirty="0" smtClean="0">
                <a:cs typeface="+mn-cs"/>
              </a:rPr>
              <a:t> فقد أصبحت الحاجة إلى أخلاق المهنة أكثر إلحاحاً, وأشد ضرورةً تلافياً</a:t>
            </a:r>
            <a:endParaRPr lang="ar-SA" sz="2600" b="1" dirty="0">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3" name="مستطيل 2"/>
          <p:cNvSpPr/>
          <p:nvPr/>
        </p:nvSpPr>
        <p:spPr>
          <a:xfrm>
            <a:off x="344488" y="476672"/>
            <a:ext cx="9145016" cy="5693866"/>
          </a:xfrm>
          <a:prstGeom prst="rect">
            <a:avLst/>
          </a:prstGeom>
        </p:spPr>
        <p:txBody>
          <a:bodyPr wrap="square">
            <a:spAutoFit/>
          </a:bodyPr>
          <a:lstStyle/>
          <a:p>
            <a:pPr algn="just"/>
            <a:r>
              <a:rPr lang="ar-SA" sz="2800" b="1" dirty="0" smtClean="0"/>
              <a:t>لما يمكن أن يوجه إليه المهنة من الاستغلال السيئ من قبل بعض المنحرفين, ومرضى النفوس, فتصبح وسيلة للإفساد والتدمير والعبث بمصير البشرية</a:t>
            </a:r>
            <a:r>
              <a:rPr lang="ar-EG" sz="2800" b="1" dirty="0" err="1" smtClean="0"/>
              <a:t>،</a:t>
            </a:r>
            <a:r>
              <a:rPr lang="ar-SA" sz="2800" b="1" dirty="0" smtClean="0"/>
              <a:t> ولا أدل على ذلك مما نجده في أيامنا هذه من العبث بالجينات الوراثية للمواد الغذائية, ومثل ذلك الاستنساخ والعبث بخِلْقة بعض الحيوانات وجعلها قطع غيار, والسعي بعد ذلك للعبث بخِلْقة الإنسان, وكذلك التنافس المحموم بين كثير من دول العالم في تصنيع القنابل النووية</a:t>
            </a:r>
            <a:r>
              <a:rPr lang="ar-EG" sz="2800" b="1" dirty="0" err="1" smtClean="0"/>
              <a:t>،</a:t>
            </a:r>
            <a:r>
              <a:rPr lang="ar-SA" sz="2800" b="1" dirty="0" smtClean="0"/>
              <a:t> إلى الصواريخ العابرة للقارات</a:t>
            </a:r>
            <a:r>
              <a:rPr lang="ar-EG" sz="2800" b="1" dirty="0" err="1" smtClean="0"/>
              <a:t>،</a:t>
            </a:r>
            <a:r>
              <a:rPr lang="ar-SA" sz="2800" b="1" dirty="0" smtClean="0"/>
              <a:t> إلى غزو الفضاء من خلال أقمار الت</a:t>
            </a:r>
            <a:r>
              <a:rPr lang="ar-EG" sz="2800" b="1" dirty="0" smtClean="0"/>
              <a:t>ج</a:t>
            </a:r>
            <a:r>
              <a:rPr lang="ar-SA" sz="2800" b="1" dirty="0" err="1" smtClean="0"/>
              <a:t>سس ...</a:t>
            </a:r>
            <a:r>
              <a:rPr lang="ar-SA" sz="2800" b="1" dirty="0" smtClean="0"/>
              <a:t> </a:t>
            </a:r>
            <a:r>
              <a:rPr lang="ar-SA" sz="2800" b="1" dirty="0" err="1" smtClean="0"/>
              <a:t>وهكذا.</a:t>
            </a:r>
            <a:r>
              <a:rPr lang="ar-SA" sz="2800" b="1" dirty="0" smtClean="0"/>
              <a:t> </a:t>
            </a:r>
            <a:endParaRPr lang="en-US" sz="2800" b="1" dirty="0" smtClean="0"/>
          </a:p>
          <a:p>
            <a:pPr algn="just"/>
            <a:r>
              <a:rPr lang="ar-SA" sz="2800" b="1" dirty="0" smtClean="0"/>
              <a:t>وهذه الأمور التي هي على درجة كبيرة من الخطورة ليس على البشرية فحسب, بل على الكون برمته بكائناته الحية وجماداته, دفعت كثيراً من رجال العلم والفكر في العالم للدعوة إلى وضع مواثيق شرف أخلاقي يكون من شأنها حماية سمعة المهنة</a:t>
            </a:r>
            <a:r>
              <a:rPr lang="ar-EG" sz="2800" b="1" dirty="0" err="1" smtClean="0"/>
              <a:t>،</a:t>
            </a:r>
            <a:r>
              <a:rPr lang="ar-SA" sz="2800" b="1" dirty="0" smtClean="0"/>
              <a:t> والمحافظة عليها من الانحراف </a:t>
            </a:r>
            <a:r>
              <a:rPr lang="ar-SA" sz="2800" b="1" dirty="0" err="1" smtClean="0"/>
              <a:t>والاستغلال.</a:t>
            </a:r>
            <a:r>
              <a:rPr lang="ar-SA" sz="2800" b="1" dirty="0" smtClean="0"/>
              <a:t> </a:t>
            </a:r>
            <a:endParaRPr lang="en-US" sz="2800" b="1" dirty="0" smtClean="0"/>
          </a:p>
          <a:p>
            <a:pPr algn="just"/>
            <a:r>
              <a:rPr lang="ar-SA" sz="2800" b="1" dirty="0" smtClean="0"/>
              <a:t>وقد تمت الاستجابة لهذه الدعوات ووُضِعتْ كثيرٌ من المواثيق في البلدان المختلفة, انطلاقاً من قيم البلد ومبادئه, ومن هنا كانت الحاجة إلى دراستها.</a:t>
            </a:r>
            <a:endParaRPr lang="ar-SA" sz="24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66130"/>
          </a:xfrm>
        </p:spPr>
        <p:txBody>
          <a:bodyPr/>
          <a:lstStyle/>
          <a:p>
            <a:pPr lvl="0"/>
            <a:r>
              <a:rPr lang="ar-SA" b="1" dirty="0" smtClean="0"/>
              <a:t>صفات الميثاق </a:t>
            </a:r>
            <a:r>
              <a:rPr lang="ar-SA" b="1" dirty="0" err="1" smtClean="0"/>
              <a:t>الأخلاقي:</a:t>
            </a:r>
            <a:r>
              <a:rPr lang="ar-SA" b="1" dirty="0" smtClean="0"/>
              <a:t> </a:t>
            </a:r>
            <a:endParaRPr lang="ar-SA" dirty="0"/>
          </a:p>
        </p:txBody>
      </p:sp>
      <p:sp>
        <p:nvSpPr>
          <p:cNvPr id="3" name="عنصر نائب للمحتوى 2"/>
          <p:cNvSpPr>
            <a:spLocks noGrp="1"/>
          </p:cNvSpPr>
          <p:nvPr>
            <p:ph idx="1"/>
          </p:nvPr>
        </p:nvSpPr>
        <p:spPr>
          <a:xfrm>
            <a:off x="495300" y="1412776"/>
            <a:ext cx="8915400" cy="4713387"/>
          </a:xfrm>
        </p:spPr>
        <p:txBody>
          <a:bodyPr/>
          <a:lstStyle/>
          <a:p>
            <a:r>
              <a:rPr lang="ar-SA" b="1" dirty="0" smtClean="0">
                <a:solidFill>
                  <a:schemeClr val="tx1"/>
                </a:solidFill>
              </a:rPr>
              <a:t>لكي يحقق الميثاق الأخلاقي أهدافه يجب أن يتصف بما </a:t>
            </a:r>
            <a:r>
              <a:rPr lang="ar-SA" b="1" dirty="0" err="1" smtClean="0">
                <a:solidFill>
                  <a:schemeClr val="tx1"/>
                </a:solidFill>
              </a:rPr>
              <a:t>يلي:</a:t>
            </a:r>
            <a:r>
              <a:rPr lang="ar-SA" b="1" dirty="0" smtClean="0">
                <a:solidFill>
                  <a:schemeClr val="tx1"/>
                </a:solidFill>
              </a:rPr>
              <a:t> </a:t>
            </a:r>
            <a:endParaRPr lang="en-US" b="1" dirty="0" smtClean="0">
              <a:solidFill>
                <a:schemeClr val="tx1"/>
              </a:solidFill>
            </a:endParaRPr>
          </a:p>
          <a:p>
            <a:pPr lvl="0">
              <a:buFont typeface="Wingdings" pitchFamily="2" charset="2"/>
              <a:buChar char="§"/>
            </a:pPr>
            <a:r>
              <a:rPr lang="ar-SA" b="1" dirty="0" smtClean="0">
                <a:solidFill>
                  <a:schemeClr val="tx1"/>
                </a:solidFill>
              </a:rPr>
              <a:t>أن تكون مواده منسجمة مع قيم المجتمع </a:t>
            </a:r>
            <a:r>
              <a:rPr lang="ar-SA" b="1" dirty="0" err="1" smtClean="0">
                <a:solidFill>
                  <a:schemeClr val="tx1"/>
                </a:solidFill>
              </a:rPr>
              <a:t>ومبادئه.</a:t>
            </a:r>
            <a:r>
              <a:rPr lang="ar-SA" b="1" dirty="0" smtClean="0">
                <a:solidFill>
                  <a:schemeClr val="tx1"/>
                </a:solidFill>
              </a:rPr>
              <a:t> </a:t>
            </a:r>
            <a:endParaRPr lang="en-US" b="1" dirty="0" smtClean="0">
              <a:solidFill>
                <a:schemeClr val="tx1"/>
              </a:solidFill>
            </a:endParaRPr>
          </a:p>
          <a:p>
            <a:pPr lvl="0">
              <a:buFont typeface="Wingdings" pitchFamily="2" charset="2"/>
              <a:buChar char="§"/>
            </a:pPr>
            <a:r>
              <a:rPr lang="ar-SA" b="1" dirty="0" smtClean="0">
                <a:solidFill>
                  <a:schemeClr val="tx1"/>
                </a:solidFill>
              </a:rPr>
              <a:t>أن تكون </a:t>
            </a:r>
            <a:r>
              <a:rPr lang="ar-SA" b="1" dirty="0" err="1" smtClean="0">
                <a:solidFill>
                  <a:schemeClr val="tx1"/>
                </a:solidFill>
              </a:rPr>
              <a:t>مختصرة.</a:t>
            </a:r>
            <a:r>
              <a:rPr lang="ar-SA" b="1" dirty="0" smtClean="0">
                <a:solidFill>
                  <a:schemeClr val="tx1"/>
                </a:solidFill>
              </a:rPr>
              <a:t> </a:t>
            </a:r>
            <a:endParaRPr lang="en-US" b="1" dirty="0" smtClean="0">
              <a:solidFill>
                <a:schemeClr val="tx1"/>
              </a:solidFill>
            </a:endParaRPr>
          </a:p>
          <a:p>
            <a:pPr lvl="0">
              <a:buFont typeface="Wingdings" pitchFamily="2" charset="2"/>
              <a:buChar char="§"/>
            </a:pPr>
            <a:r>
              <a:rPr lang="ar-SA" b="1" dirty="0" smtClean="0">
                <a:solidFill>
                  <a:schemeClr val="tx1"/>
                </a:solidFill>
              </a:rPr>
              <a:t>أن تكون سهلة </a:t>
            </a:r>
            <a:r>
              <a:rPr lang="ar-SA" b="1" dirty="0" err="1" smtClean="0">
                <a:solidFill>
                  <a:schemeClr val="tx1"/>
                </a:solidFill>
              </a:rPr>
              <a:t>وواضحة.</a:t>
            </a:r>
            <a:r>
              <a:rPr lang="ar-SA" b="1" dirty="0" smtClean="0">
                <a:solidFill>
                  <a:schemeClr val="tx1"/>
                </a:solidFill>
              </a:rPr>
              <a:t> </a:t>
            </a:r>
            <a:endParaRPr lang="en-US" b="1" dirty="0" smtClean="0">
              <a:solidFill>
                <a:schemeClr val="tx1"/>
              </a:solidFill>
            </a:endParaRPr>
          </a:p>
          <a:p>
            <a:pPr lvl="0">
              <a:buFont typeface="Wingdings" pitchFamily="2" charset="2"/>
              <a:buChar char="§"/>
            </a:pPr>
            <a:r>
              <a:rPr lang="ar-SA" b="1" dirty="0" smtClean="0">
                <a:solidFill>
                  <a:schemeClr val="tx1"/>
                </a:solidFill>
              </a:rPr>
              <a:t>أن تكون معقولة ومقبولة من الناحية </a:t>
            </a:r>
            <a:r>
              <a:rPr lang="ar-SA" b="1" dirty="0" err="1" smtClean="0">
                <a:solidFill>
                  <a:schemeClr val="tx1"/>
                </a:solidFill>
              </a:rPr>
              <a:t>العملية.</a:t>
            </a:r>
            <a:r>
              <a:rPr lang="ar-SA" b="1" dirty="0" smtClean="0">
                <a:solidFill>
                  <a:schemeClr val="tx1"/>
                </a:solidFill>
              </a:rPr>
              <a:t> </a:t>
            </a:r>
            <a:endParaRPr lang="en-US" b="1" dirty="0" smtClean="0">
              <a:solidFill>
                <a:schemeClr val="tx1"/>
              </a:solidFill>
            </a:endParaRPr>
          </a:p>
          <a:p>
            <a:pPr lvl="0">
              <a:buFont typeface="Wingdings" pitchFamily="2" charset="2"/>
              <a:buChar char="§"/>
            </a:pPr>
            <a:r>
              <a:rPr lang="ar-SA" b="1" dirty="0" smtClean="0">
                <a:solidFill>
                  <a:schemeClr val="tx1"/>
                </a:solidFill>
              </a:rPr>
              <a:t>أن تكون </a:t>
            </a:r>
            <a:r>
              <a:rPr lang="ar-SA" b="1" dirty="0" err="1" smtClean="0">
                <a:solidFill>
                  <a:schemeClr val="tx1"/>
                </a:solidFill>
              </a:rPr>
              <a:t>شاملة.</a:t>
            </a:r>
            <a:r>
              <a:rPr lang="ar-SA" b="1" dirty="0" smtClean="0">
                <a:solidFill>
                  <a:schemeClr val="tx1"/>
                </a:solidFill>
              </a:rPr>
              <a:t> </a:t>
            </a:r>
            <a:endParaRPr lang="en-US" b="1" dirty="0" smtClean="0">
              <a:solidFill>
                <a:schemeClr val="tx1"/>
              </a:solidFill>
            </a:endParaRPr>
          </a:p>
          <a:p>
            <a:pPr lvl="0">
              <a:buFont typeface="Wingdings" pitchFamily="2" charset="2"/>
              <a:buChar char="§"/>
            </a:pPr>
            <a:r>
              <a:rPr lang="ar-SA" b="1" dirty="0" smtClean="0">
                <a:solidFill>
                  <a:schemeClr val="tx1"/>
                </a:solidFill>
              </a:rPr>
              <a:t>أن تكون </a:t>
            </a:r>
            <a:r>
              <a:rPr lang="ar-SA" b="1" dirty="0" err="1" smtClean="0">
                <a:solidFill>
                  <a:schemeClr val="tx1"/>
                </a:solidFill>
              </a:rPr>
              <a:t>إيجابية.</a:t>
            </a:r>
            <a:r>
              <a:rPr lang="ar-SA" b="1" dirty="0" smtClean="0">
                <a:solidFill>
                  <a:schemeClr val="tx1"/>
                </a:solidFill>
              </a:rPr>
              <a:t> </a:t>
            </a:r>
            <a:endParaRPr lang="en-US" b="1" dirty="0" smtClean="0">
              <a:solidFill>
                <a:schemeClr val="tx1"/>
              </a:solidFill>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pptx" id="{8B8D0FBF-03BB-4501-A633-1AF07D853AD2}" vid="{B9AECDA4-F035-416B-AC03-1D370D83E8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Template>
  <TotalTime>405</TotalTime>
  <Words>1702</Words>
  <Application>Microsoft Office PowerPoint</Application>
  <PresentationFormat>A4 Paper (210x297 mm)‎</PresentationFormat>
  <Paragraphs>90</Paragraphs>
  <Slides>15</Slides>
  <Notes>1</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الثامنة</vt:lpstr>
      <vt:lpstr>أخلاق المهنة ومدى الحاجة إلى دراستها:</vt:lpstr>
      <vt:lpstr>الشريحة 4</vt:lpstr>
      <vt:lpstr>الشريحة 5</vt:lpstr>
      <vt:lpstr>الشريحة 6</vt:lpstr>
      <vt:lpstr>الشريحة 7</vt:lpstr>
      <vt:lpstr>الحكم الشرعي للمهنة:</vt:lpstr>
      <vt:lpstr>الشريحة 9</vt:lpstr>
      <vt:lpstr>تعريف أخلاق المهنة: </vt:lpstr>
      <vt:lpstr>مصادر أخلاق المهنة:</vt:lpstr>
      <vt:lpstr>مدى الحاجة إلى دراسة أخلاق المهنة:</vt:lpstr>
      <vt:lpstr>الشريحة 13</vt:lpstr>
      <vt:lpstr>صفات الميثاق الأخلاقي: </vt:lpstr>
      <vt:lpstr>الشريحة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aldershawi</cp:lastModifiedBy>
  <cp:revision>31</cp:revision>
  <dcterms:created xsi:type="dcterms:W3CDTF">2014-02-26T08:55:04Z</dcterms:created>
  <dcterms:modified xsi:type="dcterms:W3CDTF">2014-03-06T03:39:51Z</dcterms:modified>
</cp:coreProperties>
</file>