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2" r:id="rId3"/>
    <p:sldId id="308" r:id="rId4"/>
    <p:sldId id="309" r:id="rId5"/>
    <p:sldId id="310" r:id="rId6"/>
    <p:sldId id="312" r:id="rId7"/>
    <p:sldId id="311" r:id="rId8"/>
    <p:sldId id="314" r:id="rId9"/>
    <p:sldId id="313" r:id="rId10"/>
    <p:sldId id="316" r:id="rId11"/>
    <p:sldId id="315" r:id="rId12"/>
    <p:sldId id="318"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E6334"/>
    <a:srgbClr val="313B4A"/>
    <a:srgbClr val="43A79C"/>
    <a:srgbClr val="EDBD1F"/>
    <a:srgbClr val="F04316"/>
    <a:srgbClr val="81AA52"/>
    <a:srgbClr val="0E478A"/>
    <a:srgbClr val="ECA02F"/>
    <a:srgbClr val="D52D26"/>
    <a:srgbClr val="013E3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4" autoAdjust="0"/>
  </p:normalViewPr>
  <p:slideViewPr>
    <p:cSldViewPr>
      <p:cViewPr varScale="1">
        <p:scale>
          <a:sx n="73" d="100"/>
          <a:sy n="73" d="100"/>
        </p:scale>
        <p:origin x="-942"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24944"/>
            <a:ext cx="5940152" cy="3456384"/>
          </a:xfrm>
          <a:prstGeom prst="rect">
            <a:avLst/>
          </a:prstGeom>
          <a:noFill/>
          <a:ln w="9525">
            <a:noFill/>
            <a:miter lim="800000"/>
            <a:headEnd/>
            <a:tailEnd/>
          </a:ln>
        </p:spPr>
        <p:txBody>
          <a:bodyPr anchor="ctr"/>
          <a:lstStyle/>
          <a:p>
            <a:pPr algn="ctr"/>
            <a:r>
              <a:rPr lang="ar-EG" sz="4800" b="1" dirty="0" smtClean="0">
                <a:solidFill>
                  <a:srgbClr val="43A79C"/>
                </a:solidFill>
                <a:latin typeface="AYM Wadiy S_U normal."/>
                <a:cs typeface="Times New Roman" pitchFamily="18" charset="0"/>
              </a:rPr>
              <a:t>اسم المقرر</a:t>
            </a:r>
            <a:endParaRPr lang="ar-SA" sz="4800" b="1" dirty="0" smtClean="0">
              <a:solidFill>
                <a:srgbClr val="43A79C"/>
              </a:solidFill>
              <a:latin typeface="AYM Wadiy S_U normal."/>
              <a:cs typeface="Times New Roman" pitchFamily="18" charset="0"/>
            </a:endParaRPr>
          </a:p>
          <a:p>
            <a:pPr algn="ctr"/>
            <a:r>
              <a:rPr lang="ar-SA" sz="36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4800" b="1" dirty="0" smtClean="0">
                <a:solidFill>
                  <a:srgbClr val="43A79C"/>
                </a:solidFill>
                <a:latin typeface="AYM Wadiy S_U normal."/>
                <a:cs typeface="Times New Roman" pitchFamily="18" charset="0"/>
              </a:rPr>
              <a:t>أستاذ المقرر</a:t>
            </a:r>
          </a:p>
          <a:p>
            <a:pPr algn="ctr"/>
            <a:r>
              <a:rPr lang="ar-SA" sz="3600" b="1" dirty="0" smtClean="0">
                <a:solidFill>
                  <a:srgbClr val="313B4A"/>
                </a:solidFill>
                <a:latin typeface="Calibri" pitchFamily="34" charset="0"/>
                <a:cs typeface="Times New Roman" pitchFamily="18" charset="0"/>
              </a:rPr>
              <a:t>أ.د/ عبد الله الديرشوي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التاسعة</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3356992"/>
            <a:ext cx="8877300" cy="24992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t> </a:t>
            </a:r>
            <a:endParaRPr lang="en-US" dirty="0"/>
          </a:p>
          <a:p>
            <a:pPr rtl="1" eaLnBrk="1" hangingPunct="1"/>
            <a:r>
              <a:rPr lang="ar-SA" sz="4400" b="1" dirty="0" smtClean="0">
                <a:solidFill>
                  <a:schemeClr val="tx1"/>
                </a:solidFill>
              </a:rPr>
              <a:t>الأخلاق الجامعة للمهنة</a:t>
            </a:r>
            <a:endParaRPr lang="en-US" sz="4400" b="1" dirty="0" smtClean="0">
              <a:solidFill>
                <a:schemeClr val="tx1"/>
              </a:solidFill>
            </a:endParaRPr>
          </a:p>
          <a:p>
            <a:pPr rtl="1"/>
            <a:r>
              <a:rPr lang="ar-SA" sz="4400" b="1" dirty="0" smtClean="0">
                <a:solidFill>
                  <a:schemeClr val="tx1"/>
                </a:solidFill>
              </a:rPr>
              <a:t>وخُلق الطهارة المهنية</a:t>
            </a:r>
            <a:endParaRPr lang="en-US" sz="4400" b="1" dirty="0" smtClean="0">
              <a:solidFill>
                <a:schemeClr val="tx1"/>
              </a:solidFill>
            </a:endParaRPr>
          </a:p>
          <a:p>
            <a:pPr eaLnBrk="1" hangingPunct="1"/>
            <a:endParaRPr lang="en-US" b="1" dirty="0">
              <a:solidFill>
                <a:schemeClr val="tx1"/>
              </a:solidFill>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72480" y="1371600"/>
            <a:ext cx="9176320" cy="4937720"/>
          </a:xfrm>
        </p:spPr>
        <p:txBody>
          <a:bodyPr/>
          <a:lstStyle/>
          <a:p>
            <a:pPr algn="just"/>
            <a:r>
              <a:rPr lang="en-GB" dirty="0" smtClean="0"/>
              <a:t>  </a:t>
            </a:r>
            <a:r>
              <a:rPr lang="en-US" dirty="0" smtClean="0"/>
              <a:t>  </a:t>
            </a:r>
            <a:r>
              <a:rPr lang="en-US" sz="2400" dirty="0" smtClean="0"/>
              <a:t>   </a:t>
            </a:r>
            <a:r>
              <a:rPr lang="en-GB" sz="2400" dirty="0" smtClean="0"/>
              <a:t> </a:t>
            </a:r>
            <a:r>
              <a:rPr lang="ar-SA" sz="2600" b="1" dirty="0" smtClean="0">
                <a:solidFill>
                  <a:schemeClr val="tx1"/>
                </a:solidFill>
                <a:cs typeface="+mn-cs"/>
              </a:rPr>
              <a:t>للمهنة عناصر أربعة هي: العامل ورب العمل والمستفيد </a:t>
            </a:r>
            <a:r>
              <a:rPr lang="ar-SA" sz="2600" b="1" dirty="0" err="1" smtClean="0">
                <a:solidFill>
                  <a:schemeClr val="tx1"/>
                </a:solidFill>
                <a:cs typeface="+mn-cs"/>
              </a:rPr>
              <a:t>والمجتمع.</a:t>
            </a:r>
            <a:r>
              <a:rPr lang="ar-SA" sz="2600" b="1" dirty="0" smtClean="0">
                <a:solidFill>
                  <a:schemeClr val="tx1"/>
                </a:solidFill>
                <a:cs typeface="+mn-cs"/>
              </a:rPr>
              <a:t> </a:t>
            </a:r>
          </a:p>
          <a:p>
            <a:pPr algn="just"/>
            <a:r>
              <a:rPr lang="ar-SA" sz="2600" b="1" dirty="0" smtClean="0">
                <a:solidFill>
                  <a:schemeClr val="tx1"/>
                </a:solidFill>
                <a:cs typeface="+mn-cs"/>
              </a:rPr>
              <a:t>ويُقصد بأخلاق المهنة هنا تلك الصفات التي تنشد الكمال في هذه العناصر الأربعة.</a:t>
            </a:r>
            <a:endParaRPr lang="en-US" sz="2600" b="1" dirty="0" smtClean="0">
              <a:solidFill>
                <a:schemeClr val="tx1"/>
              </a:solidFill>
              <a:cs typeface="+mn-cs"/>
            </a:endParaRPr>
          </a:p>
          <a:p>
            <a:pPr algn="just"/>
            <a:r>
              <a:rPr lang="ar-SA" sz="2600" b="1" dirty="0" smtClean="0">
                <a:solidFill>
                  <a:schemeClr val="tx1"/>
                </a:solidFill>
                <a:cs typeface="+mn-cs"/>
              </a:rPr>
              <a:t>ولما كانت ممارسة المهنة تتم في إطار التزام قانوني أو تعاقدي</a:t>
            </a:r>
            <a:r>
              <a:rPr lang="ar-EG" sz="2600" b="1" dirty="0" err="1" smtClean="0">
                <a:solidFill>
                  <a:schemeClr val="tx1"/>
                </a:solidFill>
                <a:cs typeface="+mn-cs"/>
              </a:rPr>
              <a:t>،</a:t>
            </a:r>
            <a:r>
              <a:rPr lang="ar-SA" sz="2600" b="1" dirty="0" smtClean="0">
                <a:solidFill>
                  <a:schemeClr val="tx1"/>
                </a:solidFill>
                <a:cs typeface="+mn-cs"/>
              </a:rPr>
              <a:t> فإنه غالباً ما </a:t>
            </a:r>
            <a:r>
              <a:rPr lang="ar-SA" sz="2600" b="1" dirty="0" err="1" smtClean="0">
                <a:solidFill>
                  <a:schemeClr val="tx1"/>
                </a:solidFill>
                <a:cs typeface="+mn-cs"/>
              </a:rPr>
              <a:t>يشتمل</a:t>
            </a:r>
            <a:r>
              <a:rPr lang="ar-SA" sz="2600" b="1" dirty="0" smtClean="0">
                <a:solidFill>
                  <a:schemeClr val="tx1"/>
                </a:solidFill>
                <a:cs typeface="+mn-cs"/>
              </a:rPr>
              <a:t> هذا القانون أو العقد على بعض الخصال الأخلاقية باعتبارها التزاماً </a:t>
            </a:r>
            <a:r>
              <a:rPr lang="ar-SA" sz="2600" b="1" dirty="0" err="1" smtClean="0">
                <a:solidFill>
                  <a:schemeClr val="tx1"/>
                </a:solidFill>
                <a:cs typeface="+mn-cs"/>
              </a:rPr>
              <a:t>واجباً.</a:t>
            </a:r>
            <a:r>
              <a:rPr lang="ar-SA" sz="2600" b="1" dirty="0" smtClean="0">
                <a:solidFill>
                  <a:schemeClr val="tx1"/>
                </a:solidFill>
                <a:cs typeface="+mn-cs"/>
              </a:rPr>
              <a:t> </a:t>
            </a:r>
            <a:endParaRPr lang="ar-EG" sz="2600" b="1" dirty="0" smtClean="0">
              <a:solidFill>
                <a:schemeClr val="tx1"/>
              </a:solidFill>
              <a:cs typeface="+mn-cs"/>
            </a:endParaRPr>
          </a:p>
          <a:p>
            <a:pPr algn="just"/>
            <a:r>
              <a:rPr lang="ar-SA" sz="2600" b="1" dirty="0" smtClean="0">
                <a:solidFill>
                  <a:schemeClr val="tx1"/>
                </a:solidFill>
                <a:cs typeface="+mn-cs"/>
              </a:rPr>
              <a:t>ونحن في دراستنا هذه سنستبعد تلك الخصال الواجبة عن محل البحث.</a:t>
            </a:r>
            <a:r>
              <a:rPr lang="ar-EG" sz="2600" b="1" dirty="0" smtClean="0">
                <a:solidFill>
                  <a:schemeClr val="tx1"/>
                </a:solidFill>
                <a:cs typeface="+mn-cs"/>
              </a:rPr>
              <a:t> </a:t>
            </a:r>
            <a:endParaRPr lang="ar-SA" sz="2600" b="1" dirty="0" smtClean="0">
              <a:solidFill>
                <a:schemeClr val="tx1"/>
              </a:solidFill>
              <a:cs typeface="+mn-cs"/>
            </a:endParaRPr>
          </a:p>
          <a:p>
            <a:pPr algn="just"/>
            <a:r>
              <a:rPr lang="ar-SA" sz="2600" b="1" dirty="0" smtClean="0">
                <a:solidFill>
                  <a:schemeClr val="tx1"/>
                </a:solidFill>
                <a:cs typeface="+mn-cs"/>
              </a:rPr>
              <a:t>كما سنستبعد الخصال الأخلاقية العامة المطلوبة دائماً وفي كل مجالات الحياة كبر الوالدين والإحسان للجار وبذل النصيحة للآخرين عن محل البحث.</a:t>
            </a:r>
          </a:p>
          <a:p>
            <a:pPr algn="just"/>
            <a:r>
              <a:rPr lang="ar-SA" sz="2600" b="1" dirty="0" smtClean="0">
                <a:solidFill>
                  <a:schemeClr val="tx1"/>
                </a:solidFill>
                <a:cs typeface="+mn-cs"/>
              </a:rPr>
              <a:t>وسنقتصر على ما له صلة بكمال المهنة مما لم </a:t>
            </a:r>
            <a:r>
              <a:rPr lang="ar-SA" sz="2600" b="1" dirty="0" err="1" smtClean="0">
                <a:solidFill>
                  <a:schemeClr val="tx1"/>
                </a:solidFill>
                <a:cs typeface="+mn-cs"/>
              </a:rPr>
              <a:t>يشتمل</a:t>
            </a:r>
            <a:r>
              <a:rPr lang="ar-SA" sz="2600" b="1" dirty="0" smtClean="0">
                <a:solidFill>
                  <a:schemeClr val="tx1"/>
                </a:solidFill>
                <a:cs typeface="+mn-cs"/>
              </a:rPr>
              <a:t> عليه قانون  المهنة أو التعاقد.</a:t>
            </a:r>
            <a:endParaRPr lang="ar-EG" sz="2600" b="1" dirty="0" smtClean="0">
              <a:solidFill>
                <a:schemeClr val="tx1"/>
              </a:solidFill>
              <a:cs typeface="+mn-cs"/>
            </a:endParaRPr>
          </a:p>
          <a:p>
            <a:pPr algn="just"/>
            <a:r>
              <a:rPr lang="ar-SA" sz="2600" b="1" dirty="0" smtClean="0">
                <a:solidFill>
                  <a:schemeClr val="tx1"/>
                </a:solidFill>
                <a:cs typeface="+mn-cs"/>
              </a:rPr>
              <a:t>وسنجمع هذه </a:t>
            </a:r>
            <a:r>
              <a:rPr lang="ar-SA" sz="2600" b="1" dirty="0" err="1" smtClean="0">
                <a:solidFill>
                  <a:schemeClr val="tx1"/>
                </a:solidFill>
                <a:cs typeface="+mn-cs"/>
              </a:rPr>
              <a:t>الأخلاق </a:t>
            </a:r>
            <a:r>
              <a:rPr lang="ar-SA" sz="2600" b="1" dirty="0" smtClean="0">
                <a:solidFill>
                  <a:schemeClr val="tx1"/>
                </a:solidFill>
                <a:cs typeface="+mn-cs"/>
              </a:rPr>
              <a:t>(أخلاق المهنة) في خمس مجموعات هي:</a:t>
            </a:r>
            <a:endParaRPr lang="en-US" sz="2600" b="1" dirty="0" smtClean="0">
              <a:solidFill>
                <a:schemeClr val="tx1"/>
              </a:solidFill>
              <a:cs typeface="+mn-cs"/>
            </a:endParaRPr>
          </a:p>
          <a:p>
            <a:pPr algn="just"/>
            <a:r>
              <a:rPr lang="ar-SA" sz="2600" b="1" dirty="0" smtClean="0">
                <a:solidFill>
                  <a:schemeClr val="tx1"/>
                </a:solidFill>
                <a:cs typeface="+mn-cs"/>
              </a:rPr>
              <a:t>الطهارة المهنية, الاستقامة المهنية, التعاون المهني, الأمانة المهنية, المحبة المهنية.</a:t>
            </a:r>
            <a:endParaRPr lang="en-US" sz="2600" b="1" dirty="0" smtClean="0">
              <a:solidFill>
                <a:schemeClr val="tx1"/>
              </a:solidFill>
              <a:cs typeface="+mn-cs"/>
            </a:endParaRPr>
          </a:p>
          <a:p>
            <a:r>
              <a:rPr lang="en-GB" dirty="0" smtClean="0"/>
              <a:t>   </a:t>
            </a:r>
            <a:endParaRPr lang="ar-EG" dirty="0"/>
          </a:p>
        </p:txBody>
      </p:sp>
      <p:sp>
        <p:nvSpPr>
          <p:cNvPr id="2" name="Title 1"/>
          <p:cNvSpPr>
            <a:spLocks noGrp="1"/>
          </p:cNvSpPr>
          <p:nvPr>
            <p:ph type="title"/>
          </p:nvPr>
        </p:nvSpPr>
        <p:spPr/>
        <p:txBody>
          <a:bodyPr/>
          <a:lstStyle/>
          <a:p>
            <a:r>
              <a:rPr lang="ar-SA" b="1" dirty="0" smtClean="0"/>
              <a:t> تمهيد</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الطهارة المهنية</a:t>
            </a:r>
            <a:endParaRPr lang="ar-SA" dirty="0"/>
          </a:p>
        </p:txBody>
      </p:sp>
      <p:sp>
        <p:nvSpPr>
          <p:cNvPr id="3" name="عنصر نائب للمحتوى 2"/>
          <p:cNvSpPr>
            <a:spLocks noGrp="1"/>
          </p:cNvSpPr>
          <p:nvPr>
            <p:ph idx="1"/>
          </p:nvPr>
        </p:nvSpPr>
        <p:spPr>
          <a:xfrm>
            <a:off x="128464" y="1340768"/>
            <a:ext cx="9577064" cy="4785395"/>
          </a:xfrm>
        </p:spPr>
        <p:txBody>
          <a:bodyPr/>
          <a:lstStyle/>
          <a:p>
            <a:pPr algn="just"/>
            <a:r>
              <a:rPr lang="ar-SA" sz="2400" b="1" u="sng" dirty="0" smtClean="0">
                <a:solidFill>
                  <a:schemeClr val="tx1"/>
                </a:solidFill>
                <a:cs typeface="+mn-cs"/>
              </a:rPr>
              <a:t>- الطهارة لغة: </a:t>
            </a:r>
            <a:r>
              <a:rPr lang="ar-SA" sz="2400" b="1" dirty="0" smtClean="0">
                <a:solidFill>
                  <a:schemeClr val="tx1"/>
                </a:solidFill>
                <a:cs typeface="+mn-cs"/>
              </a:rPr>
              <a:t>مصدرٌ من طَهُرَ يَطْهُرُ, وتعني النظافة والنقاء والتنزه عن الأقذار, حسية كانت تلك الأقذار أو </a:t>
            </a:r>
            <a:r>
              <a:rPr lang="ar-SA" sz="2400" b="1" dirty="0" err="1" smtClean="0">
                <a:solidFill>
                  <a:schemeClr val="tx1"/>
                </a:solidFill>
                <a:cs typeface="+mn-cs"/>
              </a:rPr>
              <a:t>معنوية.</a:t>
            </a:r>
            <a:r>
              <a:rPr lang="ar-SA" sz="2400" b="1" dirty="0" smtClean="0">
                <a:solidFill>
                  <a:schemeClr val="tx1"/>
                </a:solidFill>
                <a:cs typeface="+mn-cs"/>
              </a:rPr>
              <a:t> والطاهر هو: </a:t>
            </a:r>
            <a:r>
              <a:rPr lang="ar-SA" sz="2400" b="1" dirty="0" err="1" smtClean="0">
                <a:solidFill>
                  <a:schemeClr val="tx1"/>
                </a:solidFill>
                <a:cs typeface="+mn-cs"/>
              </a:rPr>
              <a:t>البرئ</a:t>
            </a:r>
            <a:r>
              <a:rPr lang="ar-SA" sz="2400" b="1" dirty="0" smtClean="0">
                <a:solidFill>
                  <a:schemeClr val="tx1"/>
                </a:solidFill>
                <a:cs typeface="+mn-cs"/>
              </a:rPr>
              <a:t> من العيوب, وهو النزيه, والشرِيف.</a:t>
            </a:r>
            <a:endParaRPr lang="en-US" sz="2400" b="1" dirty="0" smtClean="0">
              <a:solidFill>
                <a:schemeClr val="tx1"/>
              </a:solidFill>
              <a:cs typeface="+mn-cs"/>
            </a:endParaRPr>
          </a:p>
          <a:p>
            <a:pPr algn="just"/>
            <a:r>
              <a:rPr lang="ar-SA" sz="2400" b="1" u="sng" dirty="0" smtClean="0">
                <a:solidFill>
                  <a:schemeClr val="tx1"/>
                </a:solidFill>
                <a:cs typeface="+mn-cs"/>
              </a:rPr>
              <a:t>وفي </a:t>
            </a:r>
            <a:r>
              <a:rPr lang="ar-SA" sz="2400" b="1" u="sng" dirty="0" err="1" smtClean="0">
                <a:solidFill>
                  <a:schemeClr val="tx1"/>
                </a:solidFill>
                <a:cs typeface="+mn-cs"/>
              </a:rPr>
              <a:t>الشرع</a:t>
            </a:r>
            <a:r>
              <a:rPr lang="ar-SA" sz="2400" b="1" u="sng" dirty="0" smtClean="0">
                <a:solidFill>
                  <a:schemeClr val="tx1"/>
                </a:solidFill>
                <a:cs typeface="+mn-cs"/>
              </a:rPr>
              <a:t>: </a:t>
            </a:r>
            <a:r>
              <a:rPr lang="ar-SA" sz="2400" b="1" dirty="0" smtClean="0">
                <a:solidFill>
                  <a:schemeClr val="tx1"/>
                </a:solidFill>
                <a:cs typeface="+mn-cs"/>
              </a:rPr>
              <a:t>تطلق على غسل أعضاء مخصوصة بصفة </a:t>
            </a:r>
            <a:r>
              <a:rPr lang="ar-SA" sz="2400" b="1" dirty="0" err="1" smtClean="0">
                <a:solidFill>
                  <a:schemeClr val="tx1"/>
                </a:solidFill>
                <a:cs typeface="+mn-cs"/>
              </a:rPr>
              <a:t>مخصوصة </a:t>
            </a:r>
            <a:r>
              <a:rPr lang="ar-SA" sz="2400" b="1" dirty="0" smtClean="0">
                <a:solidFill>
                  <a:schemeClr val="tx1"/>
                </a:solidFill>
                <a:cs typeface="+mn-cs"/>
              </a:rPr>
              <a:t>(أي رفع الحدث الأصغر أو الأكبر), أو إزالة نجاسةٍ.</a:t>
            </a:r>
          </a:p>
          <a:p>
            <a:r>
              <a:rPr lang="ar-SA" sz="2400" b="1" u="sng" dirty="0" smtClean="0">
                <a:solidFill>
                  <a:schemeClr val="tx1"/>
                </a:solidFill>
                <a:cs typeface="+mn-cs"/>
              </a:rPr>
              <a:t>- أقسام الطهارة:</a:t>
            </a:r>
            <a:r>
              <a:rPr lang="ar-SA" sz="2400" b="1" dirty="0" smtClean="0">
                <a:solidFill>
                  <a:schemeClr val="tx1"/>
                </a:solidFill>
                <a:cs typeface="+mn-cs"/>
              </a:rPr>
              <a:t> الطهارة على ضربين: حسية, </a:t>
            </a:r>
            <a:r>
              <a:rPr lang="ar-SA" sz="2400" b="1" dirty="0" err="1" smtClean="0">
                <a:solidFill>
                  <a:schemeClr val="tx1"/>
                </a:solidFill>
                <a:cs typeface="+mn-cs"/>
              </a:rPr>
              <a:t>ومعنوية.</a:t>
            </a:r>
            <a:r>
              <a:rPr lang="ar-SA" sz="2400" b="1" dirty="0" smtClean="0">
                <a:solidFill>
                  <a:schemeClr val="tx1"/>
                </a:solidFill>
                <a:cs typeface="+mn-cs"/>
              </a:rPr>
              <a:t> </a:t>
            </a:r>
            <a:endParaRPr lang="en-US" sz="2400" b="1" dirty="0" smtClean="0">
              <a:solidFill>
                <a:schemeClr val="tx1"/>
              </a:solidFill>
              <a:cs typeface="+mn-cs"/>
            </a:endParaRPr>
          </a:p>
          <a:p>
            <a:r>
              <a:rPr lang="ar-SA" sz="2400" b="1" dirty="0" smtClean="0">
                <a:solidFill>
                  <a:schemeClr val="tx1"/>
                </a:solidFill>
                <a:cs typeface="+mn-cs"/>
              </a:rPr>
              <a:t>الطهارة الحسية: وتتحقق برفع الحدث أو إزالة النجس أو ما في معناهما وعلى </a:t>
            </a:r>
            <a:r>
              <a:rPr lang="ar-SA" sz="2400" b="1" dirty="0" err="1" smtClean="0">
                <a:solidFill>
                  <a:schemeClr val="tx1"/>
                </a:solidFill>
                <a:cs typeface="+mn-cs"/>
              </a:rPr>
              <a:t>صورتهما.</a:t>
            </a:r>
            <a:r>
              <a:rPr lang="ar-SA" sz="2400" b="1" dirty="0" smtClean="0">
                <a:solidFill>
                  <a:schemeClr val="tx1"/>
                </a:solidFill>
                <a:cs typeface="+mn-cs"/>
              </a:rPr>
              <a:t> </a:t>
            </a:r>
            <a:endParaRPr lang="en-US" sz="2400" b="1" dirty="0" smtClean="0">
              <a:solidFill>
                <a:schemeClr val="tx1"/>
              </a:solidFill>
              <a:cs typeface="+mn-cs"/>
            </a:endParaRPr>
          </a:p>
          <a:p>
            <a:r>
              <a:rPr lang="ar-SA" sz="2400" b="1" dirty="0" smtClean="0">
                <a:solidFill>
                  <a:schemeClr val="tx1"/>
                </a:solidFill>
                <a:cs typeface="+mn-cs"/>
              </a:rPr>
              <a:t>والطهارة المعنوية: وتتحقق بترك </a:t>
            </a:r>
            <a:r>
              <a:rPr lang="ar-SA" sz="2400" b="1" dirty="0" smtClean="0">
                <a:solidFill>
                  <a:schemeClr val="tx1"/>
                </a:solidFill>
                <a:cs typeface="+mn-cs"/>
              </a:rPr>
              <a:t>الذّنوب, </a:t>
            </a:r>
            <a:r>
              <a:rPr lang="ar-SA" sz="2400" b="1" dirty="0" smtClean="0">
                <a:solidFill>
                  <a:schemeClr val="tx1"/>
                </a:solidFill>
                <a:cs typeface="+mn-cs"/>
              </a:rPr>
              <a:t>وتنقية النّفس من </a:t>
            </a:r>
            <a:r>
              <a:rPr lang="ar-SA" sz="2400" b="1" dirty="0" err="1" smtClean="0">
                <a:solidFill>
                  <a:schemeClr val="tx1"/>
                </a:solidFill>
                <a:cs typeface="+mn-cs"/>
              </a:rPr>
              <a:t>العيوب.</a:t>
            </a:r>
            <a:r>
              <a:rPr lang="ar-SA" sz="2400" b="1" dirty="0" smtClean="0">
                <a:solidFill>
                  <a:schemeClr val="tx1"/>
                </a:solidFill>
                <a:cs typeface="+mn-cs"/>
              </a:rPr>
              <a:t> </a:t>
            </a:r>
          </a:p>
          <a:p>
            <a:pPr algn="just"/>
            <a:r>
              <a:rPr lang="ar-SA" sz="2400" b="1" u="sng" dirty="0" err="1" smtClean="0">
                <a:solidFill>
                  <a:schemeClr val="tx1"/>
                </a:solidFill>
                <a:cs typeface="+mn-cs"/>
              </a:rPr>
              <a:t>-</a:t>
            </a:r>
            <a:r>
              <a:rPr lang="ar-SA" sz="2400" b="1" u="sng" dirty="0" smtClean="0">
                <a:solidFill>
                  <a:schemeClr val="tx1"/>
                </a:solidFill>
                <a:cs typeface="+mn-cs"/>
              </a:rPr>
              <a:t> </a:t>
            </a:r>
            <a:r>
              <a:rPr lang="ar-EG" sz="2400" b="1" u="sng" dirty="0" smtClean="0">
                <a:solidFill>
                  <a:schemeClr val="tx1"/>
                </a:solidFill>
                <a:cs typeface="+mn-cs"/>
              </a:rPr>
              <a:t>تحقق </a:t>
            </a:r>
            <a:r>
              <a:rPr lang="ar-EG" sz="2400" b="1" u="sng" dirty="0" smtClean="0">
                <a:solidFill>
                  <a:schemeClr val="tx1"/>
                </a:solidFill>
                <a:cs typeface="+mn-cs"/>
              </a:rPr>
              <a:t>الطهارة المهنية</a:t>
            </a:r>
            <a:r>
              <a:rPr lang="ar-SA" sz="2400" b="1" u="sng" dirty="0" smtClean="0">
                <a:solidFill>
                  <a:schemeClr val="tx1"/>
                </a:solidFill>
                <a:cs typeface="+mn-cs"/>
              </a:rPr>
              <a:t>:</a:t>
            </a:r>
            <a:r>
              <a:rPr lang="ar-SA" sz="2400" b="1" dirty="0" smtClean="0">
                <a:solidFill>
                  <a:schemeClr val="tx1"/>
                </a:solidFill>
                <a:cs typeface="+mn-cs"/>
              </a:rPr>
              <a:t> تدخل </a:t>
            </a:r>
            <a:r>
              <a:rPr lang="ar-EG" sz="2400" b="1" dirty="0" smtClean="0">
                <a:solidFill>
                  <a:schemeClr val="tx1"/>
                </a:solidFill>
                <a:cs typeface="+mn-cs"/>
              </a:rPr>
              <a:t>الطهارة المهنية </a:t>
            </a:r>
            <a:r>
              <a:rPr lang="ar-SA" sz="2400" b="1" dirty="0" smtClean="0">
                <a:solidFill>
                  <a:schemeClr val="tx1"/>
                </a:solidFill>
                <a:cs typeface="+mn-cs"/>
              </a:rPr>
              <a:t>تحت القسم الثاني, أي </a:t>
            </a:r>
            <a:r>
              <a:rPr lang="ar-EG" sz="2400" b="1" dirty="0" smtClean="0">
                <a:solidFill>
                  <a:schemeClr val="tx1"/>
                </a:solidFill>
                <a:cs typeface="+mn-cs"/>
              </a:rPr>
              <a:t>الطهارة المعنوية</a:t>
            </a:r>
            <a:r>
              <a:rPr lang="ar-SA" sz="2400" b="1" dirty="0" smtClean="0">
                <a:solidFill>
                  <a:schemeClr val="tx1"/>
                </a:solidFill>
                <a:cs typeface="+mn-cs"/>
              </a:rPr>
              <a:t>, وتعني تطهير المهنة وتنزيهها عن النقائص والعيوب</a:t>
            </a:r>
            <a:r>
              <a:rPr lang="ar-EG" sz="2400" b="1" dirty="0" err="1" smtClean="0">
                <a:solidFill>
                  <a:schemeClr val="tx1"/>
                </a:solidFill>
                <a:cs typeface="+mn-cs"/>
              </a:rPr>
              <a:t>،</a:t>
            </a:r>
            <a:r>
              <a:rPr lang="ar-SA" sz="2400" b="1" dirty="0" smtClean="0">
                <a:solidFill>
                  <a:schemeClr val="tx1"/>
                </a:solidFill>
                <a:cs typeface="+mn-cs"/>
              </a:rPr>
              <a:t> ويتحقق ذلك من خلال المحافظة على أمرين:</a:t>
            </a:r>
            <a:endParaRPr lang="en-US" sz="2400" b="1" dirty="0" smtClean="0">
              <a:solidFill>
                <a:schemeClr val="tx1"/>
              </a:solidFill>
              <a:cs typeface="+mn-cs"/>
            </a:endParaRPr>
          </a:p>
          <a:p>
            <a:r>
              <a:rPr lang="ar-SA" sz="2400" b="1" dirty="0" smtClean="0">
                <a:solidFill>
                  <a:schemeClr val="tx1"/>
                </a:solidFill>
                <a:cs typeface="+mn-cs"/>
              </a:rPr>
              <a:t>أ- </a:t>
            </a:r>
            <a:r>
              <a:rPr lang="ar-SA" sz="2400" b="1" dirty="0" smtClean="0">
                <a:solidFill>
                  <a:schemeClr val="tx1"/>
                </a:solidFill>
                <a:cs typeface="+mn-cs"/>
              </a:rPr>
              <a:t>السمعة الطيبة ممن يقدم المهنة: وذلك بأن يترفع عن النقائص والعيوب ويتصف بسمعة طيبة</a:t>
            </a:r>
            <a:r>
              <a:rPr lang="ar-EG" sz="2400" dirty="0" err="1" smtClean="0">
                <a:solidFill>
                  <a:schemeClr val="tx1"/>
                </a:solidFill>
                <a:cs typeface="+mn-cs"/>
              </a:rPr>
              <a:t>.</a:t>
            </a:r>
            <a:endParaRPr lang="en-US" sz="2400" b="1" dirty="0" smtClean="0">
              <a:solidFill>
                <a:schemeClr val="tx1"/>
              </a:solidFill>
              <a:cs typeface="+mn-cs"/>
            </a:endParaRPr>
          </a:p>
          <a:p>
            <a:pPr lvl="0"/>
            <a:r>
              <a:rPr lang="ar-SA" sz="2400" b="1" dirty="0" smtClean="0">
                <a:solidFill>
                  <a:schemeClr val="tx1"/>
                </a:solidFill>
                <a:cs typeface="+mn-cs"/>
              </a:rPr>
              <a:t>ب- </a:t>
            </a:r>
            <a:r>
              <a:rPr lang="ar-SA" sz="2400" b="1" dirty="0" smtClean="0">
                <a:solidFill>
                  <a:schemeClr val="tx1"/>
                </a:solidFill>
                <a:cs typeface="+mn-cs"/>
              </a:rPr>
              <a:t>جودة الأداء: وذلك من خلال تنزيه المهنة نفسها عن العيوب والنقائص.</a:t>
            </a:r>
            <a:endParaRPr lang="en-US" sz="24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شروط الطهارة </a:t>
            </a:r>
            <a:r>
              <a:rPr lang="ar-SA" b="1" dirty="0" err="1" smtClean="0"/>
              <a:t>المهنية:</a:t>
            </a:r>
            <a:endParaRPr lang="ar-SA" dirty="0"/>
          </a:p>
        </p:txBody>
      </p:sp>
      <p:sp>
        <p:nvSpPr>
          <p:cNvPr id="3" name="عنصر نائب للمحتوى 2"/>
          <p:cNvSpPr>
            <a:spLocks noGrp="1"/>
          </p:cNvSpPr>
          <p:nvPr>
            <p:ph idx="1"/>
          </p:nvPr>
        </p:nvSpPr>
        <p:spPr>
          <a:xfrm>
            <a:off x="495300" y="1600200"/>
            <a:ext cx="9066212" cy="4525963"/>
          </a:xfrm>
        </p:spPr>
        <p:txBody>
          <a:bodyPr/>
          <a:lstStyle/>
          <a:p>
            <a:r>
              <a:rPr lang="ar-SA" sz="2400" b="1" dirty="0" smtClean="0">
                <a:solidFill>
                  <a:schemeClr val="tx1"/>
                </a:solidFill>
                <a:cs typeface="+mn-cs"/>
              </a:rPr>
              <a:t>يشترط في المهنة لتتصف بالطهارة أن تتوافر فيها ما يأتي:</a:t>
            </a:r>
            <a:endParaRPr lang="en-US" sz="2400" b="1" dirty="0" smtClean="0">
              <a:solidFill>
                <a:schemeClr val="tx1"/>
              </a:solidFill>
              <a:cs typeface="+mn-cs"/>
            </a:endParaRPr>
          </a:p>
          <a:p>
            <a:pPr lvl="0" algn="just"/>
            <a:r>
              <a:rPr lang="ar-SA" sz="2400" b="1" dirty="0" smtClean="0">
                <a:solidFill>
                  <a:schemeClr val="tx1"/>
                </a:solidFill>
                <a:cs typeface="+mn-cs"/>
              </a:rPr>
              <a:t>1- أن يمتلك كلٌ من العاملِ ورب العمل </a:t>
            </a:r>
            <a:r>
              <a:rPr lang="ar-SA" sz="2400" b="1" u="sng" dirty="0" smtClean="0">
                <a:solidFill>
                  <a:schemeClr val="tx1"/>
                </a:solidFill>
                <a:cs typeface="+mn-cs"/>
              </a:rPr>
              <a:t>صفحة بيضاء في سجل المهنة,</a:t>
            </a:r>
            <a:r>
              <a:rPr lang="ar-SA" sz="2400" b="1" dirty="0" smtClean="0">
                <a:solidFill>
                  <a:schemeClr val="tx1"/>
                </a:solidFill>
                <a:cs typeface="+mn-cs"/>
              </a:rPr>
              <a:t> ويتمتع بسيرة </a:t>
            </a:r>
            <a:r>
              <a:rPr lang="ar-SA" sz="2400" b="1" dirty="0" err="1" smtClean="0">
                <a:solidFill>
                  <a:schemeClr val="tx1"/>
                </a:solidFill>
                <a:cs typeface="+mn-cs"/>
              </a:rPr>
              <a:t>طيبة </a:t>
            </a:r>
            <a:r>
              <a:rPr lang="ar-SA" sz="2400" b="1" dirty="0" smtClean="0">
                <a:solidFill>
                  <a:schemeClr val="tx1"/>
                </a:solidFill>
                <a:cs typeface="+mn-cs"/>
              </a:rPr>
              <a:t>(أي: شهادة حسن سلوك) وأن يحرص على استمرارها </a:t>
            </a:r>
            <a:r>
              <a:rPr lang="ar-SA" sz="2400" b="1" dirty="0" err="1" smtClean="0">
                <a:solidFill>
                  <a:schemeClr val="tx1"/>
                </a:solidFill>
                <a:cs typeface="+mn-cs"/>
              </a:rPr>
              <a:t>كذلك.</a:t>
            </a:r>
            <a:r>
              <a:rPr lang="ar-SA" sz="2400" b="1" dirty="0" smtClean="0">
                <a:solidFill>
                  <a:schemeClr val="tx1"/>
                </a:solidFill>
                <a:cs typeface="+mn-cs"/>
              </a:rPr>
              <a:t> فلو عُرف عن قاض أو موظف قبوله للهدية تلوثت صفحته المهنية</a:t>
            </a:r>
            <a:r>
              <a:rPr lang="ar-EG" sz="2400" b="1" dirty="0" err="1" smtClean="0">
                <a:solidFill>
                  <a:schemeClr val="tx1"/>
                </a:solidFill>
                <a:cs typeface="+mn-cs"/>
              </a:rPr>
              <a:t>،</a:t>
            </a:r>
            <a:r>
              <a:rPr lang="ar-SA" sz="2400" b="1" dirty="0" smtClean="0">
                <a:solidFill>
                  <a:schemeClr val="tx1"/>
                </a:solidFill>
                <a:cs typeface="+mn-cs"/>
              </a:rPr>
              <a:t> ولم تعد بيضاء, ولو عرف عن طبيب تتبعه لعورات النساء تلوثت صفحته</a:t>
            </a:r>
            <a:r>
              <a:rPr lang="ar-EG" sz="2400" b="1" dirty="0" err="1" smtClean="0">
                <a:solidFill>
                  <a:schemeClr val="tx1"/>
                </a:solidFill>
                <a:cs typeface="+mn-cs"/>
              </a:rPr>
              <a:t>،</a:t>
            </a:r>
            <a:r>
              <a:rPr lang="ar-EG" sz="2400" b="1" dirty="0" smtClean="0">
                <a:solidFill>
                  <a:schemeClr val="tx1"/>
                </a:solidFill>
                <a:cs typeface="+mn-cs"/>
              </a:rPr>
              <a:t> </a:t>
            </a:r>
            <a:r>
              <a:rPr lang="ar-SA" sz="2400" b="1" dirty="0" smtClean="0">
                <a:solidFill>
                  <a:schemeClr val="tx1"/>
                </a:solidFill>
                <a:cs typeface="+mn-cs"/>
              </a:rPr>
              <a:t>ولو عرف عن تاجر غشه تلوثت </a:t>
            </a:r>
            <a:r>
              <a:rPr lang="ar-SA" sz="2400" b="1" dirty="0" err="1" smtClean="0">
                <a:solidFill>
                  <a:schemeClr val="tx1"/>
                </a:solidFill>
                <a:cs typeface="+mn-cs"/>
              </a:rPr>
              <a:t>صفحته ...</a:t>
            </a:r>
            <a:r>
              <a:rPr lang="ar-SA" sz="2400" b="1" dirty="0" smtClean="0">
                <a:solidFill>
                  <a:schemeClr val="tx1"/>
                </a:solidFill>
                <a:cs typeface="+mn-cs"/>
              </a:rPr>
              <a:t> وهكذا</a:t>
            </a:r>
            <a:r>
              <a:rPr lang="ar-EG" sz="2400" b="1" dirty="0" err="1" smtClean="0">
                <a:solidFill>
                  <a:schemeClr val="tx1"/>
                </a:solidFill>
                <a:latin typeface="Century Gothic" pitchFamily="34" charset="0"/>
                <a:cs typeface="+mn-cs"/>
              </a:rPr>
              <a:t>.</a:t>
            </a:r>
            <a:endParaRPr lang="ar-SA" sz="2400" b="1" dirty="0" smtClean="0">
              <a:solidFill>
                <a:schemeClr val="tx1"/>
              </a:solidFill>
              <a:latin typeface="Century Gothic" pitchFamily="34" charset="0"/>
              <a:cs typeface="+mn-cs"/>
            </a:endParaRPr>
          </a:p>
          <a:p>
            <a:pPr lvl="0" algn="just"/>
            <a:r>
              <a:rPr lang="en-US" sz="2400" b="1" dirty="0" smtClean="0">
                <a:solidFill>
                  <a:schemeClr val="tx1"/>
                </a:solidFill>
                <a:cs typeface="+mn-cs"/>
              </a:rPr>
              <a:t> </a:t>
            </a:r>
            <a:r>
              <a:rPr lang="ar-SA" sz="2400" b="1" dirty="0" smtClean="0">
                <a:solidFill>
                  <a:schemeClr val="tx1"/>
                </a:solidFill>
                <a:cs typeface="+mn-cs"/>
              </a:rPr>
              <a:t>2- أن يلتزم كلٌ من طرفي </a:t>
            </a:r>
            <a:r>
              <a:rPr lang="ar-SA" sz="2400" b="1" dirty="0" err="1" smtClean="0">
                <a:solidFill>
                  <a:schemeClr val="tx1"/>
                </a:solidFill>
                <a:cs typeface="+mn-cs"/>
              </a:rPr>
              <a:t>المهنة </a:t>
            </a:r>
            <a:r>
              <a:rPr lang="ar-SA" sz="2400" b="1" dirty="0" smtClean="0">
                <a:solidFill>
                  <a:schemeClr val="tx1"/>
                </a:solidFill>
                <a:cs typeface="+mn-cs"/>
              </a:rPr>
              <a:t>(العاملُ وربُ العمل) </a:t>
            </a:r>
            <a:r>
              <a:rPr lang="ar-SA" sz="2400" b="1" u="sng" dirty="0" smtClean="0">
                <a:solidFill>
                  <a:schemeClr val="tx1"/>
                </a:solidFill>
                <a:cs typeface="+mn-cs"/>
              </a:rPr>
              <a:t>بالقواعد المنظمة </a:t>
            </a:r>
            <a:r>
              <a:rPr lang="ar-SA" sz="2400" b="1" u="sng" dirty="0" err="1" smtClean="0">
                <a:solidFill>
                  <a:schemeClr val="tx1"/>
                </a:solidFill>
                <a:cs typeface="+mn-cs"/>
              </a:rPr>
              <a:t>لممارستها</a:t>
            </a:r>
            <a:r>
              <a:rPr lang="ar-SA" sz="2400" b="1" dirty="0" err="1" smtClean="0">
                <a:solidFill>
                  <a:schemeClr val="tx1"/>
                </a:solidFill>
                <a:cs typeface="+mn-cs"/>
              </a:rPr>
              <a:t>.</a:t>
            </a:r>
            <a:r>
              <a:rPr lang="ar-SA" sz="2400" b="1" dirty="0" smtClean="0">
                <a:solidFill>
                  <a:schemeClr val="tx1"/>
                </a:solidFill>
                <a:cs typeface="+mn-cs"/>
              </a:rPr>
              <a:t> فرب العمل يجب أن يحصل على ترخيص مزاولة المهنة قبل ممارستها</a:t>
            </a:r>
            <a:r>
              <a:rPr lang="ar-EG" sz="2400" b="1" dirty="0" err="1" smtClean="0">
                <a:solidFill>
                  <a:schemeClr val="tx1"/>
                </a:solidFill>
                <a:cs typeface="+mn-cs"/>
              </a:rPr>
              <a:t>،</a:t>
            </a:r>
            <a:r>
              <a:rPr lang="ar-SA" sz="2400" b="1" dirty="0" smtClean="0">
                <a:solidFill>
                  <a:schemeClr val="tx1"/>
                </a:solidFill>
                <a:cs typeface="+mn-cs"/>
              </a:rPr>
              <a:t> وأن لا يتعاقد مع من لم يستوف شروط </a:t>
            </a:r>
            <a:r>
              <a:rPr lang="ar-SA" sz="2400" b="1" dirty="0" err="1" smtClean="0">
                <a:solidFill>
                  <a:schemeClr val="tx1"/>
                </a:solidFill>
                <a:cs typeface="+mn-cs"/>
              </a:rPr>
              <a:t>التعيين </a:t>
            </a:r>
            <a:r>
              <a:rPr lang="ar-SA" sz="2400" b="1" dirty="0" smtClean="0">
                <a:solidFill>
                  <a:schemeClr val="tx1"/>
                </a:solidFill>
                <a:cs typeface="+mn-cs"/>
              </a:rPr>
              <a:t>(كالسن القانونية, والمؤهل الدراسي وغيرها</a:t>
            </a:r>
            <a:r>
              <a:rPr lang="ar-SA" sz="2400" b="1" dirty="0" err="1" smtClean="0">
                <a:solidFill>
                  <a:schemeClr val="tx1"/>
                </a:solidFill>
                <a:cs typeface="+mn-cs"/>
              </a:rPr>
              <a:t>)</a:t>
            </a:r>
            <a:r>
              <a:rPr lang="ar-EG" sz="2400" b="1" dirty="0" err="1" smtClean="0">
                <a:solidFill>
                  <a:schemeClr val="tx1"/>
                </a:solidFill>
                <a:cs typeface="+mn-cs"/>
              </a:rPr>
              <a:t>،</a:t>
            </a:r>
            <a:r>
              <a:rPr lang="ar-SA" sz="2400" b="1" dirty="0" smtClean="0">
                <a:solidFill>
                  <a:schemeClr val="tx1"/>
                </a:solidFill>
                <a:cs typeface="+mn-cs"/>
              </a:rPr>
              <a:t> وإلا تلوثت صفحته المهنية</a:t>
            </a:r>
            <a:r>
              <a:rPr lang="ar-EG" sz="2400" b="1" dirty="0" err="1" smtClean="0">
                <a:solidFill>
                  <a:schemeClr val="tx1"/>
                </a:solidFill>
                <a:cs typeface="+mn-cs"/>
              </a:rPr>
              <a:t>،</a:t>
            </a:r>
            <a:r>
              <a:rPr lang="ar-SA" sz="2400" b="1" dirty="0" smtClean="0">
                <a:solidFill>
                  <a:schemeClr val="tx1"/>
                </a:solidFill>
                <a:cs typeface="+mn-cs"/>
              </a:rPr>
              <a:t> كما يجب أن يكون العامل مستوفياً شروط </a:t>
            </a:r>
            <a:r>
              <a:rPr lang="ar-SA" sz="2400" b="1" dirty="0" err="1" smtClean="0">
                <a:solidFill>
                  <a:schemeClr val="tx1"/>
                </a:solidFill>
                <a:cs typeface="+mn-cs"/>
              </a:rPr>
              <a:t>التعيين </a:t>
            </a:r>
            <a:r>
              <a:rPr lang="ar-SA" sz="2400" b="1" dirty="0" smtClean="0">
                <a:solidFill>
                  <a:schemeClr val="tx1"/>
                </a:solidFill>
                <a:cs typeface="+mn-cs"/>
              </a:rPr>
              <a:t>(كأن يكون حاصلاً على المؤهل الدراسي في المهن التي تشترطه كالطب والصيدلة والهندسة, وأن يكون ضمن حدود السن القانونية المحدد</a:t>
            </a:r>
            <a:r>
              <a:rPr lang="ar-SA" sz="2400" b="1" dirty="0" err="1" smtClean="0">
                <a:solidFill>
                  <a:schemeClr val="tx1"/>
                </a:solidFill>
                <a:cs typeface="+mn-cs"/>
              </a:rPr>
              <a:t>)</a:t>
            </a:r>
            <a:r>
              <a:rPr lang="ar-EG" sz="2400" b="1" dirty="0" err="1" smtClean="0">
                <a:solidFill>
                  <a:schemeClr val="tx1"/>
                </a:solidFill>
                <a:cs typeface="+mn-cs"/>
              </a:rPr>
              <a:t>.</a:t>
            </a:r>
            <a:endParaRPr lang="en-US" sz="24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مستطيل 2"/>
          <p:cNvSpPr/>
          <p:nvPr/>
        </p:nvSpPr>
        <p:spPr>
          <a:xfrm>
            <a:off x="560512" y="692697"/>
            <a:ext cx="8640960" cy="4401205"/>
          </a:xfrm>
          <a:prstGeom prst="rect">
            <a:avLst/>
          </a:prstGeom>
        </p:spPr>
        <p:txBody>
          <a:bodyPr wrap="square">
            <a:spAutoFit/>
          </a:bodyPr>
          <a:lstStyle/>
          <a:p>
            <a:pPr lvl="0" algn="just"/>
            <a:r>
              <a:rPr lang="ar-SA" sz="2800" b="1" dirty="0" smtClean="0"/>
              <a:t>3- أن يمتلك العامل ال</a:t>
            </a:r>
            <a:r>
              <a:rPr lang="ar-SA" sz="2800" b="1" u="sng" dirty="0" smtClean="0"/>
              <a:t>خبرة المطلوبة </a:t>
            </a:r>
            <a:r>
              <a:rPr lang="ar-SA" sz="2800" b="1" dirty="0" smtClean="0"/>
              <a:t>في الأعمال التي يستلزم ممارستها </a:t>
            </a:r>
            <a:r>
              <a:rPr lang="ar-SA" sz="2800" b="1" dirty="0" err="1" smtClean="0"/>
              <a:t>خبرة.</a:t>
            </a:r>
            <a:r>
              <a:rPr lang="ar-SA" sz="2800" b="1" dirty="0" smtClean="0"/>
              <a:t> كممارسة مهنة المحاماة فلا يمارسها إلا من أمضى فترة محددة بعد تخرجه لدى محامٍ آخر متمرس, وكالعمليات الجراحية, فلا يقوم بها إلا من مارسها فترة محددة بعد تخرجه تحت إشراف طبيب آخر جراح متمرس</a:t>
            </a:r>
            <a:r>
              <a:rPr lang="ar-EG" sz="2800" b="1" dirty="0" err="1" smtClean="0"/>
              <a:t>،</a:t>
            </a:r>
            <a:r>
              <a:rPr lang="ar-SA" sz="2800" b="1" dirty="0" smtClean="0"/>
              <a:t> وكالمناقصات أو المزايدات الكبيرة فلا يقوم بها عامل مبتدئ</a:t>
            </a:r>
            <a:r>
              <a:rPr lang="ar-EG" sz="2800" b="1" dirty="0" err="1" smtClean="0"/>
              <a:t>،</a:t>
            </a:r>
            <a:r>
              <a:rPr lang="ar-SA" sz="2800" b="1" dirty="0" smtClean="0"/>
              <a:t> وكإنتاج المصنوعات التي تحتاج إلى تقنية عالية فلا يشرف عليها إلا خبير</a:t>
            </a:r>
            <a:r>
              <a:rPr lang="ar-EG" sz="2800" b="1" dirty="0" err="1" smtClean="0"/>
              <a:t>.</a:t>
            </a:r>
            <a:endParaRPr lang="ar-SA" sz="2800" b="1" dirty="0" smtClean="0"/>
          </a:p>
          <a:p>
            <a:pPr lvl="0" algn="just"/>
            <a:r>
              <a:rPr lang="ar-SA" sz="2800" b="1" dirty="0" smtClean="0"/>
              <a:t>4- أن يكون صاحب </a:t>
            </a:r>
            <a:r>
              <a:rPr lang="ar-SA" sz="2800" b="1" dirty="0" err="1" smtClean="0"/>
              <a:t>المهنة </a:t>
            </a:r>
            <a:r>
              <a:rPr lang="ar-SA" sz="2800" b="1" dirty="0" smtClean="0"/>
              <a:t>(سواء أكان عاملاً أم رب عمل) </a:t>
            </a:r>
            <a:r>
              <a:rPr lang="ar-SA" sz="2800" b="1" u="sng" dirty="0" smtClean="0"/>
              <a:t>متقناً لمهنته</a:t>
            </a:r>
            <a:r>
              <a:rPr lang="ar-EG" sz="2800" b="1" u="sng" dirty="0" err="1" smtClean="0"/>
              <a:t>،</a:t>
            </a:r>
            <a:r>
              <a:rPr lang="ar-SA" sz="2800" b="1" dirty="0" smtClean="0"/>
              <a:t> متمكناً منها, وأن يتصف المنتج بالجودة, وإلا كان غاشاً في عمله</a:t>
            </a:r>
            <a:r>
              <a:rPr lang="ar-EG" sz="2800" b="1" dirty="0" err="1" smtClean="0"/>
              <a:t>.</a:t>
            </a:r>
            <a:endParaRPr lang="ar-SA" sz="2800" b="1" dirty="0" smtClean="0"/>
          </a:p>
          <a:p>
            <a:pPr algn="just"/>
            <a:r>
              <a:rPr lang="ar-SA" sz="2800" b="1" dirty="0" smtClean="0"/>
              <a:t>فإذا افتقد أي شرط من هذه الشروط كان ذلك مَسَّاً بخلق الطهارة المهنية, ومخالفاً لما يتطلبه.</a:t>
            </a:r>
            <a:endParaRPr lang="en-US" sz="28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التوجيه الفقهي لخلق الطهارة </a:t>
            </a:r>
            <a:r>
              <a:rPr lang="ar-SA" b="1" dirty="0" err="1" smtClean="0"/>
              <a:t>المهنية:</a:t>
            </a:r>
            <a:endParaRPr lang="ar-SA" dirty="0"/>
          </a:p>
        </p:txBody>
      </p:sp>
      <p:sp>
        <p:nvSpPr>
          <p:cNvPr id="3" name="عنصر نائب للمحتوى 2"/>
          <p:cNvSpPr>
            <a:spLocks noGrp="1"/>
          </p:cNvSpPr>
          <p:nvPr>
            <p:ph idx="1"/>
          </p:nvPr>
        </p:nvSpPr>
        <p:spPr>
          <a:xfrm>
            <a:off x="272480" y="1340768"/>
            <a:ext cx="9289032" cy="5040560"/>
          </a:xfrm>
        </p:spPr>
        <p:txBody>
          <a:bodyPr/>
          <a:lstStyle/>
          <a:p>
            <a:pPr algn="just"/>
            <a:r>
              <a:rPr lang="ar-SA" sz="2400" b="1" dirty="0" smtClean="0">
                <a:solidFill>
                  <a:schemeClr val="tx1"/>
                </a:solidFill>
                <a:cs typeface="+mn-cs"/>
              </a:rPr>
              <a:t>لا تقوم مهنة معتبرة بغير طهارة</a:t>
            </a:r>
            <a:r>
              <a:rPr lang="ar-EG" sz="2400" b="1" dirty="0" err="1" smtClean="0">
                <a:solidFill>
                  <a:schemeClr val="tx1"/>
                </a:solidFill>
                <a:cs typeface="+mn-cs"/>
              </a:rPr>
              <a:t>،</a:t>
            </a:r>
            <a:r>
              <a:rPr lang="ar-SA" sz="2400" b="1" dirty="0" smtClean="0">
                <a:solidFill>
                  <a:schemeClr val="tx1"/>
                </a:solidFill>
                <a:cs typeface="+mn-cs"/>
              </a:rPr>
              <a:t> ومن ثَمَّ كان الحد الأدنى من هذه الطهارة ضرورة لازمة, ومطلباً لا غنى عنه.</a:t>
            </a:r>
            <a:endParaRPr lang="ar-EG" sz="2400" b="1" dirty="0" smtClean="0">
              <a:solidFill>
                <a:schemeClr val="tx1"/>
              </a:solidFill>
              <a:cs typeface="+mn-cs"/>
            </a:endParaRPr>
          </a:p>
          <a:p>
            <a:pPr algn="just"/>
            <a:r>
              <a:rPr lang="ar-SA" sz="2400" b="1" dirty="0" smtClean="0">
                <a:solidFill>
                  <a:schemeClr val="tx1"/>
                </a:solidFill>
                <a:cs typeface="+mn-cs"/>
              </a:rPr>
              <a:t>وهذه الضرورة استلزمت مع مرور الزمن وتغير الظروف والأحوال صدور قوانين تنظم وضع كل مهنة</a:t>
            </a:r>
            <a:r>
              <a:rPr lang="ar-EG" sz="2400" b="1" dirty="0" err="1" smtClean="0">
                <a:solidFill>
                  <a:schemeClr val="tx1"/>
                </a:solidFill>
                <a:cs typeface="+mn-cs"/>
              </a:rPr>
              <a:t>،</a:t>
            </a:r>
            <a:r>
              <a:rPr lang="ar-SA" sz="2400" b="1" dirty="0" smtClean="0">
                <a:solidFill>
                  <a:schemeClr val="tx1"/>
                </a:solidFill>
                <a:cs typeface="+mn-cs"/>
              </a:rPr>
              <a:t> كما أن هذه الضرورة دفعت الجهات المختلفة إلى وضع صيغٍ للعقود تتضمن الشروط والضوابط التي يجب على المتعاقدين الالتزام بها إما بشكل مباشر</a:t>
            </a:r>
            <a:r>
              <a:rPr lang="ar-EG" sz="2400" b="1" dirty="0" err="1" smtClean="0">
                <a:solidFill>
                  <a:schemeClr val="tx1"/>
                </a:solidFill>
                <a:cs typeface="+mn-cs"/>
              </a:rPr>
              <a:t>،</a:t>
            </a:r>
            <a:r>
              <a:rPr lang="ar-SA" sz="2400" b="1" dirty="0" smtClean="0">
                <a:solidFill>
                  <a:schemeClr val="tx1"/>
                </a:solidFill>
                <a:cs typeface="+mn-cs"/>
              </a:rPr>
              <a:t> أو بشكل غير مباشرة كالإحالة إلى عرف أو جهة </a:t>
            </a:r>
            <a:r>
              <a:rPr lang="ar-SA" sz="2400" b="1" dirty="0" err="1" smtClean="0">
                <a:solidFill>
                  <a:schemeClr val="tx1"/>
                </a:solidFill>
                <a:cs typeface="+mn-cs"/>
              </a:rPr>
              <a:t>ونحوها.</a:t>
            </a:r>
            <a:r>
              <a:rPr lang="ar-SA" sz="2400" b="1" dirty="0" smtClean="0">
                <a:solidFill>
                  <a:schemeClr val="tx1"/>
                </a:solidFill>
                <a:cs typeface="+mn-cs"/>
              </a:rPr>
              <a:t> وبذلك تحولت تلك الصفات الأخلاقية من كونها أخلاق</a:t>
            </a:r>
            <a:r>
              <a:rPr lang="ar-EG" sz="2400" b="1" dirty="0" smtClean="0">
                <a:solidFill>
                  <a:schemeClr val="tx1"/>
                </a:solidFill>
                <a:cs typeface="+mn-cs"/>
              </a:rPr>
              <a:t>ً</a:t>
            </a:r>
            <a:r>
              <a:rPr lang="ar-SA" sz="2400" b="1" dirty="0" smtClean="0">
                <a:solidFill>
                  <a:schemeClr val="tx1"/>
                </a:solidFill>
                <a:cs typeface="+mn-cs"/>
              </a:rPr>
              <a:t>ا كريمة مرغوب فيها إلى التزام واجب, يترتب على مخالفتها المساءلة القضائية.</a:t>
            </a:r>
            <a:endParaRPr lang="en-US" sz="2400" b="1" dirty="0" smtClean="0">
              <a:solidFill>
                <a:schemeClr val="tx1"/>
              </a:solidFill>
              <a:cs typeface="+mn-cs"/>
            </a:endParaRPr>
          </a:p>
          <a:p>
            <a:pPr algn="just"/>
            <a:r>
              <a:rPr lang="ar-SA" sz="2400" b="1" dirty="0" smtClean="0">
                <a:solidFill>
                  <a:schemeClr val="tx1"/>
                </a:solidFill>
                <a:cs typeface="+mn-cs"/>
              </a:rPr>
              <a:t>إلا أن الإحاطة بخصال الطهارة المهنية من خلال تلك القوانين والعقود غير ممكن لكثرة وتشعب تلك الخصال, ولاتساع ميدانها, الذي هو ميدان الفضيلة والسمو, ومن ثمَّ كان الزائد عن حد الضرورة أو الواجب مما لم ينص عليه العقد أو القانون هو المراد بخصال الطهارة المهنية</a:t>
            </a:r>
            <a:r>
              <a:rPr lang="ar-EG" sz="2400" b="1" dirty="0" err="1" smtClean="0">
                <a:solidFill>
                  <a:schemeClr val="tx1"/>
                </a:solidFill>
                <a:cs typeface="+mn-cs"/>
              </a:rPr>
              <a:t>،</a:t>
            </a:r>
            <a:r>
              <a:rPr lang="ar-SA" sz="2400" b="1" dirty="0" smtClean="0">
                <a:solidFill>
                  <a:schemeClr val="tx1"/>
                </a:solidFill>
                <a:cs typeface="+mn-cs"/>
              </a:rPr>
              <a:t> وهو الذي يدخل في أخلاق وآداب المهنة</a:t>
            </a:r>
            <a:r>
              <a:rPr lang="ar-EG" sz="2400" b="1" dirty="0" err="1" smtClean="0">
                <a:solidFill>
                  <a:schemeClr val="tx1"/>
                </a:solidFill>
                <a:cs typeface="+mn-cs"/>
              </a:rPr>
              <a:t>،</a:t>
            </a:r>
            <a:r>
              <a:rPr lang="ar-SA" sz="2400" b="1" dirty="0" smtClean="0">
                <a:solidFill>
                  <a:schemeClr val="tx1"/>
                </a:solidFill>
                <a:cs typeface="+mn-cs"/>
              </a:rPr>
              <a:t> ويترتب على الإخلال بها المساءلة الأخلاقية دون القضائية.</a:t>
            </a:r>
            <a:endParaRPr lang="en-US" sz="24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776536" y="908720"/>
            <a:ext cx="8280920" cy="3970318"/>
          </a:xfrm>
          <a:prstGeom prst="rect">
            <a:avLst/>
          </a:prstGeom>
        </p:spPr>
        <p:txBody>
          <a:bodyPr wrap="square">
            <a:spAutoFit/>
          </a:bodyPr>
          <a:lstStyle/>
          <a:p>
            <a:pPr algn="just"/>
            <a:r>
              <a:rPr lang="ar-SA" sz="2800" b="1" dirty="0" smtClean="0"/>
              <a:t>وهنا يجب علينا أن ننبه </a:t>
            </a:r>
            <a:r>
              <a:rPr lang="ar-SA" sz="2800" b="1" dirty="0" err="1" smtClean="0"/>
              <a:t>لأمرين :</a:t>
            </a:r>
            <a:endParaRPr lang="en-US" sz="2800" b="1" dirty="0" smtClean="0"/>
          </a:p>
          <a:p>
            <a:pPr lvl="0" algn="just"/>
            <a:r>
              <a:rPr lang="ar-SA" sz="2800" b="1" dirty="0" smtClean="0"/>
              <a:t>أولهما- لكل مهنة ما يناسبها من أخلاق الطهارة المهنية, فما هو مطلوب لمهنة القضاء قد يختلف عن ما هو مطلوب لمهنة الطب أو الصيدلة أو التجارة </a:t>
            </a:r>
            <a:r>
              <a:rPr lang="ar-SA" sz="2800" b="1" dirty="0" err="1" smtClean="0"/>
              <a:t>وهكذا.</a:t>
            </a:r>
            <a:r>
              <a:rPr lang="ar-SA" sz="2800" b="1" dirty="0" smtClean="0"/>
              <a:t> وما يلزم القاضي للحفاظ على سمعته الطيبة, يختلف عن الذي يلزم الطبيب, أو التاجر, ويقال الشيء نفسه عن آداب ممارسة المهنة.</a:t>
            </a:r>
            <a:endParaRPr lang="en-US" sz="2800" b="1" dirty="0" smtClean="0"/>
          </a:p>
          <a:p>
            <a:pPr algn="just"/>
            <a:r>
              <a:rPr lang="ar-SA" sz="2800" b="1" dirty="0" smtClean="0"/>
              <a:t>ثانيهما- المقصود هنا ما يؤثر على سمعة المهنة وطهارتها على وجه الخصوص</a:t>
            </a:r>
            <a:r>
              <a:rPr lang="ar-EG" sz="2800" b="1" dirty="0" err="1" smtClean="0"/>
              <a:t>،</a:t>
            </a:r>
            <a:r>
              <a:rPr lang="ar-SA" sz="2800" b="1" dirty="0" smtClean="0"/>
              <a:t> وليس الأوجه الأخرى للطهارة الخُلقية التي لا شأن لها بالمهنة كسمعته بين أهله أو لدى جيرانه مثلاً</a:t>
            </a:r>
            <a:r>
              <a:rPr lang="ar-EG" sz="2800" b="1" dirty="0" err="1" smtClean="0"/>
              <a:t>.</a:t>
            </a:r>
            <a:endParaRPr lang="en-US"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أدلة الطهارة </a:t>
            </a:r>
            <a:r>
              <a:rPr lang="ar-SA" b="1" dirty="0" err="1" smtClean="0"/>
              <a:t>المهنية:</a:t>
            </a:r>
            <a:endParaRPr lang="ar-SA" dirty="0"/>
          </a:p>
        </p:txBody>
      </p:sp>
      <p:sp>
        <p:nvSpPr>
          <p:cNvPr id="3" name="عنصر نائب للمحتوى 2"/>
          <p:cNvSpPr>
            <a:spLocks noGrp="1"/>
          </p:cNvSpPr>
          <p:nvPr>
            <p:ph idx="1"/>
          </p:nvPr>
        </p:nvSpPr>
        <p:spPr>
          <a:xfrm>
            <a:off x="495300" y="1340768"/>
            <a:ext cx="8915400" cy="4785395"/>
          </a:xfrm>
        </p:spPr>
        <p:txBody>
          <a:bodyPr/>
          <a:lstStyle/>
          <a:p>
            <a:pPr algn="just"/>
            <a:r>
              <a:rPr lang="ar-SA" sz="2400" b="1" dirty="0" smtClean="0">
                <a:solidFill>
                  <a:schemeClr val="tx1"/>
                </a:solidFill>
                <a:cs typeface="+mn-cs"/>
              </a:rPr>
              <a:t>يدل لخلق الطهارة المهنية آيات عديدة من كتاب الله وأحاديث كثيرة من سنة رسول الله صلى الله عليه وسلم, منها:</a:t>
            </a:r>
            <a:endParaRPr lang="en-US" sz="2400" b="1" dirty="0" smtClean="0">
              <a:solidFill>
                <a:schemeClr val="tx1"/>
              </a:solidFill>
              <a:cs typeface="+mn-cs"/>
            </a:endParaRPr>
          </a:p>
          <a:p>
            <a:pPr lvl="0" algn="just"/>
            <a:r>
              <a:rPr lang="ar-SA" sz="2400" b="1" dirty="0" smtClean="0">
                <a:solidFill>
                  <a:schemeClr val="tx1"/>
                </a:solidFill>
                <a:cs typeface="+mn-cs"/>
              </a:rPr>
              <a:t>1- قول الله </a:t>
            </a:r>
            <a:r>
              <a:rPr lang="ar-SA" sz="2400" b="1" dirty="0" err="1" smtClean="0">
                <a:solidFill>
                  <a:schemeClr val="tx1"/>
                </a:solidFill>
                <a:cs typeface="+mn-cs"/>
              </a:rPr>
              <a:t>تعالى: </a:t>
            </a:r>
            <a:r>
              <a:rPr lang="ar-SA" sz="2400" b="1" dirty="0" smtClean="0">
                <a:solidFill>
                  <a:schemeClr val="tx1"/>
                </a:solidFill>
                <a:cs typeface="+mn-cs"/>
              </a:rPr>
              <a:t>{صُنْعَ اللهِ الَّذِي أَتْقَنَ كُلَّ شَيْءٍ</a:t>
            </a:r>
            <a:r>
              <a:rPr lang="ar-SA" sz="2400" b="1" dirty="0" err="1" smtClean="0">
                <a:solidFill>
                  <a:schemeClr val="tx1"/>
                </a:solidFill>
                <a:cs typeface="+mn-cs"/>
              </a:rPr>
              <a:t>} </a:t>
            </a:r>
            <a:r>
              <a:rPr lang="ar-SA" sz="2400" b="1" dirty="0" smtClean="0">
                <a:solidFill>
                  <a:schemeClr val="tx1"/>
                </a:solidFill>
                <a:cs typeface="+mn-cs"/>
              </a:rPr>
              <a:t>{النمل:88} والإتقان والجودة معنى من معاني الطهارة </a:t>
            </a:r>
            <a:r>
              <a:rPr lang="ar-SA" sz="2400" b="1" dirty="0" err="1" smtClean="0">
                <a:solidFill>
                  <a:schemeClr val="tx1"/>
                </a:solidFill>
                <a:cs typeface="+mn-cs"/>
              </a:rPr>
              <a:t>المهنية.</a:t>
            </a:r>
            <a:r>
              <a:rPr lang="ar-SA" sz="2400" b="1" dirty="0" smtClean="0">
                <a:solidFill>
                  <a:schemeClr val="tx1"/>
                </a:solidFill>
                <a:cs typeface="+mn-cs"/>
              </a:rPr>
              <a:t> </a:t>
            </a:r>
          </a:p>
          <a:p>
            <a:pPr lvl="0" algn="just"/>
            <a:r>
              <a:rPr lang="ar-SA" sz="2400" b="1" dirty="0" smtClean="0">
                <a:solidFill>
                  <a:schemeClr val="tx1"/>
                </a:solidFill>
                <a:cs typeface="+mn-cs"/>
              </a:rPr>
              <a:t>2- ومنها قوله </a:t>
            </a:r>
            <a:r>
              <a:rPr lang="ar-SA" sz="2400" b="1" dirty="0" err="1" smtClean="0">
                <a:solidFill>
                  <a:schemeClr val="tx1"/>
                </a:solidFill>
                <a:cs typeface="+mn-cs"/>
              </a:rPr>
              <a:t>تعالى: </a:t>
            </a:r>
            <a:r>
              <a:rPr lang="ar-SA" sz="2400" b="1" dirty="0" smtClean="0">
                <a:solidFill>
                  <a:schemeClr val="tx1"/>
                </a:solidFill>
                <a:cs typeface="+mn-cs"/>
              </a:rPr>
              <a:t>{ومن الناس من يعجبك قوله في الحياة الدنيا ويشهد الله على ما في قلبه وهو ألد الخصام, وإذا تولى سعى في الأرض ليفسد فيها ويهلك الحرث والنسل والله لا يحب الفساد}, </a:t>
            </a:r>
            <a:r>
              <a:rPr lang="ar-SA" sz="2400" b="1" dirty="0" smtClean="0">
                <a:solidFill>
                  <a:schemeClr val="tx1"/>
                </a:solidFill>
                <a:latin typeface="Century Gothic" pitchFamily="34" charset="0"/>
                <a:cs typeface="+mn-cs"/>
              </a:rPr>
              <a:t>فالكف عن الفساد والإفساد والترفع عنهما من خلق الطهارة المهنية؛ لأنها من باب التنزه عن النقائص </a:t>
            </a:r>
            <a:r>
              <a:rPr lang="ar-SA" sz="2400" b="1" dirty="0" err="1" smtClean="0">
                <a:solidFill>
                  <a:schemeClr val="tx1"/>
                </a:solidFill>
                <a:latin typeface="Century Gothic" pitchFamily="34" charset="0"/>
                <a:cs typeface="+mn-cs"/>
              </a:rPr>
              <a:t>والعيوب.</a:t>
            </a:r>
            <a:r>
              <a:rPr lang="ar-SA" sz="2400" b="1" dirty="0" smtClean="0">
                <a:solidFill>
                  <a:schemeClr val="tx1"/>
                </a:solidFill>
                <a:latin typeface="Century Gothic" pitchFamily="34" charset="0"/>
                <a:cs typeface="+mn-cs"/>
              </a:rPr>
              <a:t> </a:t>
            </a:r>
          </a:p>
          <a:p>
            <a:pPr lvl="0" algn="just"/>
            <a:r>
              <a:rPr lang="ar-SA" sz="2400" b="1" dirty="0" smtClean="0">
                <a:solidFill>
                  <a:schemeClr val="tx1"/>
                </a:solidFill>
                <a:latin typeface="Century Gothic" pitchFamily="34" charset="0"/>
                <a:cs typeface="+mn-cs"/>
              </a:rPr>
              <a:t>3- </a:t>
            </a:r>
            <a:r>
              <a:rPr lang="ar-SA" sz="2400" b="1" dirty="0" err="1" smtClean="0">
                <a:solidFill>
                  <a:schemeClr val="tx1"/>
                </a:solidFill>
                <a:cs typeface="+mn-cs"/>
              </a:rPr>
              <a:t>ومنها: </a:t>
            </a:r>
            <a:r>
              <a:rPr lang="ar-SA" sz="2400" b="1" dirty="0" smtClean="0">
                <a:solidFill>
                  <a:schemeClr val="tx1"/>
                </a:solidFill>
                <a:cs typeface="+mn-cs"/>
              </a:rPr>
              <a:t>{ وعباد الرحمن الذين يمشون على الأرض هوناً, وإذا خاطبهم الجاهلون قالوا سلاماً} فالتواضع, ولين الجانب, والإعراض عن السفيه, كل ذلك من خلق الطهارة المهنية, وتحقق لصاحبها السمعة </a:t>
            </a:r>
            <a:r>
              <a:rPr lang="ar-SA" sz="2400" b="1" dirty="0" err="1" smtClean="0">
                <a:solidFill>
                  <a:schemeClr val="tx1"/>
                </a:solidFill>
                <a:cs typeface="+mn-cs"/>
              </a:rPr>
              <a:t>الطيبة.</a:t>
            </a:r>
            <a:r>
              <a:rPr lang="ar-SA" sz="2400" b="1" dirty="0" smtClean="0">
                <a:solidFill>
                  <a:schemeClr val="tx1"/>
                </a:solidFill>
                <a:cs typeface="+mn-cs"/>
              </a:rPr>
              <a:t> </a:t>
            </a:r>
            <a:endParaRPr lang="en-US" sz="24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776536" y="692696"/>
            <a:ext cx="8352928" cy="3970318"/>
          </a:xfrm>
          <a:prstGeom prst="rect">
            <a:avLst/>
          </a:prstGeom>
        </p:spPr>
        <p:txBody>
          <a:bodyPr wrap="square">
            <a:spAutoFit/>
          </a:bodyPr>
          <a:lstStyle/>
          <a:p>
            <a:pPr lvl="0"/>
            <a:r>
              <a:rPr lang="ar-SA" sz="2800" b="1" dirty="0" smtClean="0"/>
              <a:t>4- قول النبي عليه الصلاة </a:t>
            </a:r>
            <a:r>
              <a:rPr lang="ar-SA" sz="2800" b="1" dirty="0" err="1" smtClean="0"/>
              <a:t>والسلام: </a:t>
            </a:r>
            <a:r>
              <a:rPr lang="ar-SA" sz="2800" b="1" dirty="0" smtClean="0"/>
              <a:t>(إن الله يحب إذا عمل أحدكم عملاً أن يتقنه</a:t>
            </a:r>
            <a:r>
              <a:rPr lang="ar-SA" sz="2800" b="1" dirty="0" err="1" smtClean="0"/>
              <a:t>).</a:t>
            </a:r>
            <a:r>
              <a:rPr lang="ar-SA" sz="2800" b="1" dirty="0" smtClean="0"/>
              <a:t> </a:t>
            </a:r>
            <a:r>
              <a:rPr lang="ar-EG" sz="2800" b="1" dirty="0" smtClean="0"/>
              <a:t>وفيه </a:t>
            </a:r>
            <a:r>
              <a:rPr lang="ar-SA" sz="2800" b="1" dirty="0" smtClean="0"/>
              <a:t>دلالة على طلب الإتقان في العمل</a:t>
            </a:r>
            <a:r>
              <a:rPr lang="ar-EG" sz="2800" b="1" dirty="0" err="1" smtClean="0"/>
              <a:t>،</a:t>
            </a:r>
            <a:r>
              <a:rPr lang="ar-SA" sz="2800" b="1" dirty="0" smtClean="0"/>
              <a:t> وجودة الأداء, وهو من خلق الطهارة المهنية</a:t>
            </a:r>
            <a:r>
              <a:rPr lang="ar-EG" sz="2800" b="1" dirty="0" err="1" smtClean="0"/>
              <a:t>.</a:t>
            </a:r>
            <a:endParaRPr lang="en-US" sz="2800" b="1" dirty="0" smtClean="0"/>
          </a:p>
          <a:p>
            <a:r>
              <a:rPr lang="ar-SA" sz="2800" b="1" dirty="0" smtClean="0"/>
              <a:t>5- وقوله عليه الصلاة </a:t>
            </a:r>
            <a:r>
              <a:rPr lang="ar-SA" sz="2800" b="1" dirty="0" err="1" smtClean="0"/>
              <a:t>والسلام: </a:t>
            </a:r>
            <a:r>
              <a:rPr lang="ar-SA" sz="2800" b="1" dirty="0" smtClean="0"/>
              <a:t>(مثل الجليس الصالح وجليس السوء كحامل المسك ونافخ </a:t>
            </a:r>
            <a:r>
              <a:rPr lang="ar-SA" sz="2800" b="1" dirty="0" err="1" smtClean="0"/>
              <a:t>الكير...).</a:t>
            </a:r>
            <a:r>
              <a:rPr lang="ar-SA" sz="2800" b="1" dirty="0" smtClean="0"/>
              <a:t> </a:t>
            </a:r>
            <a:r>
              <a:rPr lang="ar-EG" sz="2800" b="1" dirty="0" smtClean="0"/>
              <a:t>و</a:t>
            </a:r>
            <a:r>
              <a:rPr lang="ar-SA" sz="2800" b="1" dirty="0" smtClean="0"/>
              <a:t>فيه دلالة على أهمية السمعة الطيبة والسلوك القويم من خلال الحرص على مجالسة الصالحين</a:t>
            </a:r>
            <a:r>
              <a:rPr lang="ar-EG" sz="2800" b="1" dirty="0" err="1" smtClean="0"/>
              <a:t>،</a:t>
            </a:r>
            <a:r>
              <a:rPr lang="ar-SA" sz="2800" b="1" dirty="0" smtClean="0"/>
              <a:t> إذ المرء على دين خليله, وهو من معاني الطهارة المهنية</a:t>
            </a:r>
            <a:r>
              <a:rPr lang="ar-EG" sz="2800" b="1" dirty="0" err="1" smtClean="0"/>
              <a:t>.</a:t>
            </a:r>
            <a:endParaRPr lang="ar-EG" sz="2800" b="1" dirty="0" smtClean="0"/>
          </a:p>
          <a:p>
            <a:r>
              <a:rPr lang="ar-SA" sz="2800" b="1" dirty="0" smtClean="0"/>
              <a:t>6- وقوله عليه الصلاة </a:t>
            </a:r>
            <a:r>
              <a:rPr lang="ar-SA" sz="2800" b="1" dirty="0" err="1" smtClean="0"/>
              <a:t>والسلام</a:t>
            </a:r>
            <a:r>
              <a:rPr lang="ar-SA" sz="2800" b="1" dirty="0" err="1" smtClean="0">
                <a:sym typeface="Wingdings" pitchFamily="2" charset="2"/>
              </a:rPr>
              <a:t>: </a:t>
            </a:r>
            <a:r>
              <a:rPr lang="ar-SA" sz="2800" b="1" dirty="0" smtClean="0">
                <a:sym typeface="Wingdings" pitchFamily="2" charset="2"/>
              </a:rPr>
              <a:t>(من غش فليس منا</a:t>
            </a:r>
            <a:r>
              <a:rPr lang="ar-SA" sz="2800" b="1" dirty="0" err="1" smtClean="0">
                <a:sym typeface="Wingdings" pitchFamily="2" charset="2"/>
              </a:rPr>
              <a:t>)</a:t>
            </a:r>
            <a:r>
              <a:rPr lang="ar-SA" sz="2800" b="1" dirty="0" err="1" smtClean="0"/>
              <a:t>.</a:t>
            </a:r>
            <a:r>
              <a:rPr lang="ar-SA" sz="2800" b="1" dirty="0" smtClean="0"/>
              <a:t> فالترفع عن الغش من خلق الطهارة المهنية, ويحقق لصاحبه السمعة </a:t>
            </a:r>
            <a:r>
              <a:rPr lang="ar-SA" sz="2800" b="1" dirty="0" err="1" smtClean="0"/>
              <a:t>الطيبة.</a:t>
            </a:r>
            <a:r>
              <a:rPr lang="ar-SA" sz="2800" b="1" dirty="0" smtClean="0"/>
              <a:t>  </a:t>
            </a:r>
            <a:endParaRPr lang="en-US" sz="28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مظاهر الطهارة المهنية عند </a:t>
            </a:r>
            <a:r>
              <a:rPr lang="ar-SA" b="1" dirty="0" err="1" smtClean="0"/>
              <a:t>الفقهاء:</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400" b="1" dirty="0" smtClean="0">
                <a:solidFill>
                  <a:schemeClr val="tx1"/>
                </a:solidFill>
                <a:cs typeface="+mn-cs"/>
              </a:rPr>
              <a:t>تكلم فقهاؤنا عن الطهارة المهنية التي تعني السمعة الطيبة, والسيرة الحميدة, وجودة الأداء والإتقان, وإن لم يسموها بهذا </a:t>
            </a:r>
            <a:r>
              <a:rPr lang="ar-SA" sz="2400" b="1" dirty="0" err="1" smtClean="0">
                <a:solidFill>
                  <a:schemeClr val="tx1"/>
                </a:solidFill>
                <a:cs typeface="+mn-cs"/>
              </a:rPr>
              <a:t>الاسم.</a:t>
            </a:r>
            <a:r>
              <a:rPr lang="ar-SA" sz="2400" b="1" dirty="0" smtClean="0">
                <a:solidFill>
                  <a:schemeClr val="tx1"/>
                </a:solidFill>
                <a:cs typeface="+mn-cs"/>
              </a:rPr>
              <a:t> وسنعرض فيما يأتي أمثلة من باب القضاء على سبيل التمثيل والبيان وليس الحصر:</a:t>
            </a:r>
            <a:endParaRPr lang="en-US" sz="2400" b="1" dirty="0" smtClean="0">
              <a:solidFill>
                <a:schemeClr val="tx1"/>
              </a:solidFill>
              <a:cs typeface="+mn-cs"/>
            </a:endParaRPr>
          </a:p>
          <a:p>
            <a:pPr algn="just"/>
            <a:r>
              <a:rPr lang="ar-SA" sz="2400" b="1" u="sng" dirty="0" err="1" smtClean="0">
                <a:solidFill>
                  <a:schemeClr val="tx1"/>
                </a:solidFill>
                <a:cs typeface="+mn-cs"/>
              </a:rPr>
              <a:t>-</a:t>
            </a:r>
            <a:r>
              <a:rPr lang="ar-SA" sz="2400" b="1" u="sng" dirty="0" smtClean="0">
                <a:solidFill>
                  <a:schemeClr val="tx1"/>
                </a:solidFill>
                <a:cs typeface="+mn-cs"/>
              </a:rPr>
              <a:t> </a:t>
            </a:r>
            <a:r>
              <a:rPr lang="ar-EG" sz="2400" b="1" u="sng" dirty="0" smtClean="0">
                <a:solidFill>
                  <a:schemeClr val="tx1"/>
                </a:solidFill>
                <a:cs typeface="+mn-cs"/>
              </a:rPr>
              <a:t>بطلان تولية الفاسق القضاء:</a:t>
            </a:r>
            <a:r>
              <a:rPr lang="ar-SA" sz="2400" b="1" u="sng" dirty="0" smtClean="0">
                <a:solidFill>
                  <a:schemeClr val="tx1"/>
                </a:solidFill>
                <a:cs typeface="+mn-cs"/>
              </a:rPr>
              <a:t> </a:t>
            </a:r>
            <a:r>
              <a:rPr lang="ar-SA" sz="2400" b="1" dirty="0" smtClean="0">
                <a:solidFill>
                  <a:schemeClr val="tx1"/>
                </a:solidFill>
                <a:cs typeface="+mn-cs"/>
              </a:rPr>
              <a:t>قال فقهاؤنا: لا يجوز تولية الفاسق القضاء مع وجود القاضي العدل, وإن تمَّ ذلك فهو باطل, وذلك حفاظاً على سمعة القضاء وسمعة القاضي من جهة</a:t>
            </a:r>
            <a:r>
              <a:rPr lang="ar-EG" sz="2400" b="1" dirty="0" err="1" smtClean="0">
                <a:solidFill>
                  <a:schemeClr val="tx1"/>
                </a:solidFill>
                <a:cs typeface="+mn-cs"/>
              </a:rPr>
              <a:t>،</a:t>
            </a:r>
            <a:r>
              <a:rPr lang="ar-SA" sz="2400" b="1" dirty="0" smtClean="0">
                <a:solidFill>
                  <a:schemeClr val="tx1"/>
                </a:solidFill>
                <a:cs typeface="+mn-cs"/>
              </a:rPr>
              <a:t> ولتحقيق جودة الأداء في الحكم</a:t>
            </a:r>
            <a:r>
              <a:rPr lang="ar-EG" sz="2400" b="1" dirty="0" err="1" smtClean="0">
                <a:solidFill>
                  <a:schemeClr val="tx1"/>
                </a:solidFill>
                <a:cs typeface="+mn-cs"/>
              </a:rPr>
              <a:t>،</a:t>
            </a:r>
            <a:r>
              <a:rPr lang="ar-SA" sz="2400" b="1" dirty="0" smtClean="0">
                <a:solidFill>
                  <a:schemeClr val="tx1"/>
                </a:solidFill>
                <a:cs typeface="+mn-cs"/>
              </a:rPr>
              <a:t> وإقامة العدل بين الناس من جهة أخرى, ولا يخفى أنهما من خصال الطهارة المهنية</a:t>
            </a:r>
            <a:r>
              <a:rPr lang="ar-EG" sz="2400" b="1" dirty="0" err="1" smtClean="0">
                <a:solidFill>
                  <a:schemeClr val="tx1"/>
                </a:solidFill>
                <a:latin typeface="Tahoma" pitchFamily="34" charset="0"/>
                <a:cs typeface="+mn-cs"/>
              </a:rPr>
              <a:t>.</a:t>
            </a:r>
            <a:endParaRPr lang="en-US" sz="2400" b="1" dirty="0" smtClean="0">
              <a:solidFill>
                <a:schemeClr val="tx1"/>
              </a:solidFill>
              <a:cs typeface="+mn-cs"/>
            </a:endParaRPr>
          </a:p>
          <a:p>
            <a:pPr algn="just"/>
            <a:r>
              <a:rPr lang="ar-SA" sz="2400" b="1" u="sng" dirty="0" err="1" smtClean="0">
                <a:solidFill>
                  <a:schemeClr val="tx1"/>
                </a:solidFill>
                <a:cs typeface="+mn-cs"/>
              </a:rPr>
              <a:t>-</a:t>
            </a:r>
            <a:r>
              <a:rPr lang="ar-SA" sz="2400" b="1" u="sng" dirty="0" smtClean="0">
                <a:solidFill>
                  <a:schemeClr val="tx1"/>
                </a:solidFill>
                <a:cs typeface="+mn-cs"/>
              </a:rPr>
              <a:t> </a:t>
            </a:r>
            <a:r>
              <a:rPr lang="ar-EG" sz="2400" b="1" u="sng" dirty="0" smtClean="0">
                <a:solidFill>
                  <a:schemeClr val="tx1"/>
                </a:solidFill>
                <a:cs typeface="+mn-cs"/>
              </a:rPr>
              <a:t>تحريم تولية الجاهل القضاء</a:t>
            </a:r>
            <a:r>
              <a:rPr lang="ar-SA" sz="2400" b="1" dirty="0" smtClean="0">
                <a:solidFill>
                  <a:schemeClr val="tx1"/>
                </a:solidFill>
                <a:cs typeface="+mn-cs"/>
              </a:rPr>
              <a:t>: قال فقهاؤنا</a:t>
            </a:r>
            <a:r>
              <a:rPr lang="ar-EG" sz="2400" b="1" dirty="0" err="1" smtClean="0">
                <a:solidFill>
                  <a:schemeClr val="tx1"/>
                </a:solidFill>
                <a:cs typeface="+mn-cs"/>
              </a:rPr>
              <a:t>:</a:t>
            </a:r>
            <a:r>
              <a:rPr lang="ar-SA" sz="2400" b="1" dirty="0" smtClean="0">
                <a:solidFill>
                  <a:schemeClr val="tx1"/>
                </a:solidFill>
                <a:cs typeface="+mn-cs"/>
              </a:rPr>
              <a:t> يحرم تولية الجاهل القضاء مع وجود العالم</a:t>
            </a:r>
            <a:r>
              <a:rPr lang="ar-EG" sz="2400" b="1" dirty="0" err="1" smtClean="0">
                <a:solidFill>
                  <a:schemeClr val="tx1"/>
                </a:solidFill>
                <a:cs typeface="+mn-cs"/>
              </a:rPr>
              <a:t>؛</a:t>
            </a:r>
            <a:r>
              <a:rPr lang="ar-SA" sz="2400" b="1" dirty="0" smtClean="0">
                <a:solidFill>
                  <a:schemeClr val="tx1"/>
                </a:solidFill>
                <a:cs typeface="+mn-cs"/>
              </a:rPr>
              <a:t> للحفاظ على جودة الأداء</a:t>
            </a:r>
            <a:r>
              <a:rPr lang="ar-EG" sz="2400" b="1" dirty="0" err="1" smtClean="0">
                <a:solidFill>
                  <a:schemeClr val="tx1"/>
                </a:solidFill>
                <a:cs typeface="+mn-cs"/>
              </a:rPr>
              <a:t>،</a:t>
            </a:r>
            <a:r>
              <a:rPr lang="ar-SA" sz="2400" b="1" dirty="0" smtClean="0">
                <a:solidFill>
                  <a:schemeClr val="tx1"/>
                </a:solidFill>
                <a:cs typeface="+mn-cs"/>
              </a:rPr>
              <a:t> وتحقيق العدالة, وهي من خصال الطهارة المهنية</a:t>
            </a:r>
            <a:r>
              <a:rPr lang="ar-EG" sz="2400" b="1" dirty="0" err="1" smtClean="0">
                <a:solidFill>
                  <a:schemeClr val="tx1"/>
                </a:solidFill>
                <a:latin typeface="Tahoma" pitchFamily="34" charset="0"/>
                <a:cs typeface="+mn-cs"/>
              </a:rPr>
              <a:t>.</a:t>
            </a:r>
            <a:endParaRPr lang="en-US" sz="2400" b="1" dirty="0" smtClean="0">
              <a:solidFill>
                <a:schemeClr val="tx1"/>
              </a:solidFill>
              <a:latin typeface="Tahoma" pitchFamily="34" charset="0"/>
              <a:cs typeface="+mn-cs"/>
            </a:endParaRPr>
          </a:p>
          <a:p>
            <a:pPr algn="just"/>
            <a:r>
              <a:rPr lang="ar-SA" sz="2400" b="1" u="sng" dirty="0" err="1" smtClean="0">
                <a:solidFill>
                  <a:schemeClr val="tx1"/>
                </a:solidFill>
                <a:cs typeface="+mn-cs"/>
              </a:rPr>
              <a:t>-</a:t>
            </a:r>
            <a:r>
              <a:rPr lang="ar-SA" sz="2400" b="1" u="sng" dirty="0" smtClean="0">
                <a:solidFill>
                  <a:schemeClr val="tx1"/>
                </a:solidFill>
                <a:cs typeface="+mn-cs"/>
              </a:rPr>
              <a:t> </a:t>
            </a:r>
            <a:r>
              <a:rPr lang="ar-EG" sz="2400" b="1" u="sng" dirty="0" smtClean="0">
                <a:solidFill>
                  <a:schemeClr val="tx1"/>
                </a:solidFill>
                <a:cs typeface="+mn-cs"/>
              </a:rPr>
              <a:t>كراهة تولية </a:t>
            </a:r>
            <a:r>
              <a:rPr lang="ar-EG" sz="2400" b="1" u="sng" dirty="0" err="1" smtClean="0">
                <a:solidFill>
                  <a:schemeClr val="tx1"/>
                </a:solidFill>
                <a:cs typeface="+mn-cs"/>
              </a:rPr>
              <a:t>المفضول</a:t>
            </a:r>
            <a:r>
              <a:rPr lang="ar-EG" sz="2400" b="1" u="sng" dirty="0" smtClean="0">
                <a:solidFill>
                  <a:schemeClr val="tx1"/>
                </a:solidFill>
                <a:cs typeface="+mn-cs"/>
              </a:rPr>
              <a:t> القضاء:</a:t>
            </a:r>
            <a:r>
              <a:rPr lang="ar-SA" sz="2400" b="1" u="sng" dirty="0" smtClean="0">
                <a:solidFill>
                  <a:schemeClr val="tx1"/>
                </a:solidFill>
                <a:cs typeface="+mn-cs"/>
              </a:rPr>
              <a:t> </a:t>
            </a:r>
            <a:r>
              <a:rPr lang="ar-SA" sz="2400" b="1" dirty="0" smtClean="0">
                <a:solidFill>
                  <a:schemeClr val="tx1"/>
                </a:solidFill>
                <a:cs typeface="+mn-cs"/>
              </a:rPr>
              <a:t>قال فقهاؤنا: يكره تولية </a:t>
            </a:r>
            <a:r>
              <a:rPr lang="ar-SA" sz="2400" b="1" dirty="0" err="1" smtClean="0">
                <a:solidFill>
                  <a:schemeClr val="tx1"/>
                </a:solidFill>
                <a:cs typeface="+mn-cs"/>
              </a:rPr>
              <a:t>المفضول</a:t>
            </a:r>
            <a:r>
              <a:rPr lang="ar-SA" sz="2400" b="1" dirty="0" smtClean="0">
                <a:solidFill>
                  <a:schemeClr val="tx1"/>
                </a:solidFill>
                <a:cs typeface="+mn-cs"/>
              </a:rPr>
              <a:t> القضاء مع وجود </a:t>
            </a:r>
            <a:r>
              <a:rPr lang="ar-SA" sz="2400" b="1" dirty="0" err="1" smtClean="0">
                <a:solidFill>
                  <a:schemeClr val="tx1"/>
                </a:solidFill>
                <a:cs typeface="+mn-cs"/>
              </a:rPr>
              <a:t>الفاضل </a:t>
            </a:r>
            <a:r>
              <a:rPr lang="ar-SA" sz="2400" b="1" dirty="0" smtClean="0">
                <a:solidFill>
                  <a:schemeClr val="tx1"/>
                </a:solidFill>
                <a:cs typeface="+mn-cs"/>
              </a:rPr>
              <a:t>(أو الأفضل</a:t>
            </a:r>
            <a:r>
              <a:rPr lang="ar-SA" sz="2400" b="1" dirty="0" err="1" smtClean="0">
                <a:solidFill>
                  <a:schemeClr val="tx1"/>
                </a:solidFill>
                <a:cs typeface="+mn-cs"/>
              </a:rPr>
              <a:t>)</a:t>
            </a:r>
            <a:r>
              <a:rPr lang="ar-EG" sz="2400" b="1" dirty="0" err="1" smtClean="0">
                <a:solidFill>
                  <a:schemeClr val="tx1"/>
                </a:solidFill>
                <a:cs typeface="+mn-cs"/>
              </a:rPr>
              <a:t>؛</a:t>
            </a:r>
            <a:r>
              <a:rPr lang="ar-SA" sz="2400" b="1" dirty="0" smtClean="0">
                <a:solidFill>
                  <a:schemeClr val="tx1"/>
                </a:solidFill>
                <a:cs typeface="+mn-cs"/>
              </a:rPr>
              <a:t> للحفاظ على جودة الأداء أيضاً, وتحقيق الطهارة المهنية</a:t>
            </a:r>
            <a:r>
              <a:rPr lang="ar-EG" sz="2400" b="1" dirty="0" err="1" smtClean="0">
                <a:solidFill>
                  <a:schemeClr val="tx1"/>
                </a:solidFill>
                <a:latin typeface="Tahoma" pitchFamily="34" charset="0"/>
                <a:cs typeface="+mn-cs"/>
              </a:rPr>
              <a:t>.</a:t>
            </a:r>
            <a:endParaRPr lang="en-US" sz="24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2"/>
          <p:cNvSpPr/>
          <p:nvPr/>
        </p:nvSpPr>
        <p:spPr>
          <a:xfrm>
            <a:off x="632520" y="980729"/>
            <a:ext cx="8208912" cy="3046988"/>
          </a:xfrm>
          <a:prstGeom prst="rect">
            <a:avLst/>
          </a:prstGeom>
        </p:spPr>
        <p:txBody>
          <a:bodyPr wrap="square">
            <a:spAutoFit/>
          </a:bodyPr>
          <a:lstStyle/>
          <a:p>
            <a:pPr algn="just"/>
            <a:r>
              <a:rPr lang="ar-SA" sz="2400" b="1" dirty="0" smtClean="0"/>
              <a:t>ومثل هذه المسائل نجدها أيضاً في باب الإمامة في الصلاة</a:t>
            </a:r>
            <a:r>
              <a:rPr lang="ar-EG" sz="2400" b="1" dirty="0" err="1" smtClean="0"/>
              <a:t>،</a:t>
            </a:r>
            <a:r>
              <a:rPr lang="ar-SA" sz="2400" b="1" dirty="0" smtClean="0"/>
              <a:t> وفي الولاية في النكاح</a:t>
            </a:r>
            <a:r>
              <a:rPr lang="ar-EG" sz="2400" b="1" dirty="0" err="1" smtClean="0"/>
              <a:t>،</a:t>
            </a:r>
            <a:r>
              <a:rPr lang="ar-SA" sz="2400" b="1" dirty="0" smtClean="0"/>
              <a:t> وفي الولاية على المال </a:t>
            </a:r>
            <a:r>
              <a:rPr lang="ar-SA" sz="2400" b="1" dirty="0" err="1" smtClean="0"/>
              <a:t>للقُصَّر </a:t>
            </a:r>
            <a:r>
              <a:rPr lang="ar-SA" sz="2400" b="1" dirty="0" smtClean="0"/>
              <a:t>(كالمجنون والسفيه واليتيم</a:t>
            </a:r>
            <a:r>
              <a:rPr lang="ar-SA" sz="2400" b="1" dirty="0" err="1" smtClean="0"/>
              <a:t>)</a:t>
            </a:r>
            <a:r>
              <a:rPr lang="ar-EG" sz="2400" b="1" dirty="0" err="1" smtClean="0"/>
              <a:t>،</a:t>
            </a:r>
            <a:r>
              <a:rPr lang="ar-SA" sz="2400" b="1" dirty="0" smtClean="0"/>
              <a:t> وفي ناظر الوقف</a:t>
            </a:r>
            <a:r>
              <a:rPr lang="ar-EG" sz="2400" b="1" dirty="0" err="1" smtClean="0"/>
              <a:t>،</a:t>
            </a:r>
            <a:r>
              <a:rPr lang="ar-SA" sz="2400" b="1" dirty="0" smtClean="0"/>
              <a:t> وفي ولاية الحسبة وغيرها كثير.</a:t>
            </a:r>
            <a:endParaRPr lang="en-US" sz="2400" b="1" dirty="0" smtClean="0"/>
          </a:p>
          <a:p>
            <a:pPr algn="just"/>
            <a:r>
              <a:rPr lang="ar-SA" sz="2400" b="1" dirty="0" smtClean="0"/>
              <a:t>ومن هذا الباب ما تطلبه جهات العمل أو التعاقد من المدرس أو الموظف أو الطبيب شهادةً بحسن </a:t>
            </a:r>
            <a:r>
              <a:rPr lang="ar-SA" sz="2400" b="1" dirty="0" err="1" smtClean="0"/>
              <a:t>سلوكهم.</a:t>
            </a:r>
            <a:r>
              <a:rPr lang="ar-SA" sz="2400" b="1" dirty="0" smtClean="0"/>
              <a:t> </a:t>
            </a:r>
          </a:p>
          <a:p>
            <a:pPr algn="just"/>
            <a:r>
              <a:rPr lang="ar-SA" sz="2400" b="1" dirty="0" smtClean="0"/>
              <a:t>ومنه ما نجده في بعض المواثيق من النص على أنه يفصل من العمل من يرتكب ما يخل بالآداب العامة في مكان الوظيفة</a:t>
            </a:r>
            <a:r>
              <a:rPr lang="ar-EG" sz="2400" b="1" dirty="0" err="1" smtClean="0"/>
              <a:t>،</a:t>
            </a:r>
            <a:r>
              <a:rPr lang="ar-SA" sz="2400" b="1" dirty="0" smtClean="0"/>
              <a:t> كالسرقة مثلاً</a:t>
            </a:r>
            <a:r>
              <a:rPr lang="ar-EG" sz="2400" b="1" dirty="0" err="1" smtClean="0"/>
              <a:t>،</a:t>
            </a:r>
            <a:r>
              <a:rPr lang="ar-SA" sz="2400" b="1" dirty="0" smtClean="0"/>
              <a:t> أو جريمةً تمس الشرف أو الأخلاق أو الأمانة  وهكذا</a:t>
            </a:r>
            <a:r>
              <a:rPr lang="ar-EG" sz="2400" b="1" dirty="0" err="1" smtClean="0"/>
              <a:t>.</a:t>
            </a:r>
            <a:endParaRPr lang="ar-EG" sz="24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pptx" id="{8B8D0FBF-03BB-4501-A633-1AF07D853AD2}" vid="{B9AECDA4-F035-416B-AC03-1D370D83E8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Template>
  <TotalTime>116</TotalTime>
  <Words>1402</Words>
  <Application>Microsoft Office PowerPoint</Application>
  <PresentationFormat>A4 Paper (210x297 mm)‎</PresentationFormat>
  <Paragraphs>78</Paragraphs>
  <Slides>13</Slides>
  <Notes>2</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التاسعة</vt:lpstr>
      <vt:lpstr> تمهيد:</vt:lpstr>
      <vt:lpstr>الطهارة المهنية</vt:lpstr>
      <vt:lpstr>شروط الطهارة المهنية:</vt:lpstr>
      <vt:lpstr>الشريحة 6</vt:lpstr>
      <vt:lpstr>التوجيه الفقهي لخلق الطهارة المهنية:</vt:lpstr>
      <vt:lpstr>الشريحة 8</vt:lpstr>
      <vt:lpstr>أدلة الطهارة المهنية:</vt:lpstr>
      <vt:lpstr>الشريحة 10</vt:lpstr>
      <vt:lpstr>مظاهر الطهارة المهنية عند الفقهاء:</vt:lpstr>
      <vt:lpstr>الشريحة 12</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aldershawi</cp:lastModifiedBy>
  <cp:revision>25</cp:revision>
  <dcterms:created xsi:type="dcterms:W3CDTF">2014-02-26T08:55:04Z</dcterms:created>
  <dcterms:modified xsi:type="dcterms:W3CDTF">2014-03-20T03:08:38Z</dcterms:modified>
</cp:coreProperties>
</file>