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2" r:id="rId3"/>
    <p:sldId id="293" r:id="rId4"/>
    <p:sldId id="302" r:id="rId5"/>
    <p:sldId id="294" r:id="rId6"/>
    <p:sldId id="295" r:id="rId7"/>
    <p:sldId id="303" r:id="rId8"/>
    <p:sldId id="296" r:id="rId9"/>
    <p:sldId id="297" r:id="rId10"/>
    <p:sldId id="299" r:id="rId11"/>
    <p:sldId id="298" r:id="rId12"/>
    <p:sldId id="300" r:id="rId13"/>
    <p:sldId id="301" r:id="rId14"/>
    <p:sldId id="304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E6334"/>
    <a:srgbClr val="313B4A"/>
    <a:srgbClr val="43A79C"/>
    <a:srgbClr val="EDBD1F"/>
    <a:srgbClr val="F04316"/>
    <a:srgbClr val="81AA52"/>
    <a:srgbClr val="0E478A"/>
    <a:srgbClr val="ECA02F"/>
    <a:srgbClr val="D52D26"/>
    <a:srgbClr val="013E3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4" autoAdjust="0"/>
  </p:normalViewPr>
  <p:slideViewPr>
    <p:cSldViewPr>
      <p:cViewPr varScale="1">
        <p:scale>
          <a:sx n="73" d="100"/>
          <a:sy n="73" d="100"/>
        </p:scale>
        <p:origin x="-94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24944"/>
            <a:ext cx="594015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48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48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6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الأخلاق الإسلامية وآداب المهنة سلم 317</a:t>
            </a:r>
          </a:p>
          <a:p>
            <a:pPr algn="ctr"/>
            <a:r>
              <a:rPr lang="ar-SA" sz="48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المقرر</a:t>
            </a:r>
          </a:p>
          <a:p>
            <a:pPr algn="ctr"/>
            <a:r>
              <a:rPr lang="ar-SA" sz="36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أ.د/ عبد الله الديرشوي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 عشرة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3573016"/>
            <a:ext cx="8877300" cy="228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 </a:t>
            </a:r>
            <a:endParaRPr lang="en-US" dirty="0"/>
          </a:p>
          <a:p>
            <a:pPr rtl="1" eaLnBrk="1" hangingPunct="1"/>
            <a:r>
              <a:rPr lang="ar-SA" sz="4400" b="1" dirty="0" smtClean="0">
                <a:solidFill>
                  <a:schemeClr val="tx1"/>
                </a:solidFill>
              </a:rPr>
              <a:t>خُلُق الأمانة المهنية</a:t>
            </a:r>
            <a:endParaRPr lang="en-US" sz="4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تعريف الأمانة </a:t>
            </a:r>
            <a:r>
              <a:rPr lang="ar-SA" b="1" dirty="0" err="1" smtClean="0"/>
              <a:t>المهنية: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4488" y="1484784"/>
            <a:ext cx="9073008" cy="4641379"/>
          </a:xfrm>
        </p:spPr>
        <p:txBody>
          <a:bodyPr/>
          <a:lstStyle/>
          <a:p>
            <a:pPr algn="just"/>
            <a:r>
              <a:rPr lang="ar-SA" sz="2800" b="1" dirty="0" smtClean="0">
                <a:solidFill>
                  <a:schemeClr val="tx1"/>
                </a:solidFill>
              </a:rPr>
              <a:t>الأمانة لغة: عكس الخيانة</a:t>
            </a:r>
            <a:r>
              <a:rPr lang="ar-EG" sz="2800" b="1" dirty="0" err="1" smtClean="0">
                <a:solidFill>
                  <a:schemeClr val="tx1"/>
                </a:solidFill>
              </a:rPr>
              <a:t>،</a:t>
            </a:r>
            <a:r>
              <a:rPr lang="ar-SA" sz="2800" b="1" dirty="0" smtClean="0">
                <a:solidFill>
                  <a:schemeClr val="tx1"/>
                </a:solidFill>
              </a:rPr>
              <a:t> وتفيد الأمن والاطمئنان وعدم </a:t>
            </a:r>
            <a:r>
              <a:rPr lang="ar-SA" sz="2800" b="1" dirty="0" err="1" smtClean="0">
                <a:solidFill>
                  <a:schemeClr val="tx1"/>
                </a:solidFill>
              </a:rPr>
              <a:t>الخوف.</a:t>
            </a:r>
            <a:r>
              <a:rPr lang="ar-SA" sz="2800" b="1" dirty="0" smtClean="0">
                <a:solidFill>
                  <a:schemeClr val="tx1"/>
                </a:solidFill>
              </a:rPr>
              <a:t> </a:t>
            </a:r>
            <a:endParaRPr lang="ar-EG" sz="28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800" b="1" dirty="0" smtClean="0">
                <a:solidFill>
                  <a:schemeClr val="tx1"/>
                </a:solidFill>
              </a:rPr>
              <a:t>وتطلق أيضاً على كل ما عُهِد </a:t>
            </a:r>
            <a:r>
              <a:rPr lang="ar-SA" sz="2800" b="1" dirty="0" err="1" smtClean="0">
                <a:solidFill>
                  <a:schemeClr val="tx1"/>
                </a:solidFill>
              </a:rPr>
              <a:t>به</a:t>
            </a:r>
            <a:r>
              <a:rPr lang="ar-SA" sz="2800" b="1" dirty="0" smtClean="0">
                <a:solidFill>
                  <a:schemeClr val="tx1"/>
                </a:solidFill>
              </a:rPr>
              <a:t> إلى الإنسان من حقوق أو واجبات أو حاجات للآخرين</a:t>
            </a:r>
            <a:r>
              <a:rPr lang="ar-EG" sz="2800" b="1" dirty="0" err="1" smtClean="0">
                <a:solidFill>
                  <a:schemeClr val="tx1"/>
                </a:solidFill>
              </a:rPr>
              <a:t>؛</a:t>
            </a:r>
            <a:r>
              <a:rPr lang="ar-SA" sz="2800" b="1" dirty="0" smtClean="0">
                <a:solidFill>
                  <a:schemeClr val="tx1"/>
                </a:solidFill>
              </a:rPr>
              <a:t> فيُطالب بالحفاظ عليها وإيصالها إلى ذويها </a:t>
            </a:r>
            <a:r>
              <a:rPr lang="ar-SA" sz="2800" b="1" dirty="0" err="1" smtClean="0">
                <a:solidFill>
                  <a:schemeClr val="tx1"/>
                </a:solidFill>
              </a:rPr>
              <a:t>سالمة.</a:t>
            </a:r>
            <a:r>
              <a:rPr lang="ar-SA" sz="2800" b="1" dirty="0" smtClean="0">
                <a:solidFill>
                  <a:schemeClr val="tx1"/>
                </a:solidFill>
              </a:rPr>
              <a:t> </a:t>
            </a:r>
            <a:endParaRPr lang="ar-EG" sz="28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800" b="1" dirty="0" smtClean="0">
                <a:solidFill>
                  <a:schemeClr val="tx1"/>
                </a:solidFill>
              </a:rPr>
              <a:t>قال </a:t>
            </a:r>
            <a:r>
              <a:rPr lang="ar-SA" sz="2800" b="1" dirty="0" err="1" smtClean="0">
                <a:solidFill>
                  <a:schemeClr val="tx1"/>
                </a:solidFill>
              </a:rPr>
              <a:t>تعالى:</a:t>
            </a:r>
            <a:r>
              <a:rPr lang="ar-SA" sz="2800" b="1" dirty="0" smtClean="0">
                <a:solidFill>
                  <a:schemeClr val="tx1"/>
                </a:solidFill>
              </a:rPr>
              <a:t> </a:t>
            </a:r>
            <a:r>
              <a:rPr lang="ar-EG" sz="2800" b="1" dirty="0" err="1" smtClean="0">
                <a:solidFill>
                  <a:schemeClr val="tx1"/>
                </a:solidFill>
              </a:rPr>
              <a:t>{</a:t>
            </a:r>
            <a:r>
              <a:rPr lang="ar-SA" sz="2800" b="1" dirty="0" smtClean="0">
                <a:solidFill>
                  <a:schemeClr val="tx1"/>
                </a:solidFill>
              </a:rPr>
              <a:t>إِنَّ اللهَ </a:t>
            </a:r>
            <a:r>
              <a:rPr lang="ar-SA" sz="2800" b="1" dirty="0" err="1" smtClean="0">
                <a:solidFill>
                  <a:schemeClr val="tx1"/>
                </a:solidFill>
              </a:rPr>
              <a:t>يَأْمُرُكُمْ</a:t>
            </a:r>
            <a:r>
              <a:rPr lang="ar-SA" sz="2800" b="1" dirty="0" smtClean="0">
                <a:solidFill>
                  <a:schemeClr val="tx1"/>
                </a:solidFill>
              </a:rPr>
              <a:t> أَنْ </a:t>
            </a:r>
            <a:r>
              <a:rPr lang="ar-SA" sz="2800" b="1" dirty="0" err="1" smtClean="0">
                <a:solidFill>
                  <a:schemeClr val="tx1"/>
                </a:solidFill>
              </a:rPr>
              <a:t>تُؤَدُّوا</a:t>
            </a:r>
            <a:r>
              <a:rPr lang="ar-SA" sz="2800" b="1" dirty="0" smtClean="0">
                <a:solidFill>
                  <a:schemeClr val="tx1"/>
                </a:solidFill>
              </a:rPr>
              <a:t> الأَمَانَاتِ إِلَى أَهْلِهَا</a:t>
            </a:r>
            <a:r>
              <a:rPr lang="ar-SA" sz="2800" b="1" dirty="0" err="1" smtClean="0">
                <a:solidFill>
                  <a:schemeClr val="tx1"/>
                </a:solidFill>
              </a:rPr>
              <a:t>} </a:t>
            </a:r>
            <a:r>
              <a:rPr lang="ar-SA" sz="2800" b="1" dirty="0" smtClean="0">
                <a:solidFill>
                  <a:schemeClr val="tx1"/>
                </a:solidFill>
              </a:rPr>
              <a:t>(النساء 58</a:t>
            </a:r>
            <a:r>
              <a:rPr lang="ar-SA" sz="2800" b="1" dirty="0" err="1" smtClean="0">
                <a:solidFill>
                  <a:schemeClr val="tx1"/>
                </a:solidFill>
              </a:rPr>
              <a:t>)</a:t>
            </a:r>
            <a:r>
              <a:rPr lang="ar-SA" sz="2800" b="1" dirty="0" smtClean="0">
                <a:solidFill>
                  <a:schemeClr val="tx1"/>
                </a:solidFill>
              </a:rPr>
              <a:t> </a:t>
            </a:r>
            <a:r>
              <a:rPr lang="ar-EG" sz="2800" b="1" dirty="0" err="1" smtClean="0">
                <a:solidFill>
                  <a:schemeClr val="tx1"/>
                </a:solidFill>
              </a:rPr>
              <a:t>.</a:t>
            </a:r>
            <a:endParaRPr lang="ar-EG" sz="28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800" b="1" dirty="0" smtClean="0">
                <a:solidFill>
                  <a:schemeClr val="tx1"/>
                </a:solidFill>
              </a:rPr>
              <a:t>وقال </a:t>
            </a:r>
            <a:r>
              <a:rPr lang="ar-SA" sz="2800" b="1" dirty="0" err="1" smtClean="0">
                <a:solidFill>
                  <a:schemeClr val="tx1"/>
                </a:solidFill>
              </a:rPr>
              <a:t>أيضاً:</a:t>
            </a:r>
            <a:r>
              <a:rPr lang="ar-SA" sz="2800" b="1" dirty="0" smtClean="0">
                <a:solidFill>
                  <a:schemeClr val="tx1"/>
                </a:solidFill>
              </a:rPr>
              <a:t> </a:t>
            </a:r>
            <a:r>
              <a:rPr lang="ar-EG" sz="2800" b="1" dirty="0" err="1" smtClean="0">
                <a:solidFill>
                  <a:schemeClr val="tx1"/>
                </a:solidFill>
              </a:rPr>
              <a:t>{</a:t>
            </a:r>
            <a:r>
              <a:rPr lang="ar-SA" sz="2800" b="1" dirty="0" smtClean="0">
                <a:solidFill>
                  <a:schemeClr val="tx1"/>
                </a:solidFill>
              </a:rPr>
              <a:t>يَا أَيُّهَا الَّذِينَ آَمَنُوا لَا تَخُونُوا اللهَ وَالرَّسُولَ وَتَخُونُوا أَمَانَاتِكُمْ وَأَنْتُمْ تَعْلَمُونَ</a:t>
            </a:r>
            <a:r>
              <a:rPr lang="ar-SA" sz="2800" b="1" dirty="0" err="1" smtClean="0">
                <a:solidFill>
                  <a:schemeClr val="tx1"/>
                </a:solidFill>
              </a:rPr>
              <a:t>} </a:t>
            </a:r>
            <a:r>
              <a:rPr lang="ar-SA" sz="2800" b="1" dirty="0" smtClean="0">
                <a:solidFill>
                  <a:schemeClr val="tx1"/>
                </a:solidFill>
              </a:rPr>
              <a:t>(الأنفال 28</a:t>
            </a:r>
            <a:r>
              <a:rPr lang="ar-SA" sz="2800" b="1" dirty="0" err="1" smtClean="0">
                <a:solidFill>
                  <a:schemeClr val="tx1"/>
                </a:solidFill>
              </a:rPr>
              <a:t>).</a:t>
            </a:r>
            <a:endParaRPr lang="ar-SA" sz="28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800" b="1" dirty="0" smtClean="0">
                <a:solidFill>
                  <a:schemeClr val="tx1"/>
                </a:solidFill>
              </a:rPr>
              <a:t>والأمانة المهنية في الاصطلاح لا تخرج عن معناها اللغوي, وهي تعني الحفاظ على المهنة بحفظ عهدها, وعدم الخيانة فيها</a:t>
            </a:r>
            <a:r>
              <a:rPr lang="ar-EG" sz="2800" b="1" dirty="0" err="1" smtClean="0">
                <a:solidFill>
                  <a:schemeClr val="tx1"/>
                </a:solidFill>
              </a:rPr>
              <a:t>،</a:t>
            </a:r>
            <a:r>
              <a:rPr lang="ar-SA" sz="2800" b="1" dirty="0" smtClean="0">
                <a:solidFill>
                  <a:schemeClr val="tx1"/>
                </a:solidFill>
              </a:rPr>
              <a:t> وتتمثل في أصول ثلاثة هي:</a:t>
            </a:r>
            <a:endParaRPr lang="en-US" sz="2800" b="1" dirty="0" smtClean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560512" y="764704"/>
            <a:ext cx="88569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ar-SA" sz="2800" b="1" dirty="0" err="1" smtClean="0"/>
              <a:t>1-</a:t>
            </a:r>
            <a:r>
              <a:rPr lang="ar-SA" sz="2800" b="1" dirty="0" smtClean="0"/>
              <a:t> </a:t>
            </a:r>
            <a:r>
              <a:rPr lang="ar-EG" sz="2800" b="1" dirty="0" smtClean="0"/>
              <a:t>ما يخص حقيقة المهنة:</a:t>
            </a:r>
            <a:r>
              <a:rPr lang="ar-SA" sz="2800" b="1" dirty="0" smtClean="0"/>
              <a:t> وذلك بالحفاظ على خصوصية العلاقة بين أطراف المهنة بحسب طبيعة المهنة, والحفاظ على كل ما يعرف عند الناس بأنه إفشاءه نقض للعهد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وخيانة لأسرار المهنة</a:t>
            </a:r>
            <a:r>
              <a:rPr lang="ar-EG" sz="28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en-US" sz="2800" b="1" dirty="0" smtClean="0">
              <a:latin typeface="Tahoma" pitchFamily="34" charset="0"/>
              <a:cs typeface="AL-Hotham" pitchFamily="2" charset="-78"/>
            </a:endParaRPr>
          </a:p>
          <a:p>
            <a:pPr marL="514350" indent="-514350"/>
            <a:r>
              <a:rPr lang="ar-SA" sz="2800" b="1" dirty="0" err="1" smtClean="0"/>
              <a:t>2-</a:t>
            </a:r>
            <a:r>
              <a:rPr lang="ar-SA" sz="2800" b="1" dirty="0" smtClean="0"/>
              <a:t> </a:t>
            </a:r>
            <a:r>
              <a:rPr lang="ar-EG" sz="2800" b="1" dirty="0" smtClean="0"/>
              <a:t>ما يخص التصرف في المهنة:</a:t>
            </a:r>
            <a:r>
              <a:rPr lang="ar-SA" sz="2800" b="1" dirty="0" smtClean="0"/>
              <a:t> وذلك بالحفاظ على مصالح المهنة </a:t>
            </a:r>
            <a:r>
              <a:rPr lang="ar-SA" sz="2800" b="1" dirty="0" err="1" smtClean="0"/>
              <a:t>الحقيقية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وعدم تقديم مصالحه الشخصية على مصالح المهنة</a:t>
            </a:r>
            <a:r>
              <a:rPr lang="ar-EG" sz="2800" b="1" dirty="0" err="1" smtClean="0"/>
              <a:t>؛</a:t>
            </a:r>
            <a:r>
              <a:rPr lang="ar-SA" sz="2800" b="1" dirty="0" smtClean="0"/>
              <a:t> فلا يسرف في الإنفاق فيما يستلزم الإنفاق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ولا يستغل مهنته أو منصبه من أجل مصالحه الشخصية</a:t>
            </a:r>
            <a:r>
              <a:rPr lang="ar-EG" sz="28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en-US" sz="2800" b="1" dirty="0" smtClean="0">
              <a:latin typeface="Tahoma" pitchFamily="34" charset="0"/>
              <a:cs typeface="AL-Hotham" pitchFamily="2" charset="-78"/>
            </a:endParaRPr>
          </a:p>
          <a:p>
            <a:pPr marL="514350" indent="-514350"/>
            <a:r>
              <a:rPr lang="ar-SA" sz="2800" b="1" dirty="0" err="1" smtClean="0"/>
              <a:t>3-</a:t>
            </a:r>
            <a:r>
              <a:rPr lang="ar-SA" sz="2800" b="1" dirty="0" smtClean="0"/>
              <a:t> </a:t>
            </a:r>
            <a:r>
              <a:rPr lang="ar-EG" sz="2800" b="1" dirty="0" smtClean="0"/>
              <a:t>ما يخص وسيلة المهنة:</a:t>
            </a:r>
            <a:r>
              <a:rPr lang="ar-SA" sz="2800" b="1" dirty="0" smtClean="0"/>
              <a:t> سواءٌ في الوصول إليها أو في أدائها</a:t>
            </a:r>
            <a:r>
              <a:rPr lang="ar-EG" sz="2800" b="1" dirty="0" err="1" smtClean="0"/>
              <a:t>؛</a:t>
            </a:r>
            <a:r>
              <a:rPr lang="ar-SA" sz="2800" b="1" dirty="0" smtClean="0"/>
              <a:t> فيجب أن تكون مشروعة لأن الغاية لا تبرر الوسيلة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وللوسائل حكم المقاصد</a:t>
            </a:r>
            <a:r>
              <a:rPr lang="ar-EG" sz="2800" b="1" dirty="0" err="1" smtClean="0"/>
              <a:t>؛</a:t>
            </a:r>
            <a:r>
              <a:rPr lang="ar-SA" sz="2800" b="1" dirty="0" smtClean="0"/>
              <a:t> فلا كذب ولا غش ولا نفاق ولا غيبة ولا نميمة</a:t>
            </a:r>
            <a:r>
              <a:rPr lang="ar-EG" sz="28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ar-EG" sz="28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شروط الأمانة </a:t>
            </a:r>
            <a:r>
              <a:rPr lang="ar-SA" b="1" dirty="0" err="1" smtClean="0"/>
              <a:t>المهنية: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6496" y="1412776"/>
            <a:ext cx="9001000" cy="4713387"/>
          </a:xfrm>
        </p:spPr>
        <p:txBody>
          <a:bodyPr/>
          <a:lstStyle/>
          <a:p>
            <a:r>
              <a:rPr lang="ar-SA" sz="2600" b="1" dirty="0" smtClean="0">
                <a:solidFill>
                  <a:schemeClr val="tx1"/>
                </a:solidFill>
              </a:rPr>
              <a:t>يمكن إجمال أهم الشروط التي يجب توافرها لتحقيق الأمانة المهنية, في </a:t>
            </a:r>
            <a:r>
              <a:rPr lang="ar-SA" sz="2600" b="1" dirty="0" err="1" smtClean="0">
                <a:solidFill>
                  <a:schemeClr val="tx1"/>
                </a:solidFill>
              </a:rPr>
              <a:t>الآتي:</a:t>
            </a:r>
            <a:endParaRPr lang="ar-SA" sz="26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600" b="1" u="sng" dirty="0" smtClean="0">
                <a:solidFill>
                  <a:schemeClr val="tx1"/>
                </a:solidFill>
              </a:rPr>
              <a:t>الشرط </a:t>
            </a:r>
            <a:r>
              <a:rPr lang="ar-SA" sz="2600" b="1" u="sng" dirty="0" err="1" smtClean="0">
                <a:solidFill>
                  <a:schemeClr val="tx1"/>
                </a:solidFill>
              </a:rPr>
              <a:t>الأول:</a:t>
            </a:r>
            <a:r>
              <a:rPr lang="ar-SA" sz="2600" b="1" u="sng" dirty="0" smtClean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ar-SA" sz="2600" b="1" dirty="0" smtClean="0">
                <a:solidFill>
                  <a:schemeClr val="tx1"/>
                </a:solidFill>
              </a:rPr>
              <a:t>أن يحافظ جميع الأطراف على أسرار المهنة</a:t>
            </a:r>
            <a:r>
              <a:rPr lang="ar-EG" sz="2600" b="1" dirty="0" err="1" smtClean="0">
                <a:solidFill>
                  <a:schemeClr val="tx1"/>
                </a:solidFill>
              </a:rPr>
              <a:t>؛</a:t>
            </a:r>
            <a:r>
              <a:rPr lang="ar-SA" sz="2600" b="1" dirty="0" smtClean="0">
                <a:solidFill>
                  <a:schemeClr val="tx1"/>
                </a:solidFill>
              </a:rPr>
              <a:t> مما يعد إفشاؤه نقضاً للعهد.</a:t>
            </a:r>
          </a:p>
          <a:p>
            <a:pPr algn="just"/>
            <a:r>
              <a:rPr lang="ar-EG" sz="2600" b="1" dirty="0" smtClean="0">
                <a:solidFill>
                  <a:schemeClr val="tx1"/>
                </a:solidFill>
              </a:rPr>
              <a:t> </a:t>
            </a:r>
            <a:r>
              <a:rPr lang="ar-SA" sz="2600" b="1" u="sng" dirty="0" smtClean="0">
                <a:solidFill>
                  <a:schemeClr val="tx1"/>
                </a:solidFill>
              </a:rPr>
              <a:t>فمثلاً الطبيب يطالب بالحفاظ على نوعين من الأسرار:</a:t>
            </a:r>
            <a:r>
              <a:rPr lang="ar-EG" sz="2600" b="1" u="sng" dirty="0" smtClean="0">
                <a:solidFill>
                  <a:schemeClr val="tx1"/>
                </a:solidFill>
              </a:rPr>
              <a:t> </a:t>
            </a:r>
            <a:endParaRPr lang="ar-SA" sz="2600" b="1" u="sng" dirty="0" smtClean="0">
              <a:solidFill>
                <a:schemeClr val="tx1"/>
              </a:solidFill>
            </a:endParaRPr>
          </a:p>
          <a:p>
            <a:pPr marL="514350" indent="-514350" algn="just">
              <a:buAutoNum type="arabic1Minus"/>
            </a:pPr>
            <a:r>
              <a:rPr lang="ar-SA" sz="2600" b="1" dirty="0" smtClean="0">
                <a:solidFill>
                  <a:schemeClr val="tx1"/>
                </a:solidFill>
              </a:rPr>
              <a:t>ما يتعلق بجهة عمله كالمستشفى فلا يفشي أسراره.</a:t>
            </a:r>
          </a:p>
          <a:p>
            <a:pPr marL="514350" indent="-514350" algn="just">
              <a:buAutoNum type="arabic1Minus"/>
            </a:pPr>
            <a:r>
              <a:rPr lang="ar-SA" sz="2600" b="1" dirty="0" smtClean="0">
                <a:solidFill>
                  <a:schemeClr val="tx1"/>
                </a:solidFill>
              </a:rPr>
              <a:t>ما يتعلق بالمريض ووضعه الصحي مما يعد سراً فلا يفشيه</a:t>
            </a:r>
            <a:r>
              <a:rPr lang="ar-EG" sz="2600" b="1" dirty="0" err="1" smtClean="0">
                <a:solidFill>
                  <a:schemeClr val="tx1"/>
                </a:solidFill>
              </a:rPr>
              <a:t>.</a:t>
            </a:r>
            <a:endParaRPr lang="ar-SA" sz="26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600" b="1" u="sng" dirty="0" smtClean="0">
                <a:solidFill>
                  <a:schemeClr val="tx1"/>
                </a:solidFill>
              </a:rPr>
              <a:t>وعليه فلا يدخل في أسرار المهنة</a:t>
            </a:r>
            <a:r>
              <a:rPr lang="ar-EG" sz="2600" b="1" u="sng" dirty="0" err="1" smtClean="0">
                <a:solidFill>
                  <a:schemeClr val="tx1"/>
                </a:solidFill>
              </a:rPr>
              <a:t>:</a:t>
            </a:r>
            <a:endParaRPr lang="ar-SA" sz="2600" b="1" u="sng" dirty="0" smtClean="0">
              <a:solidFill>
                <a:schemeClr val="tx1"/>
              </a:solidFill>
            </a:endParaRPr>
          </a:p>
          <a:p>
            <a:r>
              <a:rPr lang="ar-EG" sz="2600" b="1" dirty="0" err="1" smtClean="0">
                <a:solidFill>
                  <a:schemeClr val="tx1"/>
                </a:solidFill>
              </a:rPr>
              <a:t>1-</a:t>
            </a:r>
            <a:r>
              <a:rPr lang="ar-EG" sz="2600" b="1" dirty="0" smtClean="0">
                <a:solidFill>
                  <a:schemeClr val="tx1"/>
                </a:solidFill>
              </a:rPr>
              <a:t> </a:t>
            </a:r>
            <a:r>
              <a:rPr lang="ar-SA" sz="2600" b="1" dirty="0" smtClean="0">
                <a:solidFill>
                  <a:schemeClr val="tx1"/>
                </a:solidFill>
              </a:rPr>
              <a:t>ما لا علاقة له بالمهنة</a:t>
            </a:r>
            <a:r>
              <a:rPr lang="ar-EG" sz="2600" b="1" dirty="0" err="1" smtClean="0">
                <a:solidFill>
                  <a:schemeClr val="tx1"/>
                </a:solidFill>
              </a:rPr>
              <a:t>؛</a:t>
            </a:r>
            <a:r>
              <a:rPr lang="ar-SA" sz="2600" b="1" dirty="0" smtClean="0">
                <a:solidFill>
                  <a:schemeClr val="tx1"/>
                </a:solidFill>
              </a:rPr>
              <a:t> كأن يعترف المريض أمام الطبيب بأنه قد ارتكب جريمة أو جناية في حق آخرين</a:t>
            </a:r>
            <a:r>
              <a:rPr lang="ar-EG" sz="2600" b="1" dirty="0" err="1" smtClean="0">
                <a:solidFill>
                  <a:schemeClr val="tx1"/>
                </a:solidFill>
              </a:rPr>
              <a:t>،</a:t>
            </a:r>
            <a:r>
              <a:rPr lang="ar-SA" sz="2600" b="1" dirty="0" smtClean="0">
                <a:solidFill>
                  <a:schemeClr val="tx1"/>
                </a:solidFill>
              </a:rPr>
              <a:t> أو أنه اعتدى عليهم, فهذه لا علاقة لها بالأسرار الطبية ويجب الكشف عنها إذا تعلقت بها حقوق </a:t>
            </a:r>
            <a:r>
              <a:rPr lang="ar-SA" sz="2600" b="1" dirty="0" err="1" smtClean="0">
                <a:solidFill>
                  <a:schemeClr val="tx1"/>
                </a:solidFill>
              </a:rPr>
              <a:t>للآخرين.</a:t>
            </a:r>
            <a:r>
              <a:rPr lang="ar-SA" sz="2600" b="1" dirty="0" smtClean="0">
                <a:solidFill>
                  <a:schemeClr val="tx1"/>
                </a:solidFill>
              </a:rPr>
              <a:t> </a:t>
            </a:r>
            <a:endParaRPr lang="ar-EG" sz="2600" b="1" dirty="0" smtClean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416496" y="404665"/>
            <a:ext cx="90730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EG" sz="2400" b="1" dirty="0" err="1" smtClean="0"/>
              <a:t>2-</a:t>
            </a:r>
            <a:r>
              <a:rPr lang="ar-EG" sz="2400" b="1" dirty="0" smtClean="0"/>
              <a:t> </a:t>
            </a:r>
            <a:r>
              <a:rPr lang="ar-SA" sz="2400" b="1" dirty="0" smtClean="0"/>
              <a:t>ما لا يعد سراً بين الناس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ولا يعد الكشف عنه نقضاً للعهد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كأن يذكر اسم المريض أو مهنته أو مكان إقامته, وما أشبه ذلك.</a:t>
            </a:r>
          </a:p>
          <a:p>
            <a:pPr algn="just"/>
            <a:r>
              <a:rPr lang="ar-EG" sz="2400" b="1" dirty="0" err="1" smtClean="0"/>
              <a:t>3-</a:t>
            </a:r>
            <a:r>
              <a:rPr lang="ar-EG" sz="2400" b="1" dirty="0" smtClean="0"/>
              <a:t> </a:t>
            </a:r>
            <a:r>
              <a:rPr lang="ar-SA" sz="2400" b="1" dirty="0" smtClean="0"/>
              <a:t>ما يعد سراً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ولكن إفشاءه في تلك الحالة مطلوب لجهات معينة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لتعلق مصالحهم بالكشف عنها</a:t>
            </a:r>
            <a:r>
              <a:rPr lang="ar-EG" sz="2400" b="1" dirty="0" err="1" smtClean="0"/>
              <a:t>.</a:t>
            </a:r>
            <a:r>
              <a:rPr lang="ar-SA" sz="2400" b="1" dirty="0" smtClean="0"/>
              <a:t> وذلك </a:t>
            </a:r>
            <a:r>
              <a:rPr lang="ar-EG" sz="2400" b="1" dirty="0" smtClean="0"/>
              <a:t>عند وجود </a:t>
            </a:r>
            <a:r>
              <a:rPr lang="ar-SA" sz="2400" b="1" dirty="0" smtClean="0"/>
              <a:t>نزاع حول </a:t>
            </a:r>
            <a:r>
              <a:rPr lang="ar-EG" sz="2400" b="1" dirty="0" smtClean="0"/>
              <a:t>حق يتوقف </a:t>
            </a:r>
            <a:r>
              <a:rPr lang="ar-SA" sz="2400" b="1" dirty="0" smtClean="0"/>
              <a:t>البت فيه </a:t>
            </a:r>
            <a:r>
              <a:rPr lang="ar-EG" sz="2400" b="1" dirty="0" smtClean="0"/>
              <a:t>على الكشف عن حقيقة</a:t>
            </a:r>
            <a:r>
              <a:rPr lang="ar-SA" sz="2400" b="1" dirty="0" smtClean="0"/>
              <a:t> </a:t>
            </a:r>
            <a:r>
              <a:rPr lang="ar-EG" sz="2400" b="1" dirty="0" smtClean="0"/>
              <a:t>وضع الف</a:t>
            </a:r>
            <a:r>
              <a:rPr lang="ar-SA" sz="2400" b="1" dirty="0" err="1" smtClean="0"/>
              <a:t>حوصات</a:t>
            </a:r>
            <a:r>
              <a:rPr lang="ar-SA" sz="2400" b="1" dirty="0" smtClean="0"/>
              <a:t> </a:t>
            </a:r>
            <a:r>
              <a:rPr lang="ar-EG" sz="2400" b="1" dirty="0" smtClean="0"/>
              <a:t>ال</a:t>
            </a:r>
            <a:r>
              <a:rPr lang="ar-SA" sz="2400" b="1" dirty="0" smtClean="0"/>
              <a:t>طبية </a:t>
            </a:r>
            <a:r>
              <a:rPr lang="ar-EG" sz="2400" b="1" dirty="0" smtClean="0"/>
              <a:t>التي تم</a:t>
            </a:r>
            <a:r>
              <a:rPr lang="ar-SA" sz="2400" b="1" dirty="0" smtClean="0"/>
              <a:t> إجراؤها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</a:t>
            </a:r>
            <a:r>
              <a:rPr lang="ar-EG" sz="2400" b="1" dirty="0" smtClean="0"/>
              <a:t>ف</a:t>
            </a:r>
            <a:r>
              <a:rPr lang="ar-SA" sz="2400" b="1" dirty="0" smtClean="0"/>
              <a:t>في هذه الحالة يجب الكشف عنها للأطراف المتنازعة, وإن كانت تبقى أسراراً بالنسبة إلى غيرهم, لأن الكشف إنما هو للضرورة, والضرورة تقدر بقدرها, ولا ضرورة للكشف عنها أمام غيرهم.</a:t>
            </a:r>
          </a:p>
          <a:p>
            <a:pPr algn="just"/>
            <a:r>
              <a:rPr lang="ar-SA" sz="2400" b="1" u="sng" dirty="0" smtClean="0"/>
              <a:t>والمستشفى تحتفظ بنوعين من الأسرار:</a:t>
            </a:r>
            <a:r>
              <a:rPr lang="ar-EG" sz="2400" b="1" u="sng" dirty="0" smtClean="0"/>
              <a:t> </a:t>
            </a:r>
            <a:endParaRPr lang="ar-SA" sz="2400" b="1" u="sng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بالطبيب من حيث أجرته أو الجزاءات الإدارية الواقعة عليه مثلاً.</a:t>
            </a:r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بالمريض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مما يعد كشفه نقضاً للعهد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ومضراً </a:t>
            </a:r>
            <a:r>
              <a:rPr lang="ar-SA" sz="2400" b="1" dirty="0" err="1" smtClean="0"/>
              <a:t>به</a:t>
            </a:r>
            <a:r>
              <a:rPr lang="ar-EG" sz="2400" b="1" dirty="0" err="1" smtClean="0"/>
              <a:t>.</a:t>
            </a:r>
            <a:endParaRPr lang="ar-SA" sz="2400" b="1" dirty="0" smtClean="0"/>
          </a:p>
          <a:p>
            <a:pPr marL="514350" indent="-514350" algn="just"/>
            <a:r>
              <a:rPr lang="ar-SA" sz="2400" b="1" u="sng" dirty="0" smtClean="0"/>
              <a:t>و</a:t>
            </a:r>
            <a:r>
              <a:rPr lang="ar-EG" sz="2400" b="1" u="sng" dirty="0" smtClean="0"/>
              <a:t>المريض أيضا</a:t>
            </a:r>
            <a:r>
              <a:rPr lang="ar-SA" sz="2400" b="1" u="sng" dirty="0" smtClean="0"/>
              <a:t> </a:t>
            </a:r>
            <a:r>
              <a:rPr lang="ar-EG" sz="2400" b="1" u="sng" dirty="0" smtClean="0"/>
              <a:t>ي</a:t>
            </a:r>
            <a:r>
              <a:rPr lang="ar-SA" sz="2400" b="1" u="sng" dirty="0" err="1" smtClean="0"/>
              <a:t>حتفظ</a:t>
            </a:r>
            <a:r>
              <a:rPr lang="ar-SA" sz="2400" b="1" u="sng" dirty="0" smtClean="0"/>
              <a:t> بنوعين من الأسرار:</a:t>
            </a:r>
            <a:r>
              <a:rPr lang="ar-EG" sz="2400" b="1" u="sng" dirty="0" smtClean="0"/>
              <a:t> </a:t>
            </a:r>
            <a:endParaRPr lang="ar-SA" sz="2400" b="1" u="sng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</a:t>
            </a:r>
            <a:r>
              <a:rPr lang="ar-EG" sz="2400" b="1" dirty="0" smtClean="0"/>
              <a:t>مستشفى</a:t>
            </a:r>
            <a:r>
              <a:rPr lang="ar-SA" sz="2400" b="1" dirty="0" smtClean="0"/>
              <a:t>, كتخفيض الأجرة مثلاً, ومراعاة ظروفه الخاصة</a:t>
            </a:r>
            <a:r>
              <a:rPr lang="ar-EG" sz="2400" b="1" dirty="0" err="1" smtClean="0"/>
              <a:t>.</a:t>
            </a:r>
            <a:endParaRPr lang="ar-SA" sz="2400" b="1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</a:t>
            </a:r>
            <a:r>
              <a:rPr lang="ar-EG" sz="2400" b="1" dirty="0" smtClean="0"/>
              <a:t>طبيب</a:t>
            </a:r>
            <a:r>
              <a:rPr lang="ar-SA" sz="2400" b="1" dirty="0" smtClean="0"/>
              <a:t>, كأن يكون قد عامله بصورة مخصوصة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مثل السماح له بمراجعته خارج أوقات الدوام الرسمي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أو مراجعته في بيته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أو غير ذلك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مما يعد الكشف عنه مزعجاً للطبيب.</a:t>
            </a:r>
            <a:endParaRPr lang="ar-EG" sz="24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272480" y="404664"/>
            <a:ext cx="914501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u="sng" dirty="0" smtClean="0"/>
              <a:t>الشرط </a:t>
            </a:r>
            <a:r>
              <a:rPr lang="ar-SA" sz="2800" b="1" u="sng" dirty="0" err="1" smtClean="0"/>
              <a:t>الثاني:</a:t>
            </a:r>
            <a:r>
              <a:rPr lang="ar-SA" sz="2800" b="1" dirty="0" smtClean="0"/>
              <a:t> </a:t>
            </a:r>
          </a:p>
          <a:p>
            <a:pPr algn="just"/>
            <a:r>
              <a:rPr lang="ar-SA" sz="2800" b="1" dirty="0" smtClean="0"/>
              <a:t>أن يلتزم أصحاب الشأن في المهنة الرشد</a:t>
            </a:r>
            <a:r>
              <a:rPr lang="ar-EG" sz="2800" b="1" dirty="0" smtClean="0"/>
              <a:t>َ</a:t>
            </a:r>
            <a:r>
              <a:rPr lang="ar-SA" sz="2800" b="1" dirty="0" smtClean="0"/>
              <a:t> في التصرف من غير إسراف أو </a:t>
            </a:r>
            <a:r>
              <a:rPr lang="ar-SA" sz="2800" b="1" dirty="0" err="1" smtClean="0"/>
              <a:t>استغلال.</a:t>
            </a:r>
            <a:r>
              <a:rPr lang="ar-SA" sz="2800" b="1" dirty="0" smtClean="0"/>
              <a:t> فمثلاً</a:t>
            </a:r>
            <a:r>
              <a:rPr lang="ar-EG" sz="2800" b="1" dirty="0" err="1" smtClean="0"/>
              <a:t>:</a:t>
            </a:r>
            <a:r>
              <a:rPr lang="ar-SA" sz="2800" b="1" dirty="0" smtClean="0"/>
              <a:t> الطبيب لا يستغل ما وضع تحت تصرفه من الأجهزة في سبيل معالجة أصحابه وقرابته من غير إذن صاحب العمل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كما أنه لا يسرف في استعمال الأدوات الطبية التي وضعت تحت تصرفه.</a:t>
            </a:r>
            <a:endParaRPr lang="ar-EG" sz="2800" b="1" dirty="0" smtClean="0"/>
          </a:p>
          <a:p>
            <a:pPr algn="just"/>
            <a:r>
              <a:rPr lang="ar-SA" sz="2800" b="1" dirty="0" smtClean="0"/>
              <a:t>والمستشفى لا تستغل الطبيب في طلبه خارج أوقات دوامه في سبيل مصالحها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أو الكشف على مرضى غير مدرجين في قائمة عمله.</a:t>
            </a:r>
            <a:endParaRPr lang="ar-EG" sz="2800" b="1" dirty="0" smtClean="0"/>
          </a:p>
          <a:p>
            <a:pPr algn="just"/>
            <a:r>
              <a:rPr lang="ar-SA" sz="2800" b="1" dirty="0" smtClean="0"/>
              <a:t>والمر</a:t>
            </a:r>
            <a:r>
              <a:rPr lang="ar-EG" sz="2800" b="1" dirty="0" smtClean="0"/>
              <a:t>ي</a:t>
            </a:r>
            <a:r>
              <a:rPr lang="ar-SA" sz="2800" b="1" dirty="0" smtClean="0"/>
              <a:t>ض لا يستغل فرصة وجوده مع الطبيب في السؤال عن أعراض مرضية يعاني منها بعض من يخصونه</a:t>
            </a:r>
            <a:r>
              <a:rPr lang="ar-EG" sz="2800" b="1" dirty="0" smtClean="0"/>
              <a:t> </a:t>
            </a:r>
            <a:r>
              <a:rPr lang="ar-EG" sz="2800" b="1" dirty="0" err="1" smtClean="0"/>
              <a:t>...</a:t>
            </a:r>
            <a:r>
              <a:rPr lang="ar-SA" sz="2800" b="1" dirty="0" smtClean="0"/>
              <a:t> وهكذا</a:t>
            </a:r>
            <a:r>
              <a:rPr lang="ar-EG" sz="2800" b="1" dirty="0" err="1" smtClean="0"/>
              <a:t>.</a:t>
            </a:r>
            <a:endParaRPr lang="ar-SA" sz="2800" b="1" dirty="0" smtClean="0"/>
          </a:p>
          <a:p>
            <a:pPr algn="just"/>
            <a:endParaRPr lang="ar-SA" sz="2800" b="1" dirty="0" smtClean="0"/>
          </a:p>
          <a:p>
            <a:pPr algn="just"/>
            <a:r>
              <a:rPr lang="ar-SA" sz="2800" b="1" u="sng" dirty="0" smtClean="0"/>
              <a:t>الشرط </a:t>
            </a:r>
            <a:r>
              <a:rPr lang="ar-SA" sz="2800" b="1" u="sng" dirty="0" err="1" smtClean="0"/>
              <a:t>الثالث:</a:t>
            </a:r>
            <a:r>
              <a:rPr lang="ar-SA" sz="2800" b="1" u="sng" dirty="0" smtClean="0"/>
              <a:t> </a:t>
            </a:r>
          </a:p>
          <a:p>
            <a:pPr algn="just"/>
            <a:r>
              <a:rPr lang="ar-SA" sz="2800" b="1" dirty="0" smtClean="0"/>
              <a:t>أن يسلك أصحاب الشأن في المهنة السبل المشروعة التي تحفظ شرف الوسيلة وشرف المقصد</a:t>
            </a:r>
            <a:r>
              <a:rPr lang="ar-EG" sz="2800" b="1" dirty="0" err="1" smtClean="0"/>
              <a:t>؛</a:t>
            </a:r>
            <a:r>
              <a:rPr lang="ar-SA" sz="2800" b="1" dirty="0" smtClean="0"/>
              <a:t> فلا مجال للكذب ولا للنفاق ولا للغش ولا الغيبة ولا النميمة.</a:t>
            </a:r>
            <a:endParaRPr lang="ar-EG" sz="2800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التوجيه الفقهي لخلق الأمانة </a:t>
            </a:r>
            <a:r>
              <a:rPr lang="ar-SA" b="1" dirty="0" err="1" smtClean="0"/>
              <a:t>المهنية: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28800"/>
            <a:ext cx="9066212" cy="4497363"/>
          </a:xfrm>
        </p:spPr>
        <p:txBody>
          <a:bodyPr/>
          <a:lstStyle/>
          <a:p>
            <a:pPr algn="just"/>
            <a:r>
              <a:rPr lang="ar-SA" sz="2800" b="1" dirty="0" smtClean="0">
                <a:solidFill>
                  <a:schemeClr val="tx1"/>
                </a:solidFill>
              </a:rPr>
              <a:t>ما ذكرناه سابقاً في الطهارة المهنية وما بعدها يتكرر هنا</a:t>
            </a:r>
            <a:r>
              <a:rPr lang="ar-EG" sz="2800" b="1" dirty="0" err="1" smtClean="0">
                <a:solidFill>
                  <a:schemeClr val="tx1"/>
                </a:solidFill>
              </a:rPr>
              <a:t>،</a:t>
            </a:r>
            <a:r>
              <a:rPr lang="ar-SA" sz="2800" b="1" dirty="0" smtClean="0">
                <a:solidFill>
                  <a:schemeClr val="tx1"/>
                </a:solidFill>
              </a:rPr>
              <a:t> ومن ثمَّ فلا داعي لإعادته مرة </a:t>
            </a:r>
            <a:r>
              <a:rPr lang="ar-SA" sz="2800" b="1" dirty="0" err="1" smtClean="0">
                <a:solidFill>
                  <a:schemeClr val="tx1"/>
                </a:solidFill>
              </a:rPr>
              <a:t>أخرى.</a:t>
            </a:r>
            <a:r>
              <a:rPr lang="ar-SA" sz="2800" b="1" dirty="0" smtClean="0">
                <a:solidFill>
                  <a:schemeClr val="tx1"/>
                </a:solidFill>
              </a:rPr>
              <a:t> </a:t>
            </a:r>
            <a:endParaRPr lang="ar-EG" sz="28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800" b="1" dirty="0" smtClean="0">
                <a:solidFill>
                  <a:schemeClr val="tx1"/>
                </a:solidFill>
              </a:rPr>
              <a:t>بمعنى أن الحد الأدنى من الأمانة المهنية ضرورية</a:t>
            </a:r>
            <a:r>
              <a:rPr lang="ar-EG" sz="2800" b="1" dirty="0" err="1" smtClean="0">
                <a:solidFill>
                  <a:schemeClr val="tx1"/>
                </a:solidFill>
              </a:rPr>
              <a:t>،</a:t>
            </a:r>
            <a:r>
              <a:rPr lang="ar-SA" sz="2800" b="1" dirty="0" smtClean="0">
                <a:solidFill>
                  <a:schemeClr val="tx1"/>
                </a:solidFill>
              </a:rPr>
              <a:t> وقد تم التنصيص عليه من خلال القوانين والعقود</a:t>
            </a:r>
            <a:r>
              <a:rPr lang="ar-EG" sz="2800" b="1" dirty="0" err="1" smtClean="0">
                <a:solidFill>
                  <a:schemeClr val="tx1"/>
                </a:solidFill>
              </a:rPr>
              <a:t>؛</a:t>
            </a:r>
            <a:r>
              <a:rPr lang="ar-SA" sz="2800" b="1" dirty="0" smtClean="0">
                <a:solidFill>
                  <a:schemeClr val="tx1"/>
                </a:solidFill>
              </a:rPr>
              <a:t> ومن ثمَّ فإننا دراستنا هنا تقتصر على ما وراء ذلك.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800" b="1" dirty="0" smtClean="0">
                <a:solidFill>
                  <a:schemeClr val="tx1"/>
                </a:solidFill>
              </a:rPr>
              <a:t>كما أن الأمانة المهنية تختلف من مهنة إلى أخرى</a:t>
            </a:r>
            <a:r>
              <a:rPr lang="ar-EG" sz="2800" b="1" dirty="0" err="1" smtClean="0">
                <a:solidFill>
                  <a:schemeClr val="tx1"/>
                </a:solidFill>
              </a:rPr>
              <a:t>،</a:t>
            </a:r>
            <a:r>
              <a:rPr lang="ar-SA" sz="2800" b="1" dirty="0" smtClean="0">
                <a:solidFill>
                  <a:schemeClr val="tx1"/>
                </a:solidFill>
              </a:rPr>
              <a:t> فما يطالب </a:t>
            </a:r>
            <a:r>
              <a:rPr lang="ar-SA" sz="2800" b="1" dirty="0" err="1" smtClean="0">
                <a:solidFill>
                  <a:schemeClr val="tx1"/>
                </a:solidFill>
              </a:rPr>
              <a:t>به</a:t>
            </a:r>
            <a:r>
              <a:rPr lang="ar-SA" sz="2800" b="1" dirty="0" smtClean="0">
                <a:solidFill>
                  <a:schemeClr val="tx1"/>
                </a:solidFill>
              </a:rPr>
              <a:t> الطبيب يختلف عن المدرس والمهندس وهكذا, وكذلك لا شأن لنا بما وراء المهنة كالبيت والشارع  ونحوهما</a:t>
            </a:r>
            <a:r>
              <a:rPr lang="ar-EG" sz="2800" b="1" dirty="0" err="1" smtClean="0">
                <a:solidFill>
                  <a:schemeClr val="tx1"/>
                </a:solidFill>
              </a:rPr>
              <a:t>.</a:t>
            </a:r>
            <a:endParaRPr lang="en-US" sz="2800" b="1" dirty="0" smtClean="0">
              <a:solidFill>
                <a:schemeClr val="tx1"/>
              </a:solidFill>
            </a:endParaRPr>
          </a:p>
          <a:p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الأدلة في الحث على الأمانة </a:t>
            </a:r>
            <a:r>
              <a:rPr lang="ar-SA" b="1" dirty="0" err="1" smtClean="0"/>
              <a:t>المهنية: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713387"/>
          </a:xfrm>
        </p:spPr>
        <p:txBody>
          <a:bodyPr/>
          <a:lstStyle/>
          <a:p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يدل لخلق </a:t>
            </a:r>
            <a:r>
              <a:rPr lang="ar-EG" sz="2600" b="1" dirty="0" smtClean="0">
                <a:solidFill>
                  <a:schemeClr val="tx1"/>
                </a:solidFill>
                <a:cs typeface="+mj-cs"/>
              </a:rPr>
              <a:t>الأمانة 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المهني</a:t>
            </a:r>
            <a:r>
              <a:rPr lang="ar-EG" sz="2600" b="1" dirty="0" smtClean="0">
                <a:solidFill>
                  <a:schemeClr val="tx1"/>
                </a:solidFill>
                <a:cs typeface="+mj-cs"/>
              </a:rPr>
              <a:t>ة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آيات عديدة من كتاب الله وأحاديث كثيرة من سنة رسول الله صلى الله عليه وسلم</a:t>
            </a:r>
            <a:r>
              <a:rPr lang="ar-EG" sz="2600" b="1" dirty="0" err="1" smtClean="0">
                <a:solidFill>
                  <a:schemeClr val="tx1"/>
                </a:solidFill>
                <a:cs typeface="+mj-cs"/>
              </a:rPr>
              <a:t>،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منها</a:t>
            </a:r>
            <a:r>
              <a:rPr lang="ar-EG" sz="2600" b="1" dirty="0" smtClean="0">
                <a:solidFill>
                  <a:schemeClr val="tx1"/>
                </a:solidFill>
                <a:cs typeface="+mj-cs"/>
              </a:rPr>
              <a:t> ما يلي</a:t>
            </a:r>
            <a:r>
              <a:rPr lang="ar-SA" sz="2600" b="1" dirty="0" err="1" smtClean="0">
                <a:solidFill>
                  <a:schemeClr val="tx1"/>
                </a:solidFill>
                <a:cs typeface="+mj-cs"/>
              </a:rPr>
              <a:t>:</a:t>
            </a:r>
            <a:endParaRPr lang="en-US" sz="2600" b="1" dirty="0" smtClean="0">
              <a:solidFill>
                <a:schemeClr val="tx1"/>
              </a:solidFill>
              <a:cs typeface="+mj-cs"/>
            </a:endParaRPr>
          </a:p>
          <a:p>
            <a:pPr marL="0" lvl="0" algn="just"/>
            <a:r>
              <a:rPr lang="ar-SA" sz="2600" b="1" dirty="0" err="1" smtClean="0">
                <a:solidFill>
                  <a:schemeClr val="tx1"/>
                </a:solidFill>
                <a:cs typeface="+mj-cs"/>
              </a:rPr>
              <a:t>1-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EG" sz="2600" b="1" dirty="0" smtClean="0">
                <a:solidFill>
                  <a:schemeClr val="tx1"/>
                </a:solidFill>
                <a:cs typeface="+mj-cs"/>
              </a:rPr>
              <a:t>قال الله </a:t>
            </a:r>
            <a:r>
              <a:rPr lang="ar-EG" sz="2600" b="1" dirty="0" err="1" smtClean="0">
                <a:solidFill>
                  <a:schemeClr val="tx1"/>
                </a:solidFill>
                <a:cs typeface="+mj-cs"/>
              </a:rPr>
              <a:t>تعالى: {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إِنَّ اللهَ </a:t>
            </a:r>
            <a:r>
              <a:rPr lang="ar-SA" sz="2600" b="1" dirty="0" err="1" smtClean="0">
                <a:solidFill>
                  <a:schemeClr val="tx1"/>
                </a:solidFill>
                <a:cs typeface="+mj-cs"/>
              </a:rPr>
              <a:t>يَأْمُرُكُمْ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أَنْ </a:t>
            </a:r>
            <a:r>
              <a:rPr lang="ar-SA" sz="2600" b="1" dirty="0" err="1" smtClean="0">
                <a:solidFill>
                  <a:schemeClr val="tx1"/>
                </a:solidFill>
                <a:cs typeface="+mj-cs"/>
              </a:rPr>
              <a:t>تُؤَدُّوا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الأَمَانَاتِ إِلَى أَهْلِهَا</a:t>
            </a:r>
            <a:r>
              <a:rPr lang="ar-EG" sz="2600" b="1" dirty="0" err="1" smtClean="0">
                <a:solidFill>
                  <a:schemeClr val="tx1"/>
                </a:solidFill>
                <a:cs typeface="+mj-cs"/>
              </a:rPr>
              <a:t>}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(النساء 58</a:t>
            </a:r>
            <a:r>
              <a:rPr lang="ar-SA" sz="2600" b="1" dirty="0" err="1" smtClean="0">
                <a:solidFill>
                  <a:schemeClr val="tx1"/>
                </a:solidFill>
                <a:cs typeface="+mj-cs"/>
              </a:rPr>
              <a:t>).</a:t>
            </a:r>
            <a:endParaRPr lang="ar-EG" sz="2600" b="1" dirty="0" smtClean="0">
              <a:solidFill>
                <a:schemeClr val="tx1"/>
              </a:solidFill>
              <a:cs typeface="+mj-cs"/>
            </a:endParaRPr>
          </a:p>
          <a:p>
            <a:pPr marL="0" lvl="0" algn="just"/>
            <a:r>
              <a:rPr lang="ar-EG" sz="2600" b="1" dirty="0" smtClean="0">
                <a:solidFill>
                  <a:schemeClr val="tx1"/>
                </a:solidFill>
                <a:cs typeface="+mj-cs"/>
              </a:rPr>
              <a:t>وقال </a:t>
            </a:r>
            <a:r>
              <a:rPr lang="ar-EG" sz="2600" b="1" dirty="0" err="1" smtClean="0">
                <a:solidFill>
                  <a:schemeClr val="tx1"/>
                </a:solidFill>
                <a:cs typeface="+mj-cs"/>
              </a:rPr>
              <a:t>تعالى: {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يَا أَيُّهَا الَّذِينَ آَمَنُوا لَا تَخُونُوا اللهَ وَالرَّسُولَ وَتَخُونُوا أَمَانَاتِكُمْ وَأَنْتُمْ تَعْلَمُونَ</a:t>
            </a:r>
            <a:r>
              <a:rPr lang="ar-EG" sz="2600" b="1" dirty="0" err="1" smtClean="0">
                <a:solidFill>
                  <a:schemeClr val="tx1"/>
                </a:solidFill>
                <a:cs typeface="+mj-cs"/>
              </a:rPr>
              <a:t>}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(الأنفال 27</a:t>
            </a:r>
            <a:r>
              <a:rPr lang="ar-SA" sz="2600" b="1" dirty="0" err="1" smtClean="0">
                <a:solidFill>
                  <a:schemeClr val="tx1"/>
                </a:solidFill>
                <a:cs typeface="+mj-cs"/>
              </a:rPr>
              <a:t>)</a:t>
            </a:r>
            <a:r>
              <a:rPr lang="ar-EG" sz="2600" b="1" dirty="0" err="1" smtClean="0">
                <a:solidFill>
                  <a:schemeClr val="tx1"/>
                </a:solidFill>
                <a:latin typeface="Century Gothic" pitchFamily="34" charset="0"/>
                <a:cs typeface="+mj-cs"/>
              </a:rPr>
              <a:t>.</a:t>
            </a:r>
            <a:endParaRPr lang="ar-EG" sz="2600" b="1" dirty="0" smtClean="0">
              <a:solidFill>
                <a:schemeClr val="tx1"/>
              </a:solidFill>
              <a:latin typeface="Century Gothic" pitchFamily="34" charset="0"/>
              <a:cs typeface="+mj-cs"/>
            </a:endParaRPr>
          </a:p>
          <a:p>
            <a:pPr marL="0" lvl="0" algn="just"/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ف</a:t>
            </a:r>
            <a:r>
              <a:rPr lang="ar-EG" sz="2600" b="1" dirty="0" smtClean="0">
                <a:solidFill>
                  <a:schemeClr val="tx1"/>
                </a:solidFill>
                <a:cs typeface="+mj-cs"/>
              </a:rPr>
              <a:t>الآيتان 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تأمر</a:t>
            </a:r>
            <a:r>
              <a:rPr lang="ar-EG" sz="2600" b="1" dirty="0" smtClean="0">
                <a:solidFill>
                  <a:schemeClr val="tx1"/>
                </a:solidFill>
                <a:cs typeface="+mj-cs"/>
              </a:rPr>
              <a:t>ان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بالحفاظ على الأمانات وأدائها على وجهها المطلوب</a:t>
            </a:r>
            <a:r>
              <a:rPr lang="ar-EG" sz="2600" b="1" dirty="0" err="1" smtClean="0">
                <a:solidFill>
                  <a:schemeClr val="tx1"/>
                </a:solidFill>
                <a:cs typeface="+mj-cs"/>
              </a:rPr>
              <a:t>،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والأمانة المهنية جزء منها</a:t>
            </a:r>
            <a:r>
              <a:rPr lang="ar-EG" sz="2600" b="1" dirty="0" err="1" smtClean="0">
                <a:solidFill>
                  <a:schemeClr val="tx1"/>
                </a:solidFill>
                <a:cs typeface="+mj-cs"/>
              </a:rPr>
              <a:t>.</a:t>
            </a:r>
            <a:endParaRPr lang="ar-SA" sz="2600" b="1" dirty="0" smtClean="0">
              <a:solidFill>
                <a:schemeClr val="tx1"/>
              </a:solidFill>
              <a:latin typeface="Century Gothic" pitchFamily="34" charset="0"/>
              <a:cs typeface="+mj-cs"/>
            </a:endParaRPr>
          </a:p>
          <a:p>
            <a:pPr marL="0" lvl="0" algn="just"/>
            <a:r>
              <a:rPr lang="ar-SA" sz="2600" b="1" dirty="0" err="1" smtClean="0">
                <a:solidFill>
                  <a:schemeClr val="tx1"/>
                </a:solidFill>
                <a:latin typeface="Century Gothic" pitchFamily="34" charset="0"/>
                <a:cs typeface="+mj-cs"/>
              </a:rPr>
              <a:t>2-</a:t>
            </a:r>
            <a:r>
              <a:rPr lang="ar-SA" sz="2600" b="1" dirty="0" smtClean="0">
                <a:solidFill>
                  <a:schemeClr val="tx1"/>
                </a:solidFill>
                <a:latin typeface="Century Gothic" pitchFamily="34" charset="0"/>
                <a:cs typeface="+mj-cs"/>
              </a:rPr>
              <a:t> </a:t>
            </a:r>
            <a:r>
              <a:rPr lang="ar-EG" sz="2600" b="1" dirty="0" smtClean="0">
                <a:solidFill>
                  <a:schemeClr val="tx1"/>
                </a:solidFill>
                <a:latin typeface="Century Gothic" pitchFamily="34" charset="0"/>
                <a:cs typeface="+mj-cs"/>
              </a:rPr>
              <a:t>قال </a:t>
            </a:r>
            <a:r>
              <a:rPr lang="ar-EG" sz="2600" b="1" dirty="0" err="1" smtClean="0">
                <a:solidFill>
                  <a:schemeClr val="tx1"/>
                </a:solidFill>
                <a:latin typeface="Century Gothic" pitchFamily="34" charset="0"/>
                <a:cs typeface="+mj-cs"/>
              </a:rPr>
              <a:t>تعالى: {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وَإِذْ أَسَرَّ النَّبِيُّ إِلَى بَعْضِ أَزْوَاجِهِ حَدِيثًا فَلَمَّا نَبَّأَتْ </a:t>
            </a:r>
            <a:r>
              <a:rPr lang="ar-SA" sz="2600" b="1" dirty="0" err="1" smtClean="0">
                <a:solidFill>
                  <a:schemeClr val="tx1"/>
                </a:solidFill>
                <a:cs typeface="+mj-cs"/>
              </a:rPr>
              <a:t>بِهِ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وَأَظْهَرَهُ اللهُ عَلَيْهِ عَرَّفَ بَعْضَهُ وَأَعْرَضَ عَنْ بَعْضٍ فَلَمَّا نَبَّأَهَا </a:t>
            </a:r>
            <a:r>
              <a:rPr lang="ar-SA" sz="2600" b="1" dirty="0" err="1" smtClean="0">
                <a:solidFill>
                  <a:schemeClr val="tx1"/>
                </a:solidFill>
                <a:cs typeface="+mj-cs"/>
              </a:rPr>
              <a:t>بِهِ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قَالَتْ مَنْ أَنْبَأَكَ هَذَا قَالَ </a:t>
            </a:r>
            <a:r>
              <a:rPr lang="ar-SA" sz="2600" b="1" dirty="0" err="1" smtClean="0">
                <a:solidFill>
                  <a:schemeClr val="tx1"/>
                </a:solidFill>
                <a:cs typeface="+mj-cs"/>
              </a:rPr>
              <a:t>نَبَّأَنِيَ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العَلِيمُ الخَبِيرُ</a:t>
            </a:r>
            <a:r>
              <a:rPr lang="ar-EG" sz="2600" b="1" dirty="0" err="1" smtClean="0">
                <a:solidFill>
                  <a:schemeClr val="tx1"/>
                </a:solidFill>
                <a:cs typeface="+mj-cs"/>
              </a:rPr>
              <a:t>}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(التحريم 3</a:t>
            </a:r>
            <a:r>
              <a:rPr lang="ar-SA" sz="2600" b="1" dirty="0" err="1" smtClean="0">
                <a:solidFill>
                  <a:schemeClr val="tx1"/>
                </a:solidFill>
                <a:cs typeface="+mj-cs"/>
              </a:rPr>
              <a:t>)</a:t>
            </a:r>
            <a:r>
              <a:rPr lang="ar-EG" sz="2600" b="1" dirty="0" err="1" smtClean="0">
                <a:solidFill>
                  <a:schemeClr val="tx1"/>
                </a:solidFill>
                <a:cs typeface="+mj-cs"/>
              </a:rPr>
              <a:t>.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وفي </a:t>
            </a: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هذا ما يدل على أنه ما كان ينبغي لهن الإفضاء بالسر الذي أسره النبي صلى الله عليه وسلم لهن</a:t>
            </a:r>
            <a:r>
              <a:rPr lang="ar-EG" sz="2600" b="1" dirty="0" err="1" smtClean="0">
                <a:solidFill>
                  <a:schemeClr val="tx1"/>
                </a:solidFill>
                <a:cs typeface="+mj-cs"/>
              </a:rPr>
              <a:t>.</a:t>
            </a:r>
            <a:endParaRPr lang="ar-EG" sz="2600" b="1" dirty="0" smtClean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416496" y="404665"/>
            <a:ext cx="90730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err="1" smtClean="0">
                <a:latin typeface="Century Gothic" pitchFamily="34" charset="0"/>
              </a:rPr>
              <a:t>3-</a:t>
            </a:r>
            <a:r>
              <a:rPr lang="ar-SA" sz="2600" b="1" dirty="0" smtClean="0">
                <a:latin typeface="Century Gothic" pitchFamily="34" charset="0"/>
              </a:rPr>
              <a:t> </a:t>
            </a:r>
            <a:r>
              <a:rPr lang="ar-EG" sz="2600" b="1" dirty="0" smtClean="0">
                <a:latin typeface="Century Gothic" pitchFamily="34" charset="0"/>
              </a:rPr>
              <a:t>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وَلَا تَلْمِزُوا أَنْفُسَكُمْ وَلَا </a:t>
            </a:r>
            <a:r>
              <a:rPr lang="ar-SA" sz="2600" b="1" dirty="0" err="1" smtClean="0"/>
              <a:t>تَنَابَزُوا</a:t>
            </a:r>
            <a:r>
              <a:rPr lang="ar-SA" sz="2600" b="1" dirty="0" smtClean="0"/>
              <a:t> بِالأَلْقَابِ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(الحجرات 11</a:t>
            </a:r>
            <a:r>
              <a:rPr lang="ar-SA" sz="2600" b="1" dirty="0" err="1" smtClean="0"/>
              <a:t>)</a:t>
            </a:r>
            <a:r>
              <a:rPr lang="ar-EG" sz="2600" b="1" dirty="0" err="1" smtClean="0"/>
              <a:t>.</a:t>
            </a:r>
            <a:endParaRPr lang="en-US" sz="2600" b="1" dirty="0" smtClean="0"/>
          </a:p>
          <a:p>
            <a:pPr lvl="0" algn="just"/>
            <a:r>
              <a:rPr lang="ar-EG" sz="2600" b="1" dirty="0" smtClean="0">
                <a:latin typeface="Century Gothic" pitchFamily="34" charset="0"/>
              </a:rPr>
              <a:t>وقال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وَلَا تَجَسَّسُوا وَلَا يَغْتَبْ بَعْضُكُمْ بَعْضًا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(الحجرات 12</a:t>
            </a:r>
            <a:r>
              <a:rPr lang="ar-SA" sz="2600" b="1" dirty="0" err="1" smtClean="0"/>
              <a:t>).</a:t>
            </a:r>
            <a:endParaRPr lang="en-US" sz="2600" b="1" dirty="0" smtClean="0"/>
          </a:p>
          <a:p>
            <a:pPr lvl="0" algn="just"/>
            <a:r>
              <a:rPr lang="ar-EG" sz="2600" b="1" dirty="0" smtClean="0">
                <a:latin typeface="Century Gothic" pitchFamily="34" charset="0"/>
              </a:rPr>
              <a:t>وقال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وَجَاءُوا عَلَى قَمِيصِهِ بِدَمٍ كَذِبٍ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(يوسف 18</a:t>
            </a:r>
            <a:r>
              <a:rPr lang="ar-SA" sz="2600" b="1" dirty="0" err="1" smtClean="0"/>
              <a:t>)</a:t>
            </a:r>
            <a:r>
              <a:rPr lang="ar-EG" sz="2600" b="1" dirty="0" err="1" smtClean="0"/>
              <a:t>.</a:t>
            </a:r>
            <a:r>
              <a:rPr lang="ar-SA" sz="2600" b="1" dirty="0" smtClean="0"/>
              <a:t> </a:t>
            </a:r>
          </a:p>
          <a:p>
            <a:pPr lvl="0" algn="just"/>
            <a:r>
              <a:rPr lang="ar-SA" sz="2600" b="1" dirty="0" smtClean="0"/>
              <a:t>فهذه الآيات تنهى عن صفات خلقية ذميمة</a:t>
            </a:r>
            <a:r>
              <a:rPr lang="ar-EG" sz="2600" b="1" dirty="0" err="1" smtClean="0"/>
              <a:t>،</a:t>
            </a:r>
            <a:r>
              <a:rPr lang="ar-EG" sz="2600" b="1" dirty="0" smtClean="0"/>
              <a:t> </a:t>
            </a:r>
            <a:r>
              <a:rPr lang="ar-SA" sz="2600" b="1" dirty="0" smtClean="0"/>
              <a:t>مثل الكذب والغش والغيبة واللمز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EG" sz="2600" b="1" dirty="0" smtClean="0"/>
              <a:t>و</a:t>
            </a:r>
            <a:r>
              <a:rPr lang="ar-SA" sz="2600" b="1" dirty="0" smtClean="0"/>
              <a:t>كلها </a:t>
            </a:r>
            <a:r>
              <a:rPr lang="ar-EG" sz="2600" b="1" dirty="0" smtClean="0"/>
              <a:t>تتعارض</a:t>
            </a:r>
            <a:r>
              <a:rPr lang="ar-SA" sz="2600" b="1" dirty="0" smtClean="0"/>
              <a:t> مع خلق الأمانة التي يجب التحلي بها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ومنها الأمانة المهنية.</a:t>
            </a:r>
          </a:p>
          <a:p>
            <a:pPr lvl="0" algn="just"/>
            <a:endParaRPr lang="ar-SA" sz="2600" b="1" dirty="0" smtClean="0"/>
          </a:p>
          <a:p>
            <a:pPr algn="just"/>
            <a:r>
              <a:rPr lang="ar-SA" sz="2600" b="1" dirty="0" err="1" smtClean="0"/>
              <a:t>4-</a:t>
            </a:r>
            <a:r>
              <a:rPr lang="ar-SA" sz="2600" b="1" dirty="0" smtClean="0"/>
              <a:t> </a:t>
            </a:r>
            <a:r>
              <a:rPr lang="ar-EG" sz="2600" b="1" dirty="0" smtClean="0"/>
              <a:t>قال رسول الله صلى الله عليه وسلم في صفات </a:t>
            </a:r>
            <a:r>
              <a:rPr lang="ar-EG" sz="2600" b="1" dirty="0" err="1" smtClean="0"/>
              <a:t>المنافقين: "</a:t>
            </a:r>
            <a:r>
              <a:rPr lang="ar-SA" sz="2600" b="1" dirty="0" smtClean="0"/>
              <a:t>وإذا أؤتمن خان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EG" sz="2600" b="1" dirty="0" smtClean="0"/>
              <a:t>وقال صلى الله عليه </a:t>
            </a:r>
            <a:r>
              <a:rPr lang="ar-EG" sz="2600" b="1" dirty="0" err="1" smtClean="0"/>
              <a:t>وسلم: "</a:t>
            </a:r>
            <a:r>
              <a:rPr lang="ar-SA" sz="2600" b="1" dirty="0" smtClean="0"/>
              <a:t>أد الأمانة إلى من ائتمنك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تخن من خانك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والحديثان في معنى الآيات السابقة, ويؤكدان المعنى ذاته.</a:t>
            </a:r>
            <a:endParaRPr lang="ar-EG" sz="2600" b="1" dirty="0" smtClean="0"/>
          </a:p>
          <a:p>
            <a:pPr algn="just"/>
            <a:r>
              <a:rPr lang="ar-SA" sz="2600" b="1" dirty="0" err="1" smtClean="0"/>
              <a:t>5-</a:t>
            </a:r>
            <a:r>
              <a:rPr lang="ar-SA" sz="2600" b="1" dirty="0" smtClean="0"/>
              <a:t> </a:t>
            </a:r>
            <a:r>
              <a:rPr lang="ar-EG" sz="2600" b="1" dirty="0" smtClean="0"/>
              <a:t>قال صلى الله عليه </a:t>
            </a:r>
            <a:r>
              <a:rPr lang="ar-EG" sz="2600" b="1" dirty="0" err="1" smtClean="0"/>
              <a:t>وسلم: "</a:t>
            </a:r>
            <a:r>
              <a:rPr lang="ar-SA" sz="2600" b="1" dirty="0" smtClean="0"/>
              <a:t>مَنْ حَدَّثَ فِي مَجْلِسٍ بِحَدِيثٍ فَالْتَفَتَ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فَهِيَ أَمَانَةٌ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أي أنه لا يجوز نقل كلام شخص </a:t>
            </a:r>
            <a:r>
              <a:rPr lang="ar-SA" sz="2600" b="1" dirty="0" err="1" smtClean="0"/>
              <a:t>وإفشا</a:t>
            </a:r>
            <a:r>
              <a:rPr lang="ar-EG" sz="2600" b="1" dirty="0" smtClean="0"/>
              <a:t>ؤ</a:t>
            </a:r>
            <a:r>
              <a:rPr lang="ar-SA" sz="2600" b="1" dirty="0" smtClean="0"/>
              <a:t>ه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حتى وإن لم يطلب كتمانه صراحة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يقل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هذه أمانة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بل يكفي أن يفهم منه ذلك بمجرد الإشارة والإيماء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كالالتفاتة التي تومئ إلى أن صاحبها يريد أن يخفي الخبر عن الآخرين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يريد أن يسمعه غير من يتحدث إليه</a:t>
            </a:r>
            <a:r>
              <a:rPr lang="ar-EG" sz="2600" b="1" dirty="0" err="1" smtClean="0"/>
              <a:t>.</a:t>
            </a:r>
            <a:endParaRPr lang="ar-SA" sz="2600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مظاهر الأمانة </a:t>
            </a:r>
            <a:r>
              <a:rPr lang="ar-SA" b="1" dirty="0" smtClean="0"/>
              <a:t>المهنية عند </a:t>
            </a:r>
            <a:r>
              <a:rPr lang="ar-SA" b="1" dirty="0" err="1" smtClean="0"/>
              <a:t>الفقهاء: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4488" y="1412776"/>
            <a:ext cx="9289032" cy="4713387"/>
          </a:xfrm>
        </p:spPr>
        <p:txBody>
          <a:bodyPr/>
          <a:lstStyle/>
          <a:p>
            <a:pPr algn="just"/>
            <a:r>
              <a:rPr lang="ar-SA" sz="2600" b="1" dirty="0" smtClean="0">
                <a:solidFill>
                  <a:schemeClr val="tx1"/>
                </a:solidFill>
              </a:rPr>
              <a:t>ذكر الفقهاء كثيراً من الأحكام الفقهية ذات العلاقة بخصال الأمانة المهنية</a:t>
            </a:r>
            <a:r>
              <a:rPr lang="ar-EG" sz="2600" b="1" dirty="0" err="1" smtClean="0">
                <a:solidFill>
                  <a:schemeClr val="tx1"/>
                </a:solidFill>
              </a:rPr>
              <a:t>،</a:t>
            </a:r>
            <a:r>
              <a:rPr lang="ar-SA" sz="2600" b="1" dirty="0" smtClean="0">
                <a:solidFill>
                  <a:schemeClr val="tx1"/>
                </a:solidFill>
              </a:rPr>
              <a:t> منها:</a:t>
            </a:r>
            <a:endParaRPr lang="ar-EG" sz="2600" b="1" dirty="0" smtClean="0">
              <a:solidFill>
                <a:schemeClr val="tx1"/>
              </a:solidFill>
            </a:endParaRPr>
          </a:p>
          <a:p>
            <a:pPr algn="just"/>
            <a:r>
              <a:rPr lang="ar-EG" sz="2600" b="1" u="sng" dirty="0" err="1" smtClean="0">
                <a:solidFill>
                  <a:schemeClr val="tx1"/>
                </a:solidFill>
              </a:rPr>
              <a:t>أولا:</a:t>
            </a:r>
            <a:r>
              <a:rPr lang="ar-EG" sz="2600" b="1" u="sng" dirty="0" smtClean="0">
                <a:solidFill>
                  <a:schemeClr val="tx1"/>
                </a:solidFill>
              </a:rPr>
              <a:t> </a:t>
            </a:r>
            <a:r>
              <a:rPr lang="ar-SA" sz="2600" b="1" u="sng" dirty="0" smtClean="0">
                <a:solidFill>
                  <a:schemeClr val="tx1"/>
                </a:solidFill>
              </a:rPr>
              <a:t>المنع من استغلال المهنة:</a:t>
            </a:r>
            <a:r>
              <a:rPr lang="ar-SA" sz="2600" b="1" dirty="0" smtClean="0">
                <a:solidFill>
                  <a:schemeClr val="tx1"/>
                </a:solidFill>
              </a:rPr>
              <a:t> والمقصود باستغلال المهنة</a:t>
            </a:r>
            <a:r>
              <a:rPr lang="ar-EG" sz="2600" b="1" dirty="0" err="1" smtClean="0">
                <a:solidFill>
                  <a:schemeClr val="tx1"/>
                </a:solidFill>
              </a:rPr>
              <a:t>:</a:t>
            </a:r>
            <a:r>
              <a:rPr lang="ar-SA" sz="2600" b="1" dirty="0" smtClean="0">
                <a:solidFill>
                  <a:schemeClr val="tx1"/>
                </a:solidFill>
              </a:rPr>
              <a:t> هو تسخيرها لتحقيق مصالحه الشخصية</a:t>
            </a:r>
            <a:r>
              <a:rPr lang="ar-EG" sz="2600" b="1" dirty="0" err="1" smtClean="0">
                <a:solidFill>
                  <a:schemeClr val="tx1"/>
                </a:solidFill>
              </a:rPr>
              <a:t>،</a:t>
            </a:r>
            <a:r>
              <a:rPr lang="ar-SA" sz="2600" b="1" dirty="0" smtClean="0">
                <a:solidFill>
                  <a:schemeClr val="tx1"/>
                </a:solidFill>
              </a:rPr>
              <a:t> أو لما يمكن أن تحقق له </a:t>
            </a:r>
            <a:r>
              <a:rPr lang="ar-SA" sz="2600" b="1" dirty="0" err="1" smtClean="0">
                <a:solidFill>
                  <a:schemeClr val="tx1"/>
                </a:solidFill>
              </a:rPr>
              <a:t>ذلك.</a:t>
            </a:r>
            <a:r>
              <a:rPr lang="ar-SA" sz="2600" b="1" dirty="0" smtClean="0">
                <a:solidFill>
                  <a:schemeClr val="tx1"/>
                </a:solidFill>
              </a:rPr>
              <a:t> ومن صورها الفقهية قبول الهدايا, فقد حذر </a:t>
            </a:r>
            <a:r>
              <a:rPr lang="ar-SA" sz="2600" b="1" dirty="0" err="1" smtClean="0">
                <a:solidFill>
                  <a:schemeClr val="tx1"/>
                </a:solidFill>
              </a:rPr>
              <a:t>الشرع</a:t>
            </a:r>
            <a:r>
              <a:rPr lang="ar-SA" sz="2600" b="1" dirty="0" smtClean="0">
                <a:solidFill>
                  <a:schemeClr val="tx1"/>
                </a:solidFill>
              </a:rPr>
              <a:t> من استغلال المهنة فحرم الرشوة, وحرم كذلك هدايا العمال </a:t>
            </a:r>
            <a:r>
              <a:rPr lang="ar-SA" sz="2600" b="1" dirty="0" err="1" smtClean="0">
                <a:solidFill>
                  <a:schemeClr val="tx1"/>
                </a:solidFill>
              </a:rPr>
              <a:t>والمسؤولين</a:t>
            </a:r>
            <a:r>
              <a:rPr lang="ar-SA" sz="2600" b="1" dirty="0" smtClean="0">
                <a:solidFill>
                  <a:schemeClr val="tx1"/>
                </a:solidFill>
              </a:rPr>
              <a:t> التي تأخذ صورة الهدية لكنها في حقيقتها رشوة, إذ لولا ذلك لما كانت تهدى إليه, ومن هنا أنكر الرسول صلى الله عليه وسلم على ابن </a:t>
            </a:r>
            <a:r>
              <a:rPr lang="ar-SA" sz="2600" b="1" dirty="0" err="1" smtClean="0">
                <a:solidFill>
                  <a:schemeClr val="tx1"/>
                </a:solidFill>
              </a:rPr>
              <a:t>اللتبية</a:t>
            </a:r>
            <a:r>
              <a:rPr lang="ar-SA" sz="2600" b="1" dirty="0" smtClean="0">
                <a:solidFill>
                  <a:schemeClr val="tx1"/>
                </a:solidFill>
              </a:rPr>
              <a:t> فعله حين استعمله على </a:t>
            </a:r>
            <a:r>
              <a:rPr lang="ar-SA" sz="2600" b="1" dirty="0" err="1" smtClean="0">
                <a:solidFill>
                  <a:schemeClr val="tx1"/>
                </a:solidFill>
              </a:rPr>
              <a:t>الزكاة </a:t>
            </a:r>
            <a:r>
              <a:rPr lang="ar-SA" sz="2600" b="1" dirty="0" smtClean="0">
                <a:solidFill>
                  <a:schemeClr val="tx1"/>
                </a:solidFill>
              </a:rPr>
              <a:t>(ليجمعها) فجاء وقال: هذا لكم وهذا أهدي </a:t>
            </a:r>
            <a:r>
              <a:rPr lang="ar-SA" sz="2600" b="1" dirty="0" err="1" smtClean="0">
                <a:solidFill>
                  <a:schemeClr val="tx1"/>
                </a:solidFill>
              </a:rPr>
              <a:t>إليَّ!</a:t>
            </a:r>
            <a:r>
              <a:rPr lang="ar-SA" sz="2600" b="1" dirty="0" smtClean="0">
                <a:solidFill>
                  <a:schemeClr val="tx1"/>
                </a:solidFill>
              </a:rPr>
              <a:t> فَقَامَ رَسُولُ اللهِ صَلَّى اللهُ عَلَيْهِ وَسَلَّمَ عَلَى الْمِنْبَرِ، فَحَمِدَ اللهَ، وَأَثْنَى عَلَيْهِ، </a:t>
            </a:r>
            <a:r>
              <a:rPr lang="ar-SA" sz="2600" b="1" dirty="0" err="1" smtClean="0">
                <a:solidFill>
                  <a:schemeClr val="tx1"/>
                </a:solidFill>
              </a:rPr>
              <a:t>وَقَالَ: </a:t>
            </a:r>
            <a:r>
              <a:rPr lang="ar-SA" sz="2600" b="1" dirty="0" smtClean="0">
                <a:solidFill>
                  <a:schemeClr val="tx1"/>
                </a:solidFill>
              </a:rPr>
              <a:t>" مَا بَالُ عَامِلٍ أَبْعَثُهُ، فَيَقُولُ: هَذَا لَكُمْ، وَهَذَا أُهْدِيَ لِي، أَفَلَا قَعَدَ فِي بَيْتِ أَبِيهِ، أَوْ فِي بَيْتِ أُمِّهِ، حَتَّى يَنْظُرَ أَيُهْدَى إِلَيْهِ أَمْ </a:t>
            </a:r>
            <a:r>
              <a:rPr lang="ar-SA" sz="2600" b="1" dirty="0" err="1" smtClean="0">
                <a:solidFill>
                  <a:schemeClr val="tx1"/>
                </a:solidFill>
              </a:rPr>
              <a:t>لَا؟</a:t>
            </a:r>
            <a:r>
              <a:rPr lang="ar-SA" sz="2600" b="1" dirty="0" smtClean="0">
                <a:solidFill>
                  <a:schemeClr val="tx1"/>
                </a:solidFill>
              </a:rPr>
              <a:t> ثم حذر من عقوبة هذا الفعل يوم </a:t>
            </a:r>
            <a:r>
              <a:rPr lang="ar-SA" sz="2600" b="1" dirty="0" err="1" smtClean="0">
                <a:solidFill>
                  <a:schemeClr val="tx1"/>
                </a:solidFill>
              </a:rPr>
              <a:t>القيامة“.</a:t>
            </a:r>
            <a:r>
              <a:rPr lang="ar-SA" sz="2600" b="1" dirty="0" smtClean="0">
                <a:solidFill>
                  <a:schemeClr val="tx1"/>
                </a:solidFill>
              </a:rPr>
              <a:t> وقال في حديث </a:t>
            </a:r>
            <a:r>
              <a:rPr lang="ar-SA" sz="2600" b="1" dirty="0" err="1" smtClean="0">
                <a:solidFill>
                  <a:schemeClr val="tx1"/>
                </a:solidFill>
              </a:rPr>
              <a:t>آخر:</a:t>
            </a:r>
            <a:r>
              <a:rPr lang="ar-SA" sz="2600" b="1" dirty="0" smtClean="0">
                <a:solidFill>
                  <a:schemeClr val="tx1"/>
                </a:solidFill>
              </a:rPr>
              <a:t> </a:t>
            </a:r>
            <a:r>
              <a:rPr lang="ar-EG" sz="2600" b="1" dirty="0" err="1" smtClean="0">
                <a:solidFill>
                  <a:schemeClr val="tx1"/>
                </a:solidFill>
              </a:rPr>
              <a:t>"</a:t>
            </a:r>
            <a:r>
              <a:rPr lang="ar-SA" sz="2600" b="1" dirty="0" smtClean="0">
                <a:solidFill>
                  <a:schemeClr val="tx1"/>
                </a:solidFill>
              </a:rPr>
              <a:t>هدايا العمال </a:t>
            </a:r>
            <a:r>
              <a:rPr lang="ar-SA" sz="2600" b="1" dirty="0" err="1" smtClean="0">
                <a:solidFill>
                  <a:schemeClr val="tx1"/>
                </a:solidFill>
              </a:rPr>
              <a:t>غلول</a:t>
            </a:r>
            <a:r>
              <a:rPr lang="ar-EG" sz="2600" b="1" dirty="0" err="1" smtClean="0">
                <a:solidFill>
                  <a:schemeClr val="tx1"/>
                </a:solidFill>
              </a:rPr>
              <a:t>"</a:t>
            </a:r>
            <a:r>
              <a:rPr lang="ar-SA" sz="2600" b="1" dirty="0" err="1" smtClean="0">
                <a:solidFill>
                  <a:schemeClr val="tx1"/>
                </a:solidFill>
              </a:rPr>
              <a:t>.</a:t>
            </a:r>
            <a:r>
              <a:rPr lang="ar-SA" sz="2600" b="1" dirty="0" smtClean="0">
                <a:solidFill>
                  <a:schemeClr val="tx1"/>
                </a:solidFill>
              </a:rPr>
              <a:t> وقال </a:t>
            </a:r>
            <a:r>
              <a:rPr lang="ar-SA" sz="2600" b="1" dirty="0" err="1" smtClean="0">
                <a:solidFill>
                  <a:schemeClr val="tx1"/>
                </a:solidFill>
              </a:rPr>
              <a:t>أيضاً:</a:t>
            </a:r>
            <a:r>
              <a:rPr lang="ar-SA" sz="2600" b="1" dirty="0" smtClean="0">
                <a:solidFill>
                  <a:schemeClr val="tx1"/>
                </a:solidFill>
              </a:rPr>
              <a:t> </a:t>
            </a:r>
            <a:r>
              <a:rPr lang="ar-EG" sz="2600" b="1" dirty="0" err="1" smtClean="0">
                <a:solidFill>
                  <a:schemeClr val="tx1"/>
                </a:solidFill>
              </a:rPr>
              <a:t>"</a:t>
            </a:r>
            <a:r>
              <a:rPr lang="ar-SA" sz="2600" b="1" dirty="0" smtClean="0">
                <a:solidFill>
                  <a:schemeClr val="tx1"/>
                </a:solidFill>
              </a:rPr>
              <a:t>من استعملناه منكم على عمل فكتمنا</a:t>
            </a:r>
            <a:endParaRPr lang="ar-EG" sz="2600" b="1" dirty="0" smtClean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344488" y="188640"/>
            <a:ext cx="907300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800" b="1" dirty="0" smtClean="0"/>
              <a:t>مِخ</a:t>
            </a:r>
            <a:r>
              <a:rPr lang="ar-EG" sz="2800" b="1" dirty="0" smtClean="0"/>
              <a:t>ْ</a:t>
            </a:r>
            <a:r>
              <a:rPr lang="ar-SA" sz="2800" b="1" dirty="0" err="1" smtClean="0"/>
              <a:t>يطاً</a:t>
            </a:r>
            <a:r>
              <a:rPr lang="ar-SA" sz="2800" b="1" dirty="0" smtClean="0"/>
              <a:t> فما فوقه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كان </a:t>
            </a:r>
            <a:r>
              <a:rPr lang="ar-SA" sz="2800" b="1" dirty="0" err="1" smtClean="0"/>
              <a:t>غلولاً</a:t>
            </a:r>
            <a:r>
              <a:rPr lang="ar-SA" sz="2800" b="1" dirty="0" smtClean="0"/>
              <a:t> يأتي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يوم القيامة</a:t>
            </a:r>
            <a:r>
              <a:rPr lang="ar-EG" sz="2800" b="1" dirty="0" err="1" smtClean="0"/>
              <a:t>"</a:t>
            </a:r>
            <a:r>
              <a:rPr lang="ar-SA" sz="2800" b="1" dirty="0" err="1" smtClean="0"/>
              <a:t>.</a:t>
            </a:r>
            <a:endParaRPr lang="ar-SA" sz="2800" b="1" dirty="0" smtClean="0"/>
          </a:p>
          <a:p>
            <a:pPr lvl="0" algn="just"/>
            <a:r>
              <a:rPr lang="ar-SA" sz="2800" b="1" dirty="0" err="1" smtClean="0"/>
              <a:t>والغلول</a:t>
            </a:r>
            <a:r>
              <a:rPr lang="ar-SA" sz="2800" b="1" dirty="0" smtClean="0"/>
              <a:t> في الأصل: أخذ شيء من مال الغنيمة أو المال المشترك قبل القسمة, وسمي هذا </a:t>
            </a:r>
            <a:r>
              <a:rPr lang="ar-SA" sz="2800" b="1" dirty="0" err="1" smtClean="0"/>
              <a:t>غلولاً</a:t>
            </a:r>
            <a:r>
              <a:rPr lang="ar-EG" sz="2800" b="1" dirty="0" err="1" smtClean="0"/>
              <a:t>؛</a:t>
            </a:r>
            <a:r>
              <a:rPr lang="ar-SA" sz="2800" b="1" dirty="0" smtClean="0"/>
              <a:t> لما فيه من نقض العهد, وخيانة </a:t>
            </a:r>
            <a:r>
              <a:rPr lang="ar-SA" sz="2800" b="1" dirty="0" err="1" smtClean="0"/>
              <a:t>الأمانة.</a:t>
            </a:r>
            <a:r>
              <a:rPr lang="ar-SA" sz="2800" b="1" dirty="0" smtClean="0"/>
              <a:t> </a:t>
            </a:r>
          </a:p>
          <a:p>
            <a:pPr lvl="0" algn="just"/>
            <a:r>
              <a:rPr lang="ar-SA" sz="2800" b="1" u="sng" dirty="0" smtClean="0"/>
              <a:t>ثانياً: المنع من الغش في المهنة: </a:t>
            </a:r>
            <a:r>
              <a:rPr lang="ar-SA" sz="2800" b="1" dirty="0" smtClean="0"/>
              <a:t>والغش في المهنة يعني التدليس والخداع في أدائها بما يوهم السلامة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أو كثرة </a:t>
            </a:r>
            <a:r>
              <a:rPr lang="ar-SA" sz="2800" b="1" dirty="0" err="1" smtClean="0"/>
              <a:t>راغبيها</a:t>
            </a:r>
            <a:r>
              <a:rPr lang="ar-SA" sz="2800" b="1" dirty="0" smtClean="0"/>
              <a:t> لإغراء الآخرين بها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أو رفع الأجر عليهم.</a:t>
            </a:r>
            <a:r>
              <a:rPr lang="ar-EG" sz="2800" b="1" dirty="0" smtClean="0"/>
              <a:t> </a:t>
            </a:r>
            <a:endParaRPr lang="ar-SA" sz="2800" b="1" dirty="0" smtClean="0"/>
          </a:p>
          <a:p>
            <a:pPr lvl="0" algn="just"/>
            <a:r>
              <a:rPr lang="ar-SA" sz="2800" b="1" dirty="0" smtClean="0"/>
              <a:t>والأصل الفقهي الذي يتأسس عليه المنع من التدليس والخداع في المهنة هو تحريم </a:t>
            </a:r>
            <a:r>
              <a:rPr lang="ar-SA" sz="2800" b="1" dirty="0" err="1" smtClean="0"/>
              <a:t>التصرية.</a:t>
            </a:r>
            <a:r>
              <a:rPr lang="ar-EG" sz="2800" b="1" dirty="0" smtClean="0"/>
              <a:t> </a:t>
            </a:r>
            <a:endParaRPr lang="ar-SA" sz="2800" b="1" dirty="0" smtClean="0"/>
          </a:p>
          <a:p>
            <a:pPr lvl="0" algn="just"/>
            <a:r>
              <a:rPr lang="ar-SA" sz="2800" b="1" dirty="0" smtClean="0"/>
              <a:t>والأصل الفقهي الذي يتأسس عليه المنع من ادعاء كثرة الطالبين للمهنة هو تحريم </a:t>
            </a:r>
            <a:r>
              <a:rPr lang="ar-SA" sz="2800" b="1" dirty="0" err="1" smtClean="0"/>
              <a:t>النجش</a:t>
            </a:r>
            <a:r>
              <a:rPr lang="ar-EG" sz="2800" b="1" dirty="0" err="1" smtClean="0">
                <a:latin typeface="Century Gothic" pitchFamily="34" charset="0"/>
              </a:rPr>
              <a:t>.</a:t>
            </a:r>
            <a:endParaRPr lang="ar-SA" sz="2800" b="1" dirty="0" smtClean="0">
              <a:latin typeface="Century Gothic" pitchFamily="34" charset="0"/>
            </a:endParaRPr>
          </a:p>
          <a:p>
            <a:pPr lvl="0" algn="just"/>
            <a:r>
              <a:rPr lang="ar-SA" sz="2800" b="1" u="sng" dirty="0" smtClean="0"/>
              <a:t>أما </a:t>
            </a:r>
            <a:r>
              <a:rPr lang="ar-SA" sz="2800" b="1" u="sng" dirty="0" err="1" smtClean="0"/>
              <a:t>التصرية</a:t>
            </a:r>
            <a:r>
              <a:rPr lang="ar-SA" sz="2800" b="1" u="sng" dirty="0" smtClean="0"/>
              <a:t> فهي</a:t>
            </a:r>
            <a:r>
              <a:rPr lang="ar-EG" sz="2800" b="1" u="sng" dirty="0" err="1" smtClean="0"/>
              <a:t>:</a:t>
            </a:r>
            <a:r>
              <a:rPr lang="ar-SA" sz="2800" b="1" dirty="0" smtClean="0"/>
              <a:t> ترك حلب الدابة مدة من الزمن, حتى يجتمع قدرٌ كبيرٌ </a:t>
            </a:r>
            <a:r>
              <a:rPr lang="ar-SA" sz="2800" b="1" dirty="0" smtClean="0"/>
              <a:t>من اللبن </a:t>
            </a:r>
            <a:r>
              <a:rPr lang="ar-SA" sz="2800" b="1" dirty="0" smtClean="0"/>
              <a:t>في </a:t>
            </a:r>
            <a:r>
              <a:rPr lang="ar-SA" sz="2800" b="1" dirty="0" smtClean="0"/>
              <a:t>ضرعها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</a:t>
            </a:r>
            <a:r>
              <a:rPr lang="ar-SA" sz="2800" b="1" dirty="0" smtClean="0"/>
              <a:t>فيتوهم الراغب في الشراء أنها كثيرة اللبن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فيقدم على شرائها.</a:t>
            </a:r>
          </a:p>
          <a:p>
            <a:pPr algn="just"/>
            <a:r>
              <a:rPr lang="ar-SA" sz="2800" b="1" dirty="0" smtClean="0"/>
              <a:t>وهذا عمل </a:t>
            </a:r>
            <a:r>
              <a:rPr lang="ar-SA" sz="2800" b="1" dirty="0" smtClean="0"/>
              <a:t>محرم بلا خلاف</a:t>
            </a:r>
            <a:r>
              <a:rPr lang="ar-EG" sz="2800" b="1" dirty="0" err="1" smtClean="0"/>
              <a:t>؛</a:t>
            </a:r>
            <a:r>
              <a:rPr lang="ar-SA" sz="2800" b="1" dirty="0" smtClean="0"/>
              <a:t> لما فيه من </a:t>
            </a:r>
            <a:r>
              <a:rPr lang="ar-SA" sz="2800" b="1" dirty="0" smtClean="0"/>
              <a:t>خداع وغش</a:t>
            </a:r>
            <a:r>
              <a:rPr lang="ar-EG" sz="2800" b="1" dirty="0" err="1" smtClean="0"/>
              <a:t>،</a:t>
            </a:r>
            <a:r>
              <a:rPr lang="ar-SA" sz="2800" b="1" dirty="0" smtClean="0"/>
              <a:t> </a:t>
            </a:r>
            <a:r>
              <a:rPr lang="ar-SA" sz="2800" b="1" dirty="0" smtClean="0"/>
              <a:t>وإخلال </a:t>
            </a:r>
            <a:r>
              <a:rPr lang="ar-SA" sz="2800" b="1" dirty="0" smtClean="0"/>
              <a:t>بالأمانة المهنية</a:t>
            </a:r>
            <a:r>
              <a:rPr lang="ar-EG" sz="2800" b="1" dirty="0" err="1" smtClean="0"/>
              <a:t>.</a:t>
            </a:r>
            <a:r>
              <a:rPr lang="ar-SA" sz="2800" b="1" dirty="0" smtClean="0"/>
              <a:t> </a:t>
            </a:r>
            <a:endParaRPr lang="ar-EG" sz="2800" b="1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416496" y="476672"/>
            <a:ext cx="9001000" cy="536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smtClean="0"/>
              <a:t>وقد وردت الأحاديث في النهي عن الغش بصورة عامة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وعن </a:t>
            </a:r>
            <a:r>
              <a:rPr lang="ar-SA" sz="2600" b="1" dirty="0" err="1" smtClean="0"/>
              <a:t>التصرية</a:t>
            </a:r>
            <a:r>
              <a:rPr lang="ar-SA" sz="2600" b="1" dirty="0" smtClean="0"/>
              <a:t> بشكل خاص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فقال صلى الله عليه </a:t>
            </a:r>
            <a:r>
              <a:rPr lang="ar-SA" sz="2600" b="1" dirty="0" err="1" smtClean="0"/>
              <a:t>وسلم: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لا تَصُروا الإبل والغنم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ويلحق بهذا كل عمل من شأنه خداع الآخرين بالشيء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وإغرا</a:t>
            </a:r>
            <a:r>
              <a:rPr lang="ar-EG" sz="2600" b="1" dirty="0" smtClean="0"/>
              <a:t>ؤ</a:t>
            </a:r>
            <a:r>
              <a:rPr lang="ar-SA" sz="2600" b="1" dirty="0" smtClean="0"/>
              <a:t>هم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, مع كون الحقيقة على خلاف ذلك, كأن يستخدم أصباغاً أو ألواناً خادعةً تخفي حقيقة وضع السلعة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نكهات تخفي حقيقة الطعم الأصلي لها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أنواعاً من زيوت المحركات لإخفاء وضع محرك السيارة ساعة من الزمن حتى يتم بيعها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وهكذا..</a:t>
            </a:r>
            <a:r>
              <a:rPr lang="ar-SA" sz="2600" b="1" dirty="0" smtClean="0"/>
              <a:t> وهذا كله تدليسٌ وغشٌ محرمٌ, ويخالف الأمانة </a:t>
            </a:r>
            <a:r>
              <a:rPr lang="ar-SA" sz="2600" b="1" dirty="0" err="1" smtClean="0"/>
              <a:t>الخُلقية.</a:t>
            </a:r>
            <a:r>
              <a:rPr lang="ar-SA" sz="2600" b="1" dirty="0" smtClean="0"/>
              <a:t> </a:t>
            </a:r>
            <a:endParaRPr lang="ar-SA" sz="2600" b="1" dirty="0" smtClean="0">
              <a:latin typeface="Century Gothic" pitchFamily="34" charset="0"/>
            </a:endParaRPr>
          </a:p>
          <a:p>
            <a:pPr lvl="0" algn="just"/>
            <a:r>
              <a:rPr lang="ar-SA" sz="2600" b="1" u="sng" dirty="0" smtClean="0"/>
              <a:t>وأما </a:t>
            </a:r>
            <a:r>
              <a:rPr lang="ar-SA" sz="2600" b="1" u="sng" dirty="0" err="1" smtClean="0"/>
              <a:t>النجش</a:t>
            </a:r>
            <a:r>
              <a:rPr lang="ar-SA" sz="2600" b="1" u="sng" dirty="0" smtClean="0"/>
              <a:t> فهو</a:t>
            </a:r>
            <a:r>
              <a:rPr lang="ar-EG" sz="2600" b="1" u="sng" dirty="0" err="1" smtClean="0"/>
              <a:t>:</a:t>
            </a:r>
            <a:r>
              <a:rPr lang="ar-SA" sz="2600" b="1" dirty="0" smtClean="0"/>
              <a:t> أن يبدي الشخص رغبة في شراء سلعة, لا ليشتريها, بل لإغراء غيره بها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وللإيهام بكثرة الراغبين </a:t>
            </a:r>
            <a:r>
              <a:rPr lang="ar-SA" sz="2600" b="1" dirty="0" err="1" smtClean="0"/>
              <a:t>فيها.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وهو محرمٌ شرعاً, ومن أنواع الغش, لما فيه من خداع الآخرين, والتغرير بهم</a:t>
            </a:r>
            <a:r>
              <a:rPr lang="ar-EG" sz="2600" b="1" dirty="0" err="1" smtClean="0"/>
              <a:t>.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وقد وردت أحاديث نبوية شريفة في النهي عن هذا الفعل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منها قوله صلى الله عليه </a:t>
            </a:r>
            <a:r>
              <a:rPr lang="ar-SA" sz="2600" b="1" dirty="0" err="1" smtClean="0"/>
              <a:t>وسلم: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ولا </a:t>
            </a:r>
            <a:r>
              <a:rPr lang="ar-SA" sz="2600" b="1" dirty="0" err="1" smtClean="0"/>
              <a:t>تناجشوا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ويلحق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 ما يشبهه من أنواع الغش والخداع مما يستثير الناس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ويغريهم </a:t>
            </a:r>
            <a:r>
              <a:rPr lang="ar-SA" sz="2600" b="1" dirty="0" err="1" smtClean="0"/>
              <a:t>بالشراء.</a:t>
            </a:r>
            <a:r>
              <a:rPr lang="ar-SA" sz="2600" b="1" dirty="0" smtClean="0"/>
              <a:t> </a:t>
            </a:r>
            <a:endParaRPr lang="ar-SA" sz="2600" b="1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488504" y="476673"/>
            <a:ext cx="878497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600" b="1" u="sng" dirty="0" err="1" smtClean="0"/>
              <a:t>ثالثا:</a:t>
            </a:r>
            <a:r>
              <a:rPr lang="ar-EG" sz="2600" b="1" u="sng" dirty="0" smtClean="0"/>
              <a:t> </a:t>
            </a:r>
            <a:r>
              <a:rPr lang="ar-SA" sz="2600" b="1" u="sng" dirty="0" smtClean="0"/>
              <a:t>الحجر على </a:t>
            </a:r>
            <a:r>
              <a:rPr lang="ar-EG" sz="2600" b="1" u="sng" dirty="0" smtClean="0"/>
              <a:t>السف</a:t>
            </a:r>
            <a:r>
              <a:rPr lang="ar-SA" sz="2600" b="1" u="sng" dirty="0" smtClean="0"/>
              <a:t>ي</a:t>
            </a:r>
            <a:r>
              <a:rPr lang="ar-EG" sz="2600" b="1" u="sng" dirty="0" smtClean="0"/>
              <a:t>ه</a:t>
            </a:r>
            <a:r>
              <a:rPr lang="ar-SA" sz="2600" b="1" dirty="0" smtClean="0"/>
              <a:t>: والسفيه هو الذي لا يحسن التصرف في المال, ولا يقدر عواقب تصرفاته, فيقدم عليها بدافع الطيش والهوى, وبعيداً عن العقلانية والرشد الذي هو إصلاح المال وتنميته والمحافظة </a:t>
            </a:r>
            <a:r>
              <a:rPr lang="ar-SA" sz="2600" b="1" dirty="0" err="1" smtClean="0"/>
              <a:t>عليه.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إذاً فالسفيه عكس الرشيد, والسفه عكس </a:t>
            </a:r>
            <a:r>
              <a:rPr lang="ar-SA" sz="2600" b="1" dirty="0" err="1" smtClean="0"/>
              <a:t>الرشد.</a:t>
            </a:r>
            <a:r>
              <a:rPr lang="ar-SA" sz="2600" b="1" dirty="0" smtClean="0"/>
              <a:t> ومن صور السفه مثلاً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</a:t>
            </a:r>
          </a:p>
          <a:p>
            <a:pPr lvl="0" algn="just"/>
            <a:r>
              <a:rPr lang="ar-SA" sz="2600" b="1" dirty="0" smtClean="0"/>
              <a:t>أن يستهلك الممرض أضعاف المطلوب من الشاش والمراهم في معالجة جرح مريض </a:t>
            </a:r>
            <a:r>
              <a:rPr lang="ar-SA" sz="2600" b="1" dirty="0" err="1" smtClean="0"/>
              <a:t>مثلاً.</a:t>
            </a:r>
            <a:r>
              <a:rPr lang="ar-SA" sz="2600" b="1" dirty="0" smtClean="0"/>
              <a:t> أو أن يستهلك العامل أضعاف ما يحتاج من الوقود للسيارة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الأسلاك لتمديدات </a:t>
            </a:r>
            <a:r>
              <a:rPr lang="ar-SA" sz="2600" b="1" dirty="0" err="1" smtClean="0"/>
              <a:t>كهربائية.</a:t>
            </a:r>
            <a:r>
              <a:rPr lang="ar-SA" sz="2600" b="1" dirty="0" smtClean="0"/>
              <a:t> ونحو </a:t>
            </a:r>
            <a:r>
              <a:rPr lang="ar-SA" sz="2600" b="1" dirty="0" err="1" smtClean="0"/>
              <a:t>ذلك.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وقد طالب </a:t>
            </a:r>
            <a:r>
              <a:rPr lang="ar-SA" sz="2600" b="1" dirty="0" err="1" smtClean="0"/>
              <a:t>الشرع</a:t>
            </a:r>
            <a:r>
              <a:rPr lang="ar-SA" sz="2600" b="1" dirty="0" smtClean="0"/>
              <a:t> بالحجر على السفيه ومنعه من التصرف بأمواله, حفاظاً عليها من الضياع والتبديد, فقال </a:t>
            </a:r>
            <a:r>
              <a:rPr lang="ar-SA" sz="2600" b="1" dirty="0" err="1" smtClean="0"/>
              <a:t>تعالى: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{</a:t>
            </a:r>
            <a:r>
              <a:rPr lang="ar-SA" sz="2600" b="1" dirty="0" smtClean="0"/>
              <a:t>وَلَا تُؤْتُوا السُّفَهَاءَ أَمْوَالَكُمُ الَّتِي جَعَلَ اللهُ لَكُمْ قِيَامًا وَارْزُقُوهُمْ فِيهَا وَاكْسُوهُمْ وَقُولُوا لَهُمْ قَوْلًا مَعْرُوفًا</a:t>
            </a:r>
            <a:r>
              <a:rPr lang="ar-SA" sz="2600" b="1" dirty="0" err="1" smtClean="0"/>
              <a:t>} </a:t>
            </a:r>
            <a:r>
              <a:rPr lang="ar-SA" sz="2600" b="1" dirty="0" smtClean="0"/>
              <a:t>(النساء 5</a:t>
            </a:r>
            <a:r>
              <a:rPr lang="ar-SA" sz="2600" b="1" dirty="0" err="1" smtClean="0"/>
              <a:t>).</a:t>
            </a:r>
            <a:r>
              <a:rPr lang="ar-SA" sz="2600" dirty="0" smtClean="0"/>
              <a:t> </a:t>
            </a:r>
          </a:p>
          <a:p>
            <a:pPr algn="just"/>
            <a:endParaRPr lang="ar-SA" sz="2600" b="1" dirty="0" smtClean="0"/>
          </a:p>
          <a:p>
            <a:pPr algn="just"/>
            <a:r>
              <a:rPr lang="ar-SA" sz="2600" b="1" dirty="0" smtClean="0"/>
              <a:t>ولا شك أن النهي عن هذه </a:t>
            </a:r>
            <a:r>
              <a:rPr lang="ar-SA" sz="2600" b="1" dirty="0" err="1" smtClean="0"/>
              <a:t>التصرفات </a:t>
            </a:r>
            <a:r>
              <a:rPr lang="ar-SA" sz="2600" b="1" dirty="0" smtClean="0"/>
              <a:t>(</a:t>
            </a:r>
            <a:r>
              <a:rPr lang="ar-SA" sz="2600" b="1" dirty="0" err="1" smtClean="0"/>
              <a:t>الغلول</a:t>
            </a:r>
            <a:r>
              <a:rPr lang="ar-SA" sz="2600" b="1" dirty="0" smtClean="0"/>
              <a:t> والرشوة </a:t>
            </a:r>
            <a:r>
              <a:rPr lang="ar-SA" sz="2600" b="1" dirty="0" err="1" smtClean="0"/>
              <a:t>والتصرية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والنجش</a:t>
            </a:r>
            <a:r>
              <a:rPr lang="ar-SA" sz="2600" b="1" dirty="0" smtClean="0"/>
              <a:t> والإسراف) من شأنها أن تؤسس لخلق الأمانة المهنية.</a:t>
            </a:r>
            <a:r>
              <a:rPr lang="en-US" b="1" dirty="0" smtClean="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rts.pptx" id="{8B8D0FBF-03BB-4501-A633-1AF07D853AD2}" vid="{B9AECDA4-F035-416B-AC03-1D370D83E8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</Template>
  <TotalTime>1337</TotalTime>
  <Words>1813</Words>
  <Application>Microsoft Office PowerPoint</Application>
  <PresentationFormat>A4 Paper (210x297 mm)‎</PresentationFormat>
  <Paragraphs>104</Paragraphs>
  <Slides>15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الثانية عشرة</vt:lpstr>
      <vt:lpstr>تعريف الأمانة المهنية:</vt:lpstr>
      <vt:lpstr>الشريحة 4</vt:lpstr>
      <vt:lpstr>شروط الأمانة المهنية:</vt:lpstr>
      <vt:lpstr>الشريحة 6</vt:lpstr>
      <vt:lpstr>الشريحة 7</vt:lpstr>
      <vt:lpstr>التوجيه الفقهي لخلق الأمانة المهنية:</vt:lpstr>
      <vt:lpstr>الأدلة في الحث على الأمانة المهنية:</vt:lpstr>
      <vt:lpstr>الشريحة 10</vt:lpstr>
      <vt:lpstr>مظاهر الأمانة المهنية عند الفقهاء:</vt:lpstr>
      <vt:lpstr>الشريحة 12</vt:lpstr>
      <vt:lpstr>الشريحة 13</vt:lpstr>
      <vt:lpstr>الشريحة 14</vt:lpstr>
      <vt:lpstr>الشريحة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aldershawi</cp:lastModifiedBy>
  <cp:revision>50</cp:revision>
  <dcterms:created xsi:type="dcterms:W3CDTF">2014-02-26T08:55:04Z</dcterms:created>
  <dcterms:modified xsi:type="dcterms:W3CDTF">2014-04-09T09:12:14Z</dcterms:modified>
</cp:coreProperties>
</file>