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9" r:id="rId2"/>
    <p:sldId id="300" r:id="rId3"/>
    <p:sldId id="301"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3B84AF"/>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dirty="0"/>
              <a:t/>
            </a:r>
            <a:br>
              <a:rPr lang="ar-SA" sz="4000" dirty="0"/>
            </a:br>
            <a:r>
              <a:rPr lang="ar-SA" sz="5400" dirty="0" smtClean="0">
                <a:solidFill>
                  <a:srgbClr val="009900"/>
                </a:solidFill>
              </a:rPr>
              <a:t>مقرر </a:t>
            </a:r>
            <a:r>
              <a:rPr lang="ar-SA" sz="5400" dirty="0">
                <a:solidFill>
                  <a:srgbClr val="009900"/>
                </a:solidFill>
              </a:rPr>
              <a:t>أخلاقيات الأعمال</a:t>
            </a:r>
            <a:endParaRPr lang="en-GB" sz="5400" b="1" dirty="0" smtClean="0">
              <a:solidFill>
                <a:srgbClr val="0099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dirty="0" smtClean="0">
                <a:solidFill>
                  <a:schemeClr val="accent2">
                    <a:lumMod val="50000"/>
                  </a:schemeClr>
                </a:solidFill>
                <a:latin typeface="Calibri" pitchFamily="34" charset="0"/>
                <a:cs typeface="Times New Roman" pitchFamily="18" charset="0"/>
              </a:rPr>
              <a:t>أ.د.عبدالرحمن الحماد</a:t>
            </a:r>
            <a:endParaRPr lang="en-US" sz="3600" dirty="0" smtClean="0">
              <a:solidFill>
                <a:schemeClr val="accent2">
                  <a:lumMod val="50000"/>
                </a:schemeClr>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chemeClr val="accent2">
                    <a:lumMod val="50000"/>
                  </a:schemeClr>
                </a:solidFill>
                <a:latin typeface="Calibri" pitchFamily="34" charset="0"/>
              </a:rPr>
              <a:t>نظام التعليم المطور للانتساب</a:t>
            </a:r>
            <a:endParaRPr lang="en-US" sz="2800" b="1" dirty="0">
              <a:solidFill>
                <a:schemeClr val="accent2">
                  <a:lumMod val="50000"/>
                </a:schemeClr>
              </a:solidFill>
              <a:latin typeface="Calibri" pitchFamily="34" charset="0"/>
            </a:endParaRPr>
          </a:p>
          <a:p>
            <a:pPr algn="ctr">
              <a:spcBef>
                <a:spcPct val="20000"/>
              </a:spcBef>
              <a:buFont typeface="Arial" pitchFamily="34" charset="0"/>
              <a:buNone/>
            </a:pPr>
            <a:r>
              <a:rPr lang="ar-SA" sz="2600" b="1" dirty="0" smtClean="0">
                <a:solidFill>
                  <a:srgbClr val="009900"/>
                </a:solidFill>
                <a:latin typeface="Calibri" pitchFamily="34" charset="0"/>
              </a:rPr>
              <a:t>كلية إدارة الأعمال  </a:t>
            </a:r>
            <a:endParaRPr lang="en-US" sz="2600" b="1" dirty="0">
              <a:solidFill>
                <a:srgbClr val="0099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276600"/>
            <a:ext cx="8420100" cy="2438400"/>
          </a:xfrm>
        </p:spPr>
        <p:txBody>
          <a:bodyPr/>
          <a:lstStyle/>
          <a:p>
            <a:r>
              <a:rPr lang="ar-SA" b="1" dirty="0" smtClean="0">
                <a:solidFill>
                  <a:srgbClr val="002060"/>
                </a:solidFill>
              </a:rPr>
              <a:t>المحاضرة الأولى</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a:solidFill>
                  <a:srgbClr val="006600"/>
                </a:solidFill>
              </a:rPr>
              <a:t>أخلاقيات الأعمال ( المفهوم والنموذج )</a:t>
            </a:r>
            <a:r>
              <a:rPr lang="ar-SA" sz="4800" dirty="0">
                <a:solidFill>
                  <a:srgbClr val="00B050"/>
                </a:solidFill>
              </a:rPr>
              <a:t/>
            </a:r>
            <a:br>
              <a:rPr lang="ar-SA" sz="4800" dirty="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accent4">
                    <a:lumMod val="50000"/>
                  </a:schemeClr>
                </a:solidFill>
              </a:rPr>
              <a:t>1</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15962"/>
          </a:xfrm>
        </p:spPr>
        <p:txBody>
          <a:bodyPr/>
          <a:lstStyle/>
          <a:p>
            <a:r>
              <a:rPr lang="ar-SA" b="1" dirty="0">
                <a:solidFill>
                  <a:srgbClr val="006600"/>
                </a:solidFill>
              </a:rPr>
              <a:t>وصف موجز للمقرر :</a:t>
            </a:r>
            <a:endParaRPr lang="ar-SA"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1600" dirty="0" smtClean="0"/>
              <a:t>	</a:t>
            </a:r>
          </a:p>
          <a:p>
            <a:pPr algn="just" rtl="1"/>
            <a:r>
              <a:rPr lang="ar-SA" sz="2800" dirty="0" smtClean="0"/>
              <a:t>	يهتم </a:t>
            </a:r>
            <a:r>
              <a:rPr lang="ar-SA" sz="2800" dirty="0"/>
              <a:t>المقرر بعرض مفهوم أخلاقيات الأعمال الوظيفية المطلوبة من الجميع (العامل ، صاحب العمل ، المؤسسة ...إلخ) ومصادرها وسبل إرسائها مع التركيز على قيم الفرد والإنضباط الوظيفي من جهة والمسؤولية الاجتماعية لمنظمات الأعمال من جهة أخرى . كما يهتم ببيان مدونة وقواعد السلوك والسلوك العدواني للموظف والفساد الإداري ضمن أخلاقيات الأعمال . كما يشرح المقرر الحوكمة والثقافة التنظيمية وسبل الاتصال الشخصي والتقني كأحد محددات أخلاقيات الأعمال ويعرض بالأمثلة تحليلاً لقواعد السلوك بدنيا الأعمال وعرض نماذج أخلاقيات الأعمال مع عناصر الإدارة والعلوم الأخرى ذات العلاقة . </a:t>
            </a:r>
          </a:p>
          <a:p>
            <a:endParaRPr lang="ar-SA" dirty="0"/>
          </a:p>
        </p:txBody>
      </p:sp>
    </p:spTree>
    <p:extLst>
      <p:ext uri="{BB962C8B-B14F-4D97-AF65-F5344CB8AC3E}">
        <p14:creationId xmlns:p14="http://schemas.microsoft.com/office/powerpoint/2010/main" xmlns=""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solidFill>
                  <a:srgbClr val="006600"/>
                </a:solidFill>
              </a:rPr>
              <a:t>المخرجات التعليمية</a:t>
            </a:r>
            <a:r>
              <a:rPr lang="ar-SA" dirty="0"/>
              <a:t/>
            </a:r>
            <a:br>
              <a:rPr lang="ar-SA" dirty="0"/>
            </a:br>
            <a:r>
              <a:rPr lang="en-US" sz="2800" dirty="0">
                <a:solidFill>
                  <a:srgbClr val="006600"/>
                </a:solidFill>
              </a:rPr>
              <a:t>Learning outcomes &amp; Knowledge skills</a:t>
            </a:r>
            <a:endParaRPr lang="ar-SA" sz="2800" dirty="0"/>
          </a:p>
        </p:txBody>
      </p:sp>
      <p:sp>
        <p:nvSpPr>
          <p:cNvPr id="3" name="عنصر نائب للمحتوى 2"/>
          <p:cNvSpPr>
            <a:spLocks noGrp="1"/>
          </p:cNvSpPr>
          <p:nvPr>
            <p:ph idx="1"/>
          </p:nvPr>
        </p:nvSpPr>
        <p:spPr>
          <a:xfrm>
            <a:off x="495300" y="1600200"/>
            <a:ext cx="9105900" cy="4525963"/>
          </a:xfrm>
        </p:spPr>
        <p:txBody>
          <a:bodyPr/>
          <a:lstStyle/>
          <a:p>
            <a:pPr algn="just" rtl="1"/>
            <a:r>
              <a:rPr lang="ar-SA" sz="2800" dirty="0"/>
              <a:t>كما نأمل أن يتمكن الطالب بعد دراسته لهذا المقرر من أن : </a:t>
            </a:r>
          </a:p>
          <a:p>
            <a:pPr algn="just" rtl="1"/>
            <a:endParaRPr lang="ar-SA" sz="1050" dirty="0" smtClean="0"/>
          </a:p>
          <a:p>
            <a:pPr algn="just" rtl="1"/>
            <a:r>
              <a:rPr lang="ar-SA" sz="2400" dirty="0" smtClean="0"/>
              <a:t>يتذكر </a:t>
            </a:r>
            <a:r>
              <a:rPr lang="ar-SA" sz="2400" dirty="0"/>
              <a:t>أهم المفاهيم والمرتكزات الخاصة بأخلاقيات الأعمال </a:t>
            </a:r>
            <a:r>
              <a:rPr lang="ar-SA" sz="2400" dirty="0" smtClean="0"/>
              <a:t>.</a:t>
            </a:r>
          </a:p>
          <a:p>
            <a:pPr algn="just" rtl="1"/>
            <a:endParaRPr lang="ar-SA" sz="900" dirty="0"/>
          </a:p>
          <a:p>
            <a:pPr algn="just" rtl="1"/>
            <a:r>
              <a:rPr lang="ar-SA" sz="2400" dirty="0"/>
              <a:t>يتعرف على عناصر أخلاقيات الأعمال والجوانب (العناصر) ذات العلاقة بتطوير وتحسينها </a:t>
            </a:r>
            <a:r>
              <a:rPr lang="ar-SA" sz="2400" dirty="0" smtClean="0"/>
              <a:t>.</a:t>
            </a:r>
          </a:p>
          <a:p>
            <a:pPr algn="just" rtl="1"/>
            <a:endParaRPr lang="ar-SA" sz="800" dirty="0"/>
          </a:p>
          <a:p>
            <a:pPr algn="just" rtl="1"/>
            <a:r>
              <a:rPr lang="ar-SA" sz="2400" dirty="0"/>
              <a:t>يستطيع التفرقة بين مفاهيم أخلاقيات الأعمال وعناصرها بالواقع الفعلي من جهة والمطلوب (الأسس) والمفاهيم والقيم وسبل الإنضباط والالتزام من جهة أخرى </a:t>
            </a:r>
            <a:r>
              <a:rPr lang="ar-SA" sz="2400" dirty="0" smtClean="0"/>
              <a:t>.</a:t>
            </a:r>
          </a:p>
          <a:p>
            <a:pPr algn="just" rtl="1"/>
            <a:endParaRPr lang="ar-SA" sz="800" dirty="0"/>
          </a:p>
          <a:p>
            <a:pPr algn="just" rtl="1"/>
            <a:r>
              <a:rPr lang="ar-SA" sz="2400" dirty="0"/>
              <a:t>يطبق ما درسه على حالات واقعية في الحياة العملية على مستوى الفرد والمنظمة والثقافة للفرد والمنظمة </a:t>
            </a:r>
            <a:r>
              <a:rPr lang="ar-SA" sz="2400" dirty="0" smtClean="0"/>
              <a:t>.</a:t>
            </a:r>
          </a:p>
          <a:p>
            <a:pPr algn="just" rtl="1"/>
            <a:endParaRPr lang="ar-SA" sz="800" dirty="0"/>
          </a:p>
          <a:p>
            <a:pPr algn="just" rtl="1"/>
            <a:r>
              <a:rPr lang="ar-SA" sz="2400" dirty="0"/>
              <a:t>يستطيع مواجهة المشاكل الأخلاقية للأعمال ، تحليلها واتخاذ قرارات التي يراها مناسبة .</a:t>
            </a:r>
          </a:p>
          <a:p>
            <a:endParaRPr lang="ar-SA" dirty="0"/>
          </a:p>
        </p:txBody>
      </p:sp>
    </p:spTree>
    <p:extLst>
      <p:ext uri="{BB962C8B-B14F-4D97-AF65-F5344CB8AC3E}">
        <p14:creationId xmlns:p14="http://schemas.microsoft.com/office/powerpoint/2010/main" xmlns="" val="1972122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r>
              <a:rPr lang="en-US" sz="3600" dirty="0" smtClean="0">
                <a:solidFill>
                  <a:srgbClr val="006600"/>
                </a:solidFill>
              </a:rPr>
              <a:t>Course objectives</a:t>
            </a:r>
            <a:r>
              <a:rPr lang="ar-SA" sz="3600" b="1" dirty="0">
                <a:solidFill>
                  <a:srgbClr val="006600"/>
                </a:solidFill>
              </a:rPr>
              <a:t>أهداف </a:t>
            </a:r>
            <a:r>
              <a:rPr lang="ar-SA" sz="3600" b="1" dirty="0" smtClean="0">
                <a:solidFill>
                  <a:srgbClr val="006600"/>
                </a:solidFill>
              </a:rPr>
              <a:t>المقرر </a:t>
            </a:r>
            <a:r>
              <a:rPr lang="ar-SA" sz="3200" b="1" dirty="0" smtClean="0">
                <a:solidFill>
                  <a:srgbClr val="006600"/>
                </a:solidFill>
              </a:rPr>
              <a:t> </a:t>
            </a:r>
            <a:endParaRPr lang="ar-SA" sz="3200" dirty="0"/>
          </a:p>
        </p:txBody>
      </p:sp>
      <p:sp>
        <p:nvSpPr>
          <p:cNvPr id="3" name="عنصر نائب للمحتوى 2"/>
          <p:cNvSpPr>
            <a:spLocks noGrp="1"/>
          </p:cNvSpPr>
          <p:nvPr>
            <p:ph idx="1"/>
          </p:nvPr>
        </p:nvSpPr>
        <p:spPr/>
        <p:txBody>
          <a:bodyPr/>
          <a:lstStyle/>
          <a:p>
            <a:pPr algn="just" rtl="1"/>
            <a:r>
              <a:rPr lang="ar-SA" sz="2800" dirty="0"/>
              <a:t>نعمل من خلال هذا المقرر على تحقيق الأهداف التعليمية التالية :</a:t>
            </a:r>
          </a:p>
          <a:p>
            <a:pPr algn="just" rtl="1"/>
            <a:endParaRPr lang="ar-SA" sz="2000" dirty="0"/>
          </a:p>
          <a:p>
            <a:pPr algn="just" rtl="1">
              <a:buFont typeface="Wingdings" pitchFamily="2" charset="2"/>
              <a:buChar char="q"/>
            </a:pPr>
            <a:r>
              <a:rPr lang="ar-SA" sz="2000" dirty="0"/>
              <a:t>تعريف مفهوم وأهمية أخلاقيات الأعمال وأنماطها .</a:t>
            </a:r>
          </a:p>
          <a:p>
            <a:pPr algn="just" rtl="1">
              <a:buFont typeface="Wingdings" pitchFamily="2" charset="2"/>
              <a:buChar char="q"/>
            </a:pPr>
            <a:r>
              <a:rPr lang="ar-SA" sz="2000" dirty="0"/>
              <a:t>دراسة مصادر الأخلاقيات ووسائل ترسيخها بالإدارة الحديثة وأسباب تراجعها وطرق تقويمها .</a:t>
            </a:r>
          </a:p>
          <a:p>
            <a:pPr algn="just" rtl="1">
              <a:buFont typeface="Wingdings" pitchFamily="2" charset="2"/>
              <a:buChar char="q"/>
            </a:pPr>
            <a:r>
              <a:rPr lang="ar-SA" sz="2000" dirty="0"/>
              <a:t>بيان الفرق بين متطلبات العمل والمتطلبات الشخصية .</a:t>
            </a:r>
          </a:p>
          <a:p>
            <a:pPr algn="just" rtl="1">
              <a:buFont typeface="Wingdings" pitchFamily="2" charset="2"/>
              <a:buChar char="q"/>
            </a:pPr>
            <a:r>
              <a:rPr lang="ar-SA" sz="2000" dirty="0"/>
              <a:t>التعرف على قيم الفرد والمنظمة وتأثيرها على أداء الأفراد والمنظمات .</a:t>
            </a:r>
          </a:p>
          <a:p>
            <a:pPr algn="just" rtl="1">
              <a:buFont typeface="Wingdings" pitchFamily="2" charset="2"/>
              <a:buChar char="q"/>
            </a:pPr>
            <a:r>
              <a:rPr lang="ar-SA" sz="2000" dirty="0"/>
              <a:t>تزويد الطالب بمفهوم وجوب الانضباط والالتزام الوظيفي والعوامل في أخلاقيات العمل من حيث المسؤولية والمصلحة العامة .</a:t>
            </a:r>
          </a:p>
          <a:p>
            <a:pPr algn="just" rtl="1">
              <a:buFont typeface="Wingdings" pitchFamily="2" charset="2"/>
              <a:buChar char="q"/>
            </a:pPr>
            <a:r>
              <a:rPr lang="ar-SA" sz="2000" dirty="0"/>
              <a:t>إدارة أنماط وعناصر المسؤولية الاجتماعية وقياس العائد الاجتماعي محاسبياً وحقوقياً . </a:t>
            </a:r>
          </a:p>
          <a:p>
            <a:pPr algn="just" rtl="1">
              <a:buFont typeface="Wingdings" pitchFamily="2" charset="2"/>
              <a:buChar char="q"/>
            </a:pPr>
            <a:r>
              <a:rPr lang="ar-SA" sz="2000" dirty="0"/>
              <a:t>تعريف مدونة وقواعد السلوك والمبادئ العامة والمواد القانونية التي تحكم قواعد السلوك للموظف .</a:t>
            </a:r>
          </a:p>
          <a:p>
            <a:pPr algn="just" rtl="1"/>
            <a:endParaRPr lang="ar-SA" dirty="0"/>
          </a:p>
        </p:txBody>
      </p:sp>
    </p:spTree>
    <p:extLst>
      <p:ext uri="{BB962C8B-B14F-4D97-AF65-F5344CB8AC3E}">
        <p14:creationId xmlns:p14="http://schemas.microsoft.com/office/powerpoint/2010/main" xmlns="" val="2202583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524001"/>
            <a:ext cx="8382000" cy="4267200"/>
          </a:xfrm>
        </p:spPr>
        <p:txBody>
          <a:bodyPr/>
          <a:lstStyle/>
          <a:p>
            <a:pPr algn="just" rtl="1">
              <a:buFont typeface="Wingdings" pitchFamily="2" charset="2"/>
              <a:buChar char="q"/>
            </a:pPr>
            <a:r>
              <a:rPr lang="ar-SA" sz="2000" dirty="0"/>
              <a:t>دراسة السلوك العدواني من حيث الأسس النفسية والفسيولوجية وواجبات الإدارة (القيادة)  والنظريات والأشكال والاسباب من ناحية والاتجاهات والاساليب الرئيسية لتعديل السلوك (العدواني) .</a:t>
            </a:r>
          </a:p>
          <a:p>
            <a:pPr algn="just" rtl="1">
              <a:buFont typeface="Wingdings" pitchFamily="2" charset="2"/>
              <a:buChar char="q"/>
            </a:pPr>
            <a:r>
              <a:rPr lang="ar-SA" sz="2000" dirty="0"/>
              <a:t>التعرف على مفهوم ، مظاهر ، أسباب ، أشكال ، آثار الفساد الإداري وآليات المكافحة . </a:t>
            </a:r>
          </a:p>
          <a:p>
            <a:pPr algn="just" rtl="1">
              <a:buFont typeface="Wingdings" pitchFamily="2" charset="2"/>
              <a:buChar char="q"/>
            </a:pPr>
            <a:r>
              <a:rPr lang="ar-SA" sz="2000" dirty="0"/>
              <a:t>تنمية قدرات الطالب على التعامل مع المشكلات والتحديات النابعة من سلبية أخلاقيات الأعمال من خلال : </a:t>
            </a:r>
          </a:p>
          <a:p>
            <a:pPr marL="788670" lvl="1" indent="-514350" algn="just" rtl="1">
              <a:buFont typeface="Arial" pitchFamily="34" charset="0"/>
              <a:buChar char="•"/>
            </a:pPr>
            <a:r>
              <a:rPr lang="ar-SA" sz="2000" dirty="0"/>
              <a:t>الحوكمة ، ببيانها ومحدداتها ومعاييرها .</a:t>
            </a:r>
          </a:p>
          <a:p>
            <a:pPr marL="788670" lvl="1" indent="-514350" algn="just" rtl="1">
              <a:buFont typeface="Arial" pitchFamily="34" charset="0"/>
              <a:buChar char="•"/>
            </a:pPr>
            <a:r>
              <a:rPr lang="ar-SA" sz="2000" dirty="0"/>
              <a:t>شرح مفهوم الثقافة التنظيمية وخصائصها وأهميتها .</a:t>
            </a:r>
          </a:p>
          <a:p>
            <a:pPr marL="788670" lvl="1" indent="-514350" algn="just" rtl="1">
              <a:buFont typeface="Arial" pitchFamily="34" charset="0"/>
              <a:buChar char="•"/>
            </a:pPr>
            <a:r>
              <a:rPr lang="ar-SA" sz="2000" dirty="0"/>
              <a:t>تأكيد أهمية نظم الاتصال وفوائدها بدعم وتحسين أخلاقيات الأعمال بالتركيز على مهارات الاتصال الشخصي والتقني .</a:t>
            </a:r>
          </a:p>
          <a:p>
            <a:pPr marL="788670" lvl="1" indent="-514350" algn="just" rtl="1">
              <a:buFont typeface="Arial" pitchFamily="34" charset="0"/>
              <a:buChar char="•"/>
            </a:pPr>
            <a:r>
              <a:rPr lang="ar-SA" sz="2000" dirty="0"/>
              <a:t>عرض سبل التحكم والتطوير للسلوك بدنيا الأعمال والعلوم (المجالات الحياتية </a:t>
            </a:r>
            <a:r>
              <a:rPr lang="ar-SA" sz="2000" dirty="0" smtClean="0"/>
              <a:t>الاجتماعية </a:t>
            </a:r>
            <a:r>
              <a:rPr lang="ar-SA" sz="2000" dirty="0"/>
              <a:t>الأخرى) . </a:t>
            </a:r>
          </a:p>
          <a:p>
            <a:pPr algn="just" rtl="1"/>
            <a:endParaRPr lang="ar-SA" sz="2000" dirty="0"/>
          </a:p>
        </p:txBody>
      </p:sp>
    </p:spTree>
    <p:extLst>
      <p:ext uri="{BB962C8B-B14F-4D97-AF65-F5344CB8AC3E}">
        <p14:creationId xmlns:p14="http://schemas.microsoft.com/office/powerpoint/2010/main" xmlns="" val="4217758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28600"/>
            <a:ext cx="8915400" cy="5897563"/>
          </a:xfrm>
        </p:spPr>
        <p:txBody>
          <a:bodyPr/>
          <a:lstStyle/>
          <a:p>
            <a:pPr rtl="1"/>
            <a:r>
              <a:rPr lang="ar-SA" sz="4000" b="1" dirty="0" smtClean="0">
                <a:solidFill>
                  <a:srgbClr val="006600"/>
                </a:solidFill>
              </a:rPr>
              <a:t>   محتوى </a:t>
            </a:r>
            <a:r>
              <a:rPr lang="ar-SA" sz="4000" b="1" dirty="0">
                <a:solidFill>
                  <a:srgbClr val="006600"/>
                </a:solidFill>
              </a:rPr>
              <a:t>المقرر </a:t>
            </a:r>
            <a:r>
              <a:rPr lang="ar-SA" sz="4000" b="1" dirty="0" smtClean="0">
                <a:solidFill>
                  <a:srgbClr val="006600"/>
                </a:solidFill>
              </a:rPr>
              <a:t>:</a:t>
            </a:r>
          </a:p>
          <a:p>
            <a:pPr rtl="1"/>
            <a:endParaRPr lang="ar-SA" sz="3600" b="1" dirty="0" smtClean="0">
              <a:solidFill>
                <a:srgbClr val="006600"/>
              </a:solidFill>
            </a:endParaRPr>
          </a:p>
          <a:p>
            <a:pPr lvl="2" algn="just" rtl="1">
              <a:buFont typeface="Wingdings" pitchFamily="2" charset="2"/>
              <a:buChar char="q"/>
            </a:pPr>
            <a:r>
              <a:rPr lang="ar-SA" sz="1800" dirty="0"/>
              <a:t>الفصل الأول : مفهوم أخلاقيات الأعمال .</a:t>
            </a:r>
          </a:p>
          <a:p>
            <a:pPr lvl="2" algn="just" rtl="1">
              <a:buFont typeface="Wingdings" pitchFamily="2" charset="2"/>
              <a:buChar char="q"/>
            </a:pPr>
            <a:r>
              <a:rPr lang="ar-SA" sz="1800" dirty="0"/>
              <a:t>الفصل الثاني : أخلاقيات الأعمال الوظيفية .</a:t>
            </a:r>
          </a:p>
          <a:p>
            <a:pPr lvl="2" algn="just" rtl="1">
              <a:buFont typeface="Wingdings" pitchFamily="2" charset="2"/>
              <a:buChar char="q"/>
            </a:pPr>
            <a:r>
              <a:rPr lang="ar-SA" sz="1800" dirty="0"/>
              <a:t>الفصل الثالث : قيم الفرد والمنظمات وأخلاقيات الأعمال .</a:t>
            </a:r>
          </a:p>
          <a:p>
            <a:pPr lvl="2" algn="just" rtl="1">
              <a:buFont typeface="Wingdings" pitchFamily="2" charset="2"/>
              <a:buChar char="q"/>
            </a:pPr>
            <a:r>
              <a:rPr lang="ar-SA" sz="1800" dirty="0"/>
              <a:t>الفصل الرابع : الانضباط والالتزام الوظيفي .</a:t>
            </a:r>
          </a:p>
          <a:p>
            <a:pPr lvl="2" algn="just" rtl="1">
              <a:buFont typeface="Wingdings" pitchFamily="2" charset="2"/>
              <a:buChar char="q"/>
            </a:pPr>
            <a:r>
              <a:rPr lang="ar-SA" sz="1800" dirty="0"/>
              <a:t>الفصل الخامس : المسؤولية الاجتماعية لمنظمات الأعمال .</a:t>
            </a:r>
          </a:p>
          <a:p>
            <a:pPr lvl="2" algn="just" rtl="1">
              <a:buFont typeface="Wingdings" pitchFamily="2" charset="2"/>
              <a:buChar char="q"/>
            </a:pPr>
            <a:r>
              <a:rPr lang="ar-SA" sz="1800" dirty="0"/>
              <a:t>الفصل السادس : مدونة وقواعد السلوك .</a:t>
            </a:r>
          </a:p>
          <a:p>
            <a:pPr lvl="2" algn="just" rtl="1">
              <a:buFont typeface="Wingdings" pitchFamily="2" charset="2"/>
              <a:buChar char="q"/>
            </a:pPr>
            <a:r>
              <a:rPr lang="ar-SA" sz="1800" dirty="0"/>
              <a:t>الفصل السابع : السلوك العدواني للموظف وأخلاقيات الأعمال .</a:t>
            </a:r>
          </a:p>
          <a:p>
            <a:pPr lvl="2" algn="just" rtl="1">
              <a:buFont typeface="Wingdings" pitchFamily="2" charset="2"/>
              <a:buChar char="q"/>
            </a:pPr>
            <a:r>
              <a:rPr lang="ar-SA" sz="1800" dirty="0"/>
              <a:t>الفصل الثامن : الفساد الإداري .</a:t>
            </a:r>
          </a:p>
          <a:p>
            <a:pPr lvl="2" algn="just" rtl="1">
              <a:buFont typeface="Wingdings" pitchFamily="2" charset="2"/>
              <a:buChar char="q"/>
            </a:pPr>
            <a:r>
              <a:rPr lang="ar-SA" sz="1800" dirty="0"/>
              <a:t>الفصل التاسع : الحوكمة .</a:t>
            </a:r>
          </a:p>
          <a:p>
            <a:pPr lvl="2" algn="just" rtl="1">
              <a:buFont typeface="Wingdings" pitchFamily="2" charset="2"/>
              <a:buChar char="q"/>
            </a:pPr>
            <a:r>
              <a:rPr lang="ar-SA" sz="1800" dirty="0"/>
              <a:t>الفصل العاشر : الثقافة التنظيمية وأخلاقيات الأعمال .</a:t>
            </a:r>
          </a:p>
          <a:p>
            <a:pPr lvl="2" algn="just" rtl="1">
              <a:buFont typeface="Wingdings" pitchFamily="2" charset="2"/>
              <a:buChar char="q"/>
            </a:pPr>
            <a:r>
              <a:rPr lang="ar-SA" sz="1800" dirty="0"/>
              <a:t>الفصل الحادي عشر : الانترنت وأخلاقيات الأعمال .</a:t>
            </a:r>
          </a:p>
          <a:p>
            <a:pPr lvl="2" algn="just" rtl="1">
              <a:buFont typeface="Wingdings" pitchFamily="2" charset="2"/>
              <a:buChar char="q"/>
            </a:pPr>
            <a:r>
              <a:rPr lang="ar-SA" sz="1800" dirty="0"/>
              <a:t>الفصل الثاني عشر : أخلاقيات الأعمال ومهارات الاتصال مع الآخرين . </a:t>
            </a:r>
          </a:p>
          <a:p>
            <a:pPr lvl="2" algn="just" rtl="1">
              <a:buFont typeface="Wingdings" pitchFamily="2" charset="2"/>
              <a:buChar char="q"/>
            </a:pPr>
            <a:r>
              <a:rPr lang="ar-SA" sz="1800" dirty="0" smtClean="0"/>
              <a:t>الفصل </a:t>
            </a:r>
            <a:r>
              <a:rPr lang="ar-SA" sz="1800" dirty="0"/>
              <a:t>الثالث عشر : من قواعد السلوك في دنيا الأعمال .</a:t>
            </a:r>
          </a:p>
          <a:p>
            <a:pPr lvl="2" algn="just" rtl="1">
              <a:buFont typeface="Wingdings" pitchFamily="2" charset="2"/>
              <a:buChar char="q"/>
            </a:pPr>
            <a:r>
              <a:rPr lang="ar-SA" sz="1800" dirty="0"/>
              <a:t>الفصل الرابع عشر : علاقة أخلاقيات الأعمال ببعض العلوم </a:t>
            </a:r>
            <a:r>
              <a:rPr lang="ar-SA" sz="1800" dirty="0" smtClean="0"/>
              <a:t>الأخرى .</a:t>
            </a:r>
            <a:endParaRPr lang="ar-SA" sz="1800" dirty="0"/>
          </a:p>
          <a:p>
            <a:pPr marL="1257300" lvl="2" indent="-457200" algn="just" rtl="1">
              <a:buFont typeface="Wingdings" pitchFamily="2" charset="2"/>
              <a:buChar char="q"/>
            </a:pPr>
            <a:endParaRPr lang="ar-SA" sz="1800" dirty="0"/>
          </a:p>
        </p:txBody>
      </p:sp>
    </p:spTree>
    <p:extLst>
      <p:ext uri="{BB962C8B-B14F-4D97-AF65-F5344CB8AC3E}">
        <p14:creationId xmlns:p14="http://schemas.microsoft.com/office/powerpoint/2010/main" xmlns="" val="3380987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6600"/>
                </a:solidFill>
              </a:rPr>
              <a:t> الكتاب </a:t>
            </a:r>
            <a:r>
              <a:rPr lang="ar-SA" dirty="0">
                <a:solidFill>
                  <a:srgbClr val="006600"/>
                </a:solidFill>
              </a:rPr>
              <a:t>المقرر :</a:t>
            </a:r>
            <a:endParaRPr lang="ar-SA" dirty="0"/>
          </a:p>
        </p:txBody>
      </p:sp>
      <p:sp>
        <p:nvSpPr>
          <p:cNvPr id="3" name="عنصر نائب للمحتوى 2"/>
          <p:cNvSpPr>
            <a:spLocks noGrp="1"/>
          </p:cNvSpPr>
          <p:nvPr>
            <p:ph idx="1"/>
          </p:nvPr>
        </p:nvSpPr>
        <p:spPr/>
        <p:txBody>
          <a:bodyPr/>
          <a:lstStyle/>
          <a:p>
            <a:pPr algn="just" rtl="1"/>
            <a:r>
              <a:rPr lang="ar-SA" sz="2400" b="1" dirty="0">
                <a:solidFill>
                  <a:srgbClr val="006600"/>
                </a:solidFill>
              </a:rPr>
              <a:t>المرجع الرئيسي :</a:t>
            </a:r>
          </a:p>
          <a:p>
            <a:pPr algn="just" rtl="1"/>
            <a:r>
              <a:rPr lang="ar-SA" sz="2400" dirty="0"/>
              <a:t>	السكارنه ، بلال ، خلف .، </a:t>
            </a:r>
            <a:r>
              <a:rPr lang="ar-SA" sz="2400" u="sng" dirty="0"/>
              <a:t>أخلاقيات العمل </a:t>
            </a:r>
            <a:r>
              <a:rPr lang="ar-SA" sz="2400" dirty="0"/>
              <a:t>، الطبعة الثانية ، دار المسيرة ، 1432هـ - 2011م .</a:t>
            </a:r>
          </a:p>
          <a:p>
            <a:pPr algn="just" rtl="1"/>
            <a:endParaRPr lang="ar-SA" sz="2400" dirty="0"/>
          </a:p>
          <a:p>
            <a:pPr algn="just" rtl="1"/>
            <a:r>
              <a:rPr lang="ar-SA" sz="2400" b="1" dirty="0">
                <a:solidFill>
                  <a:srgbClr val="006600"/>
                </a:solidFill>
              </a:rPr>
              <a:t>مراجع أخرى :</a:t>
            </a:r>
          </a:p>
          <a:p>
            <a:pPr algn="just" rtl="1"/>
            <a:r>
              <a:rPr lang="ar-SA" sz="2400" dirty="0"/>
              <a:t>	الأشعري ، أحمد ، داود .، </a:t>
            </a:r>
            <a:r>
              <a:rPr lang="ar-SA" sz="2400" u="sng" dirty="0"/>
              <a:t>الوجيز في أخلاقيات العمل </a:t>
            </a:r>
            <a:r>
              <a:rPr lang="ar-SA" sz="2400" dirty="0"/>
              <a:t>، خوارزم العلمية ، 1432هـ .</a:t>
            </a:r>
          </a:p>
          <a:p>
            <a:pPr algn="just" rtl="1"/>
            <a:r>
              <a:rPr lang="ar-SA" sz="2400" dirty="0"/>
              <a:t>	</a:t>
            </a:r>
          </a:p>
          <a:p>
            <a:pPr algn="just" rtl="1"/>
            <a:r>
              <a:rPr lang="ar-SA" sz="2400" dirty="0"/>
              <a:t>	بومان ، جوديث .، </a:t>
            </a:r>
            <a:r>
              <a:rPr lang="ar-SA" sz="2400" u="sng" dirty="0"/>
              <a:t>لا </a:t>
            </a:r>
            <a:r>
              <a:rPr lang="ar-SA" sz="2400" u="sng" dirty="0" err="1"/>
              <a:t>تاخذ</a:t>
            </a:r>
            <a:r>
              <a:rPr lang="ar-SA" sz="2400" u="sng" dirty="0"/>
              <a:t> الفطيرة الأخيرة : قواعد جديدة لآداب السلوك في دنيا الأعمال </a:t>
            </a:r>
            <a:r>
              <a:rPr lang="ar-SA" sz="2400" dirty="0"/>
              <a:t>، ترجمة مروان الباب ، الطبعة العربية الأولى ، مكتبة العبيكان ، 1431هـ - 2010م .</a:t>
            </a:r>
          </a:p>
          <a:p>
            <a:pPr algn="l" rtl="1"/>
            <a:endParaRPr lang="ar-SA" sz="2400" dirty="0"/>
          </a:p>
        </p:txBody>
      </p:sp>
    </p:spTree>
    <p:extLst>
      <p:ext uri="{BB962C8B-B14F-4D97-AF65-F5344CB8AC3E}">
        <p14:creationId xmlns:p14="http://schemas.microsoft.com/office/powerpoint/2010/main" xmlns="" val="1454918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endParaRPr lang="ar-SA" dirty="0"/>
          </a:p>
        </p:txBody>
      </p:sp>
      <p:sp>
        <p:nvSpPr>
          <p:cNvPr id="7" name="عنوان 1"/>
          <p:cNvSpPr txBox="1">
            <a:spLocks/>
          </p:cNvSpPr>
          <p:nvPr/>
        </p:nvSpPr>
        <p:spPr bwMode="auto">
          <a:xfrm>
            <a:off x="1371600" y="381000"/>
            <a:ext cx="7772400" cy="7583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r>
              <a:rPr lang="ar-SA" dirty="0" smtClean="0">
                <a:solidFill>
                  <a:srgbClr val="006600"/>
                </a:solidFill>
                <a:cs typeface="+mn-cs"/>
              </a:rPr>
              <a:t>توزيع الدرجات :</a:t>
            </a:r>
            <a:endParaRPr lang="ar-SA" dirty="0">
              <a:solidFill>
                <a:srgbClr val="006600"/>
              </a:solidFill>
              <a:cs typeface="+mn-cs"/>
            </a:endParaRPr>
          </a:p>
        </p:txBody>
      </p:sp>
      <p:graphicFrame>
        <p:nvGraphicFramePr>
          <p:cNvPr id="8" name="عنصر نائب للمحتوى 4"/>
          <p:cNvGraphicFramePr>
            <a:graphicFrameLocks/>
          </p:cNvGraphicFramePr>
          <p:nvPr>
            <p:extLst>
              <p:ext uri="{D42A27DB-BD31-4B8C-83A1-F6EECF244321}">
                <p14:modId xmlns:p14="http://schemas.microsoft.com/office/powerpoint/2010/main" xmlns="" val="3907734601"/>
              </p:ext>
            </p:extLst>
          </p:nvPr>
        </p:nvGraphicFramePr>
        <p:xfrm>
          <a:off x="924744" y="2057400"/>
          <a:ext cx="8219256" cy="3108960"/>
        </p:xfrm>
        <a:graphic>
          <a:graphicData uri="http://schemas.openxmlformats.org/drawingml/2006/table">
            <a:tbl>
              <a:tblPr rtl="1" firstRow="1" bandRow="1">
                <a:tableStyleId>{D7AC3CCA-C797-4891-BE02-D94E43425B78}</a:tableStyleId>
              </a:tblPr>
              <a:tblGrid>
                <a:gridCol w="6616462"/>
                <a:gridCol w="1602794"/>
              </a:tblGrid>
              <a:tr h="370840">
                <a:tc>
                  <a:txBody>
                    <a:bodyPr/>
                    <a:lstStyle/>
                    <a:p>
                      <a:pPr algn="ctr" rtl="1"/>
                      <a:r>
                        <a:rPr lang="ar-SA" sz="2800" dirty="0" smtClean="0"/>
                        <a:t>النشاط</a:t>
                      </a:r>
                      <a:endParaRPr lang="ar-SA" sz="2800" dirty="0"/>
                    </a:p>
                  </a:txBody>
                  <a:tcPr/>
                </a:tc>
                <a:tc>
                  <a:txBody>
                    <a:bodyPr/>
                    <a:lstStyle/>
                    <a:p>
                      <a:pPr algn="ctr" rtl="1"/>
                      <a:r>
                        <a:rPr lang="ar-SA" sz="2800" dirty="0" smtClean="0"/>
                        <a:t>الدرجة</a:t>
                      </a:r>
                      <a:endParaRPr lang="ar-SA" sz="2800" dirty="0"/>
                    </a:p>
                  </a:txBody>
                  <a:tcPr/>
                </a:tc>
              </a:tr>
              <a:tr h="370840">
                <a:tc>
                  <a:txBody>
                    <a:bodyPr/>
                    <a:lstStyle/>
                    <a:p>
                      <a:pPr algn="r" rtl="1">
                        <a:buFont typeface="Wingdings" pitchFamily="2" charset="2"/>
                        <a:buChar char="ü"/>
                      </a:pPr>
                      <a:r>
                        <a:rPr lang="ar-SA" sz="2800" dirty="0" smtClean="0"/>
                        <a:t> المشاركة في منتديات الحوار على البلاك بورد</a:t>
                      </a:r>
                      <a:endParaRPr lang="ar-SA" sz="2800" dirty="0"/>
                    </a:p>
                  </a:txBody>
                  <a:tcPr>
                    <a:solidFill>
                      <a:schemeClr val="bg1"/>
                    </a:solidFill>
                  </a:tcPr>
                </a:tc>
                <a:tc>
                  <a:txBody>
                    <a:bodyPr/>
                    <a:lstStyle/>
                    <a:p>
                      <a:pPr marL="342900" indent="-342900" rtl="1">
                        <a:buNone/>
                      </a:pPr>
                      <a:r>
                        <a:rPr lang="ar-SA" sz="2800" baseline="0" dirty="0" smtClean="0"/>
                        <a:t>10 درجات</a:t>
                      </a:r>
                      <a:endParaRPr lang="ar-SA" sz="2800" dirty="0"/>
                    </a:p>
                  </a:txBody>
                  <a:tcPr>
                    <a:solidFill>
                      <a:schemeClr val="bg1"/>
                    </a:solidFill>
                  </a:tcPr>
                </a:tc>
              </a:tr>
              <a:tr h="370840">
                <a:tc>
                  <a:txBody>
                    <a:bodyPr/>
                    <a:lstStyle/>
                    <a:p>
                      <a:pPr algn="r" rtl="1">
                        <a:buFont typeface="Wingdings" pitchFamily="2" charset="2"/>
                        <a:buChar char="ü"/>
                      </a:pPr>
                      <a:r>
                        <a:rPr lang="ar-SA" sz="2800" dirty="0" smtClean="0"/>
                        <a:t> حضور المحاضرات المسجلة والمحاضرات المباشرة</a:t>
                      </a:r>
                      <a:endParaRPr lang="ar-SA" sz="2800" dirty="0"/>
                    </a:p>
                  </a:txBody>
                  <a:tcPr>
                    <a:solidFill>
                      <a:schemeClr val="bg1"/>
                    </a:solidFill>
                  </a:tcPr>
                </a:tc>
                <a:tc>
                  <a:txBody>
                    <a:bodyPr/>
                    <a:lstStyle/>
                    <a:p>
                      <a:pPr rtl="1"/>
                      <a:r>
                        <a:rPr lang="ar-SA" sz="2800" dirty="0" smtClean="0"/>
                        <a:t>10 درجات</a:t>
                      </a:r>
                      <a:endParaRPr lang="ar-SA" sz="2800" dirty="0"/>
                    </a:p>
                  </a:txBody>
                  <a:tcPr>
                    <a:solidFill>
                      <a:schemeClr val="bg1"/>
                    </a:solidFill>
                  </a:tcPr>
                </a:tc>
              </a:tr>
              <a:tr h="370840">
                <a:tc>
                  <a:txBody>
                    <a:bodyPr/>
                    <a:lstStyle/>
                    <a:p>
                      <a:pPr algn="r" rtl="1">
                        <a:buFont typeface="Wingdings" pitchFamily="2" charset="2"/>
                        <a:buChar char="ü"/>
                      </a:pPr>
                      <a:r>
                        <a:rPr lang="ar-SA" sz="2800" dirty="0" smtClean="0"/>
                        <a:t> الواجبات المنزلية</a:t>
                      </a:r>
                      <a:endParaRPr lang="ar-SA" sz="2800" dirty="0"/>
                    </a:p>
                  </a:txBody>
                  <a:tcPr>
                    <a:solidFill>
                      <a:schemeClr val="bg1"/>
                    </a:solidFill>
                  </a:tcPr>
                </a:tc>
                <a:tc>
                  <a:txBody>
                    <a:bodyPr/>
                    <a:lstStyle/>
                    <a:p>
                      <a:pPr rtl="1"/>
                      <a:r>
                        <a:rPr lang="ar-SA" sz="2800" dirty="0" smtClean="0"/>
                        <a:t>10 درجات</a:t>
                      </a:r>
                      <a:endParaRPr lang="ar-SA" sz="2800" dirty="0"/>
                    </a:p>
                  </a:txBody>
                  <a:tcPr>
                    <a:solidFill>
                      <a:schemeClr val="bg1"/>
                    </a:solidFill>
                  </a:tcPr>
                </a:tc>
              </a:tr>
              <a:tr h="370840">
                <a:tc>
                  <a:txBody>
                    <a:bodyPr/>
                    <a:lstStyle/>
                    <a:p>
                      <a:pPr algn="r" rtl="1">
                        <a:buFont typeface="Wingdings" pitchFamily="2" charset="2"/>
                        <a:buChar char="ü"/>
                      </a:pPr>
                      <a:r>
                        <a:rPr lang="ar-SA" sz="2800" dirty="0" smtClean="0"/>
                        <a:t> الاختبار</a:t>
                      </a:r>
                      <a:r>
                        <a:rPr lang="ar-SA" sz="2800" baseline="0" dirty="0" smtClean="0"/>
                        <a:t> النهائي </a:t>
                      </a:r>
                      <a:endParaRPr lang="ar-SA" sz="2800" dirty="0"/>
                    </a:p>
                  </a:txBody>
                  <a:tcPr>
                    <a:solidFill>
                      <a:schemeClr val="bg1"/>
                    </a:solidFill>
                  </a:tcPr>
                </a:tc>
                <a:tc>
                  <a:txBody>
                    <a:bodyPr/>
                    <a:lstStyle/>
                    <a:p>
                      <a:pPr rtl="1"/>
                      <a:r>
                        <a:rPr lang="ar-SA" sz="2800" dirty="0" smtClean="0"/>
                        <a:t>70 درجة</a:t>
                      </a:r>
                      <a:endParaRPr lang="ar-SA" sz="2800" dirty="0"/>
                    </a:p>
                  </a:txBody>
                  <a:tcPr>
                    <a:solidFill>
                      <a:schemeClr val="bg1"/>
                    </a:solidFill>
                  </a:tcPr>
                </a:tc>
              </a:tr>
              <a:tr h="370840">
                <a:tc>
                  <a:txBody>
                    <a:bodyPr/>
                    <a:lstStyle/>
                    <a:p>
                      <a:pPr algn="r" rtl="1">
                        <a:buFont typeface="Wingdings" pitchFamily="2" charset="2"/>
                        <a:buChar char="ü"/>
                      </a:pPr>
                      <a:r>
                        <a:rPr lang="ar-SA" sz="2800" dirty="0" smtClean="0">
                          <a:solidFill>
                            <a:srgbClr val="009900"/>
                          </a:solidFill>
                        </a:rPr>
                        <a:t> المجمـــــــــوع النهــــــــــائـي</a:t>
                      </a:r>
                      <a:endParaRPr lang="ar-SA" sz="2800" dirty="0">
                        <a:solidFill>
                          <a:srgbClr val="009900"/>
                        </a:solidFill>
                      </a:endParaRPr>
                    </a:p>
                  </a:txBody>
                  <a:tcPr>
                    <a:solidFill>
                      <a:schemeClr val="bg1"/>
                    </a:solidFill>
                  </a:tcPr>
                </a:tc>
                <a:tc>
                  <a:txBody>
                    <a:bodyPr/>
                    <a:lstStyle/>
                    <a:p>
                      <a:pPr rtl="1"/>
                      <a:r>
                        <a:rPr lang="ar-SA" sz="2800" dirty="0" smtClean="0">
                          <a:solidFill>
                            <a:srgbClr val="009900"/>
                          </a:solidFill>
                        </a:rPr>
                        <a:t>100</a:t>
                      </a:r>
                      <a:r>
                        <a:rPr lang="ar-SA" sz="2800" baseline="0" dirty="0" smtClean="0">
                          <a:solidFill>
                            <a:srgbClr val="009900"/>
                          </a:solidFill>
                        </a:rPr>
                        <a:t> درجة</a:t>
                      </a:r>
                      <a:endParaRPr lang="ar-SA" sz="2800" dirty="0">
                        <a:solidFill>
                          <a:srgbClr val="009900"/>
                        </a:solidFill>
                      </a:endParaRPr>
                    </a:p>
                  </a:txBody>
                  <a:tcPr>
                    <a:solidFill>
                      <a:schemeClr val="bg1"/>
                    </a:solidFill>
                  </a:tcPr>
                </a:tc>
              </a:tr>
            </a:tbl>
          </a:graphicData>
        </a:graphic>
      </p:graphicFrame>
    </p:spTree>
    <p:extLst>
      <p:ext uri="{BB962C8B-B14F-4D97-AF65-F5344CB8AC3E}">
        <p14:creationId xmlns:p14="http://schemas.microsoft.com/office/powerpoint/2010/main" xmlns="" val="2091478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28601"/>
            <a:ext cx="8915400" cy="5791200"/>
          </a:xfrm>
        </p:spPr>
        <p:txBody>
          <a:bodyPr/>
          <a:lstStyle/>
          <a:p>
            <a:endParaRPr lang="en-US" dirty="0" smtClean="0"/>
          </a:p>
          <a:p>
            <a:endParaRPr lang="ar-SA" dirty="0"/>
          </a:p>
        </p:txBody>
      </p:sp>
      <p:sp>
        <p:nvSpPr>
          <p:cNvPr id="9" name="عنصر نائب للمحتوى 5"/>
          <p:cNvSpPr txBox="1">
            <a:spLocks/>
          </p:cNvSpPr>
          <p:nvPr/>
        </p:nvSpPr>
        <p:spPr bwMode="auto">
          <a:xfrm>
            <a:off x="467544" y="152401"/>
            <a:ext cx="8828856" cy="60197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200" dirty="0" smtClean="0">
              <a:solidFill>
                <a:srgbClr val="006600"/>
              </a:solidFill>
            </a:endParaRPr>
          </a:p>
          <a:p>
            <a:endParaRPr lang="ar-SA" sz="1400" dirty="0" smtClean="0">
              <a:solidFill>
                <a:srgbClr val="006600"/>
              </a:solidFill>
            </a:endParaRPr>
          </a:p>
          <a:p>
            <a:r>
              <a:rPr lang="en-US" dirty="0"/>
              <a:t>03/5896103 </a:t>
            </a:r>
            <a:r>
              <a:rPr lang="ar-SA" dirty="0"/>
              <a:t>   تحويلة </a:t>
            </a:r>
            <a:r>
              <a:rPr lang="en-US" dirty="0" smtClean="0"/>
              <a:t>6103  </a:t>
            </a:r>
            <a:r>
              <a:rPr lang="ar-SA" dirty="0" smtClean="0">
                <a:solidFill>
                  <a:srgbClr val="006600"/>
                </a:solidFill>
              </a:rPr>
              <a:t>الساعات المكتبية </a:t>
            </a:r>
            <a:r>
              <a:rPr lang="ar-SA" sz="3000" dirty="0" smtClean="0">
                <a:solidFill>
                  <a:srgbClr val="006600"/>
                </a:solidFill>
              </a:rPr>
              <a:t>:</a:t>
            </a:r>
          </a:p>
          <a:p>
            <a:endParaRPr lang="ar-SA" dirty="0" smtClean="0">
              <a:solidFill>
                <a:srgbClr val="006600"/>
              </a:solidFill>
            </a:endParaRPr>
          </a:p>
          <a:p>
            <a:endParaRPr lang="ar-SA" dirty="0" smtClean="0">
              <a:solidFill>
                <a:srgbClr val="006600"/>
              </a:solidFill>
            </a:endParaRPr>
          </a:p>
          <a:p>
            <a:endParaRPr lang="ar-SA" dirty="0" smtClean="0">
              <a:solidFill>
                <a:srgbClr val="006600"/>
              </a:solidFill>
            </a:endParaRPr>
          </a:p>
          <a:p>
            <a:endParaRPr lang="ar-SA" sz="2200" dirty="0" smtClean="0">
              <a:solidFill>
                <a:srgbClr val="006600"/>
              </a:solidFill>
            </a:endParaRPr>
          </a:p>
          <a:p>
            <a:r>
              <a:rPr lang="en-US" dirty="0" smtClean="0"/>
              <a:t>0550347249</a:t>
            </a:r>
            <a:r>
              <a:rPr lang="ar-SA" dirty="0">
                <a:solidFill>
                  <a:srgbClr val="006600"/>
                </a:solidFill>
              </a:rPr>
              <a:t>رقم جوال المقـرر : </a:t>
            </a:r>
            <a:r>
              <a:rPr lang="ar-SA" dirty="0" smtClean="0">
                <a:solidFill>
                  <a:srgbClr val="006600"/>
                </a:solidFill>
              </a:rPr>
              <a:t> </a:t>
            </a:r>
            <a:endParaRPr lang="ar-SA" dirty="0" smtClean="0"/>
          </a:p>
          <a:p>
            <a:endParaRPr lang="ar-SA" dirty="0" smtClean="0"/>
          </a:p>
          <a:p>
            <a:endParaRPr lang="ar-SA" dirty="0" smtClean="0"/>
          </a:p>
          <a:p>
            <a:endParaRPr lang="en-US" dirty="0" smtClean="0"/>
          </a:p>
          <a:p>
            <a:endParaRPr lang="ar-SA" sz="1900" dirty="0" smtClean="0">
              <a:solidFill>
                <a:srgbClr val="006600"/>
              </a:solidFill>
            </a:endParaRPr>
          </a:p>
          <a:p>
            <a:r>
              <a:rPr lang="en-US" dirty="0" smtClean="0"/>
              <a:t>aalhammad@kfu.edu.sa</a:t>
            </a:r>
            <a:r>
              <a:rPr lang="ar-SA" dirty="0">
                <a:solidFill>
                  <a:srgbClr val="006600"/>
                </a:solidFill>
              </a:rPr>
              <a:t>البريد الإلكتروني </a:t>
            </a:r>
            <a:r>
              <a:rPr lang="ar-SA" dirty="0" smtClean="0">
                <a:solidFill>
                  <a:srgbClr val="006600"/>
                </a:solidFill>
              </a:rPr>
              <a:t>:  </a:t>
            </a:r>
            <a:endParaRPr lang="ar-SA" dirty="0" smtClean="0"/>
          </a:p>
          <a:p>
            <a:endParaRPr lang="ar-SA" sz="1900" dirty="0" smtClean="0"/>
          </a:p>
          <a:p>
            <a:pPr algn="just"/>
            <a:r>
              <a:rPr lang="ar-SA" sz="1900" dirty="0" smtClean="0"/>
              <a:t>	</a:t>
            </a:r>
          </a:p>
          <a:p>
            <a:pPr algn="just" rtl="1"/>
            <a:r>
              <a:rPr lang="ar-SA" sz="1900" dirty="0" smtClean="0"/>
              <a:t>	</a:t>
            </a:r>
            <a:r>
              <a:rPr lang="ar-SA" sz="2200" dirty="0" smtClean="0"/>
              <a:t>يستقبل هاتف المكتب في الأوقات المحددة بعاليه وكذلك الجوال وسيتم إغلاقه خارج هذه الأوقات ، لذا يرجى من الجميع التقيد بهذه المواعيد . </a:t>
            </a:r>
            <a:endParaRPr lang="ar-SA" sz="2000" dirty="0"/>
          </a:p>
        </p:txBody>
      </p:sp>
      <p:graphicFrame>
        <p:nvGraphicFramePr>
          <p:cNvPr id="10" name="جدول 9"/>
          <p:cNvGraphicFramePr>
            <a:graphicFrameLocks noGrp="1"/>
          </p:cNvGraphicFramePr>
          <p:nvPr>
            <p:extLst>
              <p:ext uri="{D42A27DB-BD31-4B8C-83A1-F6EECF244321}">
                <p14:modId xmlns:p14="http://schemas.microsoft.com/office/powerpoint/2010/main" xmlns="" val="1219322353"/>
              </p:ext>
            </p:extLst>
          </p:nvPr>
        </p:nvGraphicFramePr>
        <p:xfrm>
          <a:off x="1066800" y="914400"/>
          <a:ext cx="8064897" cy="1255776"/>
        </p:xfrm>
        <a:graphic>
          <a:graphicData uri="http://schemas.openxmlformats.org/drawingml/2006/table">
            <a:tbl>
              <a:tblPr rtl="1" firstRow="1" bandRow="1">
                <a:tableStyleId>{D7AC3CCA-C797-4891-BE02-D94E43425B78}</a:tableStyleId>
              </a:tblPr>
              <a:tblGrid>
                <a:gridCol w="2775205"/>
                <a:gridCol w="5289692"/>
              </a:tblGrid>
              <a:tr h="370840">
                <a:tc>
                  <a:txBody>
                    <a:bodyPr/>
                    <a:lstStyle/>
                    <a:p>
                      <a:pPr algn="ctr" rtl="1">
                        <a:lnSpc>
                          <a:spcPct val="115000"/>
                        </a:lnSpc>
                        <a:spcAft>
                          <a:spcPts val="0"/>
                        </a:spcAft>
                      </a:pPr>
                      <a:r>
                        <a:rPr lang="ar-SA" sz="2000" kern="1200" dirty="0">
                          <a:solidFill>
                            <a:srgbClr val="009900"/>
                          </a:solidFill>
                          <a:latin typeface="Perpetua"/>
                          <a:ea typeface="Times New Roman"/>
                          <a:cs typeface="Arial"/>
                        </a:rPr>
                        <a:t>الأيام </a:t>
                      </a:r>
                      <a:endParaRPr lang="en-US" sz="2000" dirty="0">
                        <a:solidFill>
                          <a:srgbClr val="009900"/>
                        </a:solidFill>
                        <a:latin typeface="Calibri"/>
                        <a:ea typeface="Calibri"/>
                        <a:cs typeface="Arial"/>
                      </a:endParaRPr>
                    </a:p>
                  </a:txBody>
                  <a:tcPr>
                    <a:solidFill>
                      <a:schemeClr val="accent1">
                        <a:lumMod val="20000"/>
                        <a:lumOff val="80000"/>
                      </a:schemeClr>
                    </a:solidFill>
                  </a:tcPr>
                </a:tc>
                <a:tc>
                  <a:txBody>
                    <a:bodyPr/>
                    <a:lstStyle/>
                    <a:p>
                      <a:pPr algn="ctr" rtl="1">
                        <a:lnSpc>
                          <a:spcPct val="115000"/>
                        </a:lnSpc>
                        <a:spcAft>
                          <a:spcPts val="0"/>
                        </a:spcAft>
                      </a:pPr>
                      <a:r>
                        <a:rPr lang="ar-SA" sz="2000" kern="1200" dirty="0">
                          <a:solidFill>
                            <a:srgbClr val="009900"/>
                          </a:solidFill>
                          <a:latin typeface="Perpetua"/>
                          <a:ea typeface="Times New Roman"/>
                          <a:cs typeface="Arial"/>
                        </a:rPr>
                        <a:t>الوقت </a:t>
                      </a:r>
                      <a:endParaRPr lang="en-US" sz="2000" dirty="0">
                        <a:solidFill>
                          <a:srgbClr val="009900"/>
                        </a:solidFill>
                        <a:latin typeface="Calibri"/>
                        <a:ea typeface="Calibri"/>
                        <a:cs typeface="Arial"/>
                      </a:endParaRPr>
                    </a:p>
                  </a:txBody>
                  <a:tcPr>
                    <a:solidFill>
                      <a:schemeClr val="accent1">
                        <a:lumMod val="20000"/>
                        <a:lumOff val="80000"/>
                      </a:schemeClr>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السبت</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الأثنين</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a:solidFill>
                      <a:schemeClr val="bg1"/>
                    </a:solidFill>
                  </a:tcPr>
                </a:tc>
              </a:tr>
            </a:tbl>
          </a:graphicData>
        </a:graphic>
      </p:graphicFrame>
      <p:graphicFrame>
        <p:nvGraphicFramePr>
          <p:cNvPr id="11" name="جدول 10"/>
          <p:cNvGraphicFramePr>
            <a:graphicFrameLocks noGrp="1"/>
          </p:cNvGraphicFramePr>
          <p:nvPr>
            <p:extLst>
              <p:ext uri="{D42A27DB-BD31-4B8C-83A1-F6EECF244321}">
                <p14:modId xmlns:p14="http://schemas.microsoft.com/office/powerpoint/2010/main" xmlns="" val="3148882903"/>
              </p:ext>
            </p:extLst>
          </p:nvPr>
        </p:nvGraphicFramePr>
        <p:xfrm>
          <a:off x="990600" y="2895600"/>
          <a:ext cx="8064896" cy="1220724"/>
        </p:xfrm>
        <a:graphic>
          <a:graphicData uri="http://schemas.openxmlformats.org/drawingml/2006/table">
            <a:tbl>
              <a:tblPr rtl="1" firstRow="1" bandRow="1">
                <a:tableStyleId>{D7AC3CCA-C797-4891-BE02-D94E43425B78}</a:tableStyleId>
              </a:tblPr>
              <a:tblGrid>
                <a:gridCol w="2759931"/>
                <a:gridCol w="5304965"/>
              </a:tblGrid>
              <a:tr h="370840">
                <a:tc>
                  <a:txBody>
                    <a:bodyPr/>
                    <a:lstStyle/>
                    <a:p>
                      <a:pPr algn="ctr" rtl="1">
                        <a:lnSpc>
                          <a:spcPct val="115000"/>
                        </a:lnSpc>
                        <a:spcAft>
                          <a:spcPts val="0"/>
                        </a:spcAft>
                      </a:pPr>
                      <a:r>
                        <a:rPr lang="ar-SA" sz="1800" b="0" kern="1200" dirty="0">
                          <a:solidFill>
                            <a:srgbClr val="000000"/>
                          </a:solidFill>
                          <a:latin typeface="Perpetua"/>
                          <a:ea typeface="Times New Roman"/>
                          <a:cs typeface="Arial"/>
                        </a:rPr>
                        <a:t>الأحد</a:t>
                      </a:r>
                      <a:endParaRPr lang="en-US" sz="1800" b="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b="0" kern="1200" dirty="0">
                          <a:solidFill>
                            <a:srgbClr val="000000"/>
                          </a:solidFill>
                          <a:latin typeface="Perpetua"/>
                          <a:ea typeface="Times New Roman"/>
                          <a:cs typeface="Arial"/>
                        </a:rPr>
                        <a:t>من الساعة  </a:t>
                      </a:r>
                      <a:r>
                        <a:rPr lang="en-US" sz="1800" b="0" kern="1200" dirty="0">
                          <a:solidFill>
                            <a:srgbClr val="000000"/>
                          </a:solidFill>
                          <a:latin typeface="Perpetua"/>
                          <a:ea typeface="Times New Roman"/>
                          <a:cs typeface="Arial"/>
                        </a:rPr>
                        <a:t>00</a:t>
                      </a:r>
                      <a:r>
                        <a:rPr lang="ar-SA" sz="1800" b="0" kern="1200" dirty="0">
                          <a:solidFill>
                            <a:srgbClr val="000000"/>
                          </a:solidFill>
                          <a:latin typeface="Perpetua"/>
                          <a:ea typeface="Times New Roman"/>
                          <a:cs typeface="Arial"/>
                        </a:rPr>
                        <a:t> :</a:t>
                      </a:r>
                      <a:r>
                        <a:rPr lang="en-US" sz="1800" b="0" kern="1200" dirty="0">
                          <a:solidFill>
                            <a:srgbClr val="000000"/>
                          </a:solidFill>
                          <a:latin typeface="Perpetua"/>
                          <a:ea typeface="Times New Roman"/>
                          <a:cs typeface="Arial"/>
                        </a:rPr>
                        <a:t>9 </a:t>
                      </a:r>
                      <a:r>
                        <a:rPr lang="ar-SA" sz="1800" b="0" kern="1200" dirty="0">
                          <a:solidFill>
                            <a:srgbClr val="000000"/>
                          </a:solidFill>
                          <a:latin typeface="Perpetua"/>
                          <a:ea typeface="Times New Roman"/>
                          <a:cs typeface="Arial"/>
                        </a:rPr>
                        <a:t>   إلى  :</a:t>
                      </a:r>
                      <a:r>
                        <a:rPr lang="en-US" sz="1800" b="0" kern="1200" dirty="0">
                          <a:solidFill>
                            <a:srgbClr val="000000"/>
                          </a:solidFill>
                          <a:latin typeface="Perpetua"/>
                          <a:ea typeface="Times New Roman"/>
                          <a:cs typeface="Arial"/>
                        </a:rPr>
                        <a:t>12: 00 </a:t>
                      </a:r>
                      <a:endParaRPr lang="en-US" sz="1800" b="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الثلاثاء</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الخميس</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a:solidFill>
                      <a:schemeClr val="bg1"/>
                    </a:solidFill>
                  </a:tcPr>
                </a:tc>
              </a:tr>
            </a:tbl>
          </a:graphicData>
        </a:graphic>
      </p:graphicFrame>
    </p:spTree>
    <p:extLst>
      <p:ext uri="{BB962C8B-B14F-4D97-AF65-F5344CB8AC3E}">
        <p14:creationId xmlns:p14="http://schemas.microsoft.com/office/powerpoint/2010/main" xmlns="" val="1400034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1219200"/>
            <a:ext cx="8420100" cy="1470025"/>
          </a:xfrm>
        </p:spPr>
        <p:txBody>
          <a:bodyPr/>
          <a:lstStyle/>
          <a:p>
            <a:pPr marL="514350" indent="-514350"/>
            <a:r>
              <a:rPr lang="ar-SA" sz="4000" dirty="0" smtClean="0">
                <a:solidFill>
                  <a:srgbClr val="006600"/>
                </a:solidFill>
              </a:rPr>
              <a:t/>
            </a:r>
            <a:br>
              <a:rPr lang="ar-SA" sz="4000" dirty="0" smtClean="0">
                <a:solidFill>
                  <a:srgbClr val="006600"/>
                </a:solidFill>
              </a:rPr>
            </a:br>
            <a:r>
              <a:rPr lang="ar-SA" sz="4000" dirty="0" smtClean="0">
                <a:solidFill>
                  <a:srgbClr val="006600"/>
                </a:solidFill>
              </a:rPr>
              <a:t>(1) عملية </a:t>
            </a:r>
            <a:r>
              <a:rPr lang="ar-SA" sz="4000" dirty="0">
                <a:solidFill>
                  <a:srgbClr val="006600"/>
                </a:solidFill>
              </a:rPr>
              <a:t>بناء الأفكار أو العصف الذهني </a:t>
            </a:r>
            <a:br>
              <a:rPr lang="ar-SA" sz="4000" dirty="0">
                <a:solidFill>
                  <a:srgbClr val="006600"/>
                </a:solidFill>
              </a:rPr>
            </a:br>
            <a:r>
              <a:rPr lang="en-US" sz="4000" dirty="0">
                <a:solidFill>
                  <a:srgbClr val="006600"/>
                </a:solidFill>
              </a:rPr>
              <a:t>Brainstorming</a:t>
            </a:r>
            <a:r>
              <a:rPr lang="en-US" dirty="0">
                <a:solidFill>
                  <a:srgbClr val="006600"/>
                </a:solidFill>
              </a:rPr>
              <a:t/>
            </a:r>
            <a:br>
              <a:rPr lang="en-US" dirty="0">
                <a:solidFill>
                  <a:srgbClr val="006600"/>
                </a:solidFill>
              </a:rPr>
            </a:br>
            <a:endParaRPr lang="ar-SA" dirty="0"/>
          </a:p>
        </p:txBody>
      </p:sp>
      <p:sp>
        <p:nvSpPr>
          <p:cNvPr id="3" name="عنوان فرعي 2"/>
          <p:cNvSpPr>
            <a:spLocks noGrp="1"/>
          </p:cNvSpPr>
          <p:nvPr>
            <p:ph type="subTitle" idx="1"/>
          </p:nvPr>
        </p:nvSpPr>
        <p:spPr>
          <a:xfrm>
            <a:off x="1066800" y="3886200"/>
            <a:ext cx="7772400" cy="1752600"/>
          </a:xfrm>
        </p:spPr>
        <p:txBody>
          <a:bodyPr/>
          <a:lstStyle/>
          <a:p>
            <a:pPr algn="just" rtl="1"/>
            <a:endParaRPr lang="ar-SA" sz="1200" dirty="0" smtClean="0">
              <a:solidFill>
                <a:schemeClr val="tx1"/>
              </a:solidFill>
            </a:endParaRPr>
          </a:p>
          <a:p>
            <a:pPr algn="just" rtl="1"/>
            <a:r>
              <a:rPr lang="ar-SA" dirty="0" smtClean="0">
                <a:solidFill>
                  <a:schemeClr val="tx1"/>
                </a:solidFill>
              </a:rPr>
              <a:t>هي </a:t>
            </a:r>
            <a:r>
              <a:rPr lang="ar-SA" dirty="0">
                <a:solidFill>
                  <a:schemeClr val="tx1"/>
                </a:solidFill>
              </a:rPr>
              <a:t>محاولة الحصول على أكبر عدد من الأفكار الإبداعية بواسطة بيئة محفزة ومتحررة من القيود الغير ضارة .</a:t>
            </a:r>
            <a:endParaRPr lang="en-US" dirty="0">
              <a:solidFill>
                <a:schemeClr val="tx1"/>
              </a:solidFill>
            </a:endParaRPr>
          </a:p>
          <a:p>
            <a:pPr algn="just" rtl="1"/>
            <a:endParaRPr lang="ar-SA" dirty="0">
              <a:solidFill>
                <a:schemeClr val="tx1"/>
              </a:solidFill>
            </a:endParaRPr>
          </a:p>
        </p:txBody>
      </p:sp>
    </p:spTree>
    <p:extLst>
      <p:ext uri="{BB962C8B-B14F-4D97-AF65-F5344CB8AC3E}">
        <p14:creationId xmlns:p14="http://schemas.microsoft.com/office/powerpoint/2010/main" xmlns="" val="1127098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828799"/>
            <a:ext cx="8915400" cy="3657601"/>
          </a:xfrm>
        </p:spPr>
        <p:txBody>
          <a:bodyPr/>
          <a:lstStyle/>
          <a:p>
            <a:pPr algn="just" rtl="1"/>
            <a:r>
              <a:rPr lang="ar-SA" sz="3600" dirty="0" smtClean="0"/>
              <a:t>	يطبق </a:t>
            </a:r>
            <a:r>
              <a:rPr lang="ar-SA" sz="3600" dirty="0"/>
              <a:t>في شكل فريق عمل حيث يبحث أعضاء الفريق عن الحلول المناسبة لمشكلة ما .</a:t>
            </a:r>
          </a:p>
          <a:p>
            <a:pPr algn="just" rtl="1"/>
            <a:endParaRPr lang="ar-SA" sz="1200" dirty="0"/>
          </a:p>
          <a:p>
            <a:pPr algn="just" rtl="1"/>
            <a:r>
              <a:rPr lang="ar-SA" sz="3600" dirty="0" smtClean="0"/>
              <a:t>	يسبق </a:t>
            </a:r>
            <a:r>
              <a:rPr lang="ar-SA" sz="3600" dirty="0"/>
              <a:t>عملية العصف الذهني صياغة وعرض المشكلة على أعضاء الفريق بشكل دقيق ومحدد .</a:t>
            </a:r>
          </a:p>
          <a:p>
            <a:pPr algn="just" rtl="1"/>
            <a:endParaRPr lang="ar-SA" sz="3600" dirty="0"/>
          </a:p>
        </p:txBody>
      </p:sp>
    </p:spTree>
    <p:extLst>
      <p:ext uri="{BB962C8B-B14F-4D97-AF65-F5344CB8AC3E}">
        <p14:creationId xmlns:p14="http://schemas.microsoft.com/office/powerpoint/2010/main" xmlns="" val="3005563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1219200"/>
            <a:ext cx="8420100" cy="1447800"/>
          </a:xfrm>
        </p:spPr>
        <p:txBody>
          <a:bodyPr/>
          <a:lstStyle/>
          <a:p>
            <a:pPr marL="514350" indent="-514350"/>
            <a:r>
              <a:rPr lang="ar-SA" sz="4000" dirty="0" smtClean="0">
                <a:solidFill>
                  <a:srgbClr val="006600"/>
                </a:solidFill>
              </a:rPr>
              <a:t/>
            </a:r>
            <a:br>
              <a:rPr lang="ar-SA" sz="4000" dirty="0" smtClean="0">
                <a:solidFill>
                  <a:srgbClr val="006600"/>
                </a:solidFill>
              </a:rPr>
            </a:br>
            <a:r>
              <a:rPr lang="ar-SA" sz="4000" dirty="0" smtClean="0">
                <a:solidFill>
                  <a:srgbClr val="006600"/>
                </a:solidFill>
              </a:rPr>
              <a:t>(2) عملية </a:t>
            </a:r>
            <a:r>
              <a:rPr lang="ar-SA" sz="4000" dirty="0">
                <a:solidFill>
                  <a:srgbClr val="006600"/>
                </a:solidFill>
              </a:rPr>
              <a:t>بناء الأفكار أو العصف الذهني </a:t>
            </a:r>
            <a:br>
              <a:rPr lang="ar-SA" sz="4000" dirty="0">
                <a:solidFill>
                  <a:srgbClr val="006600"/>
                </a:solidFill>
              </a:rPr>
            </a:br>
            <a:r>
              <a:rPr lang="en-US" sz="4000" dirty="0">
                <a:solidFill>
                  <a:srgbClr val="006600"/>
                </a:solidFill>
              </a:rPr>
              <a:t>Brainstorming</a:t>
            </a:r>
            <a:r>
              <a:rPr lang="en-US" dirty="0">
                <a:solidFill>
                  <a:srgbClr val="006600"/>
                </a:solidFill>
              </a:rPr>
              <a:t/>
            </a:r>
            <a:br>
              <a:rPr lang="en-US" dirty="0">
                <a:solidFill>
                  <a:srgbClr val="006600"/>
                </a:solidFill>
              </a:rPr>
            </a:br>
            <a:endParaRPr lang="ar-SA" b="1" dirty="0"/>
          </a:p>
        </p:txBody>
      </p:sp>
      <p:sp>
        <p:nvSpPr>
          <p:cNvPr id="3" name="عنوان فرعي 2"/>
          <p:cNvSpPr>
            <a:spLocks noGrp="1"/>
          </p:cNvSpPr>
          <p:nvPr>
            <p:ph type="subTitle" idx="1"/>
          </p:nvPr>
        </p:nvSpPr>
        <p:spPr>
          <a:xfrm>
            <a:off x="2667000" y="2971800"/>
            <a:ext cx="4495800" cy="3200400"/>
          </a:xfrm>
        </p:spPr>
        <p:txBody>
          <a:bodyPr/>
          <a:lstStyle/>
          <a:p>
            <a:pPr algn="just" rtl="1">
              <a:buFont typeface="Wingdings" pitchFamily="2" charset="2"/>
              <a:buChar char="Ø"/>
            </a:pPr>
            <a:r>
              <a:rPr lang="ar-SA" sz="2400" dirty="0">
                <a:solidFill>
                  <a:schemeClr val="tx1"/>
                </a:solidFill>
              </a:rPr>
              <a:t>التحديد الواضح للموضوع .</a:t>
            </a:r>
          </a:p>
          <a:p>
            <a:pPr algn="just" rtl="1">
              <a:buFont typeface="Wingdings" pitchFamily="2" charset="2"/>
              <a:buChar char="Ø"/>
            </a:pPr>
            <a:r>
              <a:rPr lang="ar-SA" sz="2400" dirty="0">
                <a:solidFill>
                  <a:schemeClr val="tx1"/>
                </a:solidFill>
              </a:rPr>
              <a:t>تشجيع المشاركين على طرح الأفكار .</a:t>
            </a:r>
          </a:p>
          <a:p>
            <a:pPr algn="just" rtl="1">
              <a:buFont typeface="Wingdings" pitchFamily="2" charset="2"/>
              <a:buChar char="Ø"/>
            </a:pPr>
            <a:r>
              <a:rPr lang="ar-SA" sz="2400" dirty="0">
                <a:solidFill>
                  <a:schemeClr val="tx1"/>
                </a:solidFill>
              </a:rPr>
              <a:t>قبول تعديل الأفكار .</a:t>
            </a:r>
          </a:p>
          <a:p>
            <a:pPr algn="just" rtl="1">
              <a:buFont typeface="Wingdings" pitchFamily="2" charset="2"/>
              <a:buChar char="Ø"/>
            </a:pPr>
            <a:r>
              <a:rPr lang="ar-SA" sz="2400" dirty="0">
                <a:solidFill>
                  <a:schemeClr val="tx1"/>
                </a:solidFill>
              </a:rPr>
              <a:t>تجديد الأفكار وعدم تكرارها .</a:t>
            </a:r>
          </a:p>
          <a:p>
            <a:pPr algn="just" rtl="1">
              <a:buFont typeface="Wingdings" pitchFamily="2" charset="2"/>
              <a:buChar char="Ø"/>
            </a:pPr>
            <a:r>
              <a:rPr lang="ar-SA" sz="2400" dirty="0">
                <a:solidFill>
                  <a:schemeClr val="tx1"/>
                </a:solidFill>
              </a:rPr>
              <a:t>عدم النقد .</a:t>
            </a:r>
          </a:p>
          <a:p>
            <a:pPr algn="just" rtl="1">
              <a:buFont typeface="Wingdings" pitchFamily="2" charset="2"/>
              <a:buChar char="Ø"/>
            </a:pPr>
            <a:r>
              <a:rPr lang="ar-SA" sz="2400" dirty="0">
                <a:solidFill>
                  <a:schemeClr val="tx1"/>
                </a:solidFill>
              </a:rPr>
              <a:t>عدد المشاركين .</a:t>
            </a:r>
          </a:p>
          <a:p>
            <a:pPr algn="just" rtl="1">
              <a:buFont typeface="Wingdings" pitchFamily="2" charset="2"/>
              <a:buChar char="Ø"/>
            </a:pPr>
            <a:r>
              <a:rPr lang="ar-SA" sz="2400" dirty="0">
                <a:solidFill>
                  <a:schemeClr val="tx1"/>
                </a:solidFill>
              </a:rPr>
              <a:t>الاهتمام بالوقت .</a:t>
            </a:r>
          </a:p>
          <a:p>
            <a:pPr algn="just" rtl="1"/>
            <a:endParaRPr lang="ar-SA" sz="2000" dirty="0">
              <a:solidFill>
                <a:schemeClr val="tx1"/>
              </a:solidFill>
            </a:endParaRPr>
          </a:p>
        </p:txBody>
      </p:sp>
    </p:spTree>
    <p:extLst>
      <p:ext uri="{BB962C8B-B14F-4D97-AF65-F5344CB8AC3E}">
        <p14:creationId xmlns:p14="http://schemas.microsoft.com/office/powerpoint/2010/main" xmlns="" val="146252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28600"/>
            <a:ext cx="8915400" cy="5897563"/>
          </a:xfrm>
        </p:spPr>
        <p:txBody>
          <a:bodyPr/>
          <a:lstStyle/>
          <a:p>
            <a:pPr algn="just" rtl="1"/>
            <a:endParaRPr lang="ar-SA" dirty="0" smtClean="0"/>
          </a:p>
          <a:p>
            <a:pPr algn="just" rtl="1"/>
            <a:endParaRPr lang="ar-SA" dirty="0"/>
          </a:p>
        </p:txBody>
      </p:sp>
      <p:sp>
        <p:nvSpPr>
          <p:cNvPr id="4" name="عنوان 1"/>
          <p:cNvSpPr>
            <a:spLocks noGrp="1"/>
          </p:cNvSpPr>
          <p:nvPr>
            <p:ph type="title"/>
          </p:nvPr>
        </p:nvSpPr>
        <p:spPr>
          <a:xfrm>
            <a:off x="762000" y="0"/>
            <a:ext cx="8229600" cy="758320"/>
          </a:xfrm>
        </p:spPr>
        <p:txBody>
          <a:bodyPr>
            <a:normAutofit fontScale="90000"/>
          </a:bodyPr>
          <a:lstStyle/>
          <a:p>
            <a:pPr algn="ctr" rtl="1"/>
            <a:r>
              <a:rPr lang="ar-SA" b="1" dirty="0" smtClean="0">
                <a:solidFill>
                  <a:srgbClr val="006600"/>
                </a:solidFill>
              </a:rPr>
              <a:t>نظريات الحافز</a:t>
            </a:r>
            <a:endParaRPr lang="ar-SA" b="1" dirty="0">
              <a:solidFill>
                <a:srgbClr val="006600"/>
              </a:solidFill>
            </a:endParaRPr>
          </a:p>
        </p:txBody>
      </p:sp>
      <p:graphicFrame>
        <p:nvGraphicFramePr>
          <p:cNvPr id="5" name="عنصر نائب للمحتوى 4"/>
          <p:cNvGraphicFramePr>
            <a:graphicFrameLocks/>
          </p:cNvGraphicFramePr>
          <p:nvPr>
            <p:extLst>
              <p:ext uri="{D42A27DB-BD31-4B8C-83A1-F6EECF244321}">
                <p14:modId xmlns:p14="http://schemas.microsoft.com/office/powerpoint/2010/main" xmlns="" val="3959942858"/>
              </p:ext>
            </p:extLst>
          </p:nvPr>
        </p:nvGraphicFramePr>
        <p:xfrm>
          <a:off x="304800" y="874324"/>
          <a:ext cx="9144000" cy="4831102"/>
        </p:xfrm>
        <a:graphic>
          <a:graphicData uri="http://schemas.openxmlformats.org/drawingml/2006/table">
            <a:tbl>
              <a:tblPr rtl="1" firstRow="1" bandRow="1">
                <a:tableStyleId>{5DA37D80-6434-44D0-A028-1B22A696006F}</a:tableStyleId>
              </a:tblPr>
              <a:tblGrid>
                <a:gridCol w="3342290"/>
                <a:gridCol w="5801710"/>
              </a:tblGrid>
              <a:tr h="494330">
                <a:tc>
                  <a:txBody>
                    <a:bodyPr/>
                    <a:lstStyle/>
                    <a:p>
                      <a:pPr algn="ctr" rtl="1"/>
                      <a:r>
                        <a:rPr lang="ar-SA" sz="2800" dirty="0" smtClean="0">
                          <a:solidFill>
                            <a:schemeClr val="accent1">
                              <a:lumMod val="50000"/>
                            </a:schemeClr>
                          </a:solidFill>
                        </a:rPr>
                        <a:t>اسم البرنامج</a:t>
                      </a:r>
                      <a:endParaRPr lang="ar-SA" sz="2800" b="1" dirty="0">
                        <a:solidFill>
                          <a:schemeClr val="accent1">
                            <a:lumMod val="50000"/>
                          </a:schemeClr>
                        </a:solidFill>
                      </a:endParaRPr>
                    </a:p>
                  </a:txBody>
                  <a:tcPr>
                    <a:solidFill>
                      <a:schemeClr val="accent1">
                        <a:lumMod val="20000"/>
                        <a:lumOff val="80000"/>
                      </a:schemeClr>
                    </a:solidFill>
                  </a:tcPr>
                </a:tc>
                <a:tc>
                  <a:txBody>
                    <a:bodyPr/>
                    <a:lstStyle/>
                    <a:p>
                      <a:pPr algn="ctr" rtl="1"/>
                      <a:r>
                        <a:rPr lang="ar-SA" sz="2800" dirty="0" smtClean="0">
                          <a:solidFill>
                            <a:schemeClr val="accent1">
                              <a:lumMod val="50000"/>
                            </a:schemeClr>
                          </a:solidFill>
                        </a:rPr>
                        <a:t>الهدف</a:t>
                      </a:r>
                      <a:endParaRPr lang="ar-SA" sz="2800" b="1" dirty="0">
                        <a:solidFill>
                          <a:schemeClr val="accent1">
                            <a:lumMod val="50000"/>
                          </a:schemeClr>
                        </a:solidFill>
                      </a:endParaRPr>
                    </a:p>
                  </a:txBody>
                  <a:tcPr>
                    <a:solidFill>
                      <a:schemeClr val="accent1">
                        <a:lumMod val="20000"/>
                        <a:lumOff val="80000"/>
                      </a:schemeClr>
                    </a:solidFill>
                  </a:tcPr>
                </a:tc>
              </a:tr>
              <a:tr h="618338">
                <a:tc>
                  <a:txBody>
                    <a:bodyPr/>
                    <a:lstStyle/>
                    <a:p>
                      <a:pPr algn="r" rtl="1">
                        <a:buFont typeface="Arial" pitchFamily="34" charset="0"/>
                        <a:buChar char="•"/>
                      </a:pPr>
                      <a:r>
                        <a:rPr lang="ar-SA" sz="1800" dirty="0" smtClean="0"/>
                        <a:t> الدفع مقابل الأداء .</a:t>
                      </a:r>
                      <a:endParaRPr lang="ar-SA" sz="1800" dirty="0"/>
                    </a:p>
                  </a:txBody>
                  <a:tcPr>
                    <a:solidFill>
                      <a:schemeClr val="bg1"/>
                    </a:solidFill>
                  </a:tcPr>
                </a:tc>
                <a:tc>
                  <a:txBody>
                    <a:bodyPr/>
                    <a:lstStyle/>
                    <a:p>
                      <a:pPr algn="r" rtl="1"/>
                      <a:r>
                        <a:rPr lang="ar-SA" sz="1800" dirty="0" smtClean="0"/>
                        <a:t>مكافئات الموظفين الفردية تتناسب مع مساهمات أدائهم وهذا يدعى أيضاً باستحقاق الدفع .</a:t>
                      </a:r>
                      <a:endParaRPr lang="ar-SA" sz="1800" dirty="0"/>
                    </a:p>
                  </a:txBody>
                  <a:tcPr>
                    <a:solidFill>
                      <a:schemeClr val="bg1"/>
                    </a:solidFill>
                  </a:tcPr>
                </a:tc>
              </a:tr>
              <a:tr h="618338">
                <a:tc>
                  <a:txBody>
                    <a:bodyPr/>
                    <a:lstStyle/>
                    <a:p>
                      <a:pPr algn="r" rtl="1">
                        <a:buFont typeface="Arial" pitchFamily="34" charset="0"/>
                        <a:buChar char="•"/>
                      </a:pPr>
                      <a:r>
                        <a:rPr lang="ar-SA" sz="1800" dirty="0" smtClean="0"/>
                        <a:t> مقابل المشاركة .</a:t>
                      </a:r>
                      <a:endParaRPr lang="ar-SA" sz="1800" dirty="0"/>
                    </a:p>
                  </a:txBody>
                  <a:tcPr>
                    <a:solidFill>
                      <a:schemeClr val="bg1"/>
                    </a:solidFill>
                  </a:tcPr>
                </a:tc>
                <a:tc>
                  <a:txBody>
                    <a:bodyPr/>
                    <a:lstStyle/>
                    <a:p>
                      <a:pPr algn="r" rtl="1"/>
                      <a:r>
                        <a:rPr lang="ar-SA" sz="1800" dirty="0" smtClean="0"/>
                        <a:t>مكافأة</a:t>
                      </a:r>
                      <a:r>
                        <a:rPr lang="ar-SA" sz="1800" baseline="0" dirty="0" smtClean="0"/>
                        <a:t> جميع الموظفين والمدراء في وحدة العمل عندما يتم تحقيق أهداف الأداء المحددة .</a:t>
                      </a:r>
                      <a:endParaRPr lang="ar-SA" sz="1800" dirty="0"/>
                    </a:p>
                  </a:txBody>
                  <a:tcPr>
                    <a:solidFill>
                      <a:schemeClr val="bg1"/>
                    </a:solidFill>
                  </a:tcPr>
                </a:tc>
              </a:tr>
              <a:tr h="618338">
                <a:tc>
                  <a:txBody>
                    <a:bodyPr/>
                    <a:lstStyle/>
                    <a:p>
                      <a:pPr algn="r" rtl="1">
                        <a:buFont typeface="Arial" pitchFamily="34" charset="0"/>
                        <a:buChar char="•"/>
                      </a:pPr>
                      <a:r>
                        <a:rPr lang="ar-SA" sz="1800" dirty="0" smtClean="0"/>
                        <a:t> سهم الموظف/خطة</a:t>
                      </a:r>
                      <a:r>
                        <a:rPr lang="ar-SA" sz="1800" baseline="0" dirty="0" smtClean="0"/>
                        <a:t> الملكية .</a:t>
                      </a:r>
                      <a:endParaRPr lang="ar-SA" sz="1800" dirty="0" smtClean="0"/>
                    </a:p>
                  </a:txBody>
                  <a:tcPr>
                    <a:solidFill>
                      <a:schemeClr val="bg1"/>
                    </a:solidFill>
                  </a:tcPr>
                </a:tc>
                <a:tc>
                  <a:txBody>
                    <a:bodyPr/>
                    <a:lstStyle/>
                    <a:p>
                      <a:pPr algn="r" rtl="1"/>
                      <a:r>
                        <a:rPr lang="ar-SA" sz="1800" dirty="0" smtClean="0"/>
                        <a:t>منح الموظفين جزء من ملكية المنظمة لتمكين الموظفين من المشاركة لتحسين عوائد الأداء .</a:t>
                      </a:r>
                      <a:endParaRPr lang="ar-SA" sz="1800" dirty="0"/>
                    </a:p>
                  </a:txBody>
                  <a:tcPr>
                    <a:solidFill>
                      <a:schemeClr val="bg1"/>
                    </a:solidFill>
                  </a:tcPr>
                </a:tc>
              </a:tr>
              <a:tr h="618338">
                <a:tc>
                  <a:txBody>
                    <a:bodyPr/>
                    <a:lstStyle/>
                    <a:p>
                      <a:pPr algn="r" rtl="1">
                        <a:buFont typeface="Arial" pitchFamily="34" charset="0"/>
                        <a:buChar char="•"/>
                      </a:pPr>
                      <a:r>
                        <a:rPr lang="ar-SA" sz="1800" dirty="0" smtClean="0"/>
                        <a:t> تكتيك – تجميع الزيادات .</a:t>
                      </a:r>
                      <a:endParaRPr lang="ar-SA" sz="1800" dirty="0"/>
                    </a:p>
                  </a:txBody>
                  <a:tcPr>
                    <a:solidFill>
                      <a:schemeClr val="bg1"/>
                    </a:solidFill>
                  </a:tcPr>
                </a:tc>
                <a:tc>
                  <a:txBody>
                    <a:bodyPr/>
                    <a:lstStyle/>
                    <a:p>
                      <a:pPr algn="r" rtl="1"/>
                      <a:r>
                        <a:rPr lang="ar-SA" sz="1800" dirty="0" smtClean="0"/>
                        <a:t>مكافأة الموظفين بالدفع النقدي لمرة واجدة</a:t>
                      </a:r>
                      <a:r>
                        <a:rPr lang="ar-SA" sz="1800" baseline="0" dirty="0" smtClean="0"/>
                        <a:t> مبني على الأداء .</a:t>
                      </a:r>
                      <a:endParaRPr lang="ar-SA" sz="1800" dirty="0"/>
                    </a:p>
                  </a:txBody>
                  <a:tcPr>
                    <a:solidFill>
                      <a:schemeClr val="bg1"/>
                    </a:solidFill>
                  </a:tcPr>
                </a:tc>
              </a:tr>
              <a:tr h="887182">
                <a:tc>
                  <a:txBody>
                    <a:bodyPr/>
                    <a:lstStyle/>
                    <a:p>
                      <a:pPr algn="r" rtl="1">
                        <a:buFont typeface="Arial" pitchFamily="34" charset="0"/>
                        <a:buChar char="•"/>
                      </a:pPr>
                      <a:r>
                        <a:rPr lang="ar-SA" sz="1800" dirty="0" smtClean="0"/>
                        <a:t> الدفع مقابل المعرفة .</a:t>
                      </a:r>
                      <a:endParaRPr lang="ar-SA" sz="1800" dirty="0"/>
                    </a:p>
                  </a:txBody>
                  <a:tcPr>
                    <a:solidFill>
                      <a:schemeClr val="bg1"/>
                    </a:solidFill>
                  </a:tcPr>
                </a:tc>
                <a:tc>
                  <a:txBody>
                    <a:bodyPr/>
                    <a:lstStyle/>
                    <a:p>
                      <a:pPr algn="r" rtl="1"/>
                      <a:r>
                        <a:rPr lang="ar-SA" sz="1800" dirty="0" smtClean="0"/>
                        <a:t>ربط راتب الموظف بعدد مهارات المهمة</a:t>
                      </a:r>
                      <a:r>
                        <a:rPr lang="ar-SA" sz="1800" baseline="0" dirty="0" smtClean="0"/>
                        <a:t> المطلوب إنجازها العاملون يحفزهم لتعلم مهارات لأكثر من عمل وهذا يزيد من كفاءة المنظمة ومرونتها .</a:t>
                      </a:r>
                      <a:endParaRPr lang="ar-SA" sz="1800" dirty="0"/>
                    </a:p>
                  </a:txBody>
                  <a:tcPr>
                    <a:solidFill>
                      <a:schemeClr val="bg1"/>
                    </a:solidFill>
                  </a:tcPr>
                </a:tc>
              </a:tr>
              <a:tr h="887182">
                <a:tc>
                  <a:txBody>
                    <a:bodyPr/>
                    <a:lstStyle/>
                    <a:p>
                      <a:pPr algn="r" rtl="1">
                        <a:buFont typeface="Arial" pitchFamily="34" charset="0"/>
                        <a:buChar char="•"/>
                      </a:pPr>
                      <a:r>
                        <a:rPr lang="ar-SA" sz="1800" dirty="0" smtClean="0"/>
                        <a:t> التعويض على أساس جماعي كفريق .</a:t>
                      </a:r>
                      <a:endParaRPr lang="ar-SA" sz="1800" dirty="0"/>
                    </a:p>
                  </a:txBody>
                  <a:tcPr>
                    <a:solidFill>
                      <a:schemeClr val="bg1"/>
                    </a:solidFill>
                  </a:tcPr>
                </a:tc>
                <a:tc>
                  <a:txBody>
                    <a:bodyPr/>
                    <a:lstStyle/>
                    <a:p>
                      <a:pPr algn="r" rtl="1"/>
                      <a:r>
                        <a:rPr lang="ar-SA" sz="1800" dirty="0" smtClean="0"/>
                        <a:t>مكافئات الموظفين على النشاطات والسلوكيات يعود بالفائدة على الفريق مثل التنسيق والاستماع والتمكين للآخرين .</a:t>
                      </a:r>
                      <a:endParaRPr lang="ar-SA" sz="1800" dirty="0"/>
                    </a:p>
                  </a:txBody>
                  <a:tcPr>
                    <a:solidFill>
                      <a:schemeClr val="bg1"/>
                    </a:solidFill>
                  </a:tcPr>
                </a:tc>
              </a:tr>
            </a:tbl>
          </a:graphicData>
        </a:graphic>
      </p:graphicFrame>
    </p:spTree>
    <p:extLst>
      <p:ext uri="{BB962C8B-B14F-4D97-AF65-F5344CB8AC3E}">
        <p14:creationId xmlns:p14="http://schemas.microsoft.com/office/powerpoint/2010/main" xmlns="" val="3827053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solidFill>
                  <a:srgbClr val="006600"/>
                </a:solidFill>
              </a:rPr>
              <a:t>مبادئ التفعيل واستخدام </a:t>
            </a:r>
            <a:r>
              <a:rPr lang="ar-SA" dirty="0" smtClean="0">
                <a:solidFill>
                  <a:srgbClr val="006600"/>
                </a:solidFill>
              </a:rPr>
              <a:t>الحوافز :</a:t>
            </a:r>
            <a:endParaRPr lang="ar-SA" dirty="0"/>
          </a:p>
        </p:txBody>
      </p:sp>
      <p:sp>
        <p:nvSpPr>
          <p:cNvPr id="3" name="عنصر نائب للمحتوى 2"/>
          <p:cNvSpPr>
            <a:spLocks noGrp="1"/>
          </p:cNvSpPr>
          <p:nvPr>
            <p:ph idx="1"/>
          </p:nvPr>
        </p:nvSpPr>
        <p:spPr/>
        <p:txBody>
          <a:bodyPr/>
          <a:lstStyle/>
          <a:p>
            <a:pPr marL="1314450" lvl="2" indent="-514350" algn="just" rtl="1">
              <a:buFont typeface="+mj-lt"/>
              <a:buAutoNum type="arabicParenR"/>
            </a:pPr>
            <a:r>
              <a:rPr lang="ar-SA" dirty="0"/>
              <a:t>على المنظمة أولاً تحديد ما الذي تريد إنجازه مع برنامج التحفيز .</a:t>
            </a:r>
          </a:p>
          <a:p>
            <a:pPr marL="1314450" lvl="2" indent="-514350" algn="just" rtl="1">
              <a:buFont typeface="+mj-lt"/>
              <a:buAutoNum type="arabicParenR"/>
            </a:pPr>
            <a:r>
              <a:rPr lang="ar-SA" dirty="0"/>
              <a:t>إذا كان الحافز غير متوفر فلا تستخدمه .</a:t>
            </a:r>
          </a:p>
          <a:p>
            <a:pPr marL="1314450" lvl="2" indent="-514350" algn="just" rtl="1">
              <a:buFont typeface="+mj-lt"/>
              <a:buAutoNum type="arabicParenR"/>
            </a:pPr>
            <a:r>
              <a:rPr lang="ar-SA" dirty="0"/>
              <a:t>الموظف يحتاج أن يكون جدير بالمكافأة ليحفز للحصول عليها .</a:t>
            </a:r>
          </a:p>
          <a:p>
            <a:pPr marL="1314450" lvl="2" indent="-514350" algn="just" rtl="1">
              <a:buFont typeface="+mj-lt"/>
              <a:buAutoNum type="arabicParenR"/>
            </a:pPr>
            <a:r>
              <a:rPr lang="ar-SA" dirty="0"/>
              <a:t>الحوافز حتى تكون محفزة يجب أن تكون مرئية .</a:t>
            </a:r>
          </a:p>
          <a:p>
            <a:pPr marL="1314450" lvl="2" indent="-514350" algn="just" rtl="1">
              <a:buFont typeface="+mj-lt"/>
              <a:buAutoNum type="arabicParenR"/>
            </a:pPr>
            <a:r>
              <a:rPr lang="ar-SA" dirty="0"/>
              <a:t>الحافز الجيد هو الحافز الذي يقدم مكافئات في الماضي والمستقبل .</a:t>
            </a:r>
          </a:p>
          <a:p>
            <a:pPr marL="1314450" lvl="2" indent="-514350" algn="just" rtl="1">
              <a:buFont typeface="+mj-lt"/>
              <a:buAutoNum type="arabicParenR"/>
            </a:pPr>
            <a:r>
              <a:rPr lang="ar-SA" dirty="0"/>
              <a:t>الحوافز بحاجة لأن تدار على أساس زمني .</a:t>
            </a:r>
          </a:p>
          <a:p>
            <a:pPr marL="1314450" lvl="2" indent="-514350" algn="just" rtl="1">
              <a:buFont typeface="+mj-lt"/>
              <a:buAutoNum type="arabicParenR"/>
            </a:pPr>
            <a:r>
              <a:rPr lang="ar-SA" dirty="0"/>
              <a:t>الحوافز الجيدة هي تلك التي لا يحصل عليها الموظف بطريقة .</a:t>
            </a:r>
          </a:p>
          <a:p>
            <a:pPr marL="1314450" lvl="2" indent="-514350" algn="just" rtl="1">
              <a:buFont typeface="+mj-lt"/>
              <a:buAutoNum type="arabicParenR"/>
            </a:pPr>
            <a:r>
              <a:rPr lang="ar-SA" dirty="0"/>
              <a:t>لا تخطئ تقدير أهمية الحوافز غير المالي .</a:t>
            </a:r>
          </a:p>
          <a:p>
            <a:pPr marL="1314450" lvl="2" indent="-514350" algn="just" rtl="1">
              <a:buFont typeface="+mj-lt"/>
              <a:buAutoNum type="arabicParenR"/>
            </a:pPr>
            <a:r>
              <a:rPr lang="ar-SA" dirty="0"/>
              <a:t>أجعل الأنداد والمرؤوسين والزبائن يشتركون في تحديد الحوافز .</a:t>
            </a:r>
          </a:p>
          <a:p>
            <a:pPr marL="1314450" lvl="2" indent="-514350" algn="just" rtl="1"/>
            <a:r>
              <a:rPr lang="ar-SA" dirty="0"/>
              <a:t>10) الموظف بحاجة إلى فهم كيف يحد سلوكه الحوافز التي يحصل عليها .</a:t>
            </a:r>
          </a:p>
          <a:p>
            <a:pPr lvl="2" algn="just" rtl="1"/>
            <a:endParaRPr lang="ar-SA" dirty="0"/>
          </a:p>
        </p:txBody>
      </p:sp>
    </p:spTree>
    <p:extLst>
      <p:ext uri="{BB962C8B-B14F-4D97-AF65-F5344CB8AC3E}">
        <p14:creationId xmlns:p14="http://schemas.microsoft.com/office/powerpoint/2010/main" xmlns="" val="34806323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a:solidFill>
                  <a:srgbClr val="006600"/>
                </a:solidFill>
              </a:rPr>
              <a:t>أخلاقيات الأعمال ( المفهوم والنموذج )</a:t>
            </a:r>
            <a:endParaRPr lang="ar-SA" dirty="0"/>
          </a:p>
        </p:txBody>
      </p:sp>
      <p:sp>
        <p:nvSpPr>
          <p:cNvPr id="3" name="عنصر نائب للمحتوى 2"/>
          <p:cNvSpPr>
            <a:spLocks noGrp="1"/>
          </p:cNvSpPr>
          <p:nvPr>
            <p:ph idx="1"/>
          </p:nvPr>
        </p:nvSpPr>
        <p:spPr/>
        <p:txBody>
          <a:bodyPr/>
          <a:lstStyle/>
          <a:p>
            <a:pPr algn="just" rtl="1"/>
            <a:r>
              <a:rPr lang="ar-SA" dirty="0">
                <a:solidFill>
                  <a:srgbClr val="C00000"/>
                </a:solidFill>
              </a:rPr>
              <a:t>مفهوم أخلاقيات الأعمال :</a:t>
            </a:r>
            <a:r>
              <a:rPr lang="ar-SA" dirty="0"/>
              <a:t> </a:t>
            </a:r>
            <a:endParaRPr lang="ar-SA" dirty="0" smtClean="0"/>
          </a:p>
          <a:p>
            <a:pPr algn="just" rtl="1"/>
            <a:endParaRPr lang="ar-SA" sz="800" b="1" dirty="0"/>
          </a:p>
          <a:p>
            <a:pPr algn="just" rtl="1"/>
            <a:r>
              <a:rPr lang="ar-SA" sz="2400" dirty="0"/>
              <a:t>هنالك عدة تعريفات لأخلاقيات الأعمال نكتفي بذكر </a:t>
            </a:r>
            <a:r>
              <a:rPr lang="ar-SA" sz="2400" b="1" dirty="0"/>
              <a:t>ثلاثة</a:t>
            </a:r>
            <a:r>
              <a:rPr lang="ar-SA" sz="2400" dirty="0"/>
              <a:t> منها </a:t>
            </a:r>
            <a:r>
              <a:rPr lang="ar-SA" sz="2400" dirty="0" smtClean="0"/>
              <a:t>:</a:t>
            </a:r>
          </a:p>
          <a:p>
            <a:pPr algn="just" rtl="1"/>
            <a:endParaRPr lang="ar-SA" sz="1200" dirty="0"/>
          </a:p>
          <a:p>
            <a:pPr algn="just" rtl="1"/>
            <a:r>
              <a:rPr lang="ar-SA" sz="2400" dirty="0"/>
              <a:t>(1)- يعرفها الباحثون بأنها المبادئ والمعايير ، التي تعتبر أساس للسلوك المستحب ، من أفراد العمل بالالتزام بها .</a:t>
            </a:r>
          </a:p>
          <a:p>
            <a:pPr algn="just" rtl="1"/>
            <a:endParaRPr lang="ar-SA" sz="1600" dirty="0"/>
          </a:p>
          <a:p>
            <a:pPr algn="just" rtl="1"/>
            <a:r>
              <a:rPr lang="ar-SA" sz="2400" dirty="0"/>
              <a:t>وللمهنة آداب سلوك ، أو آداب لياقة ، وهي قواعد عامة للآداب والسلوك الاجتماعية في محيط المهنة حددتها ألواح وقوانين المنظمة لمزاولة هذه المهنة . </a:t>
            </a:r>
          </a:p>
          <a:p>
            <a:pPr algn="just" rtl="1"/>
            <a:endParaRPr lang="ar-SA" sz="1600" dirty="0"/>
          </a:p>
          <a:p>
            <a:pPr algn="just" rtl="1"/>
            <a:r>
              <a:rPr lang="ar-SA" sz="2400" dirty="0"/>
              <a:t>بل يصل إلى حد توقيع الجزاء والعقوبة عليه في بعض الأحيان.</a:t>
            </a:r>
          </a:p>
          <a:p>
            <a:pPr algn="just" rtl="1"/>
            <a:endParaRPr lang="ar-SA" sz="2800" dirty="0"/>
          </a:p>
        </p:txBody>
      </p:sp>
    </p:spTree>
    <p:extLst>
      <p:ext uri="{BB962C8B-B14F-4D97-AF65-F5344CB8AC3E}">
        <p14:creationId xmlns:p14="http://schemas.microsoft.com/office/powerpoint/2010/main" xmlns="" val="18729913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76401"/>
            <a:ext cx="8915400" cy="4114800"/>
          </a:xfrm>
        </p:spPr>
        <p:txBody>
          <a:bodyPr/>
          <a:lstStyle/>
          <a:p>
            <a:pPr algn="just" rtl="1"/>
            <a:r>
              <a:rPr lang="ar-SA" sz="2400" dirty="0"/>
              <a:t>(2)- هي المبادئ والمعايير التي تعد مرجع للسلوك المطلوب لأفراد المهنة الواحدة والتي يعتمد عليها المجتمع في تقييم أدائهم إجاباَ أو سلباَ .</a:t>
            </a:r>
          </a:p>
          <a:p>
            <a:pPr algn="just" rtl="1"/>
            <a:endParaRPr lang="ar-SA" sz="2400" dirty="0"/>
          </a:p>
          <a:p>
            <a:pPr algn="just" rtl="1"/>
            <a:r>
              <a:rPr lang="ar-SA" sz="2400" dirty="0"/>
              <a:t>(3)- هي مجموعة عامة من المعتقدات والقيم والمبادئ التي تحكم سلوك الفرد في اتخاذ القرارات وتميز بين ما هو صواب أو خطـأ ، جيد أو سيئ ، حلال أو حرام .</a:t>
            </a:r>
          </a:p>
          <a:p>
            <a:pPr algn="just" rtl="1"/>
            <a:endParaRPr lang="ar-SA" sz="2400" dirty="0"/>
          </a:p>
          <a:p>
            <a:pPr algn="just" rtl="1"/>
            <a:r>
              <a:rPr lang="ar-SA" sz="2400" dirty="0"/>
              <a:t>	ولا يمكن فصل أخلاقيات العمل عن الأخلاق العامة للفرد .. بل يجب على الفرد أن يتعامل مع مشاكل العمل من منطق المعايير الأخلاقية العامة التي يؤمن بها .  </a:t>
            </a:r>
          </a:p>
          <a:p>
            <a:pPr algn="just" rtl="1"/>
            <a:endParaRPr lang="ar-SA" sz="2400" dirty="0"/>
          </a:p>
        </p:txBody>
      </p:sp>
    </p:spTree>
    <p:extLst>
      <p:ext uri="{BB962C8B-B14F-4D97-AF65-F5344CB8AC3E}">
        <p14:creationId xmlns:p14="http://schemas.microsoft.com/office/powerpoint/2010/main" xmlns="" val="772872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743200" y="2209800"/>
            <a:ext cx="4381500" cy="1066800"/>
          </a:xfrm>
        </p:spPr>
        <p:txBody>
          <a:bodyPr/>
          <a:lstStyle/>
          <a:p>
            <a:pPr lvl="1"/>
            <a:r>
              <a:rPr lang="ar-SA" sz="3200" b="1" dirty="0" smtClean="0">
                <a:solidFill>
                  <a:schemeClr val="accent2"/>
                </a:solidFill>
                <a:latin typeface="Arial Rounded MT Bold" pitchFamily="34" charset="0"/>
              </a:rPr>
              <a:t/>
            </a:r>
            <a:br>
              <a:rPr lang="ar-SA" sz="3200" b="1" dirty="0" smtClean="0">
                <a:solidFill>
                  <a:schemeClr val="accent2"/>
                </a:solidFill>
                <a:latin typeface="Arial Rounded MT Bold" pitchFamily="34" charset="0"/>
              </a:rPr>
            </a:br>
            <a:r>
              <a:rPr lang="ar-SA" sz="3200" b="1" dirty="0" smtClean="0">
                <a:solidFill>
                  <a:schemeClr val="accent2"/>
                </a:solidFill>
                <a:latin typeface="Arial Rounded MT Bold" pitchFamily="34" charset="0"/>
              </a:rPr>
              <a:t>ومن </a:t>
            </a:r>
            <a:r>
              <a:rPr lang="ar-SA" sz="3200" b="1" dirty="0">
                <a:solidFill>
                  <a:schemeClr val="accent2"/>
                </a:solidFill>
                <a:latin typeface="Arial Rounded MT Bold" pitchFamily="34" charset="0"/>
              </a:rPr>
              <a:t>هذه القيم ما يلي :</a:t>
            </a:r>
            <a:br>
              <a:rPr lang="ar-SA" sz="3200" b="1" dirty="0">
                <a:solidFill>
                  <a:schemeClr val="accent2"/>
                </a:solidFill>
                <a:latin typeface="Arial Rounded MT Bold" pitchFamily="34" charset="0"/>
              </a:rPr>
            </a:br>
            <a:endParaRPr lang="ar-SA" dirty="0"/>
          </a:p>
        </p:txBody>
      </p:sp>
      <p:sp>
        <p:nvSpPr>
          <p:cNvPr id="3" name="عنوان فرعي 2"/>
          <p:cNvSpPr>
            <a:spLocks noGrp="1"/>
          </p:cNvSpPr>
          <p:nvPr>
            <p:ph type="subTitle" idx="1"/>
          </p:nvPr>
        </p:nvSpPr>
        <p:spPr>
          <a:xfrm>
            <a:off x="1524000" y="3657600"/>
            <a:ext cx="6896100" cy="2590800"/>
          </a:xfrm>
        </p:spPr>
        <p:txBody>
          <a:bodyPr/>
          <a:lstStyle/>
          <a:p>
            <a:pPr lvl="1" algn="just" rtl="1"/>
            <a:r>
              <a:rPr lang="ar-SA" dirty="0">
                <a:solidFill>
                  <a:schemeClr val="tx1"/>
                </a:solidFill>
              </a:rPr>
              <a:t>1- الأمانة . 		6- الولاء . </a:t>
            </a:r>
          </a:p>
          <a:p>
            <a:pPr lvl="1" algn="just" rtl="1"/>
            <a:r>
              <a:rPr lang="ar-SA" dirty="0">
                <a:solidFill>
                  <a:schemeClr val="tx1"/>
                </a:solidFill>
              </a:rPr>
              <a:t>2- العدل . 		</a:t>
            </a:r>
            <a:r>
              <a:rPr lang="ar-SA" dirty="0" smtClean="0">
                <a:solidFill>
                  <a:schemeClr val="tx1"/>
                </a:solidFill>
              </a:rPr>
              <a:t>	7- </a:t>
            </a:r>
            <a:r>
              <a:rPr lang="ar-SA" dirty="0">
                <a:solidFill>
                  <a:schemeClr val="tx1"/>
                </a:solidFill>
              </a:rPr>
              <a:t>المساعدة والتعاون .</a:t>
            </a:r>
          </a:p>
          <a:p>
            <a:pPr lvl="1" algn="just" rtl="1"/>
            <a:r>
              <a:rPr lang="ar-SA" dirty="0">
                <a:solidFill>
                  <a:schemeClr val="tx1"/>
                </a:solidFill>
              </a:rPr>
              <a:t>3- إطاعة النظم . 	</a:t>
            </a:r>
            <a:r>
              <a:rPr lang="ar-SA" dirty="0" smtClean="0">
                <a:solidFill>
                  <a:schemeClr val="tx1"/>
                </a:solidFill>
              </a:rPr>
              <a:t>	8- </a:t>
            </a:r>
            <a:r>
              <a:rPr lang="ar-SA" dirty="0">
                <a:solidFill>
                  <a:schemeClr val="tx1"/>
                </a:solidFill>
              </a:rPr>
              <a:t>التحكم في النفس .</a:t>
            </a:r>
          </a:p>
          <a:p>
            <a:pPr lvl="1" algn="just" rtl="1"/>
            <a:r>
              <a:rPr lang="ar-SA" dirty="0">
                <a:solidFill>
                  <a:schemeClr val="tx1"/>
                </a:solidFill>
              </a:rPr>
              <a:t>4- الرحمة . 		9- الصدق .</a:t>
            </a:r>
          </a:p>
          <a:p>
            <a:pPr lvl="1" algn="just" rtl="1"/>
            <a:r>
              <a:rPr lang="ar-SA" dirty="0">
                <a:solidFill>
                  <a:schemeClr val="tx1"/>
                </a:solidFill>
              </a:rPr>
              <a:t>5- احترام الآخرين . 	10- الشجاعة .</a:t>
            </a:r>
          </a:p>
          <a:p>
            <a:pPr algn="just" rtl="1"/>
            <a:endParaRPr lang="ar-SA" dirty="0">
              <a:solidFill>
                <a:schemeClr val="tx1"/>
              </a:solidFill>
            </a:endParaRPr>
          </a:p>
        </p:txBody>
      </p:sp>
    </p:spTree>
    <p:extLst>
      <p:ext uri="{BB962C8B-B14F-4D97-AF65-F5344CB8AC3E}">
        <p14:creationId xmlns:p14="http://schemas.microsoft.com/office/powerpoint/2010/main" xmlns="" val="238692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a:solidFill>
                  <a:srgbClr val="006600"/>
                </a:solidFill>
              </a:rPr>
              <a:t>أهمية الأخلاقيات</a:t>
            </a:r>
            <a:endParaRPr lang="ar-SA" dirty="0"/>
          </a:p>
        </p:txBody>
      </p:sp>
      <p:sp>
        <p:nvSpPr>
          <p:cNvPr id="3" name="عنصر نائب للمحتوى 2"/>
          <p:cNvSpPr>
            <a:spLocks noGrp="1"/>
          </p:cNvSpPr>
          <p:nvPr>
            <p:ph idx="1"/>
          </p:nvPr>
        </p:nvSpPr>
        <p:spPr>
          <a:xfrm>
            <a:off x="495300" y="1600200"/>
            <a:ext cx="9029700" cy="4525963"/>
          </a:xfrm>
        </p:spPr>
        <p:txBody>
          <a:bodyPr/>
          <a:lstStyle/>
          <a:p>
            <a:pPr rtl="1"/>
            <a:r>
              <a:rPr lang="ar-SA" dirty="0">
                <a:solidFill>
                  <a:srgbClr val="A50021"/>
                </a:solidFill>
              </a:rPr>
              <a:t>أهمية الأخلاق بالنسبة للفرد :</a:t>
            </a:r>
          </a:p>
          <a:p>
            <a:pPr marL="514350" indent="-514350" algn="just" rtl="1">
              <a:buFont typeface="+mj-lt"/>
              <a:buAutoNum type="arabicPeriod"/>
            </a:pPr>
            <a:r>
              <a:rPr lang="ar-SA" sz="2800" dirty="0"/>
              <a:t> تساعد في بناء حياة الفرد وتشكيل شخصيته .</a:t>
            </a:r>
          </a:p>
          <a:p>
            <a:pPr marL="514350" indent="-514350" algn="just" rtl="1">
              <a:buFont typeface="+mj-lt"/>
              <a:buAutoNum type="arabicPeriod"/>
            </a:pPr>
            <a:r>
              <a:rPr lang="ar-SA" sz="2800" dirty="0"/>
              <a:t> المعيار الذي تحكم تصرفات الإنسان في حياته العامة وتضبط سلوكه وتوجيهه .</a:t>
            </a:r>
          </a:p>
          <a:p>
            <a:pPr marL="514350" indent="-514350" algn="just" rtl="1">
              <a:buFont typeface="+mj-lt"/>
              <a:buAutoNum type="arabicPeriod"/>
            </a:pPr>
            <a:r>
              <a:rPr lang="ar-SA" sz="2800" dirty="0"/>
              <a:t>تمثل أحكاماَ معيارية في تقييم سلوك الفرد وسلوك الآخرين في بعض المواقف والتصرفات ، وتحدد إذا كانت إيجابية ومرغوبة أو غير مرغوبة .</a:t>
            </a:r>
          </a:p>
          <a:p>
            <a:pPr marL="514350" indent="-514350" algn="just" rtl="1">
              <a:buFont typeface="+mj-lt"/>
              <a:buAutoNum type="arabicPeriod"/>
            </a:pPr>
            <a:r>
              <a:rPr lang="ar-SA" sz="2800" dirty="0"/>
              <a:t>تعمل على وقاية الفرد من الانحراف .</a:t>
            </a:r>
          </a:p>
          <a:p>
            <a:pPr marL="514350" indent="-514350" algn="just" rtl="1">
              <a:buFont typeface="+mj-lt"/>
              <a:buAutoNum type="arabicPeriod"/>
            </a:pPr>
            <a:r>
              <a:rPr lang="ar-SA" sz="2800" dirty="0"/>
              <a:t>تلعب دوراَ رئيسياَ في حل الخلافات واتخاذ القرارات عند الأفراد . </a:t>
            </a:r>
          </a:p>
          <a:p>
            <a:pPr rtl="1"/>
            <a:endParaRPr lang="ar-SA" sz="2400" dirty="0"/>
          </a:p>
        </p:txBody>
      </p:sp>
    </p:spTree>
    <p:extLst>
      <p:ext uri="{BB962C8B-B14F-4D97-AF65-F5344CB8AC3E}">
        <p14:creationId xmlns:p14="http://schemas.microsoft.com/office/powerpoint/2010/main" xmlns="" val="16509492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dirty="0" smtClean="0">
                <a:solidFill>
                  <a:srgbClr val="A50021"/>
                </a:solidFill>
              </a:rPr>
              <a:t>أهمية </a:t>
            </a:r>
            <a:r>
              <a:rPr lang="ar-SA" dirty="0">
                <a:solidFill>
                  <a:srgbClr val="A50021"/>
                </a:solidFill>
              </a:rPr>
              <a:t>الأخلاق بالنسبة للمجتمع :</a:t>
            </a:r>
          </a:p>
          <a:p>
            <a:pPr marL="514350" indent="-514350" algn="just" rtl="1">
              <a:buFont typeface="+mj-lt"/>
              <a:buAutoNum type="arabicPeriod"/>
            </a:pPr>
            <a:r>
              <a:rPr lang="ar-SA" sz="2400" dirty="0"/>
              <a:t>تحفظ للمجتمع تماسكه ، وتحدد له أهدافه ومثله العليا ومبادئه الثابتة .</a:t>
            </a:r>
          </a:p>
          <a:p>
            <a:pPr marL="514350" indent="-514350" algn="just" rtl="1">
              <a:buFont typeface="+mj-lt"/>
              <a:buAutoNum type="arabicPeriod"/>
            </a:pPr>
            <a:r>
              <a:rPr lang="ar-SA" sz="2400" dirty="0"/>
              <a:t>تعمل كموجهات لسلوك الأفراد والجماعات ، وتقي المجتمع من الانحرافات الاجتماعية ، ولا يستقيم المجتمع بدونها .</a:t>
            </a:r>
          </a:p>
          <a:p>
            <a:pPr marL="514350" indent="-514350" algn="just" rtl="1">
              <a:buFont typeface="+mj-lt"/>
              <a:buAutoNum type="arabicPeriod"/>
            </a:pPr>
            <a:r>
              <a:rPr lang="ar-SA" sz="2400" dirty="0"/>
              <a:t>يتحقق بها الانضباط للفرد والجماعة وتنظم العلاقات في ضوء الأخلاق المستمدة من الكتاب والسنة .</a:t>
            </a:r>
          </a:p>
          <a:p>
            <a:pPr marL="514350" indent="-514350" algn="just" rtl="1">
              <a:buFont typeface="+mj-lt"/>
              <a:buAutoNum type="arabicPeriod"/>
            </a:pPr>
            <a:r>
              <a:rPr lang="ar-SA" sz="2400" dirty="0"/>
              <a:t>توجه كل نشاط إنساني نحو الأهداف السامية .</a:t>
            </a:r>
          </a:p>
          <a:p>
            <a:pPr marL="514350" indent="-514350" algn="just" rtl="1">
              <a:buFont typeface="+mj-lt"/>
              <a:buAutoNum type="arabicPeriod"/>
            </a:pPr>
            <a:r>
              <a:rPr lang="ar-SA" sz="2400" dirty="0"/>
              <a:t>تلعب الأخلاق دوراَ بارواَ في تحقيق التنمية للمجتمع .</a:t>
            </a:r>
          </a:p>
          <a:p>
            <a:pPr marL="514350" indent="-514350" algn="just" rtl="1">
              <a:buFont typeface="+mj-lt"/>
              <a:buAutoNum type="arabicPeriod"/>
            </a:pPr>
            <a:r>
              <a:rPr lang="ar-SA" sz="2400" dirty="0"/>
              <a:t>تؤدي دوراَ مهماَ في العلاقات الإنسانية بين أبناء المجتمع وتبعد بهم عن العنف والصراعات . </a:t>
            </a:r>
          </a:p>
          <a:p>
            <a:pPr algn="just" rtl="1"/>
            <a:endParaRPr lang="ar-SA" sz="2400" dirty="0"/>
          </a:p>
          <a:p>
            <a:pPr algn="just" rtl="1"/>
            <a:endParaRPr lang="ar-SA" sz="2400" dirty="0"/>
          </a:p>
        </p:txBody>
      </p:sp>
    </p:spTree>
    <p:extLst>
      <p:ext uri="{BB962C8B-B14F-4D97-AF65-F5344CB8AC3E}">
        <p14:creationId xmlns:p14="http://schemas.microsoft.com/office/powerpoint/2010/main" xmlns="" val="3003381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dirty="0">
                <a:solidFill>
                  <a:srgbClr val="A50021"/>
                </a:solidFill>
              </a:rPr>
              <a:t>مفهوم العمل :</a:t>
            </a:r>
          </a:p>
          <a:p>
            <a:pPr algn="just" rtl="1"/>
            <a:endParaRPr lang="ar-SA" sz="1600" dirty="0"/>
          </a:p>
          <a:p>
            <a:pPr algn="just" rtl="1"/>
            <a:r>
              <a:rPr lang="ar-SA" sz="2800" dirty="0"/>
              <a:t>العمل كما جاء في القاموس هو : (المهنة والفعل وجمعه أعمال، وأعمله واستعمله غيره ، واعتمل عمل بنفسه) </a:t>
            </a:r>
          </a:p>
          <a:p>
            <a:pPr algn="just" rtl="1"/>
            <a:r>
              <a:rPr lang="ar-SA" sz="2800" b="1" dirty="0">
                <a:solidFill>
                  <a:srgbClr val="006600"/>
                </a:solidFill>
              </a:rPr>
              <a:t>ولغة :</a:t>
            </a:r>
            <a:r>
              <a:rPr lang="ar-SA" sz="2800" dirty="0">
                <a:solidFill>
                  <a:srgbClr val="006600"/>
                </a:solidFill>
              </a:rPr>
              <a:t> </a:t>
            </a:r>
            <a:r>
              <a:rPr lang="ar-SA" sz="2800" dirty="0"/>
              <a:t>المهنة ، والفعل عن قصد .</a:t>
            </a:r>
          </a:p>
          <a:p>
            <a:pPr algn="just" rtl="1"/>
            <a:r>
              <a:rPr lang="ar-SA" sz="2800" b="1" dirty="0">
                <a:solidFill>
                  <a:srgbClr val="006600"/>
                </a:solidFill>
              </a:rPr>
              <a:t>واصطلاحاَ :</a:t>
            </a:r>
            <a:r>
              <a:rPr lang="ar-SA" sz="2800" dirty="0">
                <a:solidFill>
                  <a:srgbClr val="006600"/>
                </a:solidFill>
              </a:rPr>
              <a:t> </a:t>
            </a:r>
            <a:r>
              <a:rPr lang="ar-SA" sz="2800" dirty="0"/>
              <a:t>هو ما يقوم به الإنسان من نشاط إنتاجي في وظيفة أو مهنة أو حرفة .</a:t>
            </a:r>
          </a:p>
          <a:p>
            <a:pPr algn="just" rtl="1"/>
            <a:r>
              <a:rPr lang="ar-SA" sz="2800" dirty="0"/>
              <a:t>وهذا يبين لنا ركني العمل الأساسيين : النشاط ، والإنتاج ، فالنشاط هو لبُ العمل ، سواء كان نشاطاَ جسدياَ أو ذهنياَ .</a:t>
            </a:r>
          </a:p>
          <a:p>
            <a:pPr algn="just" rtl="1"/>
            <a:endParaRPr lang="ar-SA" sz="2800" dirty="0"/>
          </a:p>
        </p:txBody>
      </p:sp>
    </p:spTree>
    <p:extLst>
      <p:ext uri="{BB962C8B-B14F-4D97-AF65-F5344CB8AC3E}">
        <p14:creationId xmlns:p14="http://schemas.microsoft.com/office/powerpoint/2010/main" xmlns="" val="24553845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57200"/>
            <a:ext cx="8915400" cy="5668963"/>
          </a:xfrm>
        </p:spPr>
        <p:txBody>
          <a:bodyPr/>
          <a:lstStyle/>
          <a:p>
            <a:pPr algn="just" rtl="1"/>
            <a:r>
              <a:rPr lang="ar-SA" sz="2000" b="1" dirty="0">
                <a:solidFill>
                  <a:srgbClr val="A50021"/>
                </a:solidFill>
              </a:rPr>
              <a:t>مفهوم المهنة :</a:t>
            </a:r>
            <a:r>
              <a:rPr lang="ar-SA" sz="2000" dirty="0"/>
              <a:t> لغة : العمل ، والعمل يحتاج إلى خبرة ومهارة.</a:t>
            </a:r>
          </a:p>
          <a:p>
            <a:pPr algn="just" rtl="1"/>
            <a:r>
              <a:rPr lang="ar-SA" sz="2000" dirty="0"/>
              <a:t>واصطلاحاَ : مجموعة من الأعمال تتطلب مهارات معينة يؤديها الفرد من خلال ممارسات تدريبية .</a:t>
            </a:r>
          </a:p>
          <a:p>
            <a:pPr algn="just" rtl="1"/>
            <a:endParaRPr lang="ar-SA" sz="2000" b="1" dirty="0" smtClean="0">
              <a:solidFill>
                <a:srgbClr val="A50021"/>
              </a:solidFill>
            </a:endParaRPr>
          </a:p>
          <a:p>
            <a:pPr algn="just" rtl="1"/>
            <a:r>
              <a:rPr lang="ar-SA" sz="2000" b="1" dirty="0" smtClean="0">
                <a:solidFill>
                  <a:srgbClr val="A50021"/>
                </a:solidFill>
              </a:rPr>
              <a:t>مفهوم </a:t>
            </a:r>
            <a:r>
              <a:rPr lang="ar-SA" sz="2000" b="1" dirty="0">
                <a:solidFill>
                  <a:srgbClr val="A50021"/>
                </a:solidFill>
              </a:rPr>
              <a:t>الحرفة :</a:t>
            </a:r>
            <a:r>
              <a:rPr lang="ar-SA" sz="2000" dirty="0"/>
              <a:t> لغة : من الاحتراف ، وهو الكسب .</a:t>
            </a:r>
          </a:p>
          <a:p>
            <a:pPr algn="just" rtl="1"/>
            <a:r>
              <a:rPr lang="ar-SA" sz="2000" dirty="0"/>
              <a:t>واصطلاحاَ : عمل يمارسه الإنسان يحتاج إلى تدريب قصير .</a:t>
            </a:r>
          </a:p>
          <a:p>
            <a:pPr algn="just" rtl="1"/>
            <a:r>
              <a:rPr lang="ar-SA" sz="2000" b="1" dirty="0" smtClean="0">
                <a:solidFill>
                  <a:srgbClr val="A50021"/>
                </a:solidFill>
              </a:rPr>
              <a:t>مفهوم </a:t>
            </a:r>
            <a:r>
              <a:rPr lang="ar-SA" sz="2000" b="1" dirty="0">
                <a:solidFill>
                  <a:srgbClr val="A50021"/>
                </a:solidFill>
              </a:rPr>
              <a:t>الوظيفة :</a:t>
            </a:r>
            <a:r>
              <a:rPr lang="ar-SA" sz="2000" dirty="0"/>
              <a:t> لغة : ما يقدَّر من عمل أو طعام أو رزق وغير ذلك في زمن معيًن ، ويأتي بمعنى الخدمة </a:t>
            </a:r>
            <a:r>
              <a:rPr lang="ar-SA" sz="2000" dirty="0" smtClean="0"/>
              <a:t>   المعيَّنة </a:t>
            </a:r>
            <a:r>
              <a:rPr lang="ar-SA" sz="2000" dirty="0"/>
              <a:t>.</a:t>
            </a:r>
          </a:p>
          <a:p>
            <a:pPr algn="just" rtl="1"/>
            <a:r>
              <a:rPr lang="ar-SA" sz="2000" dirty="0"/>
              <a:t>واصطلاحاَ : وحدة من وحدات العمل تتكون من عدة أنشطة مجتمعة بعضها في المضمون والشكل ويمكن أن يقوم بها موظف واحد أو أكثر .</a:t>
            </a:r>
          </a:p>
          <a:p>
            <a:pPr algn="just" rtl="1"/>
            <a:endParaRPr lang="ar-SA" sz="1000" dirty="0"/>
          </a:p>
          <a:p>
            <a:pPr algn="just" rtl="1"/>
            <a:r>
              <a:rPr lang="ar-SA" sz="2000" dirty="0"/>
              <a:t>أو : كيان نظامي يتضمن مجموعة من الواجبات والمسؤوليات توجب على شاغلها التزامات معينة ، مقابل تمتعه بالحقوق والمزايا الوظيفية .</a:t>
            </a:r>
          </a:p>
          <a:p>
            <a:pPr algn="just" rtl="1"/>
            <a:endParaRPr lang="ar-SA" sz="1000" dirty="0"/>
          </a:p>
          <a:p>
            <a:pPr algn="just" rtl="1"/>
            <a:r>
              <a:rPr lang="ar-SA" sz="2000" dirty="0"/>
              <a:t>وعليه فأن الموظف العام هو (الشخص الطبيعي الذي يشغل إحدى الوظائف العامة الخاضعة لنظام الخدمة المدنية أو أحد الأنظمة الوظيفية الخاصة كنظام الوزراء ونظام القضاء ... وغيرها بالشروط والمؤهلات المطلوبة لشغل أي من تلك الوظائف) .</a:t>
            </a:r>
          </a:p>
          <a:p>
            <a:pPr algn="l" rtl="1"/>
            <a:endParaRPr lang="ar-SA" sz="2000" dirty="0"/>
          </a:p>
        </p:txBody>
      </p:sp>
    </p:spTree>
    <p:extLst>
      <p:ext uri="{BB962C8B-B14F-4D97-AF65-F5344CB8AC3E}">
        <p14:creationId xmlns:p14="http://schemas.microsoft.com/office/powerpoint/2010/main" xmlns="" val="1102819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a:solidFill>
                  <a:srgbClr val="006600"/>
                </a:solidFill>
              </a:rPr>
              <a:t>الأخلاقيات المطلوبة في العمل</a:t>
            </a:r>
            <a:endParaRPr lang="ar-SA" dirty="0"/>
          </a:p>
        </p:txBody>
      </p:sp>
      <p:sp>
        <p:nvSpPr>
          <p:cNvPr id="3" name="عنصر نائب للمحتوى 2"/>
          <p:cNvSpPr>
            <a:spLocks noGrp="1"/>
          </p:cNvSpPr>
          <p:nvPr>
            <p:ph idx="1"/>
          </p:nvPr>
        </p:nvSpPr>
        <p:spPr>
          <a:xfrm>
            <a:off x="495300" y="1600201"/>
            <a:ext cx="8915400" cy="4191000"/>
          </a:xfrm>
        </p:spPr>
        <p:txBody>
          <a:bodyPr/>
          <a:lstStyle/>
          <a:p>
            <a:pPr algn="just" rtl="1"/>
            <a:endParaRPr lang="ar-SA" sz="2400" dirty="0"/>
          </a:p>
          <a:p>
            <a:pPr algn="just" rtl="1"/>
            <a:r>
              <a:rPr lang="ar-SA" sz="2400" dirty="0" smtClean="0"/>
              <a:t>	نقصد </a:t>
            </a:r>
            <a:r>
              <a:rPr lang="ar-SA" sz="2400" dirty="0"/>
              <a:t>بأخلاق العمل : الأخلاق التي يجب توافرها في العامل ، وفي صاحب العمل على حد سواء .</a:t>
            </a:r>
          </a:p>
          <a:p>
            <a:pPr algn="just" rtl="1"/>
            <a:endParaRPr lang="ar-SA" sz="1000" dirty="0"/>
          </a:p>
          <a:p>
            <a:pPr algn="just" rtl="1"/>
            <a:r>
              <a:rPr lang="ar-SA" sz="2400" b="1" dirty="0">
                <a:solidFill>
                  <a:srgbClr val="A50021"/>
                </a:solidFill>
              </a:rPr>
              <a:t>القوة :</a:t>
            </a:r>
            <a:r>
              <a:rPr lang="ar-SA" sz="2400" dirty="0"/>
              <a:t> </a:t>
            </a:r>
          </a:p>
          <a:p>
            <a:pPr algn="just" rtl="1"/>
            <a:r>
              <a:rPr lang="ar-SA" sz="2400" dirty="0" smtClean="0"/>
              <a:t>في </a:t>
            </a:r>
            <a:r>
              <a:rPr lang="ar-SA" sz="2400" dirty="0"/>
              <a:t>الأصل ضد الضعف ”تستعمل تارة في معنى القدرة نحو قولة (خذوا ما آتيناكم بقوة ... ويستعمل ذلك في البدن وفي القلب ..) أي تستعمل في الأشياء المادية والمعنوية فيقال : قويت أطرافه ، وقويت عزيمته ، وقويت مكانته ومنزلته . أن القوة المعنوية مطلب مهم ”وهذه القوة المعنوية فضيلة من الفضائل يعني بها رجال الأخلاق والأدب .</a:t>
            </a:r>
          </a:p>
          <a:p>
            <a:pPr algn="just" rtl="1"/>
            <a:r>
              <a:rPr lang="ar-SA" sz="2400" b="1" dirty="0">
                <a:solidFill>
                  <a:srgbClr val="A50021"/>
                </a:solidFill>
              </a:rPr>
              <a:t>الأمانة :</a:t>
            </a:r>
          </a:p>
          <a:p>
            <a:pPr algn="just" rtl="1"/>
            <a:endParaRPr lang="ar-SA" sz="2400" dirty="0"/>
          </a:p>
        </p:txBody>
      </p:sp>
    </p:spTree>
    <p:extLst>
      <p:ext uri="{BB962C8B-B14F-4D97-AF65-F5344CB8AC3E}">
        <p14:creationId xmlns:p14="http://schemas.microsoft.com/office/powerpoint/2010/main" xmlns="" val="36054098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solidFill>
                  <a:srgbClr val="006600"/>
                </a:solidFill>
              </a:rPr>
              <a:t>الأخلاقيات المطلوبة في صاحب العمل :</a:t>
            </a:r>
            <a:endParaRPr lang="ar-SA" dirty="0"/>
          </a:p>
        </p:txBody>
      </p:sp>
      <p:sp>
        <p:nvSpPr>
          <p:cNvPr id="3" name="عنصر نائب للمحتوى 2"/>
          <p:cNvSpPr>
            <a:spLocks noGrp="1"/>
          </p:cNvSpPr>
          <p:nvPr>
            <p:ph idx="1"/>
          </p:nvPr>
        </p:nvSpPr>
        <p:spPr/>
        <p:txBody>
          <a:bodyPr/>
          <a:lstStyle/>
          <a:p>
            <a:pPr algn="just" rtl="1"/>
            <a:r>
              <a:rPr lang="ar-SA" sz="2400" dirty="0"/>
              <a:t>كما يطلب من العامل أن يكون متخلقاً بأخلاق معينة كذلك الحال بالنسبة إلى رب العمل هو الآخر مطلوب فيه توافر أخلاق معينة وعليه واجبات يجب القيام يها حتى تستمر العلاقة علاقة إنسانية كريمة ومن تلك الأخلاق والواجبات ما يلي :</a:t>
            </a:r>
          </a:p>
          <a:p>
            <a:pPr algn="just" rtl="1"/>
            <a:endParaRPr lang="ar-SA" sz="1000" dirty="0"/>
          </a:p>
          <a:p>
            <a:pPr algn="just" rtl="1"/>
            <a:r>
              <a:rPr lang="ar-SA" sz="2400" b="1" dirty="0"/>
              <a:t>أ – </a:t>
            </a:r>
            <a:r>
              <a:rPr lang="ar-SA" sz="2400" dirty="0"/>
              <a:t>أن يبين للعامل ماهية العمل المراد انجازه مع بيان ما يتعلق بالمدة والأجر .</a:t>
            </a:r>
          </a:p>
          <a:p>
            <a:pPr algn="just" rtl="1"/>
            <a:endParaRPr lang="ar-SA" sz="1100" dirty="0"/>
          </a:p>
          <a:p>
            <a:pPr algn="just" rtl="1"/>
            <a:r>
              <a:rPr lang="ar-SA" sz="2400" b="1" dirty="0"/>
              <a:t>ب-</a:t>
            </a:r>
            <a:r>
              <a:rPr lang="ar-SA" sz="2400" dirty="0"/>
              <a:t> أن لا يكلفه فوق طاقته . لقول الله تعالى (لَا يُكَلِّفُ اللَّهُ نَفْسًا إِلَّا وُسْعَهَا) ويقول صلى الله عليه وسلم ”ولا تكلفوهم ما لا يطيقون“ وإذا كلفه فوق طاقته فعليه أن يعينه .</a:t>
            </a:r>
          </a:p>
          <a:p>
            <a:pPr algn="just" rtl="1"/>
            <a:endParaRPr lang="ar-SA" sz="1100" dirty="0"/>
          </a:p>
          <a:p>
            <a:pPr algn="just" rtl="1"/>
            <a:r>
              <a:rPr lang="ar-SA" sz="2400" b="1" dirty="0"/>
              <a:t>ج-</a:t>
            </a:r>
            <a:r>
              <a:rPr lang="ar-SA" sz="2400" dirty="0"/>
              <a:t> أن يعامله بالحسنى فلا بد أن تكون نظرة صاحب العمل إلى العامل نظرة إنسانية يحترم فيها إنسانيته ، فالعامل إنسان يتمتع بكل خصائص الإنسانية فلا يهينه ولا يحتقره وقبل ذلك كله لا يظلمه .</a:t>
            </a:r>
          </a:p>
          <a:p>
            <a:pPr algn="just" rtl="1"/>
            <a:endParaRPr lang="ar-SA" sz="2000" dirty="0"/>
          </a:p>
        </p:txBody>
      </p:sp>
    </p:spTree>
    <p:extLst>
      <p:ext uri="{BB962C8B-B14F-4D97-AF65-F5344CB8AC3E}">
        <p14:creationId xmlns:p14="http://schemas.microsoft.com/office/powerpoint/2010/main" xmlns="" val="39776874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400" b="1" dirty="0"/>
              <a:t>د-</a:t>
            </a:r>
            <a:r>
              <a:rPr lang="ar-SA" sz="2400" dirty="0"/>
              <a:t> أن لا يبخسه حقه عند التعاقد على أي عمل من الأعمال فينبغي أن يكون الأجر على قدر العمل .</a:t>
            </a:r>
          </a:p>
          <a:p>
            <a:pPr algn="just" rtl="1"/>
            <a:endParaRPr lang="ar-SA" sz="1400" dirty="0"/>
          </a:p>
          <a:p>
            <a:pPr algn="just" rtl="1"/>
            <a:r>
              <a:rPr lang="ar-SA" sz="2400" b="1" dirty="0"/>
              <a:t>هـ-</a:t>
            </a:r>
            <a:r>
              <a:rPr lang="ar-SA" sz="2400" dirty="0"/>
              <a:t> أن يعطيه حقه عند فراغه من عمله دون مماطلة لأن هذا الحق أصبح ديناَ وأمانة في عنق صاحب العمل عليه أن يؤديه كما قال صلى الله عليه وسلم ”أعطوا الأجير أجره قبل أن يجف عرقه“ رواه مسلم</a:t>
            </a:r>
          </a:p>
          <a:p>
            <a:pPr algn="just" rtl="1"/>
            <a:endParaRPr lang="ar-SA" sz="1400" dirty="0"/>
          </a:p>
          <a:p>
            <a:pPr algn="just" rtl="1"/>
            <a:r>
              <a:rPr lang="ar-SA" sz="2400" b="1" dirty="0"/>
              <a:t>و-</a:t>
            </a:r>
            <a:r>
              <a:rPr lang="ar-SA" sz="2400" dirty="0"/>
              <a:t> أن يكون رحيماَ بالعمال حين الخطأ والصفح عنه إذا لم يكن ثمة تقصير ولو تكرر من الخطأ .</a:t>
            </a:r>
          </a:p>
          <a:p>
            <a:pPr algn="just" rtl="1"/>
            <a:endParaRPr lang="ar-SA" sz="1200" dirty="0"/>
          </a:p>
          <a:p>
            <a:pPr algn="just" rtl="1"/>
            <a:r>
              <a:rPr lang="ar-SA" sz="3600" b="1" dirty="0" smtClean="0">
                <a:solidFill>
                  <a:srgbClr val="006600"/>
                </a:solidFill>
              </a:rPr>
              <a:t>إرساء </a:t>
            </a:r>
            <a:r>
              <a:rPr lang="ar-SA" sz="3600" b="1" dirty="0">
                <a:solidFill>
                  <a:srgbClr val="006600"/>
                </a:solidFill>
              </a:rPr>
              <a:t>أخلاقيات الأعمال في المؤسسة</a:t>
            </a:r>
          </a:p>
          <a:p>
            <a:pPr algn="just" rtl="1"/>
            <a:endParaRPr lang="ar-SA" sz="2400" dirty="0"/>
          </a:p>
        </p:txBody>
      </p:sp>
    </p:spTree>
    <p:extLst>
      <p:ext uri="{BB962C8B-B14F-4D97-AF65-F5344CB8AC3E}">
        <p14:creationId xmlns:p14="http://schemas.microsoft.com/office/powerpoint/2010/main" xmlns="" val="37364243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0"/>
            <a:ext cx="8915400" cy="5821363"/>
          </a:xfrm>
        </p:spPr>
        <p:txBody>
          <a:bodyPr/>
          <a:lstStyle/>
          <a:p>
            <a:pPr algn="just" rtl="1"/>
            <a:endParaRPr lang="ar-SA" sz="1000" b="1" dirty="0">
              <a:solidFill>
                <a:srgbClr val="006600"/>
              </a:solidFill>
            </a:endParaRPr>
          </a:p>
          <a:p>
            <a:pPr algn="just" rtl="1"/>
            <a:r>
              <a:rPr lang="ar-SA" sz="4000" b="1" dirty="0" smtClean="0">
                <a:solidFill>
                  <a:srgbClr val="006600"/>
                </a:solidFill>
              </a:rPr>
              <a:t> أنواع </a:t>
            </a:r>
            <a:r>
              <a:rPr lang="ar-SA" sz="4000" b="1" dirty="0">
                <a:solidFill>
                  <a:srgbClr val="006600"/>
                </a:solidFill>
              </a:rPr>
              <a:t>السلوك :</a:t>
            </a:r>
          </a:p>
          <a:p>
            <a:pPr algn="just" rtl="1"/>
            <a:endParaRPr lang="ar-SA" sz="2400" b="1" dirty="0">
              <a:solidFill>
                <a:srgbClr val="006600"/>
              </a:solidFill>
            </a:endParaRPr>
          </a:p>
          <a:p>
            <a:pPr marL="514350" indent="-514350" algn="just" rtl="1">
              <a:buFont typeface="+mj-lt"/>
              <a:buAutoNum type="arabicPeriod"/>
            </a:pPr>
            <a:r>
              <a:rPr lang="ar-SA" sz="2400" b="1" dirty="0">
                <a:solidFill>
                  <a:srgbClr val="A50021"/>
                </a:solidFill>
              </a:rPr>
              <a:t>السلوك الحازم :</a:t>
            </a:r>
            <a:r>
              <a:rPr lang="ar-SA" sz="2400" dirty="0"/>
              <a:t> هو أن تعبر عن أفكارك ومشاعرك واحتياجاتك بصدق وأمانة وبطريقة مباشرة دون المساس بحقوق الآخرين ، ويتصف هذا السلوك بالإيجابية أي أنه سلوك إيجابي .</a:t>
            </a:r>
          </a:p>
          <a:p>
            <a:pPr marL="514350" indent="-514350" algn="just" rtl="1">
              <a:buFont typeface="+mj-lt"/>
              <a:buAutoNum type="arabicPeriod"/>
            </a:pPr>
            <a:r>
              <a:rPr lang="ar-SA" sz="2400" b="1" dirty="0">
                <a:solidFill>
                  <a:srgbClr val="A50021"/>
                </a:solidFill>
              </a:rPr>
              <a:t>السلوك الغير الحازم :</a:t>
            </a:r>
            <a:r>
              <a:rPr lang="ar-SA" sz="2400" dirty="0"/>
              <a:t> هو عدم القدرة على التعبير عن أفكارك ومشاعرك واحتياجاتك بصدق وأمانة وبطريقة مباشرة ، ويتصف هذا السلوك بالسلبية .. أي أنه سلوك سلبي .</a:t>
            </a:r>
          </a:p>
          <a:p>
            <a:pPr marL="514350" indent="-514350" algn="just" rtl="1">
              <a:buFont typeface="+mj-lt"/>
              <a:buAutoNum type="arabicPeriod"/>
            </a:pPr>
            <a:r>
              <a:rPr lang="ar-SA" sz="2400" b="1" dirty="0">
                <a:solidFill>
                  <a:srgbClr val="A50021"/>
                </a:solidFill>
              </a:rPr>
              <a:t>السلوك العدائي :</a:t>
            </a:r>
            <a:r>
              <a:rPr lang="ar-SA" sz="2400" dirty="0"/>
              <a:t> هو السلوك الذي لا يراعي أفكار ومشاعر واحتياجات الآخرين ، ويحط من قدرهم ، ويحاول إيذائهم جسمانياَ أو عاطفياَ أو لفظياَ .</a:t>
            </a:r>
          </a:p>
          <a:p>
            <a:pPr marL="514350" indent="-514350" algn="just" rtl="1"/>
            <a:r>
              <a:rPr lang="ar-SA" sz="2400" dirty="0"/>
              <a:t>ويتصف هذا السلوك بأنه أكثر سلبية من سابقه بل يتعداه لدرجة الإيذاء وتجدر الإشارة هنا إلى أن أنواع السلوك الثلاثة مرتبطة بعملية الاتصال بالآخرين لأنها تعبر عن أفكار ومشاعر واحتياجات تبرز إلى حيز الوجود عند التعامل مع الغير وسيكون تركيزنا على السلوك الحازم لأهمية وفوائده عند الاتصال مع الآخرين . </a:t>
            </a:r>
          </a:p>
          <a:p>
            <a:pPr algn="just" rtl="1"/>
            <a:endParaRPr lang="ar-SA" sz="2400" dirty="0"/>
          </a:p>
        </p:txBody>
      </p:sp>
    </p:spTree>
    <p:extLst>
      <p:ext uri="{BB962C8B-B14F-4D97-AF65-F5344CB8AC3E}">
        <p14:creationId xmlns:p14="http://schemas.microsoft.com/office/powerpoint/2010/main" xmlns="" val="37447052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95300" y="304800"/>
            <a:ext cx="8915400" cy="5821363"/>
          </a:xfrm>
        </p:spPr>
        <p:txBody>
          <a:bodyPr/>
          <a:lstStyle/>
          <a:p>
            <a:pPr algn="ctr"/>
            <a:endParaRPr lang="ar-SA" sz="1050" dirty="0" smtClean="0">
              <a:solidFill>
                <a:srgbClr val="006600"/>
              </a:solidFill>
            </a:endParaRPr>
          </a:p>
          <a:p>
            <a:pPr algn="ctr"/>
            <a:r>
              <a:rPr lang="ar-SA" sz="3600" dirty="0" smtClean="0">
                <a:solidFill>
                  <a:srgbClr val="006600"/>
                </a:solidFill>
              </a:rPr>
              <a:t>جدول </a:t>
            </a:r>
            <a:r>
              <a:rPr lang="ar-SA" sz="3600" dirty="0">
                <a:solidFill>
                  <a:srgbClr val="006600"/>
                </a:solidFill>
              </a:rPr>
              <a:t>المقارنة بين أنواع السلوك الثلاثة</a:t>
            </a:r>
            <a:endParaRPr lang="ar-SA" sz="3600" dirty="0"/>
          </a:p>
        </p:txBody>
      </p:sp>
      <p:graphicFrame>
        <p:nvGraphicFramePr>
          <p:cNvPr id="9" name="عنصر نائب للمحتوى 3"/>
          <p:cNvGraphicFramePr>
            <a:graphicFrameLocks/>
          </p:cNvGraphicFramePr>
          <p:nvPr>
            <p:extLst>
              <p:ext uri="{D42A27DB-BD31-4B8C-83A1-F6EECF244321}">
                <p14:modId xmlns:p14="http://schemas.microsoft.com/office/powerpoint/2010/main" xmlns="" val="2320806514"/>
              </p:ext>
            </p:extLst>
          </p:nvPr>
        </p:nvGraphicFramePr>
        <p:xfrm>
          <a:off x="228600" y="1371600"/>
          <a:ext cx="9144000" cy="4419599"/>
        </p:xfrm>
        <a:graphic>
          <a:graphicData uri="http://schemas.openxmlformats.org/drawingml/2006/table">
            <a:tbl>
              <a:tblPr rtl="1" firstRow="1" bandRow="1">
                <a:effectLst>
                  <a:outerShdw blurRad="50800" dist="38100" dir="10800000" algn="r" rotWithShape="0">
                    <a:prstClr val="black">
                      <a:alpha val="40000"/>
                    </a:prstClr>
                  </a:outerShdw>
                </a:effectLst>
                <a:tableStyleId>{5940675A-B579-460E-94D1-54222C63F5DA}</a:tableStyleId>
              </a:tblPr>
              <a:tblGrid>
                <a:gridCol w="2286000"/>
                <a:gridCol w="2383220"/>
                <a:gridCol w="2272862"/>
                <a:gridCol w="2201918"/>
              </a:tblGrid>
              <a:tr h="378493">
                <a:tc>
                  <a:txBody>
                    <a:bodyPr/>
                    <a:lstStyle/>
                    <a:p>
                      <a:pPr algn="ctr" rtl="1"/>
                      <a:r>
                        <a:rPr lang="ar-SA" sz="2000" b="1" dirty="0" smtClean="0">
                          <a:effectLst/>
                        </a:rPr>
                        <a:t>عنصر المقارنة</a:t>
                      </a:r>
                      <a:endParaRPr lang="ar-SA" sz="2000" b="1" dirty="0">
                        <a:effectLst/>
                      </a:endParaRPr>
                    </a:p>
                  </a:txBody>
                  <a:tcPr>
                    <a:solidFill>
                      <a:schemeClr val="accent1">
                        <a:lumMod val="40000"/>
                        <a:lumOff val="60000"/>
                      </a:schemeClr>
                    </a:solidFill>
                  </a:tcPr>
                </a:tc>
                <a:tc>
                  <a:txBody>
                    <a:bodyPr/>
                    <a:lstStyle/>
                    <a:p>
                      <a:pPr algn="ctr" rtl="1"/>
                      <a:r>
                        <a:rPr lang="ar-SA" sz="2000" b="1" dirty="0" smtClean="0">
                          <a:effectLst/>
                        </a:rPr>
                        <a:t>الأسلوب الحازم</a:t>
                      </a:r>
                      <a:endParaRPr lang="ar-SA" sz="2000" b="1" dirty="0">
                        <a:effectLst/>
                      </a:endParaRPr>
                    </a:p>
                  </a:txBody>
                  <a:tcPr>
                    <a:solidFill>
                      <a:schemeClr val="accent1">
                        <a:lumMod val="40000"/>
                        <a:lumOff val="60000"/>
                      </a:schemeClr>
                    </a:solidFill>
                  </a:tcPr>
                </a:tc>
                <a:tc>
                  <a:txBody>
                    <a:bodyPr/>
                    <a:lstStyle/>
                    <a:p>
                      <a:pPr algn="ctr" rtl="1"/>
                      <a:r>
                        <a:rPr lang="ar-SA" sz="2000" b="1" dirty="0" smtClean="0">
                          <a:effectLst/>
                        </a:rPr>
                        <a:t>الأسلوب السلبي</a:t>
                      </a:r>
                      <a:endParaRPr lang="ar-SA" sz="2000" b="1" dirty="0">
                        <a:effectLst/>
                      </a:endParaRPr>
                    </a:p>
                  </a:txBody>
                  <a:tcPr>
                    <a:solidFill>
                      <a:schemeClr val="accent1">
                        <a:lumMod val="40000"/>
                        <a:lumOff val="60000"/>
                      </a:schemeClr>
                    </a:solidFill>
                  </a:tcPr>
                </a:tc>
                <a:tc>
                  <a:txBody>
                    <a:bodyPr/>
                    <a:lstStyle/>
                    <a:p>
                      <a:pPr algn="ctr" rtl="1"/>
                      <a:r>
                        <a:rPr lang="ar-SA" sz="2000" b="1" dirty="0" smtClean="0">
                          <a:effectLst/>
                        </a:rPr>
                        <a:t>الأسلوب العدواني</a:t>
                      </a:r>
                      <a:endParaRPr lang="ar-SA" sz="2000" b="1" dirty="0">
                        <a:effectLst/>
                      </a:endParaRPr>
                    </a:p>
                  </a:txBody>
                  <a:tcPr>
                    <a:solidFill>
                      <a:schemeClr val="accent1">
                        <a:lumMod val="40000"/>
                        <a:lumOff val="60000"/>
                      </a:schemeClr>
                    </a:solidFill>
                  </a:tcPr>
                </a:tc>
              </a:tr>
              <a:tr h="594359">
                <a:tc>
                  <a:txBody>
                    <a:bodyPr/>
                    <a:lstStyle/>
                    <a:p>
                      <a:pPr marL="342900" indent="-342900" algn="r" rtl="1">
                        <a:buFont typeface="+mj-lt"/>
                        <a:buNone/>
                      </a:pPr>
                      <a:r>
                        <a:rPr lang="ar-SA" sz="1600" dirty="0" smtClean="0"/>
                        <a:t>1- التركز في التعامل</a:t>
                      </a:r>
                      <a:endParaRPr lang="ar-SA" sz="1600" dirty="0"/>
                    </a:p>
                  </a:txBody>
                  <a:tcPr>
                    <a:solidFill>
                      <a:schemeClr val="bg1"/>
                    </a:solidFill>
                  </a:tcPr>
                </a:tc>
                <a:tc>
                  <a:txBody>
                    <a:bodyPr/>
                    <a:lstStyle/>
                    <a:p>
                      <a:pPr algn="just" rtl="1"/>
                      <a:r>
                        <a:rPr lang="ar-SA" sz="1600" dirty="0" smtClean="0"/>
                        <a:t>على</a:t>
                      </a:r>
                      <a:r>
                        <a:rPr lang="ar-SA" sz="1600" baseline="0" dirty="0" smtClean="0"/>
                        <a:t> الشخص نفسه بطريقة أساسية ثم الآخرين بعد ذلك .</a:t>
                      </a:r>
                      <a:endParaRPr lang="ar-SA" sz="1600" dirty="0"/>
                    </a:p>
                  </a:txBody>
                  <a:tcPr>
                    <a:solidFill>
                      <a:schemeClr val="bg1"/>
                    </a:solidFill>
                  </a:tcPr>
                </a:tc>
                <a:tc>
                  <a:txBody>
                    <a:bodyPr/>
                    <a:lstStyle/>
                    <a:p>
                      <a:pPr algn="just" rtl="1"/>
                      <a:r>
                        <a:rPr lang="ar-SA" sz="1600" dirty="0" smtClean="0"/>
                        <a:t>على الآخرين</a:t>
                      </a:r>
                      <a:r>
                        <a:rPr lang="ar-SA" sz="1600" baseline="0" dirty="0" smtClean="0"/>
                        <a:t> بصفة كلية مع صرف النظر عن الشخص نفسه </a:t>
                      </a:r>
                      <a:endParaRPr lang="ar-SA" sz="1600" dirty="0"/>
                    </a:p>
                  </a:txBody>
                  <a:tcPr>
                    <a:solidFill>
                      <a:schemeClr val="bg1"/>
                    </a:solidFill>
                  </a:tcPr>
                </a:tc>
                <a:tc>
                  <a:txBody>
                    <a:bodyPr/>
                    <a:lstStyle/>
                    <a:p>
                      <a:pPr algn="just" rtl="1"/>
                      <a:r>
                        <a:rPr lang="ar-SA" sz="1600" dirty="0" smtClean="0"/>
                        <a:t>على الشخص نفسه بطريقة كلية وصرف النظر عن الآخرين .</a:t>
                      </a:r>
                      <a:endParaRPr lang="ar-SA" sz="1600" dirty="0"/>
                    </a:p>
                  </a:txBody>
                  <a:tcPr>
                    <a:solidFill>
                      <a:schemeClr val="bg1"/>
                    </a:solidFill>
                  </a:tcPr>
                </a:tc>
              </a:tr>
              <a:tr h="838200">
                <a:tc>
                  <a:txBody>
                    <a:bodyPr/>
                    <a:lstStyle/>
                    <a:p>
                      <a:pPr marL="342900" indent="-342900" algn="r" rtl="1">
                        <a:buFont typeface="+mj-lt"/>
                        <a:buNone/>
                      </a:pPr>
                      <a:r>
                        <a:rPr lang="ar-SA" sz="1600" dirty="0" smtClean="0"/>
                        <a:t>2- حق الآخرين في التعبير عن آرائهم ومشاعرهم</a:t>
                      </a:r>
                      <a:r>
                        <a:rPr lang="ar-SA" sz="1600" baseline="0" dirty="0" smtClean="0"/>
                        <a:t> واحتياجاتهم</a:t>
                      </a:r>
                      <a:endParaRPr lang="ar-SA" sz="1600" dirty="0"/>
                    </a:p>
                  </a:txBody>
                  <a:tcPr>
                    <a:solidFill>
                      <a:schemeClr val="bg1"/>
                    </a:solidFill>
                  </a:tcPr>
                </a:tc>
                <a:tc>
                  <a:txBody>
                    <a:bodyPr/>
                    <a:lstStyle/>
                    <a:p>
                      <a:pPr algn="just" rtl="1"/>
                      <a:r>
                        <a:rPr lang="ar-SA" sz="1600" dirty="0" smtClean="0"/>
                        <a:t>التعبير عن احتياجات الشخص ورغباته بطريقة يتقبلها الآخرين .</a:t>
                      </a:r>
                      <a:endParaRPr lang="ar-SA" sz="1600" dirty="0"/>
                    </a:p>
                  </a:txBody>
                  <a:tcPr>
                    <a:solidFill>
                      <a:schemeClr val="bg1"/>
                    </a:solidFill>
                  </a:tcPr>
                </a:tc>
                <a:tc>
                  <a:txBody>
                    <a:bodyPr/>
                    <a:lstStyle/>
                    <a:p>
                      <a:pPr algn="just" rtl="1"/>
                      <a:r>
                        <a:rPr lang="ar-SA" sz="1600" dirty="0" smtClean="0"/>
                        <a:t>التخلي عن حقوق الشخص الفردية والخنوع لحقوق الآخرين </a:t>
                      </a:r>
                      <a:endParaRPr lang="ar-SA" sz="1600" dirty="0"/>
                    </a:p>
                  </a:txBody>
                  <a:tcPr>
                    <a:solidFill>
                      <a:schemeClr val="bg1"/>
                    </a:solidFill>
                  </a:tcPr>
                </a:tc>
                <a:tc>
                  <a:txBody>
                    <a:bodyPr/>
                    <a:lstStyle/>
                    <a:p>
                      <a:pPr algn="just" rtl="1"/>
                      <a:r>
                        <a:rPr lang="ar-SA" sz="1600" dirty="0" smtClean="0"/>
                        <a:t>لا يعطي اهتماماَ لحقوق الآخرين .</a:t>
                      </a:r>
                      <a:endParaRPr lang="ar-SA" sz="1600" dirty="0"/>
                    </a:p>
                  </a:txBody>
                  <a:tcPr>
                    <a:solidFill>
                      <a:schemeClr val="bg1"/>
                    </a:solidFill>
                  </a:tcPr>
                </a:tc>
              </a:tr>
              <a:tr h="685800">
                <a:tc>
                  <a:txBody>
                    <a:bodyPr/>
                    <a:lstStyle/>
                    <a:p>
                      <a:pPr algn="r" rtl="1"/>
                      <a:r>
                        <a:rPr lang="ar-SA" sz="1600" dirty="0" smtClean="0"/>
                        <a:t>3- التعبير والألفاظ</a:t>
                      </a:r>
                      <a:endParaRPr lang="ar-SA" sz="1600" dirty="0"/>
                    </a:p>
                  </a:txBody>
                  <a:tcPr>
                    <a:solidFill>
                      <a:schemeClr val="bg1"/>
                    </a:solidFill>
                  </a:tcPr>
                </a:tc>
                <a:tc>
                  <a:txBody>
                    <a:bodyPr/>
                    <a:lstStyle/>
                    <a:p>
                      <a:pPr algn="just" rtl="1"/>
                      <a:r>
                        <a:rPr lang="ar-SA" sz="1600" dirty="0" smtClean="0"/>
                        <a:t>قد تكون غير سارة للآخرين ولكنها لا تحمل التهديد والوعيد</a:t>
                      </a:r>
                      <a:r>
                        <a:rPr lang="ar-SA" sz="1600" baseline="0" dirty="0" smtClean="0"/>
                        <a:t> </a:t>
                      </a:r>
                      <a:endParaRPr lang="ar-SA" sz="1600" dirty="0"/>
                    </a:p>
                  </a:txBody>
                  <a:tcPr>
                    <a:solidFill>
                      <a:schemeClr val="bg1"/>
                    </a:solidFill>
                  </a:tcPr>
                </a:tc>
                <a:tc>
                  <a:txBody>
                    <a:bodyPr/>
                    <a:lstStyle/>
                    <a:p>
                      <a:pPr algn="just" rtl="1"/>
                      <a:r>
                        <a:rPr lang="ar-SA" sz="1600" dirty="0" smtClean="0"/>
                        <a:t>استسلامية – انهزامية ,</a:t>
                      </a:r>
                      <a:endParaRPr lang="ar-SA" sz="1600" dirty="0"/>
                    </a:p>
                  </a:txBody>
                  <a:tcPr>
                    <a:solidFill>
                      <a:schemeClr val="bg1"/>
                    </a:solidFill>
                  </a:tcPr>
                </a:tc>
                <a:tc>
                  <a:txBody>
                    <a:bodyPr/>
                    <a:lstStyle/>
                    <a:p>
                      <a:pPr algn="just" rtl="1"/>
                      <a:r>
                        <a:rPr lang="ar-SA" sz="1600" dirty="0" smtClean="0"/>
                        <a:t>عدوانية وفي صيغة تهديد ووعيد .</a:t>
                      </a:r>
                      <a:endParaRPr lang="ar-SA" sz="1600" dirty="0"/>
                    </a:p>
                  </a:txBody>
                  <a:tcPr>
                    <a:solidFill>
                      <a:schemeClr val="bg1"/>
                    </a:solidFill>
                  </a:tcPr>
                </a:tc>
              </a:tr>
              <a:tr h="1058312">
                <a:tc>
                  <a:txBody>
                    <a:bodyPr/>
                    <a:lstStyle/>
                    <a:p>
                      <a:pPr algn="r" rtl="1"/>
                      <a:r>
                        <a:rPr lang="ar-SA" sz="1600" dirty="0" smtClean="0"/>
                        <a:t>4- رد الفعل لدى الآخرين </a:t>
                      </a:r>
                      <a:endParaRPr lang="ar-SA" sz="1600" dirty="0"/>
                    </a:p>
                  </a:txBody>
                  <a:tcPr>
                    <a:solidFill>
                      <a:schemeClr val="bg1"/>
                    </a:solidFill>
                  </a:tcPr>
                </a:tc>
                <a:tc>
                  <a:txBody>
                    <a:bodyPr/>
                    <a:lstStyle/>
                    <a:p>
                      <a:pPr algn="just" rtl="1"/>
                      <a:r>
                        <a:rPr lang="ar-SA" sz="1600" dirty="0" smtClean="0"/>
                        <a:t>غير مؤذ وإن كان غير محبب</a:t>
                      </a:r>
                      <a:r>
                        <a:rPr lang="ar-SA" sz="1600" baseline="0" dirty="0" smtClean="0"/>
                        <a:t> أحياناَ .</a:t>
                      </a:r>
                      <a:endParaRPr lang="ar-SA" sz="1600" dirty="0"/>
                    </a:p>
                  </a:txBody>
                  <a:tcPr>
                    <a:solidFill>
                      <a:schemeClr val="bg1"/>
                    </a:solidFill>
                  </a:tcPr>
                </a:tc>
                <a:tc>
                  <a:txBody>
                    <a:bodyPr/>
                    <a:lstStyle/>
                    <a:p>
                      <a:pPr algn="just" rtl="1"/>
                      <a:r>
                        <a:rPr lang="ar-SA" sz="1600" dirty="0" smtClean="0"/>
                        <a:t>يمارسون</a:t>
                      </a:r>
                      <a:r>
                        <a:rPr lang="ar-SA" sz="1600" baseline="0" dirty="0" smtClean="0"/>
                        <a:t> حقوقهم هم على الشخص بصرف النظر عن حقوق الشخص ، واستغلاله أحياناَ . </a:t>
                      </a:r>
                      <a:endParaRPr lang="ar-SA" sz="1600" dirty="0"/>
                    </a:p>
                  </a:txBody>
                  <a:tcPr>
                    <a:solidFill>
                      <a:schemeClr val="bg1"/>
                    </a:solidFill>
                  </a:tcPr>
                </a:tc>
                <a:tc>
                  <a:txBody>
                    <a:bodyPr/>
                    <a:lstStyle/>
                    <a:p>
                      <a:pPr algn="just" rtl="1"/>
                      <a:r>
                        <a:rPr lang="ar-SA" sz="1600" dirty="0" smtClean="0"/>
                        <a:t>مؤذ جسدياَ أو معنوياَ ولفظياَ.</a:t>
                      </a:r>
                      <a:endParaRPr lang="ar-SA" sz="1600" dirty="0"/>
                    </a:p>
                  </a:txBody>
                  <a:tcPr>
                    <a:solidFill>
                      <a:schemeClr val="bg1"/>
                    </a:solidFill>
                  </a:tcPr>
                </a:tc>
              </a:tr>
              <a:tr h="838200">
                <a:tc>
                  <a:txBody>
                    <a:bodyPr/>
                    <a:lstStyle/>
                    <a:p>
                      <a:pPr algn="r" rtl="1"/>
                      <a:r>
                        <a:rPr lang="ar-SA" sz="1600" dirty="0" smtClean="0"/>
                        <a:t>5- الدفاعية</a:t>
                      </a:r>
                      <a:endParaRPr lang="ar-SA" sz="1600" dirty="0"/>
                    </a:p>
                  </a:txBody>
                  <a:tcPr>
                    <a:solidFill>
                      <a:schemeClr val="bg1"/>
                    </a:solidFill>
                  </a:tcPr>
                </a:tc>
                <a:tc>
                  <a:txBody>
                    <a:bodyPr/>
                    <a:lstStyle/>
                    <a:p>
                      <a:pPr algn="just" rtl="1"/>
                      <a:r>
                        <a:rPr lang="ar-SA" sz="1600" dirty="0" smtClean="0"/>
                        <a:t>الصدق</a:t>
                      </a:r>
                      <a:r>
                        <a:rPr lang="ar-SA" sz="1600" baseline="0" dirty="0" smtClean="0"/>
                        <a:t> والأمانة والمحافظة على حق الشخص في التعبير عنِ أفكاره ومشاعره .</a:t>
                      </a:r>
                      <a:endParaRPr lang="ar-SA" sz="1600" dirty="0"/>
                    </a:p>
                  </a:txBody>
                  <a:tcPr>
                    <a:solidFill>
                      <a:schemeClr val="bg1"/>
                    </a:solidFill>
                  </a:tcPr>
                </a:tc>
                <a:tc>
                  <a:txBody>
                    <a:bodyPr/>
                    <a:lstStyle/>
                    <a:p>
                      <a:pPr algn="just" rtl="1"/>
                      <a:r>
                        <a:rPr lang="ar-SA" sz="1600" dirty="0" smtClean="0"/>
                        <a:t>الشعور بالانهزامية والخنوع .</a:t>
                      </a:r>
                      <a:endParaRPr lang="ar-SA" sz="1600" dirty="0"/>
                    </a:p>
                  </a:txBody>
                  <a:tcPr>
                    <a:solidFill>
                      <a:schemeClr val="bg1"/>
                    </a:solidFill>
                  </a:tcPr>
                </a:tc>
                <a:tc>
                  <a:txBody>
                    <a:bodyPr/>
                    <a:lstStyle/>
                    <a:p>
                      <a:pPr algn="just" rtl="1"/>
                      <a:r>
                        <a:rPr lang="ar-SA" sz="1600" dirty="0" smtClean="0"/>
                        <a:t>السلوك الدفاعي وحب السيطرة </a:t>
                      </a:r>
                      <a:endParaRPr lang="ar-SA" sz="1600" dirty="0"/>
                    </a:p>
                  </a:txBody>
                  <a:tcPr>
                    <a:solidFill>
                      <a:schemeClr val="bg1"/>
                    </a:solidFill>
                  </a:tcPr>
                </a:tc>
              </a:tr>
            </a:tbl>
          </a:graphicData>
        </a:graphic>
      </p:graphicFrame>
    </p:spTree>
    <p:extLst>
      <p:ext uri="{BB962C8B-B14F-4D97-AF65-F5344CB8AC3E}">
        <p14:creationId xmlns:p14="http://schemas.microsoft.com/office/powerpoint/2010/main" xmlns="" val="19884254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152400"/>
            <a:ext cx="9105900" cy="1265238"/>
          </a:xfrm>
        </p:spPr>
        <p:txBody>
          <a:bodyPr/>
          <a:lstStyle/>
          <a:p>
            <a:pPr rtl="1"/>
            <a:r>
              <a:rPr lang="ar-SA" sz="2400" b="1" dirty="0" smtClean="0">
                <a:solidFill>
                  <a:srgbClr val="006600"/>
                </a:solidFill>
              </a:rPr>
              <a:t>  </a:t>
            </a:r>
            <a:r>
              <a:rPr lang="ar-SA" sz="2800" b="1" dirty="0" smtClean="0">
                <a:solidFill>
                  <a:srgbClr val="006600"/>
                </a:solidFill>
              </a:rPr>
              <a:t>أنماط </a:t>
            </a:r>
            <a:r>
              <a:rPr lang="ar-SA" sz="2800" b="1" dirty="0">
                <a:solidFill>
                  <a:srgbClr val="006600"/>
                </a:solidFill>
              </a:rPr>
              <a:t>السلوكيات والأخلاقيات في العمل </a:t>
            </a:r>
            <a:r>
              <a:rPr lang="ar-SA" sz="2800" b="1" dirty="0" smtClean="0">
                <a:solidFill>
                  <a:srgbClr val="006600"/>
                </a:solidFill>
              </a:rPr>
              <a:t>:</a:t>
            </a:r>
            <a:r>
              <a:rPr lang="ar-SA" sz="2400" dirty="0"/>
              <a:t/>
            </a:r>
            <a:br>
              <a:rPr lang="ar-SA" sz="2400" dirty="0"/>
            </a:br>
            <a:r>
              <a:rPr lang="ar-SA" sz="2400" dirty="0">
                <a:solidFill>
                  <a:srgbClr val="A50021"/>
                </a:solidFill>
              </a:rPr>
              <a:t> </a:t>
            </a:r>
            <a:r>
              <a:rPr lang="ar-SA" sz="2400" dirty="0" smtClean="0">
                <a:solidFill>
                  <a:srgbClr val="A50021"/>
                </a:solidFill>
              </a:rPr>
              <a:t>هنالك </a:t>
            </a:r>
            <a:r>
              <a:rPr lang="ar-SA" sz="2400" dirty="0">
                <a:solidFill>
                  <a:srgbClr val="A50021"/>
                </a:solidFill>
              </a:rPr>
              <a:t>مجموعة من أنماط السلوكيات التي تكون موجدة في العمل منها السلبي والإيجابي وهي على النحو التالي :</a:t>
            </a:r>
            <a:endParaRPr lang="ar-SA" sz="2400" dirty="0"/>
          </a:p>
        </p:txBody>
      </p:sp>
      <p:sp>
        <p:nvSpPr>
          <p:cNvPr id="3" name="عنصر نائب للمحتوى 2"/>
          <p:cNvSpPr>
            <a:spLocks noGrp="1"/>
          </p:cNvSpPr>
          <p:nvPr>
            <p:ph sz="half" idx="13"/>
          </p:nvPr>
        </p:nvSpPr>
        <p:spPr/>
        <p:txBody>
          <a:bodyPr/>
          <a:lstStyle/>
          <a:p>
            <a:pPr algn="just"/>
            <a:r>
              <a:rPr lang="ar-SA" sz="2000" dirty="0"/>
              <a:t>1- نقل الإشاعات بين مجموعات العمل.</a:t>
            </a:r>
          </a:p>
          <a:p>
            <a:pPr algn="just"/>
            <a:r>
              <a:rPr lang="ar-SA" sz="2000" dirty="0"/>
              <a:t>2- مشاركة الزملاء والتعاون معهم في انجاز العمل .</a:t>
            </a:r>
          </a:p>
          <a:p>
            <a:pPr algn="just"/>
            <a:r>
              <a:rPr lang="ar-SA" sz="2000" dirty="0"/>
              <a:t>3- الاتصال من خلال القنوات الرسمية.</a:t>
            </a:r>
          </a:p>
          <a:p>
            <a:pPr algn="just"/>
            <a:r>
              <a:rPr lang="ar-SA" sz="2000" dirty="0"/>
              <a:t>4- الاعتراف بالخطأ في عمل ما لم يكن ليكتشف لولا اعترافك .</a:t>
            </a:r>
          </a:p>
          <a:p>
            <a:pPr algn="just"/>
            <a:r>
              <a:rPr lang="ar-SA" sz="2000" dirty="0"/>
              <a:t>5- الاستفادة من انجازات الآخرين .</a:t>
            </a:r>
          </a:p>
          <a:p>
            <a:pPr algn="just"/>
            <a:r>
              <a:rPr lang="ar-SA" sz="2000" dirty="0"/>
              <a:t>6- الالتزام بمواعيد انجاز المهام .</a:t>
            </a:r>
          </a:p>
          <a:p>
            <a:pPr algn="just"/>
            <a:r>
              <a:rPr lang="ar-SA" sz="2000" dirty="0"/>
              <a:t>7- تقدير مشاعر الأفراد والجماعات .</a:t>
            </a:r>
          </a:p>
          <a:p>
            <a:pPr algn="just"/>
            <a:r>
              <a:rPr lang="ar-SA" sz="2000" dirty="0"/>
              <a:t>8- ترك العمل ليوم غد لتقوم به .</a:t>
            </a:r>
          </a:p>
          <a:p>
            <a:pPr algn="just"/>
            <a:r>
              <a:rPr lang="ar-SA" sz="2000" dirty="0"/>
              <a:t>9- التعامل مع التغيرات بايجابية .</a:t>
            </a:r>
          </a:p>
          <a:p>
            <a:pPr algn="just"/>
            <a:r>
              <a:rPr lang="ar-SA" sz="2000" dirty="0"/>
              <a:t>10- إرباك الآخرين بسبب ما تتخذه من </a:t>
            </a:r>
            <a:r>
              <a:rPr lang="ar-SA" sz="2000" dirty="0" smtClean="0"/>
              <a:t>إجراءات </a:t>
            </a:r>
            <a:r>
              <a:rPr lang="ar-SA" sz="2000" dirty="0"/>
              <a:t>وأعمال . </a:t>
            </a:r>
          </a:p>
          <a:p>
            <a:endParaRPr lang="ar-SA" sz="2000" dirty="0"/>
          </a:p>
        </p:txBody>
      </p:sp>
      <p:sp>
        <p:nvSpPr>
          <p:cNvPr id="4" name="عنصر نائب للمحتوى 3"/>
          <p:cNvSpPr>
            <a:spLocks noGrp="1"/>
          </p:cNvSpPr>
          <p:nvPr>
            <p:ph sz="half" idx="1"/>
          </p:nvPr>
        </p:nvSpPr>
        <p:spPr/>
        <p:txBody>
          <a:bodyPr/>
          <a:lstStyle/>
          <a:p>
            <a:pPr algn="just"/>
            <a:r>
              <a:rPr lang="ar-SA" sz="2000" dirty="0"/>
              <a:t>11- دعم أفكار وأراء الآخرين الجديدة .</a:t>
            </a:r>
          </a:p>
          <a:p>
            <a:pPr algn="just"/>
            <a:r>
              <a:rPr lang="ar-SA" sz="2000" dirty="0"/>
              <a:t>12- الحفاظ على أدوات وأجهزة العمل .</a:t>
            </a:r>
          </a:p>
          <a:p>
            <a:pPr algn="just"/>
            <a:r>
              <a:rPr lang="ar-SA" sz="2000" dirty="0"/>
              <a:t>13- تنفيذ السياسة والإجراءات الوظيفية.</a:t>
            </a:r>
          </a:p>
          <a:p>
            <a:pPr algn="just"/>
            <a:r>
              <a:rPr lang="ar-SA" sz="2000" dirty="0"/>
              <a:t>14- حل المشاكل المشتركة بين الآخرين .</a:t>
            </a:r>
          </a:p>
          <a:p>
            <a:pPr algn="just"/>
            <a:r>
              <a:rPr lang="ar-SA" sz="2000" dirty="0"/>
              <a:t>15- إعطاء امتيازات خاصة للأقران .</a:t>
            </a:r>
          </a:p>
          <a:p>
            <a:pPr algn="just"/>
            <a:r>
              <a:rPr lang="ar-SA" sz="2000" dirty="0"/>
              <a:t>16- الحفاظ على المواثيق والأسرار .</a:t>
            </a:r>
          </a:p>
          <a:p>
            <a:pPr algn="just"/>
            <a:r>
              <a:rPr lang="ar-SA" sz="2000" dirty="0"/>
              <a:t>17- الحفاظ على النظام حتى وأن شمل أصدقائك .</a:t>
            </a:r>
          </a:p>
          <a:p>
            <a:pPr algn="just"/>
            <a:r>
              <a:rPr lang="ar-SA" sz="2000" dirty="0"/>
              <a:t>18- الحفاظ على جو وبيئة آمنة للعمل .</a:t>
            </a:r>
          </a:p>
          <a:p>
            <a:pPr algn="just"/>
            <a:r>
              <a:rPr lang="ar-SA" sz="2000" dirty="0"/>
              <a:t>19- التقليل من المحسوبية والتعامل في محيط </a:t>
            </a:r>
            <a:r>
              <a:rPr lang="ar-SA" sz="2000" dirty="0" smtClean="0"/>
              <a:t>العمل.</a:t>
            </a:r>
            <a:endParaRPr lang="ar-SA" sz="2000" dirty="0"/>
          </a:p>
          <a:p>
            <a:endParaRPr lang="ar-SA" sz="2000" dirty="0"/>
          </a:p>
        </p:txBody>
      </p:sp>
    </p:spTree>
    <p:extLst>
      <p:ext uri="{BB962C8B-B14F-4D97-AF65-F5344CB8AC3E}">
        <p14:creationId xmlns:p14="http://schemas.microsoft.com/office/powerpoint/2010/main" xmlns="" val="8692495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1981200" y="3352800"/>
            <a:ext cx="5257800" cy="2308324"/>
          </a:xfrm>
          <a:prstGeom prst="rect">
            <a:avLst/>
          </a:prstGeom>
          <a:noFill/>
          <a:ln w="9525">
            <a:noFill/>
            <a:miter lim="800000"/>
            <a:headEnd/>
            <a:tailEnd/>
          </a:ln>
        </p:spPr>
        <p:txBody>
          <a:bodyPr wrap="square">
            <a:spAutoFit/>
          </a:bodyPr>
          <a:lstStyle/>
          <a:p>
            <a:pPr algn="ctr" rtl="0"/>
            <a:r>
              <a:rPr lang="ar-EG" sz="7200" dirty="0">
                <a:solidFill>
                  <a:schemeClr val="bg1"/>
                </a:solidFill>
                <a:latin typeface="Calibri" pitchFamily="34" charset="0"/>
              </a:rPr>
              <a:t>بحمد </a:t>
            </a:r>
            <a:r>
              <a:rPr lang="ar-EG" sz="7200" dirty="0" smtClean="0">
                <a:solidFill>
                  <a:schemeClr val="bg1"/>
                </a:solidFill>
                <a:latin typeface="Calibri" pitchFamily="34" charset="0"/>
              </a:rPr>
              <a:t>الله</a:t>
            </a:r>
            <a:endParaRPr lang="en-US" sz="7200" dirty="0" smtClean="0">
              <a:solidFill>
                <a:schemeClr val="bg1"/>
              </a:solidFill>
              <a:latin typeface="Calibri" pitchFamily="34" charset="0"/>
            </a:endParaRPr>
          </a:p>
          <a:p>
            <a:pPr algn="ctr" rtl="0"/>
            <a:endParaRPr lang="ar-SA" sz="3600" dirty="0" smtClean="0">
              <a:solidFill>
                <a:schemeClr val="bg1"/>
              </a:solidFill>
              <a:latin typeface="Calibri" pitchFamily="34" charset="0"/>
            </a:endParaRPr>
          </a:p>
          <a:p>
            <a:pPr algn="ctr" rtl="0"/>
            <a:r>
              <a:rPr lang="ar-SA" sz="3600" dirty="0" smtClean="0">
                <a:solidFill>
                  <a:schemeClr val="bg1"/>
                </a:solidFill>
                <a:latin typeface="Calibri" pitchFamily="34" charset="0"/>
              </a:rPr>
              <a:t>مع تمنياتي للجميع بالتوفيق والنجاح</a:t>
            </a:r>
            <a:endParaRPr lang="en-US" sz="36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1497</TotalTime>
  <Words>2005</Words>
  <Application>Microsoft Office PowerPoint</Application>
  <PresentationFormat>A4 Paper (210x297 mm)‎</PresentationFormat>
  <Paragraphs>275</Paragraphs>
  <Slides>29</Slides>
  <Notes>0</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Office Theme</vt:lpstr>
      <vt:lpstr>الشريحة 1</vt:lpstr>
      <vt:lpstr>المحاضرة الأولى   أخلاقيات الأعمال ( المفهوم والنموذج )   </vt:lpstr>
      <vt:lpstr>وصف موجز للمقرر :</vt:lpstr>
      <vt:lpstr>المخرجات التعليمية Learning outcomes &amp; Knowledge skills</vt:lpstr>
      <vt:lpstr>Course objectivesأهداف المقرر  </vt:lpstr>
      <vt:lpstr>الشريحة 6</vt:lpstr>
      <vt:lpstr>الشريحة 7</vt:lpstr>
      <vt:lpstr> الكتاب المقرر :</vt:lpstr>
      <vt:lpstr>الشريحة 9</vt:lpstr>
      <vt:lpstr>الشريحة 10</vt:lpstr>
      <vt:lpstr> (1) عملية بناء الأفكار أو العصف الذهني  Brainstorming </vt:lpstr>
      <vt:lpstr>الشريحة 12</vt:lpstr>
      <vt:lpstr> (2) عملية بناء الأفكار أو العصف الذهني  Brainstorming </vt:lpstr>
      <vt:lpstr>نظريات الحافز</vt:lpstr>
      <vt:lpstr>مبادئ التفعيل واستخدام الحوافز :</vt:lpstr>
      <vt:lpstr>أخلاقيات الأعمال ( المفهوم والنموذج )</vt:lpstr>
      <vt:lpstr>الشريحة 17</vt:lpstr>
      <vt:lpstr> ومن هذه القيم ما يلي : </vt:lpstr>
      <vt:lpstr>أهمية الأخلاقيات</vt:lpstr>
      <vt:lpstr>الشريحة 20</vt:lpstr>
      <vt:lpstr>الشريحة 21</vt:lpstr>
      <vt:lpstr>الشريحة 22</vt:lpstr>
      <vt:lpstr>الأخلاقيات المطلوبة في العمل</vt:lpstr>
      <vt:lpstr>الأخلاقيات المطلوبة في صاحب العمل :</vt:lpstr>
      <vt:lpstr>الشريحة 25</vt:lpstr>
      <vt:lpstr>الشريحة 26</vt:lpstr>
      <vt:lpstr>الشريحة 27</vt:lpstr>
      <vt:lpstr>  أنماط السلوكيات والأخلاقيات في العمل :  هنالك مجموعة من أنماط السلوكيات التي تكون موجدة في العمل منها السلبي والإيجابي وهي على النحو التالي :</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عبدالله</cp:lastModifiedBy>
  <cp:revision>126</cp:revision>
  <dcterms:created xsi:type="dcterms:W3CDTF">2009-10-14T19:14:34Z</dcterms:created>
  <dcterms:modified xsi:type="dcterms:W3CDTF">2012-09-06T07:59:55Z</dcterms:modified>
</cp:coreProperties>
</file>