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99" r:id="rId2"/>
    <p:sldId id="300" r:id="rId3"/>
    <p:sldId id="301" r:id="rId4"/>
    <p:sldId id="327" r:id="rId5"/>
    <p:sldId id="328" r:id="rId6"/>
    <p:sldId id="329" r:id="rId7"/>
    <p:sldId id="330" r:id="rId8"/>
    <p:sldId id="331" r:id="rId9"/>
    <p:sldId id="332" r:id="rId10"/>
    <p:sldId id="333" r:id="rId11"/>
    <p:sldId id="334" r:id="rId12"/>
    <p:sldId id="335" r:id="rId13"/>
    <p:sldId id="336"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3B84AF"/>
    <a:srgbClr val="AD9968"/>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dirty="0"/>
              <a:t/>
            </a:r>
            <a:br>
              <a:rPr lang="ar-SA" sz="4000" dirty="0"/>
            </a:br>
            <a:r>
              <a:rPr lang="ar-SA" sz="5400" dirty="0" smtClean="0">
                <a:solidFill>
                  <a:srgbClr val="009900"/>
                </a:solidFill>
              </a:rPr>
              <a:t>مقرر </a:t>
            </a:r>
            <a:r>
              <a:rPr lang="ar-SA" sz="5400" dirty="0">
                <a:solidFill>
                  <a:srgbClr val="009900"/>
                </a:solidFill>
              </a:rPr>
              <a:t>أخلاقيات الأعمال</a:t>
            </a:r>
            <a:endParaRPr lang="en-GB" sz="5400" b="1" dirty="0" smtClean="0">
              <a:solidFill>
                <a:srgbClr val="0099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dirty="0" smtClean="0">
                <a:solidFill>
                  <a:schemeClr val="accent2">
                    <a:lumMod val="50000"/>
                  </a:schemeClr>
                </a:solidFill>
                <a:latin typeface="Calibri" pitchFamily="34" charset="0"/>
                <a:cs typeface="Times New Roman" pitchFamily="18" charset="0"/>
              </a:rPr>
              <a:t>أ.د.عبدالرحمن الحماد</a:t>
            </a:r>
            <a:endParaRPr lang="en-US" sz="3600" dirty="0" smtClean="0">
              <a:solidFill>
                <a:schemeClr val="accent2">
                  <a:lumMod val="50000"/>
                </a:schemeClr>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Subtitle 2"/>
          <p:cNvSpPr txBox="1">
            <a:spLocks/>
          </p:cNvSpPr>
          <p:nvPr/>
        </p:nvSpPr>
        <p:spPr bwMode="auto">
          <a:xfrm>
            <a:off x="5562600" y="4648200"/>
            <a:ext cx="4038600"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chemeClr val="accent2">
                    <a:lumMod val="50000"/>
                  </a:schemeClr>
                </a:solidFill>
                <a:latin typeface="Calibri" pitchFamily="34" charset="0"/>
              </a:rPr>
              <a:t>نظام التعليم المطور للانتساب</a:t>
            </a:r>
            <a:endParaRPr lang="en-US" sz="2800" b="1" dirty="0">
              <a:solidFill>
                <a:schemeClr val="accent2">
                  <a:lumMod val="50000"/>
                </a:schemeClr>
              </a:solidFill>
              <a:latin typeface="Calibri" pitchFamily="34" charset="0"/>
            </a:endParaRPr>
          </a:p>
          <a:p>
            <a:pPr algn="ctr">
              <a:spcBef>
                <a:spcPct val="20000"/>
              </a:spcBef>
              <a:buFont typeface="Arial" pitchFamily="34" charset="0"/>
              <a:buNone/>
            </a:pPr>
            <a:r>
              <a:rPr lang="ar-SA" sz="2600" b="1" dirty="0" smtClean="0">
                <a:solidFill>
                  <a:srgbClr val="009900"/>
                </a:solidFill>
                <a:latin typeface="Calibri" pitchFamily="34" charset="0"/>
              </a:rPr>
              <a:t>كلية إدارة الأعمال  </a:t>
            </a:r>
            <a:endParaRPr lang="en-US" sz="2600" b="1" dirty="0">
              <a:solidFill>
                <a:srgbClr val="009900"/>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3962400"/>
            <a:ext cx="8420100" cy="1447800"/>
          </a:xfrm>
        </p:spPr>
        <p:txBody>
          <a:bodyPr/>
          <a:lstStyle/>
          <a:p>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المحاضرة </a:t>
            </a:r>
            <a:r>
              <a:rPr lang="ar-SA" b="1" dirty="0" smtClean="0">
                <a:solidFill>
                  <a:srgbClr val="002060"/>
                </a:solidFill>
              </a:rPr>
              <a:t>الثانية</a:t>
            </a:r>
            <a:r>
              <a:rPr lang="ar-SA" b="1" dirty="0" smtClean="0">
                <a:solidFill>
                  <a:srgbClr val="002060"/>
                </a:solidFill>
              </a:rPr>
              <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a:solidFill>
                  <a:srgbClr val="00B050"/>
                </a:solidFill>
              </a:rPr>
              <a:t/>
            </a:r>
            <a:br>
              <a:rPr lang="ar-SA" sz="4800" dirty="0">
                <a:solidFill>
                  <a:srgbClr val="00B050"/>
                </a:solidFill>
              </a:rPr>
            </a:br>
            <a:r>
              <a:rPr lang="ar-SA" sz="4800" b="1" dirty="0" smtClean="0">
                <a:solidFill>
                  <a:schemeClr val="accent2">
                    <a:lumMod val="75000"/>
                  </a:schemeClr>
                </a:solidFill>
              </a:rPr>
              <a:t>قيم الفرد والمنظمات وأخلاقيات الأعمال</a:t>
            </a:r>
            <a:br>
              <a:rPr lang="ar-SA" sz="4800" b="1" dirty="0" smtClean="0">
                <a:solidFill>
                  <a:schemeClr val="accent2">
                    <a:lumMod val="75000"/>
                  </a:schemeClr>
                </a:solidFill>
              </a:rPr>
            </a:br>
            <a:r>
              <a:rPr lang="ar-SA" sz="4800" b="1" dirty="0" smtClean="0">
                <a:solidFill>
                  <a:srgbClr val="00B050"/>
                </a:solidFill>
              </a:rPr>
              <a:t/>
            </a:r>
            <a:br>
              <a:rPr lang="ar-SA" sz="4800" b="1" dirty="0" smtClean="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b="1" dirty="0" smtClean="0">
                <a:solidFill>
                  <a:schemeClr val="accent4">
                    <a:lumMod val="50000"/>
                  </a:schemeClr>
                </a:solidFill>
              </a:rPr>
              <a:t>2</a:t>
            </a:r>
            <a:endParaRPr lang="ar-SA" sz="3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pPr algn="just" rtl="1"/>
            <a:r>
              <a:rPr lang="ar-SA" sz="2400" dirty="0" smtClean="0">
                <a:solidFill>
                  <a:schemeClr val="accent3">
                    <a:lumMod val="50000"/>
                  </a:schemeClr>
                </a:solidFill>
              </a:rPr>
              <a:t>هذه القيم قد تكون فردية أو مهنية ، وقد تكون عامة كقيم المنظمة والمجتمع ، وكلها تكون ذات علاقة تبادلية بحيث يؤثر كل منها على الآخر كما أوضحها دارن شميدت وباري بونز في دراستها على النحو التالي :</a:t>
            </a:r>
            <a:endParaRPr lang="ar-SA" sz="2400" dirty="0"/>
          </a:p>
        </p:txBody>
      </p:sp>
      <p:sp>
        <p:nvSpPr>
          <p:cNvPr id="3" name="عنصر نائب للمحتوى 2"/>
          <p:cNvSpPr>
            <a:spLocks noGrp="1"/>
          </p:cNvSpPr>
          <p:nvPr>
            <p:ph idx="1"/>
          </p:nvPr>
        </p:nvSpPr>
        <p:spPr>
          <a:xfrm>
            <a:off x="495300" y="1447800"/>
            <a:ext cx="8915400" cy="4678363"/>
          </a:xfrm>
        </p:spPr>
        <p:txBody>
          <a:bodyPr/>
          <a:lstStyle/>
          <a:p>
            <a:pPr algn="just" rtl="1"/>
            <a:endParaRPr lang="ar-SA" sz="1000" dirty="0" smtClean="0">
              <a:solidFill>
                <a:srgbClr val="A50021"/>
              </a:solidFill>
            </a:endParaRPr>
          </a:p>
          <a:p>
            <a:pPr algn="just" rtl="1"/>
            <a:endParaRPr lang="ar-SA" sz="2400" dirty="0"/>
          </a:p>
          <a:p>
            <a:pPr algn="just" rtl="1"/>
            <a:endParaRPr lang="ar-SA" sz="2400" dirty="0"/>
          </a:p>
        </p:txBody>
      </p:sp>
      <p:sp>
        <p:nvSpPr>
          <p:cNvPr id="4" name="شكل بيضاوي 3"/>
          <p:cNvSpPr/>
          <p:nvPr/>
        </p:nvSpPr>
        <p:spPr>
          <a:xfrm>
            <a:off x="4325144" y="1527448"/>
            <a:ext cx="1368152" cy="144016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dirty="0" smtClean="0"/>
              <a:t>قيم </a:t>
            </a:r>
          </a:p>
          <a:p>
            <a:pPr algn="ctr"/>
            <a:r>
              <a:rPr lang="ar-SA" dirty="0" smtClean="0"/>
              <a:t>اجتماعية</a:t>
            </a:r>
            <a:endParaRPr lang="ar-SA" dirty="0"/>
          </a:p>
        </p:txBody>
      </p:sp>
      <p:sp>
        <p:nvSpPr>
          <p:cNvPr id="5" name="شكل بيضاوي 4"/>
          <p:cNvSpPr/>
          <p:nvPr/>
        </p:nvSpPr>
        <p:spPr>
          <a:xfrm>
            <a:off x="6629400" y="2895600"/>
            <a:ext cx="1368152" cy="144016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dirty="0" smtClean="0"/>
              <a:t>قيم </a:t>
            </a:r>
          </a:p>
          <a:p>
            <a:pPr algn="ctr"/>
            <a:r>
              <a:rPr lang="ar-SA" dirty="0" smtClean="0"/>
              <a:t>المنظمة</a:t>
            </a:r>
            <a:endParaRPr lang="ar-SA" dirty="0"/>
          </a:p>
        </p:txBody>
      </p:sp>
      <p:sp>
        <p:nvSpPr>
          <p:cNvPr id="6" name="شكل بيضاوي 5"/>
          <p:cNvSpPr/>
          <p:nvPr/>
        </p:nvSpPr>
        <p:spPr>
          <a:xfrm>
            <a:off x="1804864" y="2823592"/>
            <a:ext cx="1368152" cy="144016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dirty="0" smtClean="0"/>
              <a:t>قيم الفرد</a:t>
            </a:r>
          </a:p>
          <a:p>
            <a:pPr algn="ctr"/>
            <a:r>
              <a:rPr lang="ar-SA" dirty="0" smtClean="0"/>
              <a:t>(الموظف)</a:t>
            </a:r>
            <a:endParaRPr lang="ar-SA" dirty="0"/>
          </a:p>
        </p:txBody>
      </p:sp>
      <p:sp>
        <p:nvSpPr>
          <p:cNvPr id="7" name="شكل بيضاوي 6"/>
          <p:cNvSpPr/>
          <p:nvPr/>
        </p:nvSpPr>
        <p:spPr>
          <a:xfrm>
            <a:off x="4253136" y="4047728"/>
            <a:ext cx="1368152" cy="144016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dirty="0" smtClean="0"/>
              <a:t>قيم </a:t>
            </a:r>
          </a:p>
          <a:p>
            <a:pPr algn="ctr"/>
            <a:r>
              <a:rPr lang="ar-SA" dirty="0" smtClean="0"/>
              <a:t>المدير</a:t>
            </a:r>
            <a:endParaRPr lang="ar-SA" dirty="0"/>
          </a:p>
        </p:txBody>
      </p:sp>
      <p:cxnSp>
        <p:nvCxnSpPr>
          <p:cNvPr id="8" name="رابط كسهم مستقيم 7"/>
          <p:cNvCxnSpPr/>
          <p:nvPr/>
        </p:nvCxnSpPr>
        <p:spPr>
          <a:xfrm>
            <a:off x="5909320" y="2391544"/>
            <a:ext cx="864096"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flipH="1">
            <a:off x="3173016" y="2319536"/>
            <a:ext cx="936102"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flipH="1">
            <a:off x="5765304" y="4191744"/>
            <a:ext cx="936104" cy="576064"/>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رابط كسهم مستقيم 10"/>
          <p:cNvCxnSpPr/>
          <p:nvPr/>
        </p:nvCxnSpPr>
        <p:spPr>
          <a:xfrm>
            <a:off x="3245024" y="4047728"/>
            <a:ext cx="864096" cy="576064"/>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2" name="مستطيل 11"/>
          <p:cNvSpPr/>
          <p:nvPr/>
        </p:nvSpPr>
        <p:spPr>
          <a:xfrm>
            <a:off x="1219200" y="5638800"/>
            <a:ext cx="7391400" cy="646331"/>
          </a:xfrm>
          <a:prstGeom prst="rect">
            <a:avLst/>
          </a:prstGeom>
        </p:spPr>
        <p:txBody>
          <a:bodyPr wrap="square">
            <a:spAutoFit/>
          </a:bodyPr>
          <a:lstStyle/>
          <a:p>
            <a:pPr algn="just"/>
            <a:r>
              <a:rPr lang="ar-SA" dirty="0" smtClean="0">
                <a:solidFill>
                  <a:srgbClr val="FF0000"/>
                </a:solidFill>
              </a:rPr>
              <a:t>ويلاحظ أن قيم المجتمع ذات تأثير مباشر على قيم الفرد والمنظمة ، إلا أن القيم المشتركة بين المنظمة والأفراد تعتبر ذات مصدر أساسي لفاعلية الفرد والمنظمة على حد سواء .</a:t>
            </a:r>
            <a:endParaRPr lang="ar-SA" dirty="0"/>
          </a:p>
        </p:txBody>
      </p:sp>
    </p:spTree>
    <p:extLst>
      <p:ext uri="{BB962C8B-B14F-4D97-AF65-F5344CB8AC3E}">
        <p14:creationId xmlns="" xmlns:p14="http://schemas.microsoft.com/office/powerpoint/2010/main" val="1337120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rgbClr val="006600"/>
                </a:solidFill>
              </a:rPr>
              <a:t>مصادر الأخلاقيات في منظمات الأعمال</a:t>
            </a:r>
            <a:endParaRPr lang="ar-SA" dirty="0"/>
          </a:p>
        </p:txBody>
      </p:sp>
      <p:sp>
        <p:nvSpPr>
          <p:cNvPr id="3" name="عنصر نائب للمحتوى 2"/>
          <p:cNvSpPr>
            <a:spLocks noGrp="1"/>
          </p:cNvSpPr>
          <p:nvPr>
            <p:ph idx="1"/>
          </p:nvPr>
        </p:nvSpPr>
        <p:spPr>
          <a:xfrm>
            <a:off x="495300" y="1447800"/>
            <a:ext cx="8915400" cy="4800600"/>
          </a:xfrm>
        </p:spPr>
        <p:txBody>
          <a:bodyPr/>
          <a:lstStyle/>
          <a:p>
            <a:pPr algn="ctr"/>
            <a:r>
              <a:rPr lang="ar-SA" sz="2400" dirty="0" smtClean="0">
                <a:solidFill>
                  <a:srgbClr val="FF0000"/>
                </a:solidFill>
              </a:rPr>
              <a:t>مصادر الأخلاقيات في الأعمال</a:t>
            </a:r>
          </a:p>
          <a:p>
            <a:endParaRPr lang="ar-SA" sz="1800" dirty="0" smtClean="0"/>
          </a:p>
          <a:p>
            <a:endParaRPr lang="ar-SA" sz="1800" dirty="0" smtClean="0"/>
          </a:p>
          <a:p>
            <a:endParaRPr lang="ar-SA" sz="1800" dirty="0" smtClean="0"/>
          </a:p>
          <a:p>
            <a:endParaRPr lang="ar-SA" sz="1800" dirty="0" smtClean="0"/>
          </a:p>
          <a:p>
            <a:endParaRPr lang="ar-SA" sz="1800" dirty="0" smtClean="0"/>
          </a:p>
          <a:p>
            <a:pPr algn="just" rtl="1"/>
            <a:endParaRPr lang="ar-SA" sz="1200" dirty="0" smtClean="0"/>
          </a:p>
          <a:p>
            <a:pPr algn="just" rtl="1"/>
            <a:r>
              <a:rPr lang="ar-SA" sz="1800" dirty="0" smtClean="0"/>
              <a:t>		- الثقافة السائدة في المجتمع.      			- القيم الشخصية الذاتية الفطرية .</a:t>
            </a:r>
          </a:p>
          <a:p>
            <a:pPr algn="just" rtl="1"/>
            <a:r>
              <a:rPr lang="ar-SA" sz="1800" dirty="0" smtClean="0"/>
              <a:t>		- قيم الجماعة .				- المعتقدات الدينية والمذهبية .</a:t>
            </a:r>
          </a:p>
          <a:p>
            <a:pPr algn="just" rtl="1"/>
            <a:r>
              <a:rPr lang="ar-SA" sz="1800" dirty="0" smtClean="0"/>
              <a:t>		- قيم العائلة .				- الخبرة السابقة والمستوى التعليمي.</a:t>
            </a:r>
          </a:p>
          <a:p>
            <a:pPr algn="just" rtl="1"/>
            <a:r>
              <a:rPr lang="ar-SA" sz="1800" dirty="0" smtClean="0"/>
              <a:t>		- قيم العمل .				- الخصوصية الفردية .</a:t>
            </a:r>
          </a:p>
          <a:p>
            <a:pPr algn="just" rtl="1"/>
            <a:r>
              <a:rPr lang="ar-SA" sz="1800" dirty="0" smtClean="0"/>
              <a:t>		- قيم المجتمع الحضارية .			- الحالة الصحية النفسية والجسمانية.</a:t>
            </a:r>
          </a:p>
          <a:p>
            <a:endParaRPr lang="ar-SA" dirty="0" smtClean="0"/>
          </a:p>
          <a:p>
            <a:r>
              <a:rPr lang="en-US" sz="1200" dirty="0" smtClean="0"/>
              <a:t>2001 </a:t>
            </a:r>
            <a:r>
              <a:rPr lang="ar-SA" sz="1200" dirty="0" smtClean="0"/>
              <a:t>، </a:t>
            </a:r>
            <a:r>
              <a:rPr lang="en-US" sz="1200" dirty="0" smtClean="0"/>
              <a:t>106 </a:t>
            </a:r>
            <a:r>
              <a:rPr lang="ar-SA" sz="1200" dirty="0" smtClean="0"/>
              <a:t> ، ص</a:t>
            </a:r>
            <a:r>
              <a:rPr lang="en-US" sz="1200" dirty="0" smtClean="0"/>
              <a:t>106</a:t>
            </a:r>
            <a:r>
              <a:rPr lang="ar-SA" sz="1200" dirty="0" smtClean="0"/>
              <a:t> (بتصرف)  - أخلاقيات العمل </a:t>
            </a:r>
            <a:r>
              <a:rPr lang="en-US" sz="1200" dirty="0" smtClean="0"/>
              <a:t> </a:t>
            </a:r>
            <a:r>
              <a:rPr lang="ar-SA" sz="1200" dirty="0" smtClean="0"/>
              <a:t>                  ياغي ، د. بلال خلف السكارنه</a:t>
            </a:r>
          </a:p>
          <a:p>
            <a:endParaRPr lang="ar-SA" sz="1800" dirty="0"/>
          </a:p>
        </p:txBody>
      </p:sp>
      <p:sp>
        <p:nvSpPr>
          <p:cNvPr id="5" name="مستطيل 4"/>
          <p:cNvSpPr/>
          <p:nvPr/>
        </p:nvSpPr>
        <p:spPr>
          <a:xfrm>
            <a:off x="3657600" y="1981200"/>
            <a:ext cx="2124000" cy="540000"/>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sz="2400" dirty="0" smtClean="0">
                <a:solidFill>
                  <a:schemeClr val="tx1"/>
                </a:solidFill>
              </a:rPr>
              <a:t> أخلاقيات الأعمال</a:t>
            </a:r>
            <a:endParaRPr lang="ar-SA" sz="2400" dirty="0">
              <a:solidFill>
                <a:schemeClr val="tx1"/>
              </a:solidFill>
            </a:endParaRPr>
          </a:p>
        </p:txBody>
      </p:sp>
      <p:sp>
        <p:nvSpPr>
          <p:cNvPr id="6" name="مستطيل 5"/>
          <p:cNvSpPr/>
          <p:nvPr/>
        </p:nvSpPr>
        <p:spPr>
          <a:xfrm>
            <a:off x="5925616" y="2773288"/>
            <a:ext cx="2628000" cy="720001"/>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dirty="0" smtClean="0">
                <a:solidFill>
                  <a:schemeClr val="tx1"/>
                </a:solidFill>
              </a:rPr>
              <a:t>نظام القيم الاجتماعية والأخلاقية في المجتمع الخارجي</a:t>
            </a:r>
            <a:endParaRPr lang="ar-SA" dirty="0">
              <a:solidFill>
                <a:schemeClr val="tx1"/>
              </a:solidFill>
            </a:endParaRPr>
          </a:p>
        </p:txBody>
      </p:sp>
      <p:sp>
        <p:nvSpPr>
          <p:cNvPr id="7" name="مستطيل 6"/>
          <p:cNvSpPr/>
          <p:nvPr/>
        </p:nvSpPr>
        <p:spPr>
          <a:xfrm>
            <a:off x="885344" y="2773288"/>
            <a:ext cx="2592000" cy="720001"/>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dirty="0" smtClean="0">
                <a:solidFill>
                  <a:schemeClr val="tx1"/>
                </a:solidFill>
              </a:rPr>
              <a:t>نظام القيم والمعتقدات </a:t>
            </a:r>
          </a:p>
          <a:p>
            <a:pPr algn="ctr"/>
            <a:r>
              <a:rPr lang="ar-SA" dirty="0" smtClean="0">
                <a:solidFill>
                  <a:schemeClr val="tx1"/>
                </a:solidFill>
              </a:rPr>
              <a:t>الشخصية الذاتية</a:t>
            </a:r>
            <a:endParaRPr lang="ar-SA" dirty="0">
              <a:solidFill>
                <a:schemeClr val="tx1"/>
              </a:solidFill>
            </a:endParaRPr>
          </a:p>
        </p:txBody>
      </p:sp>
      <p:sp>
        <p:nvSpPr>
          <p:cNvPr id="8" name="قوس 7"/>
          <p:cNvSpPr/>
          <p:nvPr/>
        </p:nvSpPr>
        <p:spPr>
          <a:xfrm>
            <a:off x="5299248" y="2341241"/>
            <a:ext cx="914400" cy="914400"/>
          </a:xfrm>
          <a:prstGeom prst="arc">
            <a:avLst/>
          </a:prstGeom>
        </p:spPr>
        <p:style>
          <a:lnRef idx="1">
            <a:schemeClr val="dk1"/>
          </a:lnRef>
          <a:fillRef idx="0">
            <a:schemeClr val="dk1"/>
          </a:fillRef>
          <a:effectRef idx="0">
            <a:schemeClr val="dk1"/>
          </a:effectRef>
          <a:fontRef idx="minor">
            <a:schemeClr val="tx1"/>
          </a:fontRef>
        </p:style>
        <p:txBody>
          <a:bodyPr rtlCol="1" anchor="ctr"/>
          <a:lstStyle/>
          <a:p>
            <a:pPr algn="ctr"/>
            <a:r>
              <a:rPr lang="ar-SA" dirty="0" smtClean="0">
                <a:ln>
                  <a:solidFill>
                    <a:schemeClr val="tx1"/>
                  </a:solidFill>
                </a:ln>
              </a:rPr>
              <a:t> </a:t>
            </a:r>
          </a:p>
          <a:p>
            <a:pPr algn="ctr"/>
            <a:endParaRPr lang="ar-SA" dirty="0">
              <a:ln>
                <a:solidFill>
                  <a:schemeClr val="tx1"/>
                </a:solidFill>
              </a:ln>
            </a:endParaRPr>
          </a:p>
        </p:txBody>
      </p:sp>
      <p:sp>
        <p:nvSpPr>
          <p:cNvPr id="9" name="قوس 8"/>
          <p:cNvSpPr/>
          <p:nvPr/>
        </p:nvSpPr>
        <p:spPr>
          <a:xfrm rot="16524141">
            <a:off x="3211017" y="2485257"/>
            <a:ext cx="842393" cy="698376"/>
          </a:xfrm>
          <a:prstGeom prst="arc">
            <a:avLst/>
          </a:prstGeom>
        </p:spPr>
        <p:style>
          <a:lnRef idx="1">
            <a:schemeClr val="dk1"/>
          </a:lnRef>
          <a:fillRef idx="0">
            <a:schemeClr val="dk1"/>
          </a:fillRef>
          <a:effectRef idx="0">
            <a:schemeClr val="dk1"/>
          </a:effectRef>
          <a:fontRef idx="minor">
            <a:schemeClr val="tx1"/>
          </a:fontRef>
        </p:style>
        <p:txBody>
          <a:bodyPr rtlCol="1" anchor="ctr"/>
          <a:lstStyle/>
          <a:p>
            <a:pPr algn="ctr"/>
            <a:r>
              <a:rPr lang="ar-SA" dirty="0" smtClean="0"/>
              <a:t>    </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dirty="0" smtClean="0">
                <a:solidFill>
                  <a:srgbClr val="006600"/>
                </a:solidFill>
              </a:rPr>
              <a:t>وإجمالاً يمكن أن تحدد مصادر أخلاقيات الأعمال التي تتجسد في السلوك الأخلاقي الحميد أو السيئ بالآتي :</a:t>
            </a:r>
            <a:endParaRPr lang="ar-SA" sz="3200" dirty="0"/>
          </a:p>
        </p:txBody>
      </p:sp>
      <p:sp>
        <p:nvSpPr>
          <p:cNvPr id="3" name="عنصر نائب للمحتوى 2"/>
          <p:cNvSpPr>
            <a:spLocks noGrp="1"/>
          </p:cNvSpPr>
          <p:nvPr>
            <p:ph idx="1"/>
          </p:nvPr>
        </p:nvSpPr>
        <p:spPr/>
        <p:txBody>
          <a:bodyPr/>
          <a:lstStyle/>
          <a:p>
            <a:pPr marL="742950" indent="-742950" algn="just" rtl="1">
              <a:buAutoNum type="arabicParenBoth"/>
            </a:pPr>
            <a:r>
              <a:rPr lang="ar-SA" sz="2800" dirty="0" smtClean="0">
                <a:solidFill>
                  <a:srgbClr val="A50021"/>
                </a:solidFill>
              </a:rPr>
              <a:t>العائلة والتربية البيئية : </a:t>
            </a:r>
          </a:p>
          <a:p>
            <a:pPr marL="742950" indent="-742950" algn="just" rtl="1"/>
            <a:r>
              <a:rPr lang="ar-SA" sz="2400" b="1" dirty="0" smtClean="0">
                <a:solidFill>
                  <a:srgbClr val="A50021"/>
                </a:solidFill>
              </a:rPr>
              <a:t>	</a:t>
            </a:r>
            <a:r>
              <a:rPr lang="ar-SA" sz="2400" dirty="0" smtClean="0"/>
              <a:t>تمثل العائلة النواة الأولى لبناء السلوك لدى الفرد لذلك اهتمت الأديان والمجتمعات الحضارية ببناء العائلة وأكدت على تماسكات حيث يبدأ الفرد صغيراً باكتساب سلوكه الحسن أو السيئ من هذا المنبع الأول .</a:t>
            </a:r>
          </a:p>
          <a:p>
            <a:pPr marL="742950" indent="-742950" algn="just" rtl="1"/>
            <a:endParaRPr lang="ar-SA" sz="1200" dirty="0" smtClean="0"/>
          </a:p>
          <a:p>
            <a:pPr marL="742950" indent="-742950" algn="just" rtl="1"/>
            <a:r>
              <a:rPr lang="ar-SA" sz="2400" dirty="0" smtClean="0">
                <a:solidFill>
                  <a:srgbClr val="A50021"/>
                </a:solidFill>
              </a:rPr>
              <a:t>(2) </a:t>
            </a:r>
            <a:r>
              <a:rPr lang="ar-SA" sz="2400" b="1" dirty="0" smtClean="0">
                <a:solidFill>
                  <a:srgbClr val="A50021"/>
                </a:solidFill>
              </a:rPr>
              <a:t>	</a:t>
            </a:r>
            <a:r>
              <a:rPr lang="ar-SA" sz="2800" dirty="0" smtClean="0">
                <a:solidFill>
                  <a:srgbClr val="A50021"/>
                </a:solidFill>
              </a:rPr>
              <a:t>ثقافة المجتمع وقيمه وعاداته : </a:t>
            </a:r>
          </a:p>
          <a:p>
            <a:pPr marL="742950" indent="-742950" algn="just" rtl="1"/>
            <a:r>
              <a:rPr lang="ar-SA" sz="2400" b="1" dirty="0" smtClean="0">
                <a:solidFill>
                  <a:srgbClr val="A50021"/>
                </a:solidFill>
              </a:rPr>
              <a:t>	</a:t>
            </a:r>
            <a:r>
              <a:rPr lang="ar-SA" sz="2400" dirty="0" smtClean="0"/>
              <a:t>يتأثر سلوك الفرد بمؤثرات خارجية كثيرة يقع في مقدمتها ثقافة المجتمع وقيمه وعاداته ، ففي بداية احتكاك الفرد بالجماعة تظهر لديه القابلية أن يأخذ من قيم الجماعة وتشكل لديه روح الانتماء للجماعة ويصبح هو مدافعاً عن قيمتها وأعرافها ، وتقاليدها ، فإذا كانت هذه الأعراف واضحة لدى الفرد ومنسجمة مع بنائه الأسري الأولي نراها تتجسد دائماً في سلوكياته في العمل . </a:t>
            </a:r>
            <a:r>
              <a:rPr lang="ar-SA" sz="2400" b="1" dirty="0" smtClean="0">
                <a:solidFill>
                  <a:srgbClr val="A50021"/>
                </a:solidFill>
              </a:rPr>
              <a:t> </a:t>
            </a:r>
          </a:p>
          <a:p>
            <a:pPr marL="742950" indent="-742950" algn="just" rtl="1"/>
            <a:endParaRPr lang="ar-SA" sz="2400" dirty="0" smtClean="0"/>
          </a:p>
          <a:p>
            <a:pPr marL="514350" indent="-514350" algn="just" rtl="1"/>
            <a:endParaRPr lang="ar-SA" sz="2400" dirty="0" smtClean="0"/>
          </a:p>
          <a:p>
            <a:pPr marL="514350" indent="-514350" algn="just" rtl="1"/>
            <a:endParaRPr lang="ar-SA" sz="2400" dirty="0" smtClean="0"/>
          </a:p>
          <a:p>
            <a:pPr marL="514350" indent="-514350" algn="just" rtl="1"/>
            <a:endParaRPr lang="ar-SA" sz="2400" dirty="0" smtClean="0"/>
          </a:p>
          <a:p>
            <a:pPr algn="just" rtl="1"/>
            <a:endParaRPr lang="ar-SA"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228600"/>
            <a:ext cx="8915400" cy="5897563"/>
          </a:xfrm>
        </p:spPr>
        <p:txBody>
          <a:bodyPr/>
          <a:lstStyle/>
          <a:p>
            <a:pPr marL="742950" indent="-742950" algn="just" rtl="1"/>
            <a:endParaRPr lang="ar-SA" sz="3600" b="1" dirty="0" smtClean="0">
              <a:solidFill>
                <a:srgbClr val="A50021"/>
              </a:solidFill>
            </a:endParaRPr>
          </a:p>
          <a:p>
            <a:pPr marL="742950" indent="-742950" algn="just" rtl="1"/>
            <a:r>
              <a:rPr lang="ar-SA" sz="2800" dirty="0" smtClean="0">
                <a:solidFill>
                  <a:srgbClr val="A50021"/>
                </a:solidFill>
              </a:rPr>
              <a:t>(3) التأثر بالجماعات المرجعية : </a:t>
            </a:r>
          </a:p>
          <a:p>
            <a:pPr marL="742950" indent="-742950" algn="just" rtl="1"/>
            <a:r>
              <a:rPr lang="ar-SA" sz="2400" b="1" dirty="0" smtClean="0">
                <a:solidFill>
                  <a:srgbClr val="A50021"/>
                </a:solidFill>
              </a:rPr>
              <a:t>	</a:t>
            </a:r>
            <a:r>
              <a:rPr lang="ar-SA" sz="2400" dirty="0" smtClean="0"/>
              <a:t>إن الجماعات المرجعية هي في حقيقتها مصدر مهم للسلوك الفردي الأخلاقي وغير الأخلاقي وقد يكون التأثير بها سبباً في اتخاذ قرارات كارثية أحياناً . وقد تكون هذه المرجعيات سياسية أو دينية أو أدبية أو عشائرية أو عسكرية أو غيرها .</a:t>
            </a:r>
          </a:p>
          <a:p>
            <a:pPr marL="742950" indent="-742950" algn="just" rtl="1"/>
            <a:endParaRPr lang="ar-SA" sz="1000" dirty="0" smtClean="0"/>
          </a:p>
          <a:p>
            <a:pPr marL="742950" indent="-742950" algn="just" rtl="1"/>
            <a:r>
              <a:rPr lang="ar-SA" sz="2800" dirty="0" smtClean="0">
                <a:solidFill>
                  <a:srgbClr val="A50021"/>
                </a:solidFill>
              </a:rPr>
              <a:t>(4) المدرسة ونظام التعليم في مجتمع : </a:t>
            </a:r>
          </a:p>
          <a:p>
            <a:pPr marL="742950" indent="-742950" algn="just" rtl="1"/>
            <a:r>
              <a:rPr lang="ar-SA" sz="2400" b="1" dirty="0" smtClean="0">
                <a:solidFill>
                  <a:srgbClr val="A50021"/>
                </a:solidFill>
              </a:rPr>
              <a:t>	</a:t>
            </a:r>
            <a:r>
              <a:rPr lang="ar-SA" sz="2400" dirty="0" smtClean="0"/>
              <a:t>يلعب النظام التعليمي دوراً في المجتمع وفي تكوين القيم والأخلاق وتنمية السلوك الأخلاقي لدى الأفراد . </a:t>
            </a:r>
          </a:p>
          <a:p>
            <a:pPr marL="742950" indent="-742950" algn="just" rtl="1"/>
            <a:endParaRPr lang="ar-SA" sz="1000" dirty="0" smtClean="0"/>
          </a:p>
          <a:p>
            <a:pPr marL="742950" indent="-742950" algn="just" rtl="1"/>
            <a:r>
              <a:rPr lang="ar-SA" sz="2800" dirty="0" smtClean="0">
                <a:solidFill>
                  <a:srgbClr val="A50021"/>
                </a:solidFill>
              </a:rPr>
              <a:t>(5) إعلام الدولة والصحافة ومؤسسات الرأي : </a:t>
            </a:r>
          </a:p>
          <a:p>
            <a:pPr marL="742950" indent="-742950" algn="just" rtl="1"/>
            <a:r>
              <a:rPr lang="ar-SA" sz="2400" b="1" dirty="0" smtClean="0">
                <a:solidFill>
                  <a:srgbClr val="A50021"/>
                </a:solidFill>
              </a:rPr>
              <a:t>	</a:t>
            </a:r>
            <a:r>
              <a:rPr lang="ar-SA" sz="2400" dirty="0" smtClean="0"/>
              <a:t>يعبر البعض عن الصحافة بكونها مرآة المجتمع ، وفي نفس الوقت فإن الصحافة ووسائل الإعلام الأخرى تبث قيماً وأفكاراً تصلنا حيثما نكون فهي أدوات واسعة الانتشار وكبيرة التأثير .</a:t>
            </a:r>
          </a:p>
          <a:p>
            <a:pPr algn="just" rtl="1"/>
            <a:endParaRPr lang="ar-SA" sz="2400" dirty="0" smtClean="0"/>
          </a:p>
          <a:p>
            <a:pPr algn="just" rtl="1"/>
            <a:endParaRPr lang="ar-SA"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304800"/>
            <a:ext cx="8915400" cy="5821363"/>
          </a:xfrm>
        </p:spPr>
        <p:txBody>
          <a:bodyPr/>
          <a:lstStyle/>
          <a:p>
            <a:pPr marL="742950" indent="-742950" algn="just" rtl="1"/>
            <a:endParaRPr lang="ar-SA" sz="2400" b="1" dirty="0" smtClean="0">
              <a:solidFill>
                <a:srgbClr val="A50021"/>
              </a:solidFill>
            </a:endParaRPr>
          </a:p>
          <a:p>
            <a:pPr marL="742950" indent="-742950" algn="just" rtl="1"/>
            <a:r>
              <a:rPr lang="ar-SA" sz="2800" dirty="0" smtClean="0">
                <a:solidFill>
                  <a:srgbClr val="A50021"/>
                </a:solidFill>
              </a:rPr>
              <a:t>(6) مجتمع العمل الأول : </a:t>
            </a:r>
          </a:p>
          <a:p>
            <a:pPr marL="742950" indent="-742950" algn="just" rtl="1"/>
            <a:r>
              <a:rPr lang="ar-SA" sz="1000" b="1" dirty="0" smtClean="0">
                <a:solidFill>
                  <a:srgbClr val="A50021"/>
                </a:solidFill>
              </a:rPr>
              <a:t>	</a:t>
            </a:r>
          </a:p>
          <a:p>
            <a:pPr marL="742950" indent="-742950" algn="just" rtl="1"/>
            <a:r>
              <a:rPr lang="ar-SA" sz="2400" b="1" dirty="0" smtClean="0">
                <a:solidFill>
                  <a:srgbClr val="A50021"/>
                </a:solidFill>
              </a:rPr>
              <a:t>	</a:t>
            </a:r>
            <a:r>
              <a:rPr lang="ar-SA" sz="2400" dirty="0" smtClean="0"/>
              <a:t>يؤثر مجتمع العمل بكل مكوناته على الأفراد ويغير من أخلاقياتهم ويفرض عليهم سلوكيات جديدة ، وبالأخص مجتمع العمل الأول أو أول وظيفة يمارسها الشخص ، فحالات مثل احترام الوقت والتعاون وحب العمل الجماعي والمشاركة في الرأي وتحمل المسؤولية واستعمال السلطات وإصدار الأوامر أو تلقيها كلها أمور مهمة تنعكس على قناعات الشخص وسلوكه اليومي سلباً أو إيجاباً . وقد نجد أن بعض المنظمات قد تحولت فعلاً إلى مجتمع صالح ومناخ نظيف تنمو فيه السلوكيات الصحيحة وترفض الفاسدة منها .</a:t>
            </a:r>
          </a:p>
          <a:p>
            <a:pPr marL="742950" indent="-742950" algn="just" rtl="1"/>
            <a:endParaRPr lang="ar-SA" sz="1000" dirty="0" smtClean="0"/>
          </a:p>
          <a:p>
            <a:pPr marL="742950" indent="-742950" algn="just" rtl="1"/>
            <a:r>
              <a:rPr lang="ar-SA" sz="2400" dirty="0" smtClean="0"/>
              <a:t> </a:t>
            </a:r>
            <a:r>
              <a:rPr lang="ar-SA" sz="2800" dirty="0" smtClean="0">
                <a:solidFill>
                  <a:srgbClr val="A50021"/>
                </a:solidFill>
              </a:rPr>
              <a:t>(7) سلطة القديم والقيم الشخصية المتأصلة لدى العاملين : </a:t>
            </a:r>
          </a:p>
          <a:p>
            <a:pPr marL="742950" indent="-742950" algn="just" rtl="1"/>
            <a:r>
              <a:rPr lang="ar-SA" sz="2400" b="1" dirty="0" smtClean="0">
                <a:solidFill>
                  <a:srgbClr val="A50021"/>
                </a:solidFill>
              </a:rPr>
              <a:t>	</a:t>
            </a:r>
            <a:r>
              <a:rPr lang="ar-SA" sz="2400" dirty="0" smtClean="0"/>
              <a:t>في المجتمعات التقليدية فإن للموروث الثقافي والحضاري تأثيراً كبيراً على سلوكياتنا وأخلاقياتنا خاصة وأن هذا الموروث جاء متأصلاً عبر فترات زمنية متلاحقة .</a:t>
            </a:r>
          </a:p>
          <a:p>
            <a:pPr marL="742950" indent="-742950" algn="just" rtl="1"/>
            <a:endParaRPr lang="ar-SA" sz="2400" b="1" dirty="0" smtClean="0">
              <a:solidFill>
                <a:srgbClr val="A50021"/>
              </a:solidFill>
            </a:endParaRPr>
          </a:p>
          <a:p>
            <a:pPr algn="just" rtl="1"/>
            <a:endParaRPr lang="ar-SA"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304801"/>
            <a:ext cx="8915400" cy="5486400"/>
          </a:xfrm>
        </p:spPr>
        <p:txBody>
          <a:bodyPr/>
          <a:lstStyle/>
          <a:p>
            <a:pPr marL="742950" indent="-742950" algn="just" rtl="1"/>
            <a:endParaRPr lang="ar-SA" sz="2400" dirty="0" smtClean="0"/>
          </a:p>
          <a:p>
            <a:pPr marL="742950" indent="-742950" algn="just" rtl="1"/>
            <a:r>
              <a:rPr lang="ar-SA" sz="2800" dirty="0" smtClean="0">
                <a:solidFill>
                  <a:srgbClr val="A50021"/>
                </a:solidFill>
              </a:rPr>
              <a:t>(8) القوانين واللوائح الحكومية والتشريعات : </a:t>
            </a:r>
          </a:p>
          <a:p>
            <a:pPr marL="742950" indent="-742950" algn="just" rtl="1"/>
            <a:r>
              <a:rPr lang="ar-SA" sz="1600" b="1" dirty="0" smtClean="0">
                <a:solidFill>
                  <a:srgbClr val="A50021"/>
                </a:solidFill>
              </a:rPr>
              <a:t>	</a:t>
            </a:r>
          </a:p>
          <a:p>
            <a:pPr marL="742950" indent="-742950" algn="just" rtl="1"/>
            <a:r>
              <a:rPr lang="ar-SA" sz="2400" b="1" dirty="0" smtClean="0">
                <a:solidFill>
                  <a:srgbClr val="A50021"/>
                </a:solidFill>
              </a:rPr>
              <a:t>	</a:t>
            </a:r>
            <a:r>
              <a:rPr lang="ar-SA" sz="2400" dirty="0" smtClean="0"/>
              <a:t>يمكن النظر للقوانين بأنها عبارة عن نتائج تيار أو اتجاه معين بما يتوقعه المجتمع من حيث السلوك المقبول ، ويمكن اعتبار الممارسات على أنها غير قانونية إذا ما كان المجتمع ينظر إليها على أنها سلبية وغير أخلاقية ، فالقانون يحدد ويضع المعايير المقبولة في مجال الأعمال التي تعمل بدورها على توجيه المدراء .</a:t>
            </a:r>
          </a:p>
          <a:p>
            <a:pPr marL="742950" indent="-742950" algn="just" rtl="1"/>
            <a:endParaRPr lang="ar-SA" sz="1000" dirty="0" smtClean="0"/>
          </a:p>
          <a:p>
            <a:pPr marL="742950" indent="-742950" algn="just" rtl="1"/>
            <a:r>
              <a:rPr lang="ar-SA" sz="2800" dirty="0" smtClean="0">
                <a:solidFill>
                  <a:srgbClr val="A50021"/>
                </a:solidFill>
              </a:rPr>
              <a:t>(9) قوانين السلوك الأخلاقي والمعرفي للصناعة والمهن : </a:t>
            </a:r>
          </a:p>
          <a:p>
            <a:pPr marL="742950" indent="-742950" algn="just" rtl="1"/>
            <a:r>
              <a:rPr lang="ar-SA" sz="2400" b="1" dirty="0" smtClean="0">
                <a:solidFill>
                  <a:srgbClr val="A50021"/>
                </a:solidFill>
              </a:rPr>
              <a:t>	</a:t>
            </a:r>
            <a:r>
              <a:rPr lang="ar-SA" sz="2400" dirty="0" smtClean="0"/>
              <a:t>نظراً للتشعب الكبير في الصناعات والمهن فقد سُنت قوانين ومدونات أخلاقية رسمية وهناك العديد من الأعراف والسلوكيات غير المدونة تمثل بمجموعها أدلة إرشادية لعمل المديرين والعاملين والمهنيين في إطار هذه الأعمال المختلفة .</a:t>
            </a:r>
          </a:p>
          <a:p>
            <a:pPr algn="just" rtl="1"/>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600201"/>
            <a:ext cx="8915400" cy="4191000"/>
          </a:xfrm>
        </p:spPr>
        <p:txBody>
          <a:bodyPr/>
          <a:lstStyle/>
          <a:p>
            <a:pPr marL="742950" indent="-742950" algn="just" rtl="1"/>
            <a:endParaRPr lang="ar-SA" sz="2400" b="1" dirty="0" smtClean="0">
              <a:solidFill>
                <a:srgbClr val="A50021"/>
              </a:solidFill>
            </a:endParaRPr>
          </a:p>
          <a:p>
            <a:pPr marL="742950" indent="-742950" algn="just" rtl="1"/>
            <a:r>
              <a:rPr lang="ar-SA" sz="2800" dirty="0" smtClean="0">
                <a:solidFill>
                  <a:srgbClr val="A50021"/>
                </a:solidFill>
              </a:rPr>
              <a:t>(10) الخبرة المتراكمة والضمير الإنساني الصالح : </a:t>
            </a:r>
          </a:p>
          <a:p>
            <a:pPr marL="742950" indent="-742950" algn="just" rtl="1"/>
            <a:r>
              <a:rPr lang="ar-SA" sz="2400" b="1" dirty="0" smtClean="0">
                <a:solidFill>
                  <a:srgbClr val="A50021"/>
                </a:solidFill>
              </a:rPr>
              <a:t>	</a:t>
            </a:r>
            <a:r>
              <a:rPr lang="ar-SA" sz="2400" dirty="0" smtClean="0"/>
              <a:t>تعتبر الخبرة التي يتمتع بها الفرد مصدراً مهماً لتكوين سلوكيات في العمل وتمتعه بأخلاقيات معينة تجاه الإشكالات والقضايا المطروحة .</a:t>
            </a:r>
          </a:p>
          <a:p>
            <a:pPr marL="742950" indent="-742950" algn="just" rtl="1"/>
            <a:endParaRPr lang="ar-SA" sz="1050" dirty="0" smtClean="0"/>
          </a:p>
          <a:p>
            <a:pPr marL="742950" indent="-742950" algn="just" rtl="1"/>
            <a:r>
              <a:rPr lang="ar-SA" sz="2800" dirty="0" smtClean="0">
                <a:solidFill>
                  <a:srgbClr val="A50021"/>
                </a:solidFill>
              </a:rPr>
              <a:t>(11) جماعات الضغط في المجتمع المدني : </a:t>
            </a:r>
          </a:p>
          <a:p>
            <a:pPr marL="742950" indent="-742950" algn="just" rtl="1"/>
            <a:r>
              <a:rPr lang="ar-SA" sz="2400" b="1" dirty="0" smtClean="0">
                <a:solidFill>
                  <a:srgbClr val="A50021"/>
                </a:solidFill>
              </a:rPr>
              <a:t>	</a:t>
            </a:r>
            <a:r>
              <a:rPr lang="ar-SA" sz="2400" dirty="0" smtClean="0"/>
              <a:t>بالإضافة للمصادر السابقة تشكل جماعات الضغط بجميع أشكالها مصدراً مهماَ لقواعد السلوك الأخلاقي للعاملين في منظمات الأعمال . </a:t>
            </a:r>
            <a:endParaRPr lang="ar-SA" sz="2400" b="1" dirty="0" smtClean="0">
              <a:solidFill>
                <a:srgbClr val="A50021"/>
              </a:solidFill>
            </a:endParaRPr>
          </a:p>
          <a:p>
            <a:pPr algn="just" rtl="1"/>
            <a:endParaRPr lang="ar-S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447801"/>
            <a:ext cx="8839200" cy="4343400"/>
          </a:xfrm>
          <a:ln>
            <a:solidFill>
              <a:schemeClr val="accent1"/>
            </a:solidFill>
          </a:ln>
        </p:spPr>
        <p:txBody>
          <a:bodyPr/>
          <a:lstStyle/>
          <a:p>
            <a:pPr algn="just" rtl="1"/>
            <a:endParaRPr lang="ar-SA" sz="800" b="1" dirty="0" smtClean="0">
              <a:solidFill>
                <a:srgbClr val="006600"/>
              </a:solidFill>
            </a:endParaRPr>
          </a:p>
          <a:p>
            <a:pPr algn="just" rtl="1"/>
            <a:r>
              <a:rPr lang="ar-SA" dirty="0" smtClean="0">
                <a:solidFill>
                  <a:srgbClr val="006600"/>
                </a:solidFill>
              </a:rPr>
              <a:t>وسائل ترسيخ أخلاقيات المهنة :</a:t>
            </a:r>
            <a:endParaRPr lang="ar-SA" dirty="0" smtClean="0"/>
          </a:p>
          <a:p>
            <a:pPr algn="just" rtl="1"/>
            <a:endParaRPr lang="ar-SA" sz="1200" dirty="0" smtClean="0"/>
          </a:p>
          <a:p>
            <a:pPr lvl="1" algn="just" rtl="1"/>
            <a:r>
              <a:rPr lang="ar-SA" dirty="0" smtClean="0">
                <a:solidFill>
                  <a:schemeClr val="accent1">
                    <a:lumMod val="50000"/>
                  </a:schemeClr>
                </a:solidFill>
              </a:rPr>
              <a:t>أولاً   : </a:t>
            </a:r>
            <a:r>
              <a:rPr lang="ar-SA" dirty="0" smtClean="0"/>
              <a:t>تنمية الرقابة الذاتية .</a:t>
            </a:r>
          </a:p>
          <a:p>
            <a:pPr lvl="1" algn="just" rtl="1"/>
            <a:r>
              <a:rPr lang="ar-SA" dirty="0" smtClean="0">
                <a:solidFill>
                  <a:schemeClr val="accent1">
                    <a:lumMod val="50000"/>
                  </a:schemeClr>
                </a:solidFill>
              </a:rPr>
              <a:t>ثانيـــاً : </a:t>
            </a:r>
            <a:r>
              <a:rPr lang="ar-SA" dirty="0" smtClean="0"/>
              <a:t>وضع الأنظمة الدقيقة التي تمنع الاجتهادات الفردية  الخاطئة .</a:t>
            </a:r>
          </a:p>
          <a:p>
            <a:pPr lvl="1" algn="just" rtl="1"/>
            <a:r>
              <a:rPr lang="ar-SA" dirty="0" smtClean="0">
                <a:solidFill>
                  <a:schemeClr val="accent1">
                    <a:lumMod val="50000"/>
                  </a:schemeClr>
                </a:solidFill>
              </a:rPr>
              <a:t>ثالثـــاَ : </a:t>
            </a:r>
            <a:r>
              <a:rPr lang="ar-SA" dirty="0" smtClean="0"/>
              <a:t>القدوة الحسنة .</a:t>
            </a:r>
          </a:p>
          <a:p>
            <a:pPr lvl="1" algn="just" rtl="1"/>
            <a:r>
              <a:rPr lang="ar-SA" dirty="0" smtClean="0">
                <a:solidFill>
                  <a:schemeClr val="accent1">
                    <a:lumMod val="50000"/>
                  </a:schemeClr>
                </a:solidFill>
              </a:rPr>
              <a:t>رابعـاً : </a:t>
            </a:r>
            <a:r>
              <a:rPr lang="ar-SA" dirty="0" smtClean="0"/>
              <a:t>تصحيح الفهم الديني والوطني للوظيفة .</a:t>
            </a:r>
          </a:p>
          <a:p>
            <a:pPr lvl="1" algn="just" rtl="1"/>
            <a:r>
              <a:rPr lang="ar-SA" dirty="0" smtClean="0">
                <a:solidFill>
                  <a:schemeClr val="accent1">
                    <a:lumMod val="50000"/>
                  </a:schemeClr>
                </a:solidFill>
              </a:rPr>
              <a:t>خامساً : </a:t>
            </a:r>
            <a:r>
              <a:rPr lang="ar-SA" dirty="0" smtClean="0"/>
              <a:t>محاسبة المسؤولين والموظفين .</a:t>
            </a:r>
          </a:p>
          <a:p>
            <a:pPr lvl="1" algn="just" rtl="1"/>
            <a:r>
              <a:rPr lang="ar-SA" dirty="0" smtClean="0">
                <a:solidFill>
                  <a:schemeClr val="accent1">
                    <a:lumMod val="50000"/>
                  </a:schemeClr>
                </a:solidFill>
              </a:rPr>
              <a:t>سادساً : </a:t>
            </a:r>
            <a:r>
              <a:rPr lang="ar-SA" dirty="0" smtClean="0"/>
              <a:t>التقييم المستمر للموظفين .</a:t>
            </a:r>
          </a:p>
          <a:p>
            <a:pPr algn="just" rtl="1"/>
            <a:endParaRPr lang="ar-SA" sz="2800" dirty="0" smtClean="0"/>
          </a:p>
          <a:p>
            <a:pPr algn="just" rtl="1"/>
            <a:endParaRPr lang="ar-SA"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6600"/>
                </a:solidFill>
              </a:rPr>
              <a:t/>
            </a:r>
            <a:br>
              <a:rPr lang="ar-SA" dirty="0" smtClean="0">
                <a:solidFill>
                  <a:srgbClr val="006600"/>
                </a:solidFill>
              </a:rPr>
            </a:br>
            <a:r>
              <a:rPr lang="ar-SA" dirty="0" smtClean="0">
                <a:solidFill>
                  <a:srgbClr val="006600"/>
                </a:solidFill>
              </a:rPr>
              <a:t>أخلاقيات الأعمال ضرورة إدارية :</a:t>
            </a:r>
            <a:br>
              <a:rPr lang="ar-SA" dirty="0" smtClean="0">
                <a:solidFill>
                  <a:srgbClr val="006600"/>
                </a:solidFill>
              </a:rPr>
            </a:br>
            <a:endParaRPr lang="ar-SA" dirty="0"/>
          </a:p>
        </p:txBody>
      </p:sp>
      <p:sp>
        <p:nvSpPr>
          <p:cNvPr id="3" name="عنصر نائب للمحتوى 2"/>
          <p:cNvSpPr>
            <a:spLocks noGrp="1"/>
          </p:cNvSpPr>
          <p:nvPr>
            <p:ph idx="1"/>
          </p:nvPr>
        </p:nvSpPr>
        <p:spPr>
          <a:xfrm>
            <a:off x="304800" y="1600201"/>
            <a:ext cx="9220200" cy="4191000"/>
          </a:xfrm>
        </p:spPr>
        <p:txBody>
          <a:bodyPr/>
          <a:lstStyle/>
          <a:p>
            <a:pPr algn="just" rtl="1"/>
            <a:r>
              <a:rPr lang="ar-SA" sz="2800" dirty="0" smtClean="0">
                <a:solidFill>
                  <a:srgbClr val="A50021"/>
                </a:solidFill>
              </a:rPr>
              <a:t> </a:t>
            </a:r>
            <a:r>
              <a:rPr lang="ar-SA" dirty="0" smtClean="0">
                <a:solidFill>
                  <a:srgbClr val="A50021"/>
                </a:solidFill>
              </a:rPr>
              <a:t>إن أخلاقيات الأعمال هي ضرورة إدارية وهذا يظهر من خلال ما يلي:</a:t>
            </a:r>
          </a:p>
          <a:p>
            <a:pPr algn="just" rtl="1"/>
            <a:endParaRPr lang="ar-SA" sz="1000" dirty="0" smtClean="0"/>
          </a:p>
          <a:p>
            <a:pPr lvl="1" algn="just" rtl="1"/>
            <a:r>
              <a:rPr lang="ar-SA" dirty="0" smtClean="0">
                <a:solidFill>
                  <a:schemeClr val="accent1">
                    <a:lumMod val="50000"/>
                  </a:schemeClr>
                </a:solidFill>
              </a:rPr>
              <a:t>	أولاً   : </a:t>
            </a:r>
            <a:r>
              <a:rPr lang="ar-SA" dirty="0" smtClean="0"/>
              <a:t>العلاقات بين العاملين والإدارة .</a:t>
            </a:r>
          </a:p>
          <a:p>
            <a:pPr lvl="1" algn="just" rtl="1"/>
            <a:r>
              <a:rPr lang="ar-SA" dirty="0" smtClean="0">
                <a:solidFill>
                  <a:schemeClr val="accent1">
                    <a:lumMod val="50000"/>
                  </a:schemeClr>
                </a:solidFill>
              </a:rPr>
              <a:t>	ثانيـــاً : </a:t>
            </a:r>
            <a:r>
              <a:rPr lang="ar-SA" dirty="0" smtClean="0"/>
              <a:t>العلاقة بين العاملين .</a:t>
            </a:r>
          </a:p>
          <a:p>
            <a:pPr lvl="1" algn="just" rtl="1"/>
            <a:r>
              <a:rPr lang="ar-SA" dirty="0" smtClean="0">
                <a:solidFill>
                  <a:schemeClr val="accent1">
                    <a:lumMod val="50000"/>
                  </a:schemeClr>
                </a:solidFill>
              </a:rPr>
              <a:t>	ثالثـــاَ : </a:t>
            </a:r>
            <a:r>
              <a:rPr lang="ar-SA" dirty="0" smtClean="0"/>
              <a:t>العلاقة مع الموردين .</a:t>
            </a:r>
          </a:p>
          <a:p>
            <a:pPr lvl="1" algn="just" rtl="1"/>
            <a:r>
              <a:rPr lang="ar-SA" dirty="0" smtClean="0">
                <a:solidFill>
                  <a:schemeClr val="accent1">
                    <a:lumMod val="50000"/>
                  </a:schemeClr>
                </a:solidFill>
              </a:rPr>
              <a:t>	رابعـاً : </a:t>
            </a:r>
            <a:r>
              <a:rPr lang="ar-SA" dirty="0" smtClean="0"/>
              <a:t>العلاقة مع العملاء .</a:t>
            </a:r>
          </a:p>
          <a:p>
            <a:pPr lvl="1" algn="just" rtl="1"/>
            <a:r>
              <a:rPr lang="ar-SA" dirty="0" smtClean="0">
                <a:solidFill>
                  <a:schemeClr val="accent1">
                    <a:lumMod val="50000"/>
                  </a:schemeClr>
                </a:solidFill>
              </a:rPr>
              <a:t>	خامساً : </a:t>
            </a:r>
            <a:r>
              <a:rPr lang="ar-SA" dirty="0" smtClean="0"/>
              <a:t>العلاقة مع المستثمرين .</a:t>
            </a:r>
          </a:p>
          <a:p>
            <a:pPr lvl="1" algn="just" rtl="1"/>
            <a:r>
              <a:rPr lang="ar-SA" dirty="0" smtClean="0">
                <a:solidFill>
                  <a:schemeClr val="accent1">
                    <a:lumMod val="50000"/>
                  </a:schemeClr>
                </a:solidFill>
              </a:rPr>
              <a:t>	سادساً : </a:t>
            </a:r>
            <a:r>
              <a:rPr lang="ar-SA" dirty="0" smtClean="0"/>
              <a:t>العلاقة مع المنافسين . </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304801"/>
            <a:ext cx="8534400" cy="5334000"/>
          </a:xfrm>
        </p:spPr>
        <p:txBody>
          <a:bodyPr/>
          <a:lstStyle/>
          <a:p>
            <a:pPr marL="514350" indent="-514350" rtl="1"/>
            <a:r>
              <a:rPr lang="ar-SA" sz="2800" dirty="0" smtClean="0">
                <a:solidFill>
                  <a:srgbClr val="006600"/>
                </a:solidFill>
              </a:rPr>
              <a:t>	أسباب الانهيارات الأخلاقية للشركات والمؤسسات غير الهادفة للربح : الخيرية ، المدنية ، الجامعات ، البر ، الوقف ، المبرات ... إلخ :</a:t>
            </a:r>
          </a:p>
          <a:p>
            <a:pPr marL="514350" indent="-514350" algn="just" rtl="1"/>
            <a:endParaRPr lang="ar-SA" sz="2800" dirty="0" smtClean="0"/>
          </a:p>
          <a:p>
            <a:pPr marL="514350" indent="-514350" algn="just" rtl="1">
              <a:buFont typeface="+mj-lt"/>
              <a:buAutoNum type="arabicPeriod"/>
            </a:pPr>
            <a:r>
              <a:rPr lang="ar-SA" sz="2800" dirty="0" smtClean="0">
                <a:solidFill>
                  <a:schemeClr val="bg2">
                    <a:lumMod val="10000"/>
                  </a:schemeClr>
                </a:solidFill>
              </a:rPr>
              <a:t>الضغوط التي يفرضها بعض المديرين على الشركات ليستمروا في مناصبهم .</a:t>
            </a:r>
          </a:p>
          <a:p>
            <a:pPr marL="514350" indent="-514350" algn="just" rtl="1">
              <a:buFont typeface="+mj-lt"/>
              <a:buAutoNum type="arabicPeriod"/>
            </a:pPr>
            <a:r>
              <a:rPr lang="ar-SA" sz="2800" dirty="0" smtClean="0">
                <a:solidFill>
                  <a:schemeClr val="bg2">
                    <a:lumMod val="10000"/>
                  </a:schemeClr>
                </a:solidFill>
              </a:rPr>
              <a:t>الخوف والصمت إزاء تجاوزات الكبار في المؤسسة حتى ولو بحسن النية .</a:t>
            </a:r>
          </a:p>
          <a:p>
            <a:pPr marL="514350" indent="-514350" algn="just" rtl="1">
              <a:buFont typeface="+mj-lt"/>
              <a:buAutoNum type="arabicPeriod"/>
            </a:pPr>
            <a:r>
              <a:rPr lang="ar-SA" sz="2800" dirty="0" smtClean="0">
                <a:solidFill>
                  <a:schemeClr val="bg2">
                    <a:lumMod val="10000"/>
                  </a:schemeClr>
                </a:solidFill>
              </a:rPr>
              <a:t>وجود مجلس إدارة ضعيف تمزقه الخلافات والصراعات .</a:t>
            </a:r>
          </a:p>
          <a:p>
            <a:pPr marL="514350" indent="-514350" algn="just" rtl="1">
              <a:buFont typeface="+mj-lt"/>
              <a:buAutoNum type="arabicPeriod"/>
            </a:pPr>
            <a:r>
              <a:rPr lang="ar-SA" sz="2800" dirty="0" smtClean="0">
                <a:solidFill>
                  <a:schemeClr val="bg2">
                    <a:lumMod val="10000"/>
                  </a:schemeClr>
                </a:solidFill>
              </a:rPr>
              <a:t>الاعتقاد بأن حسن أداء بعض المهام يستلزم أحياناً اتخاذ أسباب غير أخلاقية .</a:t>
            </a:r>
          </a:p>
          <a:p>
            <a:pPr algn="just" rtl="1"/>
            <a:endParaRPr lang="ar-SA"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solidFill>
                  <a:srgbClr val="006600"/>
                </a:solidFill>
              </a:rPr>
              <a:t>مواقف لها علاقة بأخلاقيات الأعمال وأخلاقيات الإدارة :</a:t>
            </a:r>
            <a:endParaRPr lang="ar-SA" sz="3600" dirty="0"/>
          </a:p>
        </p:txBody>
      </p:sp>
      <p:sp>
        <p:nvSpPr>
          <p:cNvPr id="3" name="عنصر نائب للمحتوى 2"/>
          <p:cNvSpPr>
            <a:spLocks noGrp="1"/>
          </p:cNvSpPr>
          <p:nvPr>
            <p:ph sz="half" idx="13"/>
          </p:nvPr>
        </p:nvSpPr>
        <p:spPr/>
        <p:txBody>
          <a:bodyPr/>
          <a:lstStyle/>
          <a:p>
            <a:pPr marL="514350" indent="-514350"/>
            <a:endParaRPr lang="ar-SA" sz="1050" dirty="0" smtClean="0"/>
          </a:p>
          <a:p>
            <a:pPr marL="514350" indent="-514350">
              <a:buFont typeface="Wingdings" pitchFamily="2" charset="2"/>
              <a:buChar char="Ø"/>
            </a:pPr>
            <a:r>
              <a:rPr lang="ar-SA" dirty="0" smtClean="0"/>
              <a:t>الوُعود .</a:t>
            </a:r>
          </a:p>
          <a:p>
            <a:pPr marL="514350" indent="-514350">
              <a:buFont typeface="Wingdings" pitchFamily="2" charset="2"/>
              <a:buChar char="Ø"/>
            </a:pPr>
            <a:r>
              <a:rPr lang="ar-SA" dirty="0" smtClean="0"/>
              <a:t>تقارير العمل .</a:t>
            </a:r>
          </a:p>
          <a:p>
            <a:pPr marL="514350" indent="-514350">
              <a:buFont typeface="Wingdings" pitchFamily="2" charset="2"/>
              <a:buChar char="Ø"/>
            </a:pPr>
            <a:r>
              <a:rPr lang="ar-SA" dirty="0" smtClean="0"/>
              <a:t>التوظيف .</a:t>
            </a:r>
          </a:p>
          <a:p>
            <a:pPr marL="514350" indent="-514350">
              <a:buFont typeface="Wingdings" pitchFamily="2" charset="2"/>
              <a:buChar char="Ø"/>
            </a:pPr>
            <a:r>
              <a:rPr lang="ar-SA" dirty="0" smtClean="0"/>
              <a:t>الأولويات .</a:t>
            </a:r>
          </a:p>
          <a:p>
            <a:pPr marL="514350" indent="-514350">
              <a:buFont typeface="Wingdings" pitchFamily="2" charset="2"/>
              <a:buChar char="Ø"/>
            </a:pPr>
            <a:r>
              <a:rPr lang="ar-SA" dirty="0" smtClean="0"/>
              <a:t>التسلق والاستهانة بالمرؤوسين .</a:t>
            </a:r>
          </a:p>
          <a:p>
            <a:pPr marL="514350" indent="-514350">
              <a:buFont typeface="Wingdings" pitchFamily="2" charset="2"/>
              <a:buChar char="Ø"/>
            </a:pPr>
            <a:r>
              <a:rPr lang="ar-SA" dirty="0" smtClean="0"/>
              <a:t>عدم التعاون .</a:t>
            </a:r>
          </a:p>
          <a:p>
            <a:endParaRPr lang="ar-SA" dirty="0"/>
          </a:p>
        </p:txBody>
      </p:sp>
      <p:sp>
        <p:nvSpPr>
          <p:cNvPr id="4" name="عنصر نائب للمحتوى 3"/>
          <p:cNvSpPr>
            <a:spLocks noGrp="1"/>
          </p:cNvSpPr>
          <p:nvPr>
            <p:ph sz="half" idx="1"/>
          </p:nvPr>
        </p:nvSpPr>
        <p:spPr/>
        <p:txBody>
          <a:bodyPr/>
          <a:lstStyle/>
          <a:p>
            <a:pPr marL="514350" indent="-514350">
              <a:buFont typeface="Wingdings" pitchFamily="2" charset="2"/>
              <a:buChar char="Ø"/>
            </a:pPr>
            <a:r>
              <a:rPr lang="ar-SA" dirty="0" smtClean="0"/>
              <a:t>الرشوة .</a:t>
            </a:r>
          </a:p>
          <a:p>
            <a:pPr marL="514350" indent="-514350">
              <a:buFont typeface="Wingdings" pitchFamily="2" charset="2"/>
              <a:buChar char="Ø"/>
            </a:pPr>
            <a:r>
              <a:rPr lang="ar-SA" dirty="0" smtClean="0"/>
              <a:t>الكذب على الموردين .</a:t>
            </a:r>
          </a:p>
          <a:p>
            <a:pPr marL="514350" indent="-514350">
              <a:buFont typeface="Wingdings" pitchFamily="2" charset="2"/>
              <a:buChar char="Ø"/>
            </a:pPr>
            <a:r>
              <a:rPr lang="ar-SA" dirty="0" smtClean="0"/>
              <a:t>الكذب على العملاء .</a:t>
            </a:r>
          </a:p>
          <a:p>
            <a:pPr marL="514350" indent="-514350">
              <a:buFont typeface="Wingdings" pitchFamily="2" charset="2"/>
              <a:buChar char="Ø"/>
            </a:pPr>
            <a:r>
              <a:rPr lang="ar-SA" dirty="0" smtClean="0"/>
              <a:t>الهدايا بسبب المنصب/العمل .</a:t>
            </a:r>
          </a:p>
          <a:p>
            <a:pPr marL="514350" indent="-514350">
              <a:buFont typeface="Wingdings" pitchFamily="2" charset="2"/>
              <a:buChar char="Ø"/>
            </a:pPr>
            <a:r>
              <a:rPr lang="ar-SA" dirty="0" smtClean="0"/>
              <a:t>التقييم (التقويم) .</a:t>
            </a:r>
          </a:p>
          <a:p>
            <a:pPr marL="514350" indent="-514350">
              <a:buFont typeface="Wingdings" pitchFamily="2" charset="2"/>
              <a:buChar char="Ø"/>
            </a:pPr>
            <a:r>
              <a:rPr lang="ar-SA" dirty="0" smtClean="0"/>
              <a:t>ازدراء المرؤوسين .</a:t>
            </a:r>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1981200" y="3352800"/>
            <a:ext cx="5257800" cy="2308324"/>
          </a:xfrm>
          <a:prstGeom prst="rect">
            <a:avLst/>
          </a:prstGeom>
          <a:noFill/>
          <a:ln w="9525">
            <a:noFill/>
            <a:miter lim="800000"/>
            <a:headEnd/>
            <a:tailEnd/>
          </a:ln>
        </p:spPr>
        <p:txBody>
          <a:bodyPr wrap="square">
            <a:spAutoFit/>
          </a:bodyPr>
          <a:lstStyle/>
          <a:p>
            <a:pPr algn="ctr" rtl="0"/>
            <a:r>
              <a:rPr lang="ar-EG" sz="7200" dirty="0">
                <a:solidFill>
                  <a:schemeClr val="bg1"/>
                </a:solidFill>
                <a:latin typeface="Calibri" pitchFamily="34" charset="0"/>
              </a:rPr>
              <a:t>بحمد </a:t>
            </a:r>
            <a:r>
              <a:rPr lang="ar-EG" sz="7200" dirty="0" smtClean="0">
                <a:solidFill>
                  <a:schemeClr val="bg1"/>
                </a:solidFill>
                <a:latin typeface="Calibri" pitchFamily="34" charset="0"/>
              </a:rPr>
              <a:t>الله</a:t>
            </a:r>
            <a:endParaRPr lang="en-US" sz="7200" dirty="0" smtClean="0">
              <a:solidFill>
                <a:schemeClr val="bg1"/>
              </a:solidFill>
              <a:latin typeface="Calibri" pitchFamily="34" charset="0"/>
            </a:endParaRPr>
          </a:p>
          <a:p>
            <a:pPr algn="ctr" rtl="0"/>
            <a:endParaRPr lang="ar-SA" sz="3600" dirty="0" smtClean="0">
              <a:solidFill>
                <a:schemeClr val="bg1"/>
              </a:solidFill>
              <a:latin typeface="Calibri" pitchFamily="34" charset="0"/>
            </a:endParaRPr>
          </a:p>
          <a:p>
            <a:pPr algn="ctr" rtl="0"/>
            <a:r>
              <a:rPr lang="ar-SA" sz="3600" dirty="0" smtClean="0">
                <a:solidFill>
                  <a:schemeClr val="bg1"/>
                </a:solidFill>
                <a:latin typeface="Calibri" pitchFamily="34" charset="0"/>
              </a:rPr>
              <a:t>مع تمنياتي للجميع بالتوفيق والنجاح</a:t>
            </a:r>
            <a:endParaRPr lang="en-US" sz="36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1562</TotalTime>
  <Words>281</Words>
  <Application>Microsoft Office PowerPoint</Application>
  <PresentationFormat>A4 Paper (210x297 mm)‎</PresentationFormat>
  <Paragraphs>119</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  المحاضرة الثانية   قيم الفرد والمنظمات وأخلاقيات الأعمال    </vt:lpstr>
      <vt:lpstr>هذه القيم قد تكون فردية أو مهنية ، وقد تكون عامة كقيم المنظمة والمجتمع ، وكلها تكون ذات علاقة تبادلية بحيث يؤثر كل منها على الآخر كما أوضحها دارن شميدت وباري بونز في دراستها على النحو التالي :</vt:lpstr>
      <vt:lpstr>مصادر الأخلاقيات في منظمات الأعمال</vt:lpstr>
      <vt:lpstr>وإجمالاً يمكن أن تحدد مصادر أخلاقيات الأعمال التي تتجسد في السلوك الأخلاقي الحميد أو السيئ بالآتي :</vt:lpstr>
      <vt:lpstr>الشريحة 6</vt:lpstr>
      <vt:lpstr>الشريحة 7</vt:lpstr>
      <vt:lpstr>الشريحة 8</vt:lpstr>
      <vt:lpstr>الشريحة 9</vt:lpstr>
      <vt:lpstr>الشريحة 10</vt:lpstr>
      <vt:lpstr> أخلاقيات الأعمال ضرورة إدارية : </vt:lpstr>
      <vt:lpstr>الشريحة 12</vt:lpstr>
      <vt:lpstr>مواقف لها علاقة بأخلاقيات الأعمال وأخلاقيات الإدارة :</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147</cp:revision>
  <dcterms:created xsi:type="dcterms:W3CDTF">2009-10-14T19:14:34Z</dcterms:created>
  <dcterms:modified xsi:type="dcterms:W3CDTF">2012-09-07T12:09:36Z</dcterms:modified>
</cp:coreProperties>
</file>