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009900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962400"/>
            <a:ext cx="8420100" cy="14478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الثالثة</a:t>
            </a: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>
                <a:solidFill>
                  <a:srgbClr val="00B050"/>
                </a:solidFill>
              </a:rPr>
              <a:t/>
            </a:r>
            <a:br>
              <a:rPr lang="ar-SA" sz="4800" dirty="0">
                <a:solidFill>
                  <a:srgbClr val="00B050"/>
                </a:solidFill>
              </a:rPr>
            </a:br>
            <a:r>
              <a:rPr lang="ar-SA" sz="4800" dirty="0" smtClean="0">
                <a:solidFill>
                  <a:schemeClr val="accent2">
                    <a:lumMod val="75000"/>
                  </a:schemeClr>
                </a:solidFill>
              </a:rPr>
              <a:t>قيم </a:t>
            </a:r>
            <a:r>
              <a:rPr lang="ar-SA" sz="4800" dirty="0" smtClean="0">
                <a:solidFill>
                  <a:schemeClr val="accent2">
                    <a:lumMod val="75000"/>
                  </a:schemeClr>
                </a:solidFill>
              </a:rPr>
              <a:t>الفرد والمنظمات وأخلاقيات الأعمال</a:t>
            </a: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3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just" rtl="1"/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هذه القيم قد تكون فردية أو مهنية ، وقد تكون عامة كقيم المنظمة والمجتمع ، وكلها تكون ذات علاقة تبادلية بحيث يؤثر كل منها على الآخر كما أوضحها دارن شميدت وباري بونز في دراستها على النحو التالي :</a:t>
            </a:r>
            <a:endParaRPr lang="ar-SA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/>
            <a:endParaRPr lang="ar-SA" sz="1000" dirty="0" smtClean="0">
              <a:solidFill>
                <a:srgbClr val="A50021"/>
              </a:solidFill>
            </a:endParaRPr>
          </a:p>
          <a:p>
            <a:pPr algn="just" rtl="1"/>
            <a:endParaRPr lang="ar-SA" sz="2400" dirty="0"/>
          </a:p>
          <a:p>
            <a:pPr algn="just" rtl="1"/>
            <a:endParaRPr lang="ar-SA" sz="2400" dirty="0"/>
          </a:p>
        </p:txBody>
      </p:sp>
      <p:sp>
        <p:nvSpPr>
          <p:cNvPr id="4" name="شكل بيضاوي 3"/>
          <p:cNvSpPr/>
          <p:nvPr/>
        </p:nvSpPr>
        <p:spPr>
          <a:xfrm>
            <a:off x="4325144" y="1527448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</a:t>
            </a:r>
          </a:p>
          <a:p>
            <a:pPr algn="ctr"/>
            <a:r>
              <a:rPr lang="ar-SA" dirty="0" smtClean="0"/>
              <a:t>اجتماعية</a:t>
            </a: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6629400" y="2895600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</a:t>
            </a:r>
          </a:p>
          <a:p>
            <a:pPr algn="ctr"/>
            <a:r>
              <a:rPr lang="ar-SA" dirty="0" smtClean="0"/>
              <a:t>المنظمة</a:t>
            </a:r>
            <a:endParaRPr lang="ar-SA" dirty="0"/>
          </a:p>
        </p:txBody>
      </p:sp>
      <p:sp>
        <p:nvSpPr>
          <p:cNvPr id="6" name="شكل بيضاوي 5"/>
          <p:cNvSpPr/>
          <p:nvPr/>
        </p:nvSpPr>
        <p:spPr>
          <a:xfrm>
            <a:off x="1804864" y="2823592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الفرد</a:t>
            </a:r>
          </a:p>
          <a:p>
            <a:pPr algn="ctr"/>
            <a:r>
              <a:rPr lang="ar-SA" dirty="0" smtClean="0"/>
              <a:t>(الموظف)</a:t>
            </a:r>
            <a:endParaRPr lang="ar-SA" dirty="0"/>
          </a:p>
        </p:txBody>
      </p:sp>
      <p:sp>
        <p:nvSpPr>
          <p:cNvPr id="7" name="شكل بيضاوي 6"/>
          <p:cNvSpPr/>
          <p:nvPr/>
        </p:nvSpPr>
        <p:spPr>
          <a:xfrm>
            <a:off x="4253136" y="4047728"/>
            <a:ext cx="1368152" cy="1440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قيم </a:t>
            </a:r>
          </a:p>
          <a:p>
            <a:pPr algn="ctr"/>
            <a:r>
              <a:rPr lang="ar-SA" dirty="0" smtClean="0"/>
              <a:t>المدير</a:t>
            </a:r>
            <a:endParaRPr lang="ar-SA" dirty="0"/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5909320" y="2391544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3173016" y="2319536"/>
            <a:ext cx="93610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5765304" y="4191744"/>
            <a:ext cx="936104" cy="5760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3245024" y="4047728"/>
            <a:ext cx="864096" cy="5760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11"/>
          <p:cNvSpPr/>
          <p:nvPr/>
        </p:nvSpPr>
        <p:spPr>
          <a:xfrm>
            <a:off x="1219200" y="5638800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dirty="0" smtClean="0">
                <a:solidFill>
                  <a:srgbClr val="FF0000"/>
                </a:solidFill>
              </a:rPr>
              <a:t>ويلاحظ أن قيم المجتمع ذات تأثير مباشر على قيم الفرد والمنظمة ، إلا أن القيم المشتركة بين المنظمة والأفراد تعتبر ذات مصدر أساسي لفاعلية الفرد والمنظمة على حد سواء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304800" y="228600"/>
            <a:ext cx="9144000" cy="6096000"/>
          </a:xfrm>
          <a:prstGeom prst="rect">
            <a:avLst/>
          </a:prstGeom>
          <a:ln w="25400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ويمكن التعبير عن هذه الفكرة من خلال النموذجين التاليين :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النموذج الأول :</a:t>
            </a: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التطابق بين قيم الأفراد وقيم المنظمة 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النموذج الثاني : </a:t>
            </a: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التنافر بين قيم الأفراد وقيم المنظمة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																																															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التطابق والتنافر في القيم</a:t>
            </a:r>
            <a:endParaRPr kumimoji="0" lang="ar-SA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4644008" y="1700808"/>
            <a:ext cx="1080120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3563888" y="1700808"/>
            <a:ext cx="1080120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/>
          <p:cNvSpPr/>
          <p:nvPr/>
        </p:nvSpPr>
        <p:spPr>
          <a:xfrm>
            <a:off x="3995936" y="1628800"/>
            <a:ext cx="1224136" cy="1296144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blipFill>
                <a:blip r:embed="rId3"/>
                <a:tile tx="0" ty="0" sx="100000" sy="100000" flip="none" algn="tl"/>
              </a:blipFill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 flipH="1">
            <a:off x="5940152" y="2348880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1763688" y="2348880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 9"/>
          <p:cNvSpPr/>
          <p:nvPr/>
        </p:nvSpPr>
        <p:spPr>
          <a:xfrm>
            <a:off x="6804248" y="2636912"/>
            <a:ext cx="1440160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قيم المنظمة</a:t>
            </a:r>
            <a:endParaRPr lang="ar-SA" sz="2000" dirty="0"/>
          </a:p>
        </p:txBody>
      </p:sp>
      <p:sp>
        <p:nvSpPr>
          <p:cNvPr id="11" name="مستطيل 10"/>
          <p:cNvSpPr/>
          <p:nvPr/>
        </p:nvSpPr>
        <p:spPr>
          <a:xfrm>
            <a:off x="1043608" y="2636912"/>
            <a:ext cx="1440160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قيم الفرد</a:t>
            </a:r>
            <a:endParaRPr lang="ar-SA" sz="2000" dirty="0"/>
          </a:p>
        </p:txBody>
      </p:sp>
      <p:sp>
        <p:nvSpPr>
          <p:cNvPr id="12" name="شكل بيضاوي 11"/>
          <p:cNvSpPr/>
          <p:nvPr/>
        </p:nvSpPr>
        <p:spPr>
          <a:xfrm>
            <a:off x="4427984" y="4005064"/>
            <a:ext cx="1152128" cy="165618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شكل بيضاوي 12"/>
          <p:cNvSpPr/>
          <p:nvPr/>
        </p:nvSpPr>
        <p:spPr>
          <a:xfrm>
            <a:off x="3275856" y="4005064"/>
            <a:ext cx="1152128" cy="165618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شكل بيضاوي 13"/>
          <p:cNvSpPr/>
          <p:nvPr/>
        </p:nvSpPr>
        <p:spPr>
          <a:xfrm>
            <a:off x="4211960" y="4293096"/>
            <a:ext cx="504056" cy="1008112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>
              <a:blipFill>
                <a:blip r:embed="rId4"/>
                <a:tile tx="0" ty="0" sx="100000" sy="100000" flip="none" algn="tl"/>
              </a:blip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6588224" y="4365104"/>
            <a:ext cx="1440160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قيم المنظمة</a:t>
            </a:r>
            <a:endParaRPr lang="ar-SA" sz="2000" dirty="0"/>
          </a:p>
        </p:txBody>
      </p:sp>
      <p:sp>
        <p:nvSpPr>
          <p:cNvPr id="16" name="مستطيل 15"/>
          <p:cNvSpPr/>
          <p:nvPr/>
        </p:nvSpPr>
        <p:spPr>
          <a:xfrm>
            <a:off x="971600" y="4437112"/>
            <a:ext cx="1440160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قيم الفرد</a:t>
            </a:r>
            <a:endParaRPr lang="ar-SA" sz="2000" dirty="0"/>
          </a:p>
        </p:txBody>
      </p:sp>
      <p:cxnSp>
        <p:nvCxnSpPr>
          <p:cNvPr id="17" name="رابط كسهم مستقيم 16"/>
          <p:cNvCxnSpPr>
            <a:stCxn id="15" idx="1"/>
          </p:cNvCxnSpPr>
          <p:nvPr/>
        </p:nvCxnSpPr>
        <p:spPr>
          <a:xfrm flipH="1">
            <a:off x="5724128" y="465313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>
            <a:stCxn id="16" idx="3"/>
          </p:cNvCxnSpPr>
          <p:nvPr/>
        </p:nvCxnSpPr>
        <p:spPr>
          <a:xfrm>
            <a:off x="2411760" y="472514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228601"/>
            <a:ext cx="9105900" cy="5562599"/>
          </a:xfrm>
        </p:spPr>
        <p:txBody>
          <a:bodyPr/>
          <a:lstStyle/>
          <a:p>
            <a:pPr algn="just" rtl="1"/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	وقيم 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المنظمة هي عبارة عن ثقافتها التي تتجسد في طبيعتها المادية والفنية والتنظيمية والجوانب التي تتصل بالموارد البشرية وتتمثل هذه القيم فيما يلي : </a:t>
            </a:r>
          </a:p>
          <a:p>
            <a:pPr algn="just" rtl="1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>
                <a:solidFill>
                  <a:srgbClr val="C00000"/>
                </a:solidFill>
              </a:rPr>
              <a:t>تحقيق الأهداف : </a:t>
            </a:r>
            <a:r>
              <a:rPr lang="ar-SA" sz="2000" dirty="0" smtClean="0"/>
              <a:t>إن قيـم أي منظمه إنتاجية كانت أو خدمية هي مجموعه رؤى مؤسسيها ورسالتهم وأهدافهم الفردية وأهداف المنظمة، فالقيم الأساسية لاي منظمة هي تحقيق اهداف مؤسسيها . </a:t>
            </a:r>
            <a:endParaRPr lang="en-US" sz="2000" dirty="0" smtClean="0"/>
          </a:p>
          <a:p>
            <a:pPr marL="514350" indent="-514350" algn="just" rtl="1">
              <a:buFont typeface="+mj-lt"/>
              <a:buAutoNum type="arabicPeriod"/>
            </a:pPr>
            <a:r>
              <a:rPr lang="ar-SA" sz="2000" dirty="0" smtClean="0"/>
              <a:t> </a:t>
            </a:r>
            <a:r>
              <a:rPr lang="ar-SA" sz="2400" dirty="0" smtClean="0">
                <a:solidFill>
                  <a:srgbClr val="C00000"/>
                </a:solidFill>
              </a:rPr>
              <a:t>الاستقرار : </a:t>
            </a:r>
            <a:r>
              <a:rPr lang="ar-SA" sz="2000" dirty="0" smtClean="0"/>
              <a:t>حيث إن المنظمة تعمل على الموازنة بين العوائد الكبيرة للمنظمة وبين استقرارها وعدم تعرضها للمخاطر الشديدة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>
                <a:solidFill>
                  <a:srgbClr val="C00000"/>
                </a:solidFill>
              </a:rPr>
              <a:t>النمو : </a:t>
            </a:r>
            <a:r>
              <a:rPr lang="ar-SA" sz="2000" dirty="0" smtClean="0"/>
              <a:t>إن المنظمات الملتزمة بالنمو اكثر ميلاً إلى إعطاء قيمة أكبر للإبداع والمخاطرة والربح القليل والقدرة العالية على الإنتاج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>
                <a:solidFill>
                  <a:srgbClr val="C00000"/>
                </a:solidFill>
              </a:rPr>
              <a:t>الاستقلالية : </a:t>
            </a:r>
            <a:r>
              <a:rPr lang="ar-SA" sz="2000" dirty="0" smtClean="0"/>
              <a:t>إن من طبيعة المنظمة إعطاء الاستقلالية قيمة ووزناً ، وتسعى المنظمة إلى تدعيم استقلالها وتقرير مصيرها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>
                <a:solidFill>
                  <a:srgbClr val="C00000"/>
                </a:solidFill>
              </a:rPr>
              <a:t>السلطة : </a:t>
            </a:r>
            <a:r>
              <a:rPr lang="ar-SA" sz="2000" dirty="0" smtClean="0"/>
              <a:t>تعطي كل المنظمات قيمة للسلطة وتخصص لها مكاناً في هيكلها التنظيمي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 smtClean="0">
                <a:solidFill>
                  <a:srgbClr val="C00000"/>
                </a:solidFill>
              </a:rPr>
              <a:t>التعاون : </a:t>
            </a:r>
            <a:r>
              <a:rPr lang="ar-SA" sz="2000" dirty="0" smtClean="0"/>
              <a:t>وللتعاون الإداري للفرد قيمة كبيرة في كل المنظمات ، والتعاون الفردي دليل وأضح على الالتزام بالوظيفة والمنظمة .</a:t>
            </a:r>
          </a:p>
          <a:p>
            <a:pPr marL="514350" indent="-514350" algn="just" rtl="1"/>
            <a:endParaRPr lang="en-US" sz="2400" dirty="0" smtClean="0"/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solidFill>
                  <a:srgbClr val="2F573F"/>
                </a:solidFill>
              </a:rPr>
              <a:t/>
            </a:r>
            <a:br>
              <a:rPr lang="ar-SA" sz="4000" dirty="0" smtClean="0">
                <a:solidFill>
                  <a:srgbClr val="2F573F"/>
                </a:solidFill>
              </a:rPr>
            </a:br>
            <a:r>
              <a:rPr lang="ar-SA" sz="900" dirty="0" smtClean="0">
                <a:solidFill>
                  <a:srgbClr val="2F573F"/>
                </a:solidFill>
              </a:rPr>
              <a:t/>
            </a:r>
            <a:br>
              <a:rPr lang="ar-SA" sz="900" dirty="0" smtClean="0">
                <a:solidFill>
                  <a:srgbClr val="2F573F"/>
                </a:solidFill>
              </a:rPr>
            </a:br>
            <a:r>
              <a:rPr lang="ar-SA" sz="4000" dirty="0" smtClean="0">
                <a:solidFill>
                  <a:srgbClr val="2F573F"/>
                </a:solidFill>
              </a:rPr>
              <a:t>تأثير </a:t>
            </a:r>
            <a:r>
              <a:rPr lang="ar-SA" sz="4000" dirty="0" smtClean="0">
                <a:solidFill>
                  <a:srgbClr val="2F573F"/>
                </a:solidFill>
              </a:rPr>
              <a:t>القيم الأخلاقية على أداء الأفراد والمنظمات :</a:t>
            </a:r>
            <a:br>
              <a:rPr lang="ar-SA" sz="4000" dirty="0" smtClean="0">
                <a:solidFill>
                  <a:srgbClr val="2F573F"/>
                </a:solidFill>
              </a:rPr>
            </a:b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496300" cy="4495800"/>
          </a:xfrm>
        </p:spPr>
        <p:txBody>
          <a:bodyPr/>
          <a:lstStyle/>
          <a:p>
            <a:pPr algn="just" rtl="1"/>
            <a:r>
              <a:rPr lang="ar-SA" sz="2800" dirty="0" smtClean="0"/>
              <a:t>لاشك أن للقيم دوراً بارواً في تشكيل وتجسيد ثقافة المنظمة ، كما أن لهذه القيم تأثيراً ملموساً على أداء الأفراد سواء كانت هذه القيم من موروثات الأفراد أنفسهم أو منظماتهم ، ولكن مما لاشك فيه أيضاً أن قيم المنظمة تؤثر تأثيراً كبيراً على مخرجات الأعمال التي يقوم بها الأفراد داخل المنظمة بما يؤثر سلباً أو إيجاباً على قيمهم الذاتية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800" dirty="0" smtClean="0"/>
              <a:t>ويوضح شميدت وبوزنر بأن على المنظمات أن توضح قيمها للعاملين فيها وخاصة العاملين في المستوى التنفيذي ، حيث العمل اليومي الذي يؤدى وذكر بأن المشاكل المرتبطة بتدني الإنتاجية هي نتيجة لضغط الاتصالات من توضيح قيم المنظمة بين الإدارة والموظفين والعمال الذين يقومون بأداء الأعمال التنفيذية . 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8600"/>
            <a:ext cx="8915400" cy="5897563"/>
          </a:xfrm>
        </p:spPr>
        <p:txBody>
          <a:bodyPr/>
          <a:lstStyle/>
          <a:p>
            <a:pPr algn="just" rtl="1"/>
            <a:r>
              <a:rPr lang="ar-SA" sz="2000" dirty="0" smtClean="0"/>
              <a:t>	والروح </a:t>
            </a:r>
            <a:r>
              <a:rPr lang="ar-SA" sz="2000" dirty="0" smtClean="0"/>
              <a:t>الإيجابية الاجتماعية إذا سادت العلاقة بين الرئيس والموظفين انعكس ذلك تلقائياً على كسر الروتين الوظيفي ، والتجديد في العمل ، والتشجيع على النقد البناء لمصلحة العمل ، ومنع التشنجات في العلاقات ، وتعطيل مصالح الموظفين . </a:t>
            </a:r>
          </a:p>
          <a:p>
            <a:pPr algn="just" rtl="1"/>
            <a:r>
              <a:rPr lang="ar-SA" sz="2400" dirty="0" smtClean="0"/>
              <a:t> </a:t>
            </a:r>
            <a:endParaRPr lang="ar-SA" sz="2400" dirty="0" smtClean="0">
              <a:solidFill>
                <a:srgbClr val="0A1004"/>
              </a:solidFill>
            </a:endParaRPr>
          </a:p>
          <a:p>
            <a:pPr algn="just" rtl="1"/>
            <a:r>
              <a:rPr lang="ar-SA" dirty="0" smtClean="0">
                <a:solidFill>
                  <a:srgbClr val="009900"/>
                </a:solidFill>
              </a:rPr>
              <a:t>وحل هذا الإشكال بأمور: </a:t>
            </a:r>
          </a:p>
          <a:p>
            <a:pPr algn="just" rtl="1"/>
            <a:endParaRPr lang="ar-SA" sz="1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 rtl="1"/>
            <a:r>
              <a:rPr lang="ar-SA" sz="2400" dirty="0" smtClean="0">
                <a:solidFill>
                  <a:srgbClr val="AD9968"/>
                </a:solidFill>
              </a:rPr>
              <a:t>الأول </a:t>
            </a:r>
            <a:r>
              <a:rPr lang="ar-SA" sz="2400" dirty="0" smtClean="0">
                <a:solidFill>
                  <a:srgbClr val="AD9968"/>
                </a:solidFill>
              </a:rPr>
              <a:t>: </a:t>
            </a:r>
            <a:r>
              <a:rPr lang="ar-SA" sz="2400" dirty="0" smtClean="0"/>
              <a:t>أن يعلم الموظف أن يعلم الموظف أن غيبته للمسؤول لا تخدمه ، بل قد تضره ببلوغ </a:t>
            </a:r>
            <a:r>
              <a:rPr lang="ar-SA" sz="2400" dirty="0" smtClean="0"/>
              <a:t>	هذه </a:t>
            </a:r>
            <a:r>
              <a:rPr lang="ar-SA" sz="2400" dirty="0" smtClean="0"/>
              <a:t>الغيبة للمسؤول .</a:t>
            </a:r>
          </a:p>
          <a:p>
            <a:pPr algn="just" rtl="1"/>
            <a:r>
              <a:rPr lang="ar-SA" sz="2400" dirty="0" smtClean="0">
                <a:solidFill>
                  <a:srgbClr val="AD9968"/>
                </a:solidFill>
              </a:rPr>
              <a:t>الثاني : </a:t>
            </a:r>
            <a:r>
              <a:rPr lang="ar-SA" sz="2400" dirty="0" smtClean="0"/>
              <a:t>أن أخذ الحق له طرق شرعية ونظامية معروفة ، وليس منها التشهير والغيبة .</a:t>
            </a:r>
          </a:p>
          <a:p>
            <a:pPr algn="just" rtl="1"/>
            <a:r>
              <a:rPr lang="ar-SA" sz="2400" dirty="0" smtClean="0">
                <a:solidFill>
                  <a:srgbClr val="AD9968"/>
                </a:solidFill>
              </a:rPr>
              <a:t>الثالث : </a:t>
            </a:r>
            <a:r>
              <a:rPr lang="ar-SA" sz="2400" dirty="0" smtClean="0"/>
              <a:t>أن الناس مفطورين على حبّ من أحسن إليهم وعاملهم بالحسنى ، فخير مواجهة </a:t>
            </a:r>
            <a:r>
              <a:rPr lang="ar-SA" sz="2400" dirty="0" smtClean="0"/>
              <a:t>	لهذا </a:t>
            </a:r>
            <a:r>
              <a:rPr lang="ar-SA" sz="2400" dirty="0" smtClean="0"/>
              <a:t>الظلم ـ إن وُجد ـ هو حسن التعامل .</a:t>
            </a:r>
          </a:p>
          <a:p>
            <a:pPr algn="just" rtl="1"/>
            <a:r>
              <a:rPr lang="ar-SA" sz="2400" dirty="0" smtClean="0">
                <a:solidFill>
                  <a:srgbClr val="AD9968"/>
                </a:solidFill>
              </a:rPr>
              <a:t>الرابع : </a:t>
            </a:r>
            <a:r>
              <a:rPr lang="ar-SA" sz="2400" dirty="0" smtClean="0"/>
              <a:t>أن المكاشفة والمصارحة والنصيحة الخالصة خير سبيل لصفاء القلوب وتقويم </a:t>
            </a:r>
            <a:r>
              <a:rPr lang="ar-SA" sz="2400" dirty="0" smtClean="0"/>
              <a:t>	السلوك </a:t>
            </a:r>
            <a:r>
              <a:rPr lang="ar-SA" sz="2400" dirty="0" smtClean="0"/>
              <a:t>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pPr algn="just" rtl="1"/>
            <a:r>
              <a:rPr lang="ar-SA" sz="2400" dirty="0" smtClean="0"/>
              <a:t>	</a:t>
            </a:r>
            <a:r>
              <a:rPr lang="ar-SA" sz="2800" dirty="0" smtClean="0"/>
              <a:t>إن </a:t>
            </a:r>
            <a:r>
              <a:rPr lang="ar-SA" sz="2800" dirty="0" smtClean="0"/>
              <a:t>حسن التعامل هو الإكسير الذي تكسب به القلوب ، مع أنه لا يكلف شيئاً كثيراً ، ولكن آثارة عظيمة جداً على مستوى النفس والمؤسسة والمجتمع .</a:t>
            </a:r>
          </a:p>
          <a:p>
            <a:pPr algn="just" rtl="1"/>
            <a:endParaRPr lang="ar-SA" sz="2400" dirty="0" smtClean="0"/>
          </a:p>
          <a:p>
            <a:pPr algn="just" rtl="1"/>
            <a:r>
              <a:rPr lang="ar-SA" sz="2800" dirty="0" smtClean="0"/>
              <a:t>	</a:t>
            </a:r>
            <a:r>
              <a:rPr lang="ar-SA" sz="2800" dirty="0" smtClean="0"/>
              <a:t>   </a:t>
            </a:r>
            <a:r>
              <a:rPr lang="ar-SA" sz="2800" dirty="0" smtClean="0"/>
              <a:t>وقد تطورات علوم الاتصال الإنساني ، وأصبحت تقدم للموظفين على شكل دورات إدارية مفيدة في كيفية التعامل مع المراجعين ، وعلى سبيل المثال ذكر الدكتور البرت </a:t>
            </a:r>
            <a:r>
              <a:rPr lang="ar-SA" sz="2800" dirty="0" smtClean="0"/>
              <a:t>مهرابيان أننا أثناء اتصالنا بالآخرين نرسل ما نسبته </a:t>
            </a:r>
            <a:r>
              <a:rPr lang="en-US" sz="2800" dirty="0" smtClean="0"/>
              <a:t>7</a:t>
            </a:r>
            <a:r>
              <a:rPr lang="ar-SA" sz="2800" dirty="0" smtClean="0"/>
              <a:t>% عن طريق الصوت بينما نرسل ما </a:t>
            </a:r>
            <a:r>
              <a:rPr lang="ar-SA" sz="2800" dirty="0" smtClean="0"/>
              <a:t>نسبته </a:t>
            </a:r>
            <a:r>
              <a:rPr lang="en-US" sz="2800" dirty="0" smtClean="0"/>
              <a:t>55</a:t>
            </a:r>
            <a:r>
              <a:rPr lang="ar-SA" sz="2800" dirty="0" smtClean="0"/>
              <a:t>% من رسائلنا للمقابل عبر الاتصال غير اللفظي ، كالايماءات والحركات والإشارات .</a:t>
            </a:r>
          </a:p>
          <a:p>
            <a:pPr algn="just" rtl="1"/>
            <a:r>
              <a:rPr lang="ar-SA" sz="1600" dirty="0" smtClean="0"/>
              <a:t>      </a:t>
            </a:r>
          </a:p>
          <a:p>
            <a:pPr algn="just" rtl="1"/>
            <a:r>
              <a:rPr lang="ar-SA" sz="2800" dirty="0" smtClean="0"/>
              <a:t>	فالموظف بحاجة إلى أن يتعرف على هذه المهارات التي تحقق هدف حسن المعاملة مع الناس . </a:t>
            </a:r>
          </a:p>
          <a:p>
            <a:pPr algn="l" rtl="1"/>
            <a:endParaRPr lang="ar-S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238</Words>
  <Application>Microsoft Office PowerPoint</Application>
  <PresentationFormat>A4 Paper (210x297 mm)‎</PresentationFormat>
  <Paragraphs>67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  المحاضرة الثالثة   قيم الفرد والمنظمات وأخلاقيات الأعمال    </vt:lpstr>
      <vt:lpstr>هذه القيم قد تكون فردية أو مهنية ، وقد تكون عامة كقيم المنظمة والمجتمع ، وكلها تكون ذات علاقة تبادلية بحيث يؤثر كل منها على الآخر كما أوضحها دارن شميدت وباري بونز في دراستها على النحو التالي :</vt:lpstr>
      <vt:lpstr>الشريحة 4</vt:lpstr>
      <vt:lpstr>الشريحة 5</vt:lpstr>
      <vt:lpstr>  تأثير القيم الأخلاقية على أداء الأفراد والمنظمات : 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152</cp:revision>
  <dcterms:created xsi:type="dcterms:W3CDTF">2009-10-14T19:14:34Z</dcterms:created>
  <dcterms:modified xsi:type="dcterms:W3CDTF">2012-09-06T09:26:47Z</dcterms:modified>
</cp:coreProperties>
</file>