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99" r:id="rId2"/>
    <p:sldId id="300" r:id="rId3"/>
    <p:sldId id="301" r:id="rId4"/>
    <p:sldId id="327" r:id="rId5"/>
    <p:sldId id="328" r:id="rId6"/>
    <p:sldId id="329" r:id="rId7"/>
    <p:sldId id="330" r:id="rId8"/>
    <p:sldId id="331" r:id="rId9"/>
    <p:sldId id="332" r:id="rId10"/>
    <p:sldId id="333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D9968"/>
    <a:srgbClr val="009900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667000"/>
            <a:ext cx="5638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en-GB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dirty="0"/>
              <a:t/>
            </a:r>
            <a:br>
              <a:rPr lang="ar-SA" sz="4000" dirty="0"/>
            </a:br>
            <a:r>
              <a:rPr lang="ar-SA" sz="5400" dirty="0" smtClean="0">
                <a:solidFill>
                  <a:srgbClr val="009900"/>
                </a:solidFill>
              </a:rPr>
              <a:t>مقرر </a:t>
            </a:r>
            <a:r>
              <a:rPr lang="ar-SA" sz="5400" dirty="0">
                <a:solidFill>
                  <a:srgbClr val="009900"/>
                </a:solidFill>
              </a:rPr>
              <a:t>أخلاقيات الأعمال</a:t>
            </a:r>
            <a:endParaRPr lang="en-GB" sz="5400" b="1" dirty="0" smtClean="0">
              <a:solidFill>
                <a:srgbClr val="009900"/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ar-SA" sz="32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أ.د.عبدالرحمن الحماد</a:t>
            </a:r>
            <a:endParaRPr lang="en-US" sz="3600" dirty="0" smtClean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6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562600" y="4648200"/>
            <a:ext cx="403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2600" b="1" dirty="0" smtClean="0">
                <a:solidFill>
                  <a:srgbClr val="009900"/>
                </a:solidFill>
                <a:latin typeface="Calibri" pitchFamily="34" charset="0"/>
              </a:rPr>
              <a:t>كلية إدارة الأعمال  </a:t>
            </a:r>
            <a:endParaRPr lang="en-US" sz="2600" b="1" dirty="0">
              <a:solidFill>
                <a:srgbClr val="0099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3962400"/>
            <a:ext cx="8420100" cy="1447800"/>
          </a:xfrm>
        </p:spPr>
        <p:txBody>
          <a:bodyPr/>
          <a:lstStyle/>
          <a:p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>المحاضرة الرابعة</a:t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sz="4800" dirty="0">
                <a:solidFill>
                  <a:srgbClr val="00B050"/>
                </a:solidFill>
              </a:rPr>
              <a:t/>
            </a:r>
            <a:br>
              <a:rPr lang="ar-SA" sz="4800" dirty="0">
                <a:solidFill>
                  <a:srgbClr val="00B050"/>
                </a:solidFill>
              </a:rPr>
            </a:br>
            <a:r>
              <a:rPr lang="ar-SA" sz="4800" dirty="0" smtClean="0">
                <a:solidFill>
                  <a:srgbClr val="43661C"/>
                </a:solidFill>
              </a:rPr>
              <a:t>الانضباط والالتزام الوظيفي</a:t>
            </a:r>
            <a:br>
              <a:rPr lang="ar-SA" sz="4800" dirty="0" smtClean="0">
                <a:solidFill>
                  <a:srgbClr val="43661C"/>
                </a:solidFill>
              </a:rPr>
            </a:br>
            <a:r>
              <a:rPr lang="ar-SA" sz="48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ar-SA" sz="4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sz="4800" b="1" dirty="0" smtClean="0">
                <a:solidFill>
                  <a:srgbClr val="00B050"/>
                </a:solidFill>
              </a:rPr>
              <a:t/>
            </a:r>
            <a:br>
              <a:rPr lang="ar-SA" sz="4800" b="1" dirty="0" smtClean="0">
                <a:solidFill>
                  <a:srgbClr val="00B05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2" name="نجمة مكونة من 7 نقاط 1"/>
          <p:cNvSpPr/>
          <p:nvPr/>
        </p:nvSpPr>
        <p:spPr>
          <a:xfrm>
            <a:off x="609600" y="2209800"/>
            <a:ext cx="1447800" cy="11430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b="1" dirty="0" smtClean="0">
                <a:solidFill>
                  <a:schemeClr val="accent4">
                    <a:lumMod val="50000"/>
                  </a:schemeClr>
                </a:solidFill>
              </a:rPr>
              <a:t>4</a:t>
            </a:r>
            <a:endParaRPr lang="ar-SA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724900" cy="868362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43661C"/>
                </a:solidFill>
              </a:rPr>
              <a:t/>
            </a:r>
            <a:br>
              <a:rPr lang="ar-SA" sz="4000" dirty="0" smtClean="0">
                <a:solidFill>
                  <a:srgbClr val="43661C"/>
                </a:solidFill>
              </a:rPr>
            </a:br>
            <a:r>
              <a:rPr lang="ar-SA" sz="4000" dirty="0" smtClean="0">
                <a:solidFill>
                  <a:srgbClr val="43661C"/>
                </a:solidFill>
              </a:rPr>
              <a:t>الانضباط والالتزام الوظيفي :</a:t>
            </a:r>
            <a:br>
              <a:rPr lang="ar-SA" sz="4000" dirty="0" smtClean="0">
                <a:solidFill>
                  <a:srgbClr val="43661C"/>
                </a:solidFill>
              </a:rPr>
            </a:b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1"/>
            <a:ext cx="8915400" cy="4191000"/>
          </a:xfrm>
        </p:spPr>
        <p:txBody>
          <a:bodyPr/>
          <a:lstStyle/>
          <a:p>
            <a:pPr algn="just" rtl="1"/>
            <a:r>
              <a:rPr lang="ar-SA" dirty="0" smtClean="0"/>
              <a:t>	</a:t>
            </a:r>
          </a:p>
          <a:p>
            <a:pPr algn="just" rtl="1"/>
            <a:r>
              <a:rPr lang="ar-SA" dirty="0" smtClean="0"/>
              <a:t>	ليس من الصحيح أن يقول أحد إن الإنسان المفطور على خلق معين يستطيع الإنفكاك عنه ، بل يستطيع من خلال المجاهدة والعوامل التالية أن يغير من خلقه إلى الأفضل ، ولعل هذا أحد التفسيرات الجيدة لقوله سبحانه </a:t>
            </a:r>
            <a:r>
              <a:rPr lang="ar-SA" dirty="0" smtClean="0">
                <a:sym typeface="AGA Arabesque"/>
              </a:rPr>
              <a:t> </a:t>
            </a:r>
            <a:r>
              <a:rPr lang="ar-SA" i="1" dirty="0" smtClean="0"/>
              <a:t>إِنَّ اللَّهَ لا يُغَيِّرُ مَا بِقَوْمٍ</a:t>
            </a:r>
            <a:r>
              <a:rPr lang="ar-SA" dirty="0" smtClean="0"/>
              <a:t> حَتَّى </a:t>
            </a:r>
            <a:r>
              <a:rPr lang="ar-SA" i="1" dirty="0" smtClean="0"/>
              <a:t>يُغَيِّرُوا مَا بِأَنفُسِهِمْ </a:t>
            </a:r>
            <a:r>
              <a:rPr lang="ar-SA" dirty="0" smtClean="0">
                <a:sym typeface="AGA Arabesque"/>
              </a:rPr>
              <a:t> </a:t>
            </a:r>
            <a:r>
              <a:rPr lang="ar-SA" sz="2400" dirty="0" smtClean="0">
                <a:sym typeface="AGA Arabesque"/>
              </a:rPr>
              <a:t>(الرعد) </a:t>
            </a:r>
            <a:r>
              <a:rPr lang="ar-SA" i="1" dirty="0" smtClean="0">
                <a:sym typeface="AGA Arabesque"/>
              </a:rPr>
              <a:t>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33712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648700" cy="944562"/>
          </a:xfrm>
        </p:spPr>
        <p:txBody>
          <a:bodyPr/>
          <a:lstStyle/>
          <a:p>
            <a:r>
              <a:rPr lang="ar-SA" dirty="0" smtClean="0">
                <a:solidFill>
                  <a:srgbClr val="43661C"/>
                </a:solidFill>
              </a:rPr>
              <a:t/>
            </a:r>
            <a:br>
              <a:rPr lang="ar-SA" dirty="0" smtClean="0">
                <a:solidFill>
                  <a:srgbClr val="43661C"/>
                </a:solidFill>
              </a:rPr>
            </a:br>
            <a:r>
              <a:rPr lang="ar-SA" dirty="0" smtClean="0">
                <a:solidFill>
                  <a:srgbClr val="43661C"/>
                </a:solidFill>
              </a:rPr>
              <a:t>مفهوم الانضباط الوظيفي :</a:t>
            </a:r>
            <a:br>
              <a:rPr lang="ar-SA" dirty="0" smtClean="0">
                <a:solidFill>
                  <a:srgbClr val="43661C"/>
                </a:solidFill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800600"/>
          </a:xfrm>
        </p:spPr>
        <p:txBody>
          <a:bodyPr/>
          <a:lstStyle/>
          <a:p>
            <a:pPr algn="just" rtl="1"/>
            <a:r>
              <a:rPr lang="ar-SA" sz="2800" dirty="0" smtClean="0">
                <a:solidFill>
                  <a:srgbClr val="C00000"/>
                </a:solidFill>
              </a:rPr>
              <a:t>الانضباط : لغة : </a:t>
            </a:r>
            <a:r>
              <a:rPr lang="ar-SA" sz="2800" dirty="0" smtClean="0"/>
              <a:t>مصدر من الضبط وهو ضبط الشيء حفظه بالحزم ، ... ورجل ضابط أي حازم ويقصد به هنا الحزم في تنظيم الأمور بمعنى ، اهتمام التقني بجميع الأنظمة المنظمة لمهنته والمحافظة عليها ، سواء الانضباط في الأوقات أو التصرفات ، أو الشكل أو التعامل مع جميع المستويات .</a:t>
            </a:r>
          </a:p>
          <a:p>
            <a:pPr algn="just" rtl="1"/>
            <a:endParaRPr lang="ar-SA" sz="1000" dirty="0" smtClean="0"/>
          </a:p>
          <a:p>
            <a:pPr algn="just" rtl="1"/>
            <a:r>
              <a:rPr lang="ar-SA" sz="2800" dirty="0" smtClean="0">
                <a:solidFill>
                  <a:srgbClr val="C00000"/>
                </a:solidFill>
              </a:rPr>
              <a:t>الإتقان : لغة : </a:t>
            </a:r>
            <a:r>
              <a:rPr lang="ar-SA" sz="2800" dirty="0" smtClean="0"/>
              <a:t>إحكام الشيء ، ... أتقنت الشيء أحكمته ، ورجل تقن حاذق. والإحكام للأشياء . فالإتقان اصطلاحاً : والإحكام والحذق في الأعمال ، والتربية على الإتقان تكون بإعداد الأجيال القدرة على إنجاز الأعمال والمنتجات والمصنوعات بإحكام ودقة فنية .</a:t>
            </a:r>
          </a:p>
          <a:p>
            <a:pPr algn="just" rtl="1"/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endParaRPr lang="ar-SA" sz="900" dirty="0" smtClean="0">
              <a:solidFill>
                <a:srgbClr val="43661C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1"/>
            <a:r>
              <a:rPr lang="ar-SA" dirty="0" smtClean="0">
                <a:solidFill>
                  <a:srgbClr val="43661C"/>
                </a:solidFill>
                <a:latin typeface="Times New Roman" pitchFamily="18" charset="0"/>
                <a:cs typeface="Times New Roman" pitchFamily="18" charset="0"/>
              </a:rPr>
              <a:t>أخلاقيات المهنة : </a:t>
            </a:r>
          </a:p>
          <a:p>
            <a:pPr algn="just" rtl="1"/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	هي مجموعة القواعد والأسس التي يجب على المهني التمسك بها ، والعمل بمقتضاها ، ليكون ناجحاً في تعامله مع الناس ناجحاً في مهنته .</a:t>
            </a:r>
          </a:p>
          <a:p>
            <a:pPr algn="just" rtl="1"/>
            <a:endParaRPr lang="ar-S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1"/>
            <a:r>
              <a:rPr lang="ar-SA" dirty="0" smtClean="0">
                <a:solidFill>
                  <a:srgbClr val="43661C"/>
                </a:solidFill>
                <a:latin typeface="Times New Roman" pitchFamily="18" charset="0"/>
                <a:cs typeface="Times New Roman" pitchFamily="18" charset="0"/>
              </a:rPr>
              <a:t>آداب المهنة :</a:t>
            </a:r>
          </a:p>
          <a:p>
            <a:pPr algn="just" rtl="1"/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	هي مجموعة القواعد والأصول المتعارف عليها عند أصحاب المهنة الواحدة وإن آداب المهنة في عموميتها تدور حول نقطتين هما : </a:t>
            </a:r>
          </a:p>
          <a:p>
            <a:pPr algn="just" rtl="1"/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	إتقان العمل ، وتجنب القصور أو الإهمال فيه . </a:t>
            </a:r>
          </a:p>
          <a:p>
            <a:pPr marL="742950" indent="-742950" algn="just" rtl="1"/>
            <a:endParaRPr lang="ar-SA" sz="2800" dirty="0" smtClean="0"/>
          </a:p>
          <a:p>
            <a:pPr marL="514350" indent="-514350" algn="just" rtl="1"/>
            <a:endParaRPr lang="ar-SA" sz="2800" dirty="0" smtClean="0"/>
          </a:p>
          <a:p>
            <a:pPr marL="514350" indent="-514350" algn="just" rtl="1"/>
            <a:endParaRPr lang="ar-SA" sz="2800" dirty="0" smtClean="0"/>
          </a:p>
          <a:p>
            <a:pPr marL="514350" indent="-514350" algn="just" rtl="1"/>
            <a:endParaRPr lang="ar-SA" sz="2800" dirty="0" smtClean="0"/>
          </a:p>
          <a:p>
            <a:pPr algn="just" rtl="1"/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5800" y="1600201"/>
            <a:ext cx="8724900" cy="4191000"/>
          </a:xfrm>
        </p:spPr>
        <p:txBody>
          <a:bodyPr/>
          <a:lstStyle/>
          <a:p>
            <a:pPr marL="742950" indent="-742950" algn="just" rtl="1"/>
            <a:endParaRPr lang="ar-SA" sz="1000" b="1" dirty="0" smtClean="0">
              <a:solidFill>
                <a:srgbClr val="A50021"/>
              </a:solidFill>
            </a:endParaRPr>
          </a:p>
          <a:p>
            <a:pPr algn="just" rtl="1"/>
            <a:r>
              <a:rPr lang="ar-SA" sz="4000" dirty="0" smtClean="0">
                <a:solidFill>
                  <a:srgbClr val="43661C"/>
                </a:solidFill>
              </a:rPr>
              <a:t>صور</a:t>
            </a:r>
            <a:r>
              <a:rPr lang="ar-SA" sz="3600" dirty="0" smtClean="0">
                <a:solidFill>
                  <a:srgbClr val="43661C"/>
                </a:solidFill>
              </a:rPr>
              <a:t> الانضباط الوظيفي  :</a:t>
            </a:r>
          </a:p>
          <a:p>
            <a:pPr algn="just" rtl="1"/>
            <a:endParaRPr lang="ar-SA" sz="1000" dirty="0" smtClean="0"/>
          </a:p>
          <a:p>
            <a:pPr algn="just" rtl="1"/>
            <a:r>
              <a:rPr lang="ar-SA" sz="2800" dirty="0" smtClean="0"/>
              <a:t>	نحن لا نحصر وسائل وأساليب تحقيق الانضباط ولإتقان في عدد محدد من المهارات ، بل نثق بامتلاك الموظف لقدرات خلاقة لتفعيل هذا الجانب ، ولإيقاظ هذه القيم لدى الموظفين الآخرين ، ونذكر هنا بعض المقتراحات التي نرى أنها تعد مدخلاً وبداية لهذا ، ونطمح أن نرى منك جهداً فعالاً وخطوات ملموسة .</a:t>
            </a:r>
          </a:p>
          <a:p>
            <a:pPr algn="just" rtl="1"/>
            <a:endParaRPr lang="ar-SA" sz="2800" dirty="0" smtClean="0"/>
          </a:p>
          <a:p>
            <a:pPr algn="just" rtl="1"/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304800"/>
            <a:ext cx="8877300" cy="5562599"/>
          </a:xfrm>
        </p:spPr>
        <p:txBody>
          <a:bodyPr/>
          <a:lstStyle/>
          <a:p>
            <a:pPr algn="just" rtl="1"/>
            <a:r>
              <a:rPr lang="ar-SA" sz="3600" dirty="0" smtClean="0">
                <a:solidFill>
                  <a:srgbClr val="43661C"/>
                </a:solidFill>
              </a:rPr>
              <a:t> صور من كيفية تفعيل الانضباط والإتقان :</a:t>
            </a:r>
          </a:p>
          <a:p>
            <a:pPr algn="just" rtl="1"/>
            <a:endParaRPr lang="ar-SA" sz="2400" dirty="0" smtClean="0">
              <a:solidFill>
                <a:srgbClr val="43661C"/>
              </a:solidFill>
            </a:endParaRPr>
          </a:p>
          <a:p>
            <a:pPr marL="514350" indent="-514350" algn="just" rtl="1">
              <a:buFont typeface="+mj-lt"/>
              <a:buAutoNum type="arabicPeriod"/>
            </a:pPr>
            <a:r>
              <a:rPr lang="ar-SA" sz="2400" dirty="0" smtClean="0"/>
              <a:t>الموظف قدوة في جميع أعماله ، فانضباطه ومحافظته على أوقات العمل محفز واضح للآخرين 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2400" dirty="0" smtClean="0"/>
              <a:t>الموظف أسوة ، فتقيده بكافة الأنشطة والأعمال كفيل بوصول هذه القيمة للآخرين 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2400" dirty="0" smtClean="0"/>
              <a:t>الموظف ليس مخزن للمعارف والمعلومات ، ولكن لديه القدرة لكيفية الحصول عليها وطرق الاستفادة منها وتطبيقها 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2400" dirty="0" smtClean="0"/>
              <a:t>تقيد الموظف بوسائل السلامة أثناء التطبيق العملي يطبع لدى الآخرين أهمية ذلك 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2400" dirty="0" smtClean="0"/>
              <a:t>الموظف المتقن يهتم أكثر بدرجة إتقان الأعمال التي ينجزها الآخرين أكثر من الاهتمام بكميتها . (الكيف أهم من الكم وخصوصاً أثناء العمل) 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2400" dirty="0" smtClean="0"/>
              <a:t>الموظف المنضبط يشجع الآخرين على الانضباط بجميع صوره ، ويكون مثالاً لذلك 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2400" dirty="0" smtClean="0"/>
              <a:t>محافظة الموظف على التواجد في الساعات المكتبية والإجابة عن استفسارات الآخرين مما ينمي هذه المهارات ويشجعهم على التواصل معه .</a:t>
            </a:r>
          </a:p>
          <a:p>
            <a:pPr algn="just" rtl="1"/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304801"/>
            <a:ext cx="8915400" cy="5486400"/>
          </a:xfrm>
        </p:spPr>
        <p:txBody>
          <a:bodyPr/>
          <a:lstStyle/>
          <a:p>
            <a:pPr algn="just" rtl="1"/>
            <a:endParaRPr lang="ar-SA" sz="1000" dirty="0" smtClean="0"/>
          </a:p>
          <a:p>
            <a:pPr algn="just" rtl="1"/>
            <a:r>
              <a:rPr lang="ar-SA" sz="3600" dirty="0" smtClean="0">
                <a:solidFill>
                  <a:srgbClr val="43661C"/>
                </a:solidFill>
              </a:rPr>
              <a:t>والانضباط له صور عديدة أخرى في حياة الموظفين منها :</a:t>
            </a:r>
          </a:p>
          <a:p>
            <a:pPr algn="just" rtl="1"/>
            <a:endParaRPr lang="ar-SA" sz="2400" dirty="0" smtClean="0"/>
          </a:p>
          <a:p>
            <a:pPr algn="just" rtl="1"/>
            <a:r>
              <a:rPr lang="ar-SA" dirty="0" smtClean="0">
                <a:solidFill>
                  <a:srgbClr val="AD9968"/>
                </a:solidFill>
              </a:rPr>
              <a:t>أولاً : الانضباط في الهيئة (الشكل) .</a:t>
            </a:r>
          </a:p>
          <a:p>
            <a:pPr algn="just" rtl="1"/>
            <a:endParaRPr lang="ar-SA" sz="1000" b="1" dirty="0" smtClean="0"/>
          </a:p>
          <a:p>
            <a:pPr algn="just" rtl="1"/>
            <a:r>
              <a:rPr lang="ar-SA" dirty="0" smtClean="0">
                <a:solidFill>
                  <a:srgbClr val="AD9968"/>
                </a:solidFill>
              </a:rPr>
              <a:t>ثانياً : الانضباط في الوقت : </a:t>
            </a:r>
          </a:p>
          <a:p>
            <a:pPr algn="just" rtl="1"/>
            <a:r>
              <a:rPr lang="ar-SA" sz="2800" dirty="0" smtClean="0"/>
              <a:t>	الوقت هو الزمن وهو الإنسان فأنت مجموعة أيام حياتك ، فاهتمامك بوقتك واستثماره اهتمام بنفسك .</a:t>
            </a:r>
          </a:p>
          <a:p>
            <a:pPr algn="just" rtl="1"/>
            <a:endParaRPr lang="ar-SA" sz="1000" b="1" dirty="0" smtClean="0"/>
          </a:p>
          <a:p>
            <a:pPr algn="just" rtl="1"/>
            <a:r>
              <a:rPr lang="ar-SA" dirty="0" smtClean="0">
                <a:solidFill>
                  <a:srgbClr val="AD9968"/>
                </a:solidFill>
              </a:rPr>
              <a:t>ثالثاً : الانضباط في التعامل (التصرفات) : </a:t>
            </a:r>
          </a:p>
          <a:p>
            <a:pPr algn="just" rtl="1"/>
            <a:r>
              <a:rPr lang="ar-SA" sz="2800" dirty="0" smtClean="0"/>
              <a:t>	يحتاج الإنسان للتعامل مع من هو أعلى منه ، ومن هو مثله ، ومن هو أصغر منه ، وانضباطك في التعامل يحفز الآخرين على احترامك .</a:t>
            </a:r>
          </a:p>
          <a:p>
            <a:pPr algn="just" rtl="1"/>
            <a:r>
              <a:rPr lang="ar-SA" sz="2400" dirty="0" smtClean="0"/>
              <a:t> </a:t>
            </a:r>
          </a:p>
          <a:p>
            <a:pPr algn="just" rtl="1"/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609600"/>
            <a:ext cx="8496300" cy="5181601"/>
          </a:xfrm>
        </p:spPr>
        <p:txBody>
          <a:bodyPr/>
          <a:lstStyle/>
          <a:p>
            <a:pPr algn="just" rtl="1"/>
            <a:r>
              <a:rPr lang="ar-SA" sz="3600" dirty="0" smtClean="0">
                <a:solidFill>
                  <a:srgbClr val="43661C"/>
                </a:solidFill>
              </a:rPr>
              <a:t>العوامل التي تؤثر على أخلاقيات </a:t>
            </a:r>
            <a:r>
              <a:rPr lang="ar-SA" sz="3600" dirty="0" smtClean="0">
                <a:solidFill>
                  <a:srgbClr val="43661C"/>
                </a:solidFill>
              </a:rPr>
              <a:t>الأعمال </a:t>
            </a:r>
            <a:r>
              <a:rPr lang="ar-SA" sz="3600" dirty="0" smtClean="0">
                <a:solidFill>
                  <a:srgbClr val="43661C"/>
                </a:solidFill>
              </a:rPr>
              <a:t>: </a:t>
            </a:r>
          </a:p>
          <a:p>
            <a:pPr algn="just" rtl="1"/>
            <a:endParaRPr lang="ar-SA" sz="2000" dirty="0" smtClean="0"/>
          </a:p>
          <a:p>
            <a:pPr lvl="1" algn="just" rtl="1">
              <a:buFont typeface="Wingdings" pitchFamily="2" charset="2"/>
              <a:buChar char="v"/>
            </a:pPr>
            <a:r>
              <a:rPr lang="ar-SA" sz="2400" dirty="0" smtClean="0"/>
              <a:t>الإيمان والتوحيد .</a:t>
            </a:r>
          </a:p>
          <a:p>
            <a:pPr lvl="1" algn="just" rtl="1">
              <a:buFont typeface="Wingdings" pitchFamily="2" charset="2"/>
              <a:buChar char="v"/>
            </a:pPr>
            <a:r>
              <a:rPr lang="ar-SA" sz="2400" dirty="0" smtClean="0"/>
              <a:t>العبادات .</a:t>
            </a:r>
          </a:p>
          <a:p>
            <a:pPr lvl="1" algn="just" rtl="1">
              <a:buFont typeface="Wingdings" pitchFamily="2" charset="2"/>
              <a:buChar char="v"/>
            </a:pPr>
            <a:r>
              <a:rPr lang="ar-SA" sz="2400" dirty="0" smtClean="0"/>
              <a:t>الصحبة والصداقة والمخالطة .</a:t>
            </a:r>
          </a:p>
          <a:p>
            <a:pPr lvl="1" algn="just" rtl="1">
              <a:buFont typeface="Wingdings" pitchFamily="2" charset="2"/>
              <a:buChar char="v"/>
            </a:pPr>
            <a:r>
              <a:rPr lang="ar-SA" sz="2400" dirty="0" smtClean="0"/>
              <a:t>التربية .</a:t>
            </a:r>
          </a:p>
          <a:p>
            <a:pPr algn="just" rtl="1"/>
            <a:endParaRPr lang="ar-SA" sz="1000" dirty="0" smtClean="0"/>
          </a:p>
          <a:p>
            <a:pPr algn="just" rtl="1"/>
            <a:r>
              <a:rPr lang="ar-SA" sz="3600" dirty="0" smtClean="0">
                <a:solidFill>
                  <a:srgbClr val="43661C"/>
                </a:solidFill>
              </a:rPr>
              <a:t>العوامل المؤثرة في خروج الإنسان عن سلوكه :</a:t>
            </a:r>
          </a:p>
          <a:p>
            <a:pPr lvl="1" algn="just" rtl="1">
              <a:buFont typeface="Arial" pitchFamily="34" charset="0"/>
              <a:buChar char="•"/>
            </a:pPr>
            <a:r>
              <a:rPr lang="ar-SA" sz="2400" dirty="0" smtClean="0"/>
              <a:t>الإكراه .</a:t>
            </a:r>
          </a:p>
          <a:p>
            <a:pPr lvl="1" algn="just" rtl="1">
              <a:buFont typeface="Arial" pitchFamily="34" charset="0"/>
              <a:buChar char="•"/>
            </a:pPr>
            <a:r>
              <a:rPr lang="ar-SA" sz="2400" dirty="0" smtClean="0"/>
              <a:t>الغضب .</a:t>
            </a:r>
          </a:p>
          <a:p>
            <a:pPr lvl="1" algn="just" rtl="1">
              <a:buFont typeface="Arial" pitchFamily="34" charset="0"/>
              <a:buChar char="•"/>
            </a:pPr>
            <a:r>
              <a:rPr lang="ar-SA" sz="2400" dirty="0" smtClean="0"/>
              <a:t>الرياء والمصلحة .</a:t>
            </a:r>
          </a:p>
          <a:p>
            <a:pPr lvl="1" algn="just" rtl="1">
              <a:buFont typeface="Arial" pitchFamily="34" charset="0"/>
              <a:buChar char="•"/>
            </a:pPr>
            <a:r>
              <a:rPr lang="ar-SA" sz="2400" dirty="0" smtClean="0"/>
              <a:t>الخوف .</a:t>
            </a:r>
          </a:p>
          <a:p>
            <a:pPr algn="just" rtl="1"/>
            <a:endParaRPr lang="ar-SA" sz="2000" dirty="0" smtClean="0">
              <a:solidFill>
                <a:srgbClr val="43661C"/>
              </a:solidFill>
            </a:endParaRPr>
          </a:p>
          <a:p>
            <a:pPr algn="just" rtl="1"/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381000"/>
            <a:ext cx="8839200" cy="5410201"/>
          </a:xfrm>
          <a:ln>
            <a:solidFill>
              <a:schemeClr val="accent1"/>
            </a:solidFill>
          </a:ln>
        </p:spPr>
        <p:txBody>
          <a:bodyPr/>
          <a:lstStyle/>
          <a:p>
            <a:pPr algn="just" rtl="1"/>
            <a:r>
              <a:rPr lang="ar-SA" sz="2400" dirty="0" smtClean="0">
                <a:solidFill>
                  <a:srgbClr val="43661C"/>
                </a:solidFill>
              </a:rPr>
              <a:t>	وقد يسأل سائل : </a:t>
            </a:r>
            <a:r>
              <a:rPr lang="ar-SA" sz="2400" dirty="0" smtClean="0"/>
              <a:t>كيف نستطيع تمييز الصادق من الكاذب ، ونحن مأمورون أن نحكم على الشخص بظاهر تصرفاته ، والله يتولى السرائر ؟</a:t>
            </a:r>
          </a:p>
          <a:p>
            <a:pPr algn="just" rtl="1"/>
            <a:endParaRPr lang="ar-SA" sz="2000" dirty="0" smtClean="0"/>
          </a:p>
          <a:p>
            <a:pPr algn="just" rtl="1"/>
            <a:r>
              <a:rPr lang="ar-SA" sz="2400" dirty="0" smtClean="0">
                <a:solidFill>
                  <a:srgbClr val="C00000"/>
                </a:solidFill>
              </a:rPr>
              <a:t>	والجواب : </a:t>
            </a:r>
            <a:r>
              <a:rPr lang="ar-SA" sz="2400" dirty="0" smtClean="0"/>
              <a:t>أن التمييز في مثل هذه الحالة من الصعوبة بمكان ، ويمكن لبعض التاس إتقان التصنع بحيث لا يستطيع الشخص العادي تمييز صدقه من كذبه ، كما أن رجال الجمارك والأمن يتفاوتون في إدراكهم للمزورين والمهربين ، ولكن هناك ثلاث طرق تساعد على التعرف على صدق التصرف من عدمه ، هي :</a:t>
            </a:r>
          </a:p>
          <a:p>
            <a:pPr marL="788670" lvl="1" indent="-514350" algn="just" rtl="1">
              <a:buFont typeface="+mj-lt"/>
              <a:buAutoNum type="arabicPeriod"/>
            </a:pPr>
            <a:r>
              <a:rPr lang="ar-SA" sz="2400" dirty="0" smtClean="0"/>
              <a:t>الرجوع إلى أهل الدراية والخبرة الذين يستطيعون من خلال طول التجربة تمييز التصرفات غير الصادقة .</a:t>
            </a:r>
          </a:p>
          <a:p>
            <a:pPr marL="788670" lvl="1" indent="-514350" algn="just" rtl="1">
              <a:buFont typeface="+mj-lt"/>
              <a:buAutoNum type="arabicPeriod"/>
            </a:pPr>
            <a:r>
              <a:rPr lang="ar-SA" sz="2400" dirty="0" smtClean="0"/>
              <a:t>ملاحظة السلوك العام للشخص في مدة معينة لأن المتصنع لا يستطيع التصنع أبد الدهر ، ولا لمدة طويلة أيضاً ، فلا بد أن تظهر منه بعض السلوكيات التي تدل على ريائه وتصنعه .</a:t>
            </a:r>
          </a:p>
          <a:p>
            <a:pPr marL="788670" lvl="1" indent="-514350" algn="just" rtl="1">
              <a:buFont typeface="+mj-lt"/>
              <a:buAutoNum type="arabicPeriod"/>
            </a:pPr>
            <a:r>
              <a:rPr lang="ar-SA" sz="2400" dirty="0" smtClean="0"/>
              <a:t>اختبار المتصنع والمرائي في بعض المواقف التي لا يصبر عليها إلا الصادقون .</a:t>
            </a:r>
          </a:p>
          <a:p>
            <a:pPr algn="just" rtl="1"/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1981200" y="3352800"/>
            <a:ext cx="5257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</a:t>
            </a:r>
            <a:r>
              <a:rPr lang="ar-EG" sz="7200" dirty="0" smtClean="0">
                <a:solidFill>
                  <a:schemeClr val="bg1"/>
                </a:solidFill>
                <a:latin typeface="Calibri" pitchFamily="34" charset="0"/>
              </a:rPr>
              <a:t>الله</a:t>
            </a:r>
            <a:endParaRPr lang="en-US" sz="72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 rtl="0"/>
            <a:endParaRPr lang="ar-SA" sz="36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 rtl="0"/>
            <a:r>
              <a:rPr lang="ar-SA" sz="3600" dirty="0" smtClean="0">
                <a:solidFill>
                  <a:schemeClr val="bg1"/>
                </a:solidFill>
                <a:latin typeface="Calibri" pitchFamily="34" charset="0"/>
              </a:rPr>
              <a:t>مع تمنياتي للجميع بالتوفيق والنجاح</a:t>
            </a:r>
            <a:endParaRPr lang="en-US" sz="3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1593</TotalTime>
  <Words>302</Words>
  <Application>Microsoft Office PowerPoint</Application>
  <PresentationFormat>A4 Paper (210x297 mm)‎</PresentationFormat>
  <Paragraphs>70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  المحاضرة الرابعة   الانضباط والالتزام الوظيفي     </vt:lpstr>
      <vt:lpstr> الانضباط والالتزام الوظيفي : </vt:lpstr>
      <vt:lpstr> مفهوم الانضباط الوظيفي : 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عبدالله</cp:lastModifiedBy>
  <cp:revision>158</cp:revision>
  <dcterms:created xsi:type="dcterms:W3CDTF">2009-10-14T19:14:34Z</dcterms:created>
  <dcterms:modified xsi:type="dcterms:W3CDTF">2012-09-06T13:46:37Z</dcterms:modified>
</cp:coreProperties>
</file>