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99" r:id="rId2"/>
    <p:sldId id="300" r:id="rId3"/>
    <p:sldId id="301" r:id="rId4"/>
    <p:sldId id="327" r:id="rId5"/>
    <p:sldId id="328" r:id="rId6"/>
    <p:sldId id="329" r:id="rId7"/>
    <p:sldId id="330" r:id="rId8"/>
    <p:sldId id="331" r:id="rId9"/>
    <p:sldId id="332"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009900"/>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00"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dirty="0"/>
              <a:t/>
            </a:r>
            <a:br>
              <a:rPr lang="ar-SA" sz="4000" dirty="0"/>
            </a:br>
            <a:r>
              <a:rPr lang="ar-SA" sz="5400" dirty="0" smtClean="0">
                <a:solidFill>
                  <a:srgbClr val="009900"/>
                </a:solidFill>
              </a:rPr>
              <a:t>مقرر </a:t>
            </a:r>
            <a:r>
              <a:rPr lang="ar-SA" sz="5400" dirty="0">
                <a:solidFill>
                  <a:srgbClr val="009900"/>
                </a:solidFill>
              </a:rPr>
              <a:t>أخلاقيات الأعمال</a:t>
            </a:r>
            <a:endParaRPr lang="en-GB" sz="5400" b="1" dirty="0" smtClean="0">
              <a:solidFill>
                <a:srgbClr val="0099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dirty="0" smtClean="0">
                <a:solidFill>
                  <a:schemeClr val="accent2">
                    <a:lumMod val="50000"/>
                  </a:schemeClr>
                </a:solidFill>
                <a:latin typeface="Calibri" pitchFamily="34" charset="0"/>
                <a:cs typeface="Times New Roman" pitchFamily="18" charset="0"/>
              </a:rPr>
              <a:t>أ.د.عبدالرحمن الحماد</a:t>
            </a:r>
            <a:endParaRPr lang="en-US" sz="3600" dirty="0" smtClean="0">
              <a:solidFill>
                <a:schemeClr val="accent2">
                  <a:lumMod val="50000"/>
                </a:schemeClr>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chemeClr val="accent2">
                    <a:lumMod val="50000"/>
                  </a:schemeClr>
                </a:solidFill>
                <a:latin typeface="Calibri" pitchFamily="34" charset="0"/>
              </a:rPr>
              <a:t>نظام التعليم المطور للانتساب</a:t>
            </a:r>
            <a:endParaRPr lang="en-US" sz="2800" b="1" dirty="0">
              <a:solidFill>
                <a:schemeClr val="accent2">
                  <a:lumMod val="50000"/>
                </a:schemeClr>
              </a:solidFill>
              <a:latin typeface="Calibri" pitchFamily="34" charset="0"/>
            </a:endParaRPr>
          </a:p>
          <a:p>
            <a:pPr algn="ctr">
              <a:spcBef>
                <a:spcPct val="20000"/>
              </a:spcBef>
              <a:buFont typeface="Arial" pitchFamily="34" charset="0"/>
              <a:buNone/>
            </a:pPr>
            <a:r>
              <a:rPr lang="ar-SA" sz="2600" b="1" dirty="0" smtClean="0">
                <a:solidFill>
                  <a:srgbClr val="009900"/>
                </a:solidFill>
                <a:latin typeface="Calibri" pitchFamily="34" charset="0"/>
              </a:rPr>
              <a:t>كلية إدارة الأعمال  </a:t>
            </a:r>
            <a:endParaRPr lang="en-US" sz="2600" b="1" dirty="0">
              <a:solidFill>
                <a:srgbClr val="00990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3962400"/>
            <a:ext cx="8420100" cy="14478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الخامسة</a:t>
            </a:r>
            <a:r>
              <a:rPr lang="ar-SA" b="1" dirty="0" smtClean="0">
                <a:solidFill>
                  <a:srgbClr val="002060"/>
                </a:solidFill>
              </a:rPr>
              <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dirty="0" smtClean="0">
                <a:solidFill>
                  <a:schemeClr val="accent1">
                    <a:lumMod val="50000"/>
                  </a:schemeClr>
                </a:solidFill>
              </a:rPr>
              <a:t>المسؤولية </a:t>
            </a:r>
            <a:r>
              <a:rPr lang="ar-SA" sz="4800" dirty="0" smtClean="0">
                <a:solidFill>
                  <a:schemeClr val="accent1">
                    <a:lumMod val="50000"/>
                  </a:schemeClr>
                </a:solidFill>
              </a:rPr>
              <a:t>الاجتماعية لمنظمات الأعمال</a:t>
            </a: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accent4">
                    <a:lumMod val="50000"/>
                  </a:schemeClr>
                </a:solidFill>
              </a:rPr>
              <a:t>5</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724900" cy="868362"/>
          </a:xfrm>
        </p:spPr>
        <p:txBody>
          <a:bodyPr/>
          <a:lstStyle/>
          <a:p>
            <a:pPr rtl="1"/>
            <a:r>
              <a:rPr lang="ar-SA" sz="4000" dirty="0" smtClean="0">
                <a:solidFill>
                  <a:srgbClr val="43661C"/>
                </a:solidFill>
              </a:rPr>
              <a:t/>
            </a:r>
            <a:br>
              <a:rPr lang="ar-SA" sz="4000" dirty="0" smtClean="0">
                <a:solidFill>
                  <a:srgbClr val="43661C"/>
                </a:solidFill>
              </a:rPr>
            </a:br>
            <a:r>
              <a:rPr lang="ar-SA" sz="4000" dirty="0" smtClean="0">
                <a:solidFill>
                  <a:srgbClr val="003E1C"/>
                </a:solidFill>
              </a:rPr>
              <a:t>مفهوم المسؤولية الاجتماعية لمنظمات الأعمال :</a:t>
            </a:r>
            <a:r>
              <a:rPr lang="ar-SA" sz="4000" dirty="0" smtClean="0">
                <a:solidFill>
                  <a:srgbClr val="43661C"/>
                </a:solidFill>
              </a:rPr>
              <a:t/>
            </a:r>
            <a:br>
              <a:rPr lang="ar-SA" sz="4000" dirty="0" smtClean="0">
                <a:solidFill>
                  <a:srgbClr val="43661C"/>
                </a:solidFill>
              </a:rPr>
            </a:br>
            <a:endParaRPr lang="ar-SA" sz="4000" dirty="0"/>
          </a:p>
        </p:txBody>
      </p:sp>
      <p:sp>
        <p:nvSpPr>
          <p:cNvPr id="3" name="عنصر نائب للمحتوى 2"/>
          <p:cNvSpPr>
            <a:spLocks noGrp="1"/>
          </p:cNvSpPr>
          <p:nvPr>
            <p:ph idx="1"/>
          </p:nvPr>
        </p:nvSpPr>
        <p:spPr>
          <a:xfrm>
            <a:off x="495300" y="1447801"/>
            <a:ext cx="8915400" cy="4191000"/>
          </a:xfrm>
        </p:spPr>
        <p:txBody>
          <a:bodyPr/>
          <a:lstStyle/>
          <a:p>
            <a:pPr algn="just" rtl="1"/>
            <a:r>
              <a:rPr lang="ar-SA" dirty="0" smtClean="0"/>
              <a:t>	</a:t>
            </a:r>
          </a:p>
          <a:p>
            <a:pPr algn="just" rtl="1"/>
            <a:r>
              <a:rPr lang="ar-SA" dirty="0" smtClean="0"/>
              <a:t>	</a:t>
            </a:r>
            <a:r>
              <a:rPr lang="ar-SA" dirty="0" smtClean="0"/>
              <a:t>عرّف البنك الدولي مفهوم المسؤولية الاجتماعية لمنظمات الأعمال على أنها التزام أصحاب النشاطات التجارية بالمساهمة في التنمية المستدامة من خلال العمل مع موظفيهم وعائلاتهم والمجتمع المحلي لتحسين مستوى معيشة الناس بأسلوب يخدم التجارة ويخدم التنمية في آن واحد .</a:t>
            </a:r>
          </a:p>
          <a:p>
            <a:pPr algn="just" rtl="1"/>
            <a:endParaRPr lang="ar-SA" dirty="0"/>
          </a:p>
        </p:txBody>
      </p:sp>
    </p:spTree>
    <p:extLst>
      <p:ext uri="{BB962C8B-B14F-4D97-AF65-F5344CB8AC3E}">
        <p14:creationId xmlns:p14="http://schemas.microsoft.com/office/powerpoint/2010/main" xmlns=""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228600"/>
            <a:ext cx="9067800" cy="5943600"/>
          </a:xfrm>
        </p:spPr>
        <p:txBody>
          <a:bodyPr/>
          <a:lstStyle/>
          <a:p>
            <a:pPr algn="just" rtl="1"/>
            <a:r>
              <a:rPr lang="ar-SA" sz="2800" dirty="0" smtClean="0">
                <a:solidFill>
                  <a:srgbClr val="003E1C"/>
                </a:solidFill>
              </a:rPr>
              <a:t>أنماط المسؤولية الاجتماعية :</a:t>
            </a:r>
          </a:p>
          <a:p>
            <a:pPr algn="just" rtl="1"/>
            <a:r>
              <a:rPr lang="ar-SA" sz="2000" dirty="0" smtClean="0">
                <a:solidFill>
                  <a:srgbClr val="C00000"/>
                </a:solidFill>
              </a:rPr>
              <a:t>	يمكن </a:t>
            </a:r>
            <a:r>
              <a:rPr lang="ar-SA" sz="2000" dirty="0" smtClean="0">
                <a:solidFill>
                  <a:srgbClr val="C00000"/>
                </a:solidFill>
              </a:rPr>
              <a:t>أن نلاحظ أن وجهتي نظر متعارضتين شكلياً نمطين متناقضين في إدراك إدارة المنظمة للدور الاجتماعي الذي يجب أن تمارسه :</a:t>
            </a:r>
          </a:p>
          <a:p>
            <a:pPr algn="just" rtl="1"/>
            <a:endParaRPr lang="ar-SA" sz="800" dirty="0" smtClean="0">
              <a:solidFill>
                <a:srgbClr val="C00000"/>
              </a:solidFill>
            </a:endParaRPr>
          </a:p>
          <a:p>
            <a:pPr algn="just" rtl="1"/>
            <a:r>
              <a:rPr lang="ar-SA" sz="2400" b="1" dirty="0" smtClean="0">
                <a:solidFill>
                  <a:srgbClr val="3E8241"/>
                </a:solidFill>
              </a:rPr>
              <a:t>أ – النمط الأول : المسؤولية الاقتصادية : </a:t>
            </a:r>
          </a:p>
          <a:p>
            <a:pPr algn="just" rtl="1"/>
            <a:r>
              <a:rPr lang="ar-SA" sz="2400" dirty="0" smtClean="0"/>
              <a:t>	إن </a:t>
            </a:r>
            <a:r>
              <a:rPr lang="ar-SA" sz="2400" dirty="0" smtClean="0"/>
              <a:t>جوهر هذا النمط هو أن منشآت الأعمال يجب أن تركز على هدف تعظيم الربح بغض النظر عن أي مساهمة اجتماعية ، وأن المساهمات الاجتماعية ما هي إلا تحصيل حاصل أو نواتج ثانوية لتعظيم الربح .</a:t>
            </a:r>
          </a:p>
          <a:p>
            <a:pPr algn="just" rtl="1"/>
            <a:r>
              <a:rPr lang="ar-SA" sz="2400" b="1" dirty="0" smtClean="0">
                <a:solidFill>
                  <a:srgbClr val="3E8241"/>
                </a:solidFill>
              </a:rPr>
              <a:t>ب – النمط الثاني : الاجتماعي :</a:t>
            </a:r>
          </a:p>
          <a:p>
            <a:pPr algn="just" rtl="1"/>
            <a:r>
              <a:rPr lang="ar-SA" sz="2400" dirty="0" smtClean="0"/>
              <a:t>	إن </a:t>
            </a:r>
            <a:r>
              <a:rPr lang="ar-SA" sz="2400" dirty="0" smtClean="0"/>
              <a:t>هذا النمط يقع على النقيض تماماً من النمط الأول ويحاول أن يعرض المنشآت كوحدات اجتماعية بدرجة كبيرة تضع المجتمع ومتطلباته نصب أعينها في جميع قراراته .</a:t>
            </a:r>
          </a:p>
          <a:p>
            <a:pPr algn="just" rtl="1"/>
            <a:r>
              <a:rPr lang="ar-SA" sz="2400" b="1" dirty="0" smtClean="0">
                <a:solidFill>
                  <a:srgbClr val="3E8241"/>
                </a:solidFill>
              </a:rPr>
              <a:t>ج- النمط الثالث : الاقتصادي-الاجتماعي :</a:t>
            </a:r>
          </a:p>
          <a:p>
            <a:pPr algn="just" rtl="1"/>
            <a:r>
              <a:rPr lang="ar-SA" sz="2400" dirty="0" smtClean="0"/>
              <a:t>	وهو </a:t>
            </a:r>
            <a:r>
              <a:rPr lang="ar-SA" sz="2400" dirty="0" smtClean="0"/>
              <a:t>النمط الأكثر توازناً حيث يرى أن الوقت قد تغير وأن إدارات المنشآت لا تمثل مصالح جهة واحدة –المالكين- فقط وإنما هناك جهات عديدة أخرى مثل الحكومة والمجتمع ترتبط معها بالتزمات معينة .</a:t>
            </a:r>
          </a:p>
          <a:p>
            <a:pPr algn="just" rtl="1"/>
            <a:endParaRPr lang="ar-SA"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533400"/>
            <a:ext cx="8724900" cy="5592763"/>
          </a:xfrm>
        </p:spPr>
        <p:txBody>
          <a:bodyPr/>
          <a:lstStyle/>
          <a:p>
            <a:pPr algn="just" rtl="1"/>
            <a:r>
              <a:rPr lang="ar-SA" sz="4000" b="1" dirty="0" smtClean="0">
                <a:solidFill>
                  <a:srgbClr val="3E8241"/>
                </a:solidFill>
              </a:rPr>
              <a:t>عناصر المسؤولية الاجتماعية :</a:t>
            </a:r>
          </a:p>
          <a:p>
            <a:pPr algn="just" rtl="1"/>
            <a:endParaRPr lang="ar-SA" sz="800" dirty="0" smtClean="0"/>
          </a:p>
          <a:p>
            <a:pPr marL="1250442" lvl="2" indent="-457200" algn="just" rtl="1">
              <a:buFont typeface="+mj-lt"/>
              <a:buAutoNum type="arabicParenR"/>
            </a:pPr>
            <a:r>
              <a:rPr lang="ar-SA" sz="2800" dirty="0" smtClean="0"/>
              <a:t>المالكون .</a:t>
            </a:r>
          </a:p>
          <a:p>
            <a:pPr marL="1250442" lvl="2" indent="-457200" algn="just" rtl="1">
              <a:buFont typeface="+mj-lt"/>
              <a:buAutoNum type="arabicParenR"/>
            </a:pPr>
            <a:r>
              <a:rPr lang="ar-SA" sz="2800" dirty="0" smtClean="0"/>
              <a:t>العاملون .</a:t>
            </a:r>
          </a:p>
          <a:p>
            <a:pPr marL="1250442" lvl="2" indent="-457200" algn="just" rtl="1">
              <a:buFont typeface="+mj-lt"/>
              <a:buAutoNum type="arabicParenR"/>
            </a:pPr>
            <a:r>
              <a:rPr lang="ar-SA" sz="2800" dirty="0" smtClean="0"/>
              <a:t>الزبائن .</a:t>
            </a:r>
          </a:p>
          <a:p>
            <a:pPr marL="1250442" lvl="2" indent="-457200" algn="just" rtl="1">
              <a:buFont typeface="+mj-lt"/>
              <a:buAutoNum type="arabicParenR"/>
            </a:pPr>
            <a:r>
              <a:rPr lang="ar-SA" sz="2800" dirty="0" smtClean="0"/>
              <a:t>المنافسون .</a:t>
            </a:r>
          </a:p>
          <a:p>
            <a:pPr marL="1250442" lvl="2" indent="-457200" algn="just" rtl="1">
              <a:buFont typeface="+mj-lt"/>
              <a:buAutoNum type="arabicParenR"/>
            </a:pPr>
            <a:r>
              <a:rPr lang="ar-SA" sz="2800" dirty="0" smtClean="0"/>
              <a:t>المجهزون .</a:t>
            </a:r>
          </a:p>
          <a:p>
            <a:pPr marL="1250442" lvl="2" indent="-457200" algn="just" rtl="1">
              <a:buFont typeface="+mj-lt"/>
              <a:buAutoNum type="arabicParenR"/>
            </a:pPr>
            <a:r>
              <a:rPr lang="ar-SA" sz="2800" dirty="0" smtClean="0"/>
              <a:t>المجتمع .</a:t>
            </a:r>
          </a:p>
          <a:p>
            <a:pPr marL="1250442" lvl="2" indent="-457200" algn="just" rtl="1">
              <a:buFont typeface="+mj-lt"/>
              <a:buAutoNum type="arabicParenR"/>
            </a:pPr>
            <a:r>
              <a:rPr lang="ar-SA" sz="2800" dirty="0" smtClean="0"/>
              <a:t>البيئة .</a:t>
            </a:r>
          </a:p>
          <a:p>
            <a:pPr marL="1250442" lvl="2" indent="-457200" algn="just" rtl="1">
              <a:buFont typeface="+mj-lt"/>
              <a:buAutoNum type="arabicParenR"/>
            </a:pPr>
            <a:r>
              <a:rPr lang="ar-SA" sz="2800" dirty="0" smtClean="0"/>
              <a:t>الحكومة .</a:t>
            </a:r>
          </a:p>
          <a:p>
            <a:pPr marL="1250442" lvl="2" indent="-457200" algn="just" rtl="1">
              <a:buFont typeface="+mj-lt"/>
              <a:buAutoNum type="arabicParenR"/>
            </a:pPr>
            <a:r>
              <a:rPr lang="ar-SA" sz="2800" dirty="0" smtClean="0"/>
              <a:t>جماعات الضغط الاجتماعي .</a:t>
            </a:r>
          </a:p>
          <a:p>
            <a:pPr algn="just" rtl="1"/>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33401"/>
            <a:ext cx="8610600" cy="5105400"/>
          </a:xfrm>
        </p:spPr>
        <p:txBody>
          <a:bodyPr/>
          <a:lstStyle/>
          <a:p>
            <a:pPr algn="just" rtl="1"/>
            <a:r>
              <a:rPr lang="ar-SA" sz="4000" dirty="0" smtClean="0">
                <a:solidFill>
                  <a:srgbClr val="3E8241"/>
                </a:solidFill>
              </a:rPr>
              <a:t> مجالات </a:t>
            </a:r>
            <a:r>
              <a:rPr lang="ar-SA" sz="4000" dirty="0" smtClean="0">
                <a:solidFill>
                  <a:srgbClr val="3E8241"/>
                </a:solidFill>
              </a:rPr>
              <a:t>المحاسبة الاجتماعية :</a:t>
            </a:r>
          </a:p>
          <a:p>
            <a:pPr algn="just" rtl="1"/>
            <a:endParaRPr lang="ar-SA" sz="900" dirty="0" smtClean="0"/>
          </a:p>
          <a:p>
            <a:pPr algn="just" rtl="1"/>
            <a:endParaRPr lang="ar-SA" sz="2800" dirty="0" smtClean="0"/>
          </a:p>
          <a:p>
            <a:pPr algn="just" rtl="1"/>
            <a:r>
              <a:rPr lang="ar-SA" sz="2800" dirty="0" smtClean="0"/>
              <a:t>	</a:t>
            </a:r>
            <a:r>
              <a:rPr lang="ar-SA" sz="2800" dirty="0" smtClean="0"/>
              <a:t>لقد </a:t>
            </a:r>
            <a:r>
              <a:rPr lang="ar-SA" sz="2800" dirty="0" smtClean="0"/>
              <a:t>حددت لجنة المحاسبة عن الأداء الاجتماعي من قبل الجمعية القومية الاجتماعية هي : (</a:t>
            </a:r>
            <a:r>
              <a:rPr lang="en-US" sz="2800" dirty="0" smtClean="0"/>
              <a:t>N.A.A</a:t>
            </a:r>
            <a:r>
              <a:rPr lang="ar-SA" sz="2800" dirty="0" smtClean="0"/>
              <a:t>) للمحاسبين بأمريكا أربعة مجالات للأداء :</a:t>
            </a:r>
          </a:p>
          <a:p>
            <a:pPr algn="just" rtl="1"/>
            <a:endParaRPr lang="ar-SA" sz="900" dirty="0" smtClean="0"/>
          </a:p>
          <a:p>
            <a:pPr marL="624078" indent="-514350" algn="just" rtl="1">
              <a:buFont typeface="+mj-lt"/>
              <a:buAutoNum type="arabicParenR"/>
            </a:pPr>
            <a:r>
              <a:rPr lang="ar-SA" sz="2800" dirty="0" smtClean="0"/>
              <a:t>تفاعل المنظمات مع المجتمع .</a:t>
            </a:r>
          </a:p>
          <a:p>
            <a:pPr marL="624078" indent="-514350" algn="just" rtl="1">
              <a:buFont typeface="+mj-lt"/>
              <a:buAutoNum type="arabicParenR"/>
            </a:pPr>
            <a:r>
              <a:rPr lang="ar-SA" sz="2800" dirty="0" smtClean="0"/>
              <a:t>المساهمة في تنمية الموارد البشرية .</a:t>
            </a:r>
          </a:p>
          <a:p>
            <a:pPr marL="624078" indent="-514350" algn="just" rtl="1">
              <a:buFont typeface="+mj-lt"/>
              <a:buAutoNum type="arabicParenR"/>
            </a:pPr>
            <a:r>
              <a:rPr lang="ar-SA" sz="2800" dirty="0" smtClean="0"/>
              <a:t>المساهمة في تنمية الموارد الطبيعية والبيئية .</a:t>
            </a:r>
          </a:p>
          <a:p>
            <a:pPr marL="624078" indent="-514350" algn="just" rtl="1">
              <a:buFont typeface="+mj-lt"/>
              <a:buAutoNum type="arabicParenR"/>
            </a:pPr>
            <a:r>
              <a:rPr lang="ar-SA" sz="2800" dirty="0" smtClean="0"/>
              <a:t>الارتقاء بمستوى جودة السلع والخدمات .</a:t>
            </a:r>
          </a:p>
          <a:p>
            <a:pPr algn="just" rtl="1"/>
            <a:endParaRPr lang="ar-S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04800"/>
            <a:ext cx="8877300" cy="5562599"/>
          </a:xfrm>
        </p:spPr>
        <p:txBody>
          <a:bodyPr/>
          <a:lstStyle/>
          <a:p>
            <a:pPr algn="just" rtl="1"/>
            <a:r>
              <a:rPr lang="ar-SA" sz="4000" dirty="0" smtClean="0">
                <a:solidFill>
                  <a:srgbClr val="3E8241"/>
                </a:solidFill>
              </a:rPr>
              <a:t>المسؤولية </a:t>
            </a:r>
            <a:r>
              <a:rPr lang="ar-SA" sz="4000" dirty="0" smtClean="0">
                <a:solidFill>
                  <a:srgbClr val="3E8241"/>
                </a:solidFill>
              </a:rPr>
              <a:t>الاجتماعية وحقوق العملاء :</a:t>
            </a:r>
          </a:p>
          <a:p>
            <a:pPr algn="just" rtl="1"/>
            <a:endParaRPr lang="ar-SA" sz="2400" dirty="0" smtClean="0"/>
          </a:p>
          <a:p>
            <a:pPr algn="just" rtl="1"/>
            <a:r>
              <a:rPr lang="ar-SA" sz="2800" dirty="0" smtClean="0">
                <a:solidFill>
                  <a:schemeClr val="accent1">
                    <a:lumMod val="50000"/>
                  </a:schemeClr>
                </a:solidFill>
              </a:rPr>
              <a:t>(1) حق الأمان :</a:t>
            </a:r>
          </a:p>
          <a:p>
            <a:pPr algn="just" rtl="1"/>
            <a:r>
              <a:rPr lang="ar-SA" sz="2000" dirty="0" smtClean="0"/>
              <a:t>	يعني ذلك ما يجب أن يمتلكه المستهلك من حق الحماية ضد المنتجات والخدمات التي تكون سبباً في إحداث الأضرار والحوادث الصحية في حياته .</a:t>
            </a:r>
          </a:p>
          <a:p>
            <a:pPr algn="just" rtl="1"/>
            <a:endParaRPr lang="ar-SA" sz="800" dirty="0" smtClean="0"/>
          </a:p>
          <a:p>
            <a:pPr algn="just" rtl="1"/>
            <a:r>
              <a:rPr lang="ar-SA" sz="2800" dirty="0" smtClean="0">
                <a:solidFill>
                  <a:schemeClr val="accent1">
                    <a:lumMod val="50000"/>
                  </a:schemeClr>
                </a:solidFill>
              </a:rPr>
              <a:t>(2) حق الحصول على المعلومات :</a:t>
            </a:r>
          </a:p>
          <a:p>
            <a:pPr algn="just" rtl="1"/>
            <a:r>
              <a:rPr lang="ar-SA" sz="2000" dirty="0" smtClean="0"/>
              <a:t>	يتم ذلك بتوفير الحماية من التضليل والغش التجاري والإعلان المضلل والمعلومات المضللة عن الأغلفة والعبوات .</a:t>
            </a:r>
          </a:p>
          <a:p>
            <a:pPr algn="just" rtl="1"/>
            <a:endParaRPr lang="ar-SA" sz="800" dirty="0" smtClean="0"/>
          </a:p>
          <a:p>
            <a:pPr algn="just" rtl="1"/>
            <a:r>
              <a:rPr lang="ar-SA" sz="2800" dirty="0" smtClean="0">
                <a:solidFill>
                  <a:schemeClr val="accent1">
                    <a:lumMod val="50000"/>
                  </a:schemeClr>
                </a:solidFill>
              </a:rPr>
              <a:t>(3) حق الاختيار :</a:t>
            </a:r>
          </a:p>
          <a:p>
            <a:pPr algn="just" rtl="1"/>
            <a:r>
              <a:rPr lang="ar-SA" sz="2000" dirty="0" smtClean="0"/>
              <a:t>	يضمن حق الاختيار توفير الفرصة للمستهلك لاختيار أنواع مختلفة للمنتجات وبأسعار تنافسية . أما في الصناعة التي تعمل في ظروف غير تنافسية ومعتمدة بإجراءات وتنظيمات حكومية فإنه يجب توفير سلع وخدمات ذات نوعية تحقيق الإشباع للمستهلك وبأسعار معتدلة . </a:t>
            </a:r>
          </a:p>
          <a:p>
            <a:pPr algn="just" rtl="1"/>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457199"/>
            <a:ext cx="8991600" cy="5334001"/>
          </a:xfrm>
        </p:spPr>
        <p:txBody>
          <a:bodyPr/>
          <a:lstStyle/>
          <a:p>
            <a:pPr algn="just" rtl="1"/>
            <a:endParaRPr lang="ar-SA" sz="2000" dirty="0" smtClean="0">
              <a:solidFill>
                <a:srgbClr val="C00000"/>
              </a:solidFill>
            </a:endParaRPr>
          </a:p>
          <a:p>
            <a:pPr algn="just" rtl="1"/>
            <a:r>
              <a:rPr lang="ar-SA" sz="2800" dirty="0" smtClean="0">
                <a:solidFill>
                  <a:schemeClr val="accent1">
                    <a:lumMod val="50000"/>
                  </a:schemeClr>
                </a:solidFill>
              </a:rPr>
              <a:t>(</a:t>
            </a:r>
            <a:r>
              <a:rPr lang="ar-SA" sz="2800" dirty="0" smtClean="0">
                <a:solidFill>
                  <a:schemeClr val="accent1">
                    <a:lumMod val="50000"/>
                  </a:schemeClr>
                </a:solidFill>
              </a:rPr>
              <a:t>4) حق سماع رأي المستهلك :</a:t>
            </a:r>
          </a:p>
          <a:p>
            <a:pPr algn="just" rtl="1"/>
            <a:endParaRPr lang="ar-SA" sz="1000" dirty="0" smtClean="0"/>
          </a:p>
          <a:p>
            <a:pPr algn="just" rtl="1"/>
            <a:r>
              <a:rPr lang="ar-SA" sz="2400" dirty="0" smtClean="0"/>
              <a:t>	لا </a:t>
            </a:r>
            <a:r>
              <a:rPr lang="ar-SA" sz="2400" dirty="0" smtClean="0"/>
              <a:t>يجوز للبائع أن يطبق مبدأ (دع المستهلك يأخذ حذره) وأن يكون هدفه بيع السلعة وإتمام الصفقة ، بل يستوجب فسح المجال أمام المستهلك لإبداء رأيه بالسلعة وإسماع المعنيين بالأمر ، وبشكل خاص فيما إذا كانت معرضة لاحتمال التلف أو الأضرار بصحته .</a:t>
            </a:r>
          </a:p>
          <a:p>
            <a:pPr algn="just" rtl="1"/>
            <a:r>
              <a:rPr lang="ar-SA" sz="2400" dirty="0" smtClean="0"/>
              <a:t>إن حق سماع الرأي يضمن بأن رغبات المستهلك سوف تسمع ويعبر عنها بطريقة مناسبة في صياغة سياسات الدولة وكذلك في منظمات الأعمال.</a:t>
            </a:r>
          </a:p>
          <a:p>
            <a:pPr algn="just" rtl="1"/>
            <a:endParaRPr lang="ar-SA" sz="1000" dirty="0" smtClean="0"/>
          </a:p>
          <a:p>
            <a:pPr algn="just" rtl="1"/>
            <a:r>
              <a:rPr lang="ar-SA" sz="2800" dirty="0" smtClean="0">
                <a:solidFill>
                  <a:schemeClr val="accent1">
                    <a:lumMod val="50000"/>
                  </a:schemeClr>
                </a:solidFill>
              </a:rPr>
              <a:t>(5) حق التمتع ببيئة نظيفة </a:t>
            </a:r>
            <a:r>
              <a:rPr lang="ar-SA" sz="2800" dirty="0" smtClean="0">
                <a:solidFill>
                  <a:schemeClr val="accent1">
                    <a:lumMod val="50000"/>
                  </a:schemeClr>
                </a:solidFill>
              </a:rPr>
              <a:t>:</a:t>
            </a:r>
          </a:p>
          <a:p>
            <a:pPr algn="just" rtl="1"/>
            <a:endParaRPr lang="ar-SA" sz="800" dirty="0" smtClean="0">
              <a:solidFill>
                <a:srgbClr val="C00000"/>
              </a:solidFill>
            </a:endParaRPr>
          </a:p>
          <a:p>
            <a:pPr algn="just" rtl="1"/>
            <a:r>
              <a:rPr lang="ar-SA" sz="2400" dirty="0" smtClean="0"/>
              <a:t>	أدى </a:t>
            </a:r>
            <a:r>
              <a:rPr lang="ar-SA" sz="2400" dirty="0" smtClean="0"/>
              <a:t>الاهتمام العالمي المتزايد بقضايا البيئة والعوامل التي تلوثها ومصادر النقص المتزايدة في الطاقة والمواد الخام وغيرها بالمنتجين والمسوقين وصانعي القرار لإدراك الآثار السلبية لبعض السلع كالمنظفات الكيماوية والعبوات والمخلفات على بيئة الإنسان الداخلية والخارجية على حد سواء . </a:t>
            </a:r>
          </a:p>
          <a:p>
            <a:pPr algn="just" rtl="1"/>
            <a:endParaRPr lang="ar-SA" sz="2400" dirty="0" smtClean="0"/>
          </a:p>
          <a:p>
            <a:pPr algn="just"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609600"/>
            <a:ext cx="8686800" cy="5181601"/>
          </a:xfrm>
        </p:spPr>
        <p:txBody>
          <a:bodyPr/>
          <a:lstStyle/>
          <a:p>
            <a:pPr algn="just" rtl="1"/>
            <a:r>
              <a:rPr lang="ar-SA" sz="2800" dirty="0" smtClean="0">
                <a:solidFill>
                  <a:schemeClr val="accent1">
                    <a:lumMod val="50000"/>
                  </a:schemeClr>
                </a:solidFill>
              </a:rPr>
              <a:t>(</a:t>
            </a:r>
            <a:r>
              <a:rPr lang="ar-SA" sz="2800" dirty="0" smtClean="0">
                <a:solidFill>
                  <a:schemeClr val="accent1">
                    <a:lumMod val="50000"/>
                  </a:schemeClr>
                </a:solidFill>
              </a:rPr>
              <a:t>6) حق إشباع احتياجاته الأساسية (حق الرعاية الصحية) :</a:t>
            </a:r>
          </a:p>
          <a:p>
            <a:pPr algn="just" rtl="1"/>
            <a:endParaRPr lang="ar-SA" sz="1600" dirty="0" smtClean="0"/>
          </a:p>
          <a:p>
            <a:pPr algn="just" rtl="1"/>
            <a:r>
              <a:rPr lang="ar-SA" sz="2400" dirty="0" smtClean="0"/>
              <a:t>	بالرغم </a:t>
            </a:r>
            <a:r>
              <a:rPr lang="ar-SA" sz="2400" dirty="0" smtClean="0"/>
              <a:t>من التطور الاقتصادي الحاصل عالمياً ، إلا أنه لم يتجاوز المشكلات المتعلقة بالفقر المساوئ الناجمة عن تشغيل القاصرات من الأحداث في ميادين العمل المختلفة .</a:t>
            </a:r>
          </a:p>
          <a:p>
            <a:pPr algn="just" rtl="1"/>
            <a:endParaRPr lang="ar-SA" sz="1000" dirty="0" smtClean="0"/>
          </a:p>
          <a:p>
            <a:pPr algn="just" rtl="1"/>
            <a:r>
              <a:rPr lang="ar-SA" sz="2800" dirty="0" smtClean="0">
                <a:solidFill>
                  <a:schemeClr val="accent1">
                    <a:lumMod val="50000"/>
                  </a:schemeClr>
                </a:solidFill>
              </a:rPr>
              <a:t>(7) حق التعويض : </a:t>
            </a:r>
          </a:p>
          <a:p>
            <a:pPr algn="just" rtl="1"/>
            <a:r>
              <a:rPr lang="ar-SA" sz="2400" dirty="0" smtClean="0"/>
              <a:t>	بموجبه </a:t>
            </a:r>
            <a:r>
              <a:rPr lang="ar-SA" sz="2400" dirty="0" smtClean="0"/>
              <a:t>يكون للمستهلك الحق في الحصول على تسوية عادلة لمطالبه المشروعة كالتعويض عن التضليل أو السلع الرديئة أو الخدمات غير المرضية .</a:t>
            </a:r>
          </a:p>
          <a:p>
            <a:pPr algn="just" rtl="1"/>
            <a:endParaRPr lang="ar-SA" sz="1000" dirty="0" smtClean="0"/>
          </a:p>
          <a:p>
            <a:pPr algn="just" rtl="1"/>
            <a:r>
              <a:rPr lang="ar-SA" sz="2800" dirty="0" smtClean="0">
                <a:solidFill>
                  <a:schemeClr val="accent1">
                    <a:lumMod val="50000"/>
                  </a:schemeClr>
                </a:solidFill>
              </a:rPr>
              <a:t>(8) حق التثقيف :</a:t>
            </a:r>
          </a:p>
          <a:p>
            <a:pPr algn="just" rtl="1"/>
            <a:r>
              <a:rPr lang="ar-SA" sz="2400" dirty="0" smtClean="0"/>
              <a:t>	أن </a:t>
            </a:r>
            <a:r>
              <a:rPr lang="ar-SA" sz="2400" dirty="0" smtClean="0"/>
              <a:t>يكون للمستهلك الحق في اكتساب المعارف والمهارات المطلوبة لممارسة الاختيارات الواعية بين السلع والخدمات .</a:t>
            </a:r>
          </a:p>
          <a:p>
            <a:pPr algn="just" rtl="1"/>
            <a:endParaRPr lang="ar-SA" sz="2400" dirty="0" smtClean="0"/>
          </a:p>
          <a:p>
            <a:pPr algn="just" rtl="1"/>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1981200" y="3352800"/>
            <a:ext cx="5257800" cy="2308324"/>
          </a:xfrm>
          <a:prstGeom prst="rect">
            <a:avLst/>
          </a:prstGeom>
          <a:noFill/>
          <a:ln w="9525">
            <a:noFill/>
            <a:miter lim="800000"/>
            <a:headEnd/>
            <a:tailEnd/>
          </a:ln>
        </p:spPr>
        <p:txBody>
          <a:bodyPr wrap="square">
            <a:spAutoFit/>
          </a:bodyPr>
          <a:lstStyle/>
          <a:p>
            <a:pPr algn="ctr" rtl="0"/>
            <a:r>
              <a:rPr lang="ar-EG" sz="7200" dirty="0">
                <a:solidFill>
                  <a:schemeClr val="bg1"/>
                </a:solidFill>
                <a:latin typeface="Calibri" pitchFamily="34" charset="0"/>
              </a:rPr>
              <a:t>بحمد </a:t>
            </a:r>
            <a:r>
              <a:rPr lang="ar-EG" sz="7200" dirty="0" smtClean="0">
                <a:solidFill>
                  <a:schemeClr val="bg1"/>
                </a:solidFill>
                <a:latin typeface="Calibri" pitchFamily="34" charset="0"/>
              </a:rPr>
              <a:t>الله</a:t>
            </a:r>
            <a:endParaRPr lang="en-US" sz="7200" dirty="0" smtClean="0">
              <a:solidFill>
                <a:schemeClr val="bg1"/>
              </a:solidFill>
              <a:latin typeface="Calibri" pitchFamily="34" charset="0"/>
            </a:endParaRPr>
          </a:p>
          <a:p>
            <a:pPr algn="ctr" rtl="0"/>
            <a:endParaRPr lang="ar-SA" sz="3600" dirty="0" smtClean="0">
              <a:solidFill>
                <a:schemeClr val="bg1"/>
              </a:solidFill>
              <a:latin typeface="Calibri" pitchFamily="34" charset="0"/>
            </a:endParaRPr>
          </a:p>
          <a:p>
            <a:pPr algn="ctr" rtl="0"/>
            <a:r>
              <a:rPr lang="ar-SA" sz="3600" dirty="0" smtClean="0">
                <a:solidFill>
                  <a:schemeClr val="bg1"/>
                </a:solidFill>
                <a:latin typeface="Calibri" pitchFamily="34" charset="0"/>
              </a:rPr>
              <a:t>مع تمنياتي للجميع بالتوفيق والنجاح</a:t>
            </a:r>
            <a:endParaRPr lang="en-US" sz="36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1622</TotalTime>
  <Words>82</Words>
  <Application>Microsoft Office PowerPoint</Application>
  <PresentationFormat>A4 Paper (210x297 mm)‎</PresentationFormat>
  <Paragraphs>71</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    المحاضرة الخامسة   المسؤولية الاجتماعية لمنظمات الأعمال      </vt:lpstr>
      <vt:lpstr> مفهوم المسؤولية الاجتماعية لمنظمات الأعمال : </vt:lpstr>
      <vt:lpstr>الشريحة 4</vt:lpstr>
      <vt:lpstr>الشريحة 5</vt:lpstr>
      <vt:lpstr>الشريحة 6</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عبدالله</cp:lastModifiedBy>
  <cp:revision>168</cp:revision>
  <dcterms:created xsi:type="dcterms:W3CDTF">2009-10-14T19:14:34Z</dcterms:created>
  <dcterms:modified xsi:type="dcterms:W3CDTF">2012-09-06T14:14:48Z</dcterms:modified>
</cp:coreProperties>
</file>