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22" r:id="rId2"/>
    <p:sldId id="321" r:id="rId3"/>
    <p:sldId id="259" r:id="rId4"/>
    <p:sldId id="287" r:id="rId5"/>
    <p:sldId id="291" r:id="rId6"/>
    <p:sldId id="306" r:id="rId7"/>
    <p:sldId id="339" r:id="rId8"/>
    <p:sldId id="347" r:id="rId9"/>
    <p:sldId id="340" r:id="rId10"/>
    <p:sldId id="341" r:id="rId11"/>
    <p:sldId id="343"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 id="361" r:id="rId25"/>
    <p:sldId id="362" r:id="rId26"/>
    <p:sldId id="266" r:id="rId27"/>
  </p:sldIdLst>
  <p:sldSz cx="9906000" cy="6858000" type="A4"/>
  <p:notesSz cx="9874250" cy="6797675"/>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CC6600"/>
    <a:srgbClr val="009900"/>
    <a:srgbClr val="000000"/>
    <a:srgbClr val="663300"/>
    <a:srgbClr val="FF3300"/>
    <a:srgbClr val="AD9968"/>
    <a:srgbClr val="3B84AF"/>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70" d="100"/>
          <a:sy n="70" d="100"/>
        </p:scale>
        <p:origin x="-996" y="-10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128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39884"/>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593125" y="0"/>
            <a:ext cx="4278841" cy="339884"/>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9/10/2012</a:t>
            </a:fld>
            <a:endParaRPr lang="en-US" dirty="0"/>
          </a:p>
        </p:txBody>
      </p:sp>
      <p:sp>
        <p:nvSpPr>
          <p:cNvPr id="4" name="Slide Image Placeholder 3"/>
          <p:cNvSpPr>
            <a:spLocks noGrp="1" noRot="1" noChangeAspect="1"/>
          </p:cNvSpPr>
          <p:nvPr>
            <p:ph type="sldImg" idx="2"/>
          </p:nvPr>
        </p:nvSpPr>
        <p:spPr>
          <a:xfrm>
            <a:off x="3095625" y="509588"/>
            <a:ext cx="3683000" cy="2549525"/>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987426" y="3228896"/>
            <a:ext cx="7899400" cy="305895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456612"/>
            <a:ext cx="4278841" cy="339884"/>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593125" y="6456612"/>
            <a:ext cx="4278841" cy="339884"/>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xmlns="" val="7414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a:t>
            </a:fld>
            <a:endParaRPr lang="en-US" dirty="0"/>
          </a:p>
        </p:txBody>
      </p:sp>
    </p:spTree>
    <p:extLst>
      <p:ext uri="{BB962C8B-B14F-4D97-AF65-F5344CB8AC3E}">
        <p14:creationId xmlns:p14="http://schemas.microsoft.com/office/powerpoint/2010/main" xmlns="" val="3502228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3</a:t>
            </a:fld>
            <a:endParaRPr lang="en-US" dirty="0"/>
          </a:p>
        </p:txBody>
      </p:sp>
    </p:spTree>
    <p:extLst>
      <p:ext uri="{BB962C8B-B14F-4D97-AF65-F5344CB8AC3E}">
        <p14:creationId xmlns:p14="http://schemas.microsoft.com/office/powerpoint/2010/main" xmlns="" val="11972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xmlns="" val="401166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SA" dirty="0" smtClean="0"/>
              <a:t>خلق </a:t>
            </a:r>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5</a:t>
            </a:fld>
            <a:endParaRPr lang="en-US" dirty="0"/>
          </a:p>
        </p:txBody>
      </p:sp>
    </p:spTree>
    <p:extLst>
      <p:ext uri="{BB962C8B-B14F-4D97-AF65-F5344CB8AC3E}">
        <p14:creationId xmlns:p14="http://schemas.microsoft.com/office/powerpoint/2010/main" xmlns="" val="91735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6</a:t>
            </a:fld>
            <a:endParaRPr lang="en-US" dirty="0"/>
          </a:p>
        </p:txBody>
      </p:sp>
    </p:spTree>
    <p:extLst>
      <p:ext uri="{BB962C8B-B14F-4D97-AF65-F5344CB8AC3E}">
        <p14:creationId xmlns:p14="http://schemas.microsoft.com/office/powerpoint/2010/main" xmlns="" val="3481646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7</a:t>
            </a:fld>
            <a:endParaRPr lang="en-US" dirty="0"/>
          </a:p>
        </p:txBody>
      </p:sp>
    </p:spTree>
    <p:extLst>
      <p:ext uri="{BB962C8B-B14F-4D97-AF65-F5344CB8AC3E}">
        <p14:creationId xmlns:p14="http://schemas.microsoft.com/office/powerpoint/2010/main" xmlns="" val="4014890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8</a:t>
            </a:fld>
            <a:endParaRPr lang="en-US" dirty="0"/>
          </a:p>
        </p:txBody>
      </p:sp>
    </p:spTree>
    <p:extLst>
      <p:ext uri="{BB962C8B-B14F-4D97-AF65-F5344CB8AC3E}">
        <p14:creationId xmlns:p14="http://schemas.microsoft.com/office/powerpoint/2010/main" xmlns="" val="828083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9</a:t>
            </a:fld>
            <a:endParaRPr lang="en-US" dirty="0"/>
          </a:p>
        </p:txBody>
      </p:sp>
    </p:spTree>
    <p:extLst>
      <p:ext uri="{BB962C8B-B14F-4D97-AF65-F5344CB8AC3E}">
        <p14:creationId xmlns:p14="http://schemas.microsoft.com/office/powerpoint/2010/main" xmlns="" val="4094135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10</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11</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12</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13</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14</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15</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16</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17</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18</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19</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20</a:t>
            </a:fld>
            <a:endParaRPr lang="en-US" dirty="0"/>
          </a:p>
        </p:txBody>
      </p:sp>
    </p:spTree>
    <p:extLst>
      <p:ext uri="{BB962C8B-B14F-4D97-AF65-F5344CB8AC3E}">
        <p14:creationId xmlns:p14="http://schemas.microsoft.com/office/powerpoint/2010/main" xmlns="" val="4181899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21</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22</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23</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24</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25</a:t>
            </a:fld>
            <a:endParaRPr lang="en-US" dirty="0"/>
          </a:p>
        </p:txBody>
      </p:sp>
    </p:spTree>
    <p:extLst>
      <p:ext uri="{BB962C8B-B14F-4D97-AF65-F5344CB8AC3E}">
        <p14:creationId xmlns:p14="http://schemas.microsoft.com/office/powerpoint/2010/main" xmlns="" val="3454588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26</a:t>
            </a:fld>
            <a:endParaRPr lang="en-US" dirty="0"/>
          </a:p>
        </p:txBody>
      </p:sp>
    </p:spTree>
    <p:extLst>
      <p:ext uri="{BB962C8B-B14F-4D97-AF65-F5344CB8AC3E}">
        <p14:creationId xmlns:p14="http://schemas.microsoft.com/office/powerpoint/2010/main" xmlns="" val="30598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89546"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عنصر نائب لرقم الشريحة 3"/>
          <p:cNvSpPr txBox="1">
            <a:spLocks/>
          </p:cNvSpPr>
          <p:nvPr userDrawn="1"/>
        </p:nvSpPr>
        <p:spPr>
          <a:xfrm>
            <a:off x="4851400" y="6356350"/>
            <a:ext cx="482600" cy="365125"/>
          </a:xfrm>
          <a:prstGeom prst="rect">
            <a:avLst/>
          </a:prstGeom>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3622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228600" y="25146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4000" b="1" dirty="0" smtClean="0">
                <a:solidFill>
                  <a:srgbClr val="002060"/>
                </a:solidFill>
                <a:latin typeface="AYM Wadiy S_U normal."/>
                <a:cs typeface="Times New Roman" pitchFamily="18" charset="0"/>
              </a:rPr>
              <a:t> </a:t>
            </a:r>
            <a:r>
              <a:rPr lang="en-GB"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اسم المقرر:</a:t>
            </a:r>
            <a:r>
              <a:rPr lang="en-US" sz="4000" b="1" dirty="0" smtClean="0">
                <a:solidFill>
                  <a:srgbClr val="002060"/>
                </a:solidFill>
                <a:latin typeface="AYM Wadiy S_U normal."/>
                <a:cs typeface="Times New Roman" pitchFamily="18" charset="0"/>
              </a:rPr>
              <a:t> </a:t>
            </a:r>
            <a:r>
              <a:rPr lang="ar-SA" sz="4000" b="1" dirty="0" smtClean="0">
                <a:solidFill>
                  <a:srgbClr val="002060"/>
                </a:solidFill>
                <a:latin typeface="AYM Wadiy S_U normal."/>
                <a:cs typeface="Times New Roman" pitchFamily="18" charset="0"/>
              </a:rPr>
              <a:t>إدارة الجودة</a:t>
            </a:r>
          </a:p>
          <a:p>
            <a:pPr algn="ctr">
              <a:lnSpc>
                <a:spcPct val="80000"/>
              </a:lnSpc>
            </a:pPr>
            <a:endParaRPr lang="en-GB" sz="40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r>
              <a:rPr lang="ar-SA" sz="3200" b="1" dirty="0" smtClean="0">
                <a:latin typeface="Calibri" pitchFamily="34" charset="0"/>
                <a:cs typeface="Times New Roman" pitchFamily="18" charset="0"/>
              </a:rPr>
              <a:t>د. جهاد عبدالله </a:t>
            </a:r>
            <a:r>
              <a:rPr lang="ar-SA" sz="3200" b="1" dirty="0" err="1" smtClean="0">
                <a:latin typeface="Calibri" pitchFamily="34" charset="0"/>
                <a:cs typeface="Times New Roman" pitchFamily="18" charset="0"/>
              </a:rPr>
              <a:t>عفانه</a:t>
            </a: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3"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sz="4200" b="1" dirty="0" smtClean="0">
                <a:solidFill>
                  <a:schemeClr val="tx1"/>
                </a:solidFill>
                <a:latin typeface="AYM Wadiy S_U normal."/>
                <a:cs typeface="Times New Roman" pitchFamily="18" charset="0"/>
              </a:rPr>
              <a:t>المحاضرة الأولى</a:t>
            </a:r>
            <a:endParaRPr lang="ar-SA" sz="4200" dirty="0"/>
          </a:p>
        </p:txBody>
      </p:sp>
      <p:sp>
        <p:nvSpPr>
          <p:cNvPr id="3" name="عنوان فرعي 2"/>
          <p:cNvSpPr>
            <a:spLocks noGrp="1"/>
          </p:cNvSpPr>
          <p:nvPr>
            <p:ph type="subTitle" idx="1"/>
          </p:nvPr>
        </p:nvSpPr>
        <p:spPr>
          <a:xfrm>
            <a:off x="762000" y="4191000"/>
            <a:ext cx="8153400" cy="1752600"/>
          </a:xfrm>
        </p:spPr>
        <p:txBody>
          <a:bodyPr/>
          <a:lstStyle/>
          <a:p>
            <a:pPr lvl="0" eaLnBrk="1" fontAlgn="auto" hangingPunct="1">
              <a:spcAft>
                <a:spcPts val="0"/>
              </a:spcAft>
              <a:defRPr/>
            </a:pPr>
            <a:r>
              <a:rPr lang="ar-SA" sz="4000" b="1" dirty="0" smtClean="0">
                <a:solidFill>
                  <a:srgbClr val="009900"/>
                </a:solidFill>
                <a:cs typeface="Arial"/>
              </a:rPr>
              <a:t>ماهية إدارة الجودة الشاملة</a:t>
            </a:r>
            <a:endParaRPr lang="ar-SA" sz="4000" b="1" dirty="0">
              <a:solidFill>
                <a:srgbClr val="009900"/>
              </a:solidFill>
              <a:cs typeface="Arial"/>
            </a:endParaRPr>
          </a:p>
          <a:p>
            <a:endParaRPr lang="ar-SA" sz="4000" dirty="0">
              <a:solidFill>
                <a:srgbClr val="00206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3">
                                            <p:txEl>
                                              <p:pRg st="0" end="0"/>
                                            </p:txEl>
                                          </p:spTgt>
                                        </p:tgtEl>
                                        <p:attrNameLst>
                                          <p:attrName>ppt_w</p:attrName>
                                        </p:attrNameLst>
                                      </p:cBhvr>
                                    </p:anim>
                                    <p:anim by="(#ppt_w*0.50)" calcmode="lin" valueType="num">
                                      <p:cBhvr>
                                        <p:cTn id="13" dur="500" decel="50000" autoRev="1" fill="hold">
                                          <p:stCondLst>
                                            <p:cond delay="0"/>
                                          </p:stCondLst>
                                        </p:cTn>
                                        <p:tgtEl>
                                          <p:spTgt spid="3">
                                            <p:txEl>
                                              <p:pRg st="0" end="0"/>
                                            </p:txEl>
                                          </p:spTgt>
                                        </p:tgtEl>
                                        <p:attrNameLst>
                                          <p:attrName>ppt_x</p:attrName>
                                        </p:attrNameLst>
                                      </p:cBhvr>
                                    </p:anim>
                                    <p:anim from="(-#ppt_h/2)" to="(#ppt_y)" calcmode="lin" valueType="num">
                                      <p:cBhvr>
                                        <p:cTn id="14" dur="1000" fill="hold">
                                          <p:stCondLst>
                                            <p:cond delay="0"/>
                                          </p:stCondLst>
                                        </p:cTn>
                                        <p:tgtEl>
                                          <p:spTgt spid="3">
                                            <p:txEl>
                                              <p:pRg st="0" end="0"/>
                                            </p:txEl>
                                          </p:spTgt>
                                        </p:tgtEl>
                                        <p:attrNameLst>
                                          <p:attrName>ppt_y</p:attrName>
                                        </p:attrNameLst>
                                      </p:cBhvr>
                                    </p:anim>
                                    <p:animRot by="21600000">
                                      <p:cBhvr>
                                        <p:cTn id="15" dur="1000"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200" b="1" dirty="0" smtClean="0">
                <a:solidFill>
                  <a:schemeClr val="tx1"/>
                </a:solidFill>
                <a:cs typeface="Arial" pitchFamily="34" charset="0"/>
              </a:rPr>
              <a:t>:</a:t>
            </a:r>
            <a:r>
              <a:rPr lang="ar-SA" sz="4200" b="1" dirty="0" smtClean="0">
                <a:solidFill>
                  <a:schemeClr val="tx1"/>
                </a:solidFill>
                <a:cs typeface="Arial" pitchFamily="34" charset="0"/>
              </a:rPr>
              <a:t>موضوعات الفصل</a:t>
            </a:r>
          </a:p>
        </p:txBody>
      </p:sp>
      <p:sp>
        <p:nvSpPr>
          <p:cNvPr id="7" name="Rectangle 5"/>
          <p:cNvSpPr>
            <a:spLocks noChangeArrowheads="1"/>
          </p:cNvSpPr>
          <p:nvPr/>
        </p:nvSpPr>
        <p:spPr bwMode="auto">
          <a:xfrm>
            <a:off x="990600" y="1900297"/>
            <a:ext cx="79248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buFont typeface="Arial" pitchFamily="34" charset="0"/>
              <a:buChar char="•"/>
            </a:pPr>
            <a:r>
              <a:rPr lang="ar-SA" sz="3600" b="1" dirty="0" smtClean="0"/>
              <a:t>  تعريف الجودة وأبعادها.</a:t>
            </a:r>
            <a:endParaRPr lang="ar-SA" sz="3600" b="1" dirty="0" smtClean="0">
              <a:solidFill>
                <a:prstClr val="black"/>
              </a:solidFill>
            </a:endParaRPr>
          </a:p>
          <a:p>
            <a:pPr marL="457200" lvl="0" indent="-457200" algn="just">
              <a:buFont typeface="Arial" pitchFamily="34" charset="0"/>
              <a:buChar char="•"/>
            </a:pPr>
            <a:r>
              <a:rPr lang="ar-SA" sz="3600" b="1" dirty="0" smtClean="0">
                <a:solidFill>
                  <a:prstClr val="black"/>
                </a:solidFill>
              </a:rPr>
              <a:t>مفهوم إدارة الجودة الشاملة وفوائدها.</a:t>
            </a:r>
          </a:p>
          <a:p>
            <a:pPr marL="457200" lvl="0" indent="-457200" algn="just">
              <a:buFont typeface="Arial" pitchFamily="34" charset="0"/>
              <a:buChar char="•"/>
            </a:pPr>
            <a:r>
              <a:rPr lang="ar-SA" sz="3600" b="1" dirty="0" smtClean="0">
                <a:solidFill>
                  <a:prstClr val="black"/>
                </a:solidFill>
              </a:rPr>
              <a:t>نشأة وتطور إدارة الجودة الشاملة.</a:t>
            </a:r>
          </a:p>
          <a:p>
            <a:pPr marL="457200" lvl="0" indent="-457200" algn="just">
              <a:buFont typeface="Arial" pitchFamily="34" charset="0"/>
              <a:buChar char="•"/>
            </a:pPr>
            <a:r>
              <a:rPr lang="ar-SA" sz="3600" b="1" dirty="0" smtClean="0">
                <a:solidFill>
                  <a:prstClr val="black"/>
                </a:solidFill>
              </a:rPr>
              <a:t>تنظيم إدارة الجودة الشاملة.</a:t>
            </a:r>
          </a:p>
          <a:p>
            <a:pPr marL="457200" lvl="0" indent="-457200" algn="just">
              <a:buFont typeface="Arial" pitchFamily="34" charset="0"/>
              <a:buChar char="•"/>
            </a:pPr>
            <a:r>
              <a:rPr lang="ar-SA" sz="3600" b="1" dirty="0" smtClean="0">
                <a:solidFill>
                  <a:prstClr val="black"/>
                </a:solidFill>
              </a:rPr>
              <a:t>تشكيل مجلس الجودة.</a:t>
            </a:r>
          </a:p>
          <a:p>
            <a:pPr marL="457200" lvl="0" indent="-457200" algn="just">
              <a:buFont typeface="Arial" pitchFamily="34" charset="0"/>
              <a:buChar char="•"/>
            </a:pPr>
            <a:r>
              <a:rPr lang="ar-SA" sz="3600" b="1" dirty="0" smtClean="0">
                <a:solidFill>
                  <a:prstClr val="black"/>
                </a:solidFill>
              </a:rPr>
              <a:t>بناء فرق الجودة.</a:t>
            </a:r>
          </a:p>
          <a:p>
            <a:pPr marL="457200" lvl="0" indent="-457200" algn="just"/>
            <a:endParaRPr lang="ar-SA" sz="3600" b="1" dirty="0" smtClean="0">
              <a:solidFill>
                <a:prstClr val="black"/>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in)">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304800"/>
            <a:ext cx="8915400" cy="1143000"/>
          </a:xfrm>
        </p:spPr>
        <p:txBody>
          <a:bodyPr/>
          <a:lstStyle/>
          <a:p>
            <a:pPr eaLnBrk="1" hangingPunct="1"/>
            <a:r>
              <a:rPr lang="ar-SA" sz="4200" b="1" dirty="0" smtClean="0">
                <a:solidFill>
                  <a:srgbClr val="002060"/>
                </a:solidFill>
                <a:cs typeface="Arial" pitchFamily="34" charset="0"/>
              </a:rPr>
              <a:t> </a:t>
            </a:r>
            <a:r>
              <a:rPr lang="ar-SA" sz="4000" b="1" dirty="0" smtClean="0">
                <a:solidFill>
                  <a:srgbClr val="002060"/>
                </a:solidFill>
              </a:rPr>
              <a:t>تعريف الجودة وأبعادها</a:t>
            </a:r>
            <a:r>
              <a:rPr lang="ar-SA" sz="4200" b="1" dirty="0" smtClean="0">
                <a:solidFill>
                  <a:srgbClr val="002060"/>
                </a:solidFill>
                <a:cs typeface="Arial" pitchFamily="34" charset="0"/>
              </a:rPr>
              <a:t>: </a:t>
            </a:r>
          </a:p>
        </p:txBody>
      </p:sp>
      <p:sp>
        <p:nvSpPr>
          <p:cNvPr id="7" name="Rectangle 5"/>
          <p:cNvSpPr>
            <a:spLocks noChangeArrowheads="1"/>
          </p:cNvSpPr>
          <p:nvPr/>
        </p:nvSpPr>
        <p:spPr bwMode="auto">
          <a:xfrm>
            <a:off x="76200" y="1417796"/>
            <a:ext cx="9525000" cy="4678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2700" b="1" dirty="0" smtClean="0"/>
              <a:t>وردت تعريفات عديدة للجودة، أبرزها:</a:t>
            </a:r>
          </a:p>
          <a:p>
            <a:pPr algn="just"/>
            <a:endParaRPr lang="en-US" sz="1500" b="1" dirty="0" smtClean="0"/>
          </a:p>
          <a:p>
            <a:pPr algn="just"/>
            <a:r>
              <a:rPr lang="ar-SA" sz="2700" b="1" u="sng" dirty="0" smtClean="0"/>
              <a:t>تعريف </a:t>
            </a:r>
            <a:r>
              <a:rPr lang="ar-SA" sz="2700" b="1" u="sng" dirty="0" smtClean="0">
                <a:solidFill>
                  <a:srgbClr val="993300"/>
                </a:solidFill>
              </a:rPr>
              <a:t>جوران</a:t>
            </a:r>
            <a:r>
              <a:rPr lang="ar-SA" sz="2700" b="1" u="sng" dirty="0" smtClean="0"/>
              <a:t> </a:t>
            </a:r>
            <a:r>
              <a:rPr lang="en-US" sz="2700" b="1" u="sng" dirty="0" smtClean="0"/>
              <a:t>J.M </a:t>
            </a:r>
            <a:r>
              <a:rPr lang="en-US" sz="2700" b="1" u="sng" dirty="0" err="1" smtClean="0"/>
              <a:t>Juran</a:t>
            </a:r>
            <a:r>
              <a:rPr lang="ar-SA" sz="2700" b="1" dirty="0" smtClean="0"/>
              <a:t>: ”</a:t>
            </a:r>
            <a:r>
              <a:rPr lang="ar-SA" sz="2700" b="1" dirty="0" smtClean="0">
                <a:solidFill>
                  <a:srgbClr val="993300"/>
                </a:solidFill>
              </a:rPr>
              <a:t>مدى ملائمة المنتج للاستعمال</a:t>
            </a:r>
            <a:r>
              <a:rPr lang="ar-SA" sz="2700" b="1" dirty="0" smtClean="0"/>
              <a:t>“.</a:t>
            </a:r>
          </a:p>
          <a:p>
            <a:pPr algn="just"/>
            <a:r>
              <a:rPr lang="ar-SA" sz="2700" b="1" dirty="0" smtClean="0"/>
              <a:t>فمعيار الحكم لدى جوران هو مدى ملائمة المنتج للاستعمال بغض النظر عن وضع وحالة المنتج.</a:t>
            </a:r>
          </a:p>
          <a:p>
            <a:pPr algn="just"/>
            <a:endParaRPr lang="ar-SA" sz="1200" b="1" dirty="0" smtClean="0"/>
          </a:p>
          <a:p>
            <a:pPr algn="just"/>
            <a:r>
              <a:rPr lang="ar-SA" sz="2600" b="1" dirty="0" smtClean="0"/>
              <a:t>كما وعُرّفت الجودة على أنها: ”مدى المطابقة مع المتطلبات“.</a:t>
            </a:r>
          </a:p>
          <a:p>
            <a:pPr algn="just"/>
            <a:endParaRPr lang="ar-SA" sz="1200" b="1" dirty="0" smtClean="0"/>
          </a:p>
          <a:p>
            <a:pPr algn="just"/>
            <a:r>
              <a:rPr lang="ar-SA" sz="2600" b="1" u="sng" dirty="0" smtClean="0"/>
              <a:t>تعريف </a:t>
            </a:r>
            <a:r>
              <a:rPr lang="ar-SA" sz="2600" b="1" u="sng" dirty="0" smtClean="0">
                <a:solidFill>
                  <a:srgbClr val="993300"/>
                </a:solidFill>
              </a:rPr>
              <a:t>المواصفة الدولية </a:t>
            </a:r>
            <a:r>
              <a:rPr lang="en-US" sz="2600" b="1" u="sng" dirty="0" smtClean="0">
                <a:solidFill>
                  <a:srgbClr val="993300"/>
                </a:solidFill>
              </a:rPr>
              <a:t>ISO</a:t>
            </a:r>
            <a:r>
              <a:rPr lang="en-US" sz="2600" b="1" u="sng" dirty="0" smtClean="0"/>
              <a:t> 9000:2000</a:t>
            </a:r>
            <a:r>
              <a:rPr lang="ar-SA" sz="2600" b="1" dirty="0" smtClean="0"/>
              <a:t>: ”درجة تلبية مجموعة </a:t>
            </a:r>
            <a:r>
              <a:rPr lang="ar-SA" sz="2600" b="1" dirty="0" smtClean="0">
                <a:solidFill>
                  <a:srgbClr val="993300"/>
                </a:solidFill>
              </a:rPr>
              <a:t>الخصائص الموروثة</a:t>
            </a:r>
            <a:r>
              <a:rPr lang="ar-SA" sz="2600" b="1" dirty="0" smtClean="0"/>
              <a:t> في المنتج لمتطلبات العميل“.</a:t>
            </a:r>
          </a:p>
          <a:p>
            <a:pPr algn="just"/>
            <a:endParaRPr lang="ar-SA" sz="1200" b="1" dirty="0" smtClean="0"/>
          </a:p>
          <a:p>
            <a:pPr algn="just"/>
            <a:r>
              <a:rPr lang="ar-SA" sz="2600" b="1" u="sng" dirty="0" smtClean="0"/>
              <a:t>تعريف </a:t>
            </a:r>
            <a:r>
              <a:rPr lang="ar-SA" sz="2600" b="1" u="sng" dirty="0" err="1" smtClean="0">
                <a:solidFill>
                  <a:srgbClr val="993300"/>
                </a:solidFill>
              </a:rPr>
              <a:t>فيجنبيوم</a:t>
            </a:r>
            <a:r>
              <a:rPr lang="ar-SA" sz="2600" b="1" u="sng" dirty="0" smtClean="0"/>
              <a:t> </a:t>
            </a:r>
            <a:r>
              <a:rPr lang="en-US" sz="2600" b="1" u="sng" dirty="0" smtClean="0"/>
              <a:t>A.V </a:t>
            </a:r>
            <a:r>
              <a:rPr lang="en-US" sz="2600" b="1" u="sng" dirty="0" err="1" smtClean="0"/>
              <a:t>Feignbaum</a:t>
            </a:r>
            <a:r>
              <a:rPr lang="ar-SA" sz="2600" b="1" dirty="0" smtClean="0"/>
              <a:t>: ”</a:t>
            </a:r>
            <a:r>
              <a:rPr lang="ar-SA" sz="2600" b="1" dirty="0" smtClean="0">
                <a:solidFill>
                  <a:srgbClr val="993300"/>
                </a:solidFill>
              </a:rPr>
              <a:t>ناتج تفاعل </a:t>
            </a:r>
            <a:r>
              <a:rPr lang="ar-SA" sz="2600" b="1" dirty="0" smtClean="0"/>
              <a:t>خصائص نشاطات التسويق والهندسة والصناعة والصيانة، والذي بدوره يمكّن من تلبية حاجات العميل ورغباته“</a:t>
            </a:r>
          </a:p>
        </p:txBody>
      </p:sp>
    </p:spTree>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i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152400"/>
            <a:ext cx="9372600" cy="1143000"/>
          </a:xfrm>
        </p:spPr>
        <p:txBody>
          <a:bodyPr/>
          <a:lstStyle/>
          <a:p>
            <a:pPr algn="just" rtl="1" eaLnBrk="1" hangingPunct="1"/>
            <a:r>
              <a:rPr lang="ar-SA" sz="4000" b="1" dirty="0" smtClean="0">
                <a:solidFill>
                  <a:srgbClr val="002060"/>
                </a:solidFill>
                <a:cs typeface="Arial" pitchFamily="34" charset="0"/>
              </a:rPr>
              <a:t> </a:t>
            </a:r>
            <a:r>
              <a:rPr lang="ar-SA" sz="4000" b="1" dirty="0" smtClean="0">
                <a:solidFill>
                  <a:srgbClr val="C00000"/>
                </a:solidFill>
                <a:cs typeface="Arial" pitchFamily="34" charset="0"/>
              </a:rPr>
              <a:t>(تابع) </a:t>
            </a:r>
            <a:r>
              <a:rPr lang="ar-SA" sz="4000" b="1" dirty="0" smtClean="0">
                <a:solidFill>
                  <a:srgbClr val="002060"/>
                </a:solidFill>
              </a:rPr>
              <a:t>تعريف الجودة وأبعادها</a:t>
            </a:r>
            <a:r>
              <a:rPr lang="ar-SA" sz="4000" b="1" dirty="0" smtClean="0">
                <a:solidFill>
                  <a:srgbClr val="002060"/>
                </a:solidFill>
                <a:cs typeface="Arial" pitchFamily="34" charset="0"/>
              </a:rPr>
              <a:t>:  </a:t>
            </a:r>
            <a:endParaRPr lang="ar-SA" sz="4000" b="1" dirty="0">
              <a:solidFill>
                <a:srgbClr val="002060"/>
              </a:solidFill>
              <a:cs typeface="Arial" pitchFamily="34" charset="0"/>
            </a:endParaRPr>
          </a:p>
        </p:txBody>
      </p:sp>
      <p:sp>
        <p:nvSpPr>
          <p:cNvPr id="6" name="Rectangle 4"/>
          <p:cNvSpPr>
            <a:spLocks noChangeArrowheads="1"/>
          </p:cNvSpPr>
          <p:nvPr/>
        </p:nvSpPr>
        <p:spPr bwMode="auto">
          <a:xfrm>
            <a:off x="242248" y="1700748"/>
            <a:ext cx="93726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2700" b="1" u="sng" dirty="0" smtClean="0"/>
              <a:t>تعريف </a:t>
            </a:r>
            <a:r>
              <a:rPr lang="ar-SA" sz="2700" b="1" u="sng" dirty="0" smtClean="0">
                <a:solidFill>
                  <a:srgbClr val="993300"/>
                </a:solidFill>
              </a:rPr>
              <a:t>عمر وصفي </a:t>
            </a:r>
            <a:r>
              <a:rPr lang="ar-SA" sz="2700" b="1" u="sng" dirty="0" err="1" smtClean="0">
                <a:solidFill>
                  <a:srgbClr val="993300"/>
                </a:solidFill>
              </a:rPr>
              <a:t>عقيلي</a:t>
            </a:r>
            <a:r>
              <a:rPr lang="ar-SA" sz="2700" b="1" dirty="0" smtClean="0"/>
              <a:t>: ”إنتاج المنظمة لسلعة أو تقديم خدمة بمستوى عالي من الجودة المتميزة تكون قادرة من خلالها على الوفاء باحتياجات ورغبات عملائها، بالشكل الذي يتفق مع توقعاتهم ويحقق الرضا والسعادة لديهم، وذلك من خلال مقاييس موضوعة سلفاً لإنتاج السلعة أو تقديم الخدمة وإيجاد صفة التميز فيهما“.</a:t>
            </a:r>
          </a:p>
          <a:p>
            <a:pPr algn="just"/>
            <a:endParaRPr lang="ar-SA" sz="1200" b="1" dirty="0" smtClean="0"/>
          </a:p>
          <a:p>
            <a:pPr algn="just"/>
            <a:endParaRPr lang="ar-SA" sz="1200" b="1" dirty="0" smtClean="0"/>
          </a:p>
          <a:p>
            <a:pPr algn="just"/>
            <a:r>
              <a:rPr lang="ar-SA" sz="2700" b="1" dirty="0" smtClean="0"/>
              <a:t>ويتضح من ذلك أن العميل يقارن بين مستوى ما يتوقعه من الخدمة التي يتلقاها وبين مستوى الخدمة التي تلقاها بالفعل، فكلما ...</a:t>
            </a:r>
          </a:p>
          <a:p>
            <a:pPr algn="just"/>
            <a:endParaRPr lang="ar-SA" sz="1200" b="1" dirty="0" smtClean="0"/>
          </a:p>
          <a:p>
            <a:pPr algn="just"/>
            <a:endParaRPr lang="ar-SA" sz="2700" b="1" dirty="0" smtClean="0"/>
          </a:p>
          <a:p>
            <a:pPr algn="just"/>
            <a:endParaRPr lang="ar-SA" sz="2700" b="1" dirty="0" smtClean="0"/>
          </a:p>
        </p:txBody>
      </p:sp>
    </p:spTree>
    <p:extLst>
      <p:ext uri="{BB962C8B-B14F-4D97-AF65-F5344CB8AC3E}">
        <p14:creationId xmlns:p14="http://schemas.microsoft.com/office/powerpoint/2010/main" xmlns="" val="309740744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ppt_x</p:attrName>
                                        </p:attrNameLst>
                                      </p:cBhvr>
                                      <p:tavLst>
                                        <p:tav tm="0">
                                          <p:val>
                                            <p:strVal val="#ppt_x-.2"/>
                                          </p:val>
                                        </p:tav>
                                        <p:tav tm="100000">
                                          <p:val>
                                            <p:strVal val="#ppt_x"/>
                                          </p:val>
                                        </p:tav>
                                      </p:tavLst>
                                    </p:anim>
                                    <p:anim calcmode="lin" valueType="num">
                                      <p:cBhvr>
                                        <p:cTn id="13"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533400"/>
            <a:ext cx="9067800" cy="762000"/>
          </a:xfrm>
        </p:spPr>
        <p:txBody>
          <a:bodyPr/>
          <a:lstStyle/>
          <a:p>
            <a:pPr algn="just" rtl="1" eaLnBrk="1" hangingPunct="1"/>
            <a:r>
              <a:rPr lang="ar-SA" sz="3600" b="1" dirty="0" smtClean="0">
                <a:solidFill>
                  <a:srgbClr val="009900"/>
                </a:solidFill>
                <a:cs typeface="Arial" pitchFamily="34" charset="0"/>
              </a:rPr>
              <a:t> </a:t>
            </a:r>
            <a:r>
              <a:rPr lang="ar-SA" sz="3200" b="1" dirty="0" smtClean="0">
                <a:solidFill>
                  <a:srgbClr val="009900"/>
                </a:solidFill>
                <a:cs typeface="Arial" pitchFamily="34" charset="0"/>
              </a:rPr>
              <a:t>أبعاد الجودة:</a:t>
            </a:r>
            <a:endParaRPr lang="ar-SA" sz="3200" b="1" dirty="0">
              <a:solidFill>
                <a:srgbClr val="009900"/>
              </a:solidFill>
              <a:cs typeface="Arial" pitchFamily="34" charset="0"/>
            </a:endParaRPr>
          </a:p>
        </p:txBody>
      </p:sp>
      <p:sp>
        <p:nvSpPr>
          <p:cNvPr id="6" name="Rectangle 4"/>
          <p:cNvSpPr>
            <a:spLocks noChangeArrowheads="1"/>
          </p:cNvSpPr>
          <p:nvPr/>
        </p:nvSpPr>
        <p:spPr bwMode="auto">
          <a:xfrm>
            <a:off x="228600" y="1542395"/>
            <a:ext cx="9067800"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buFont typeface="+mj-lt"/>
              <a:buAutoNum type="arabicPeriod"/>
            </a:pPr>
            <a:r>
              <a:rPr lang="ar-SA" sz="2800" b="1" dirty="0" smtClean="0"/>
              <a:t>الأداء: </a:t>
            </a:r>
            <a:r>
              <a:rPr lang="ar-SA" sz="2800" dirty="0" smtClean="0"/>
              <a:t>يشير</a:t>
            </a:r>
            <a:r>
              <a:rPr lang="ar-SA" sz="2800" b="1" dirty="0" smtClean="0"/>
              <a:t> </a:t>
            </a:r>
            <a:r>
              <a:rPr lang="ar-SA" sz="2800" dirty="0" smtClean="0">
                <a:solidFill>
                  <a:srgbClr val="993300"/>
                </a:solidFill>
              </a:rPr>
              <a:t>لخصائص المنتج الأساسية </a:t>
            </a:r>
            <a:r>
              <a:rPr lang="ar-SA" sz="2800" dirty="0" smtClean="0"/>
              <a:t>مثل وضوح الألوان بالنسبة للصورة، أو السرعة بالنسبة للآلة.</a:t>
            </a:r>
          </a:p>
          <a:p>
            <a:pPr marL="514350" lvl="0" indent="-514350" algn="just">
              <a:buFont typeface="+mj-lt"/>
              <a:buAutoNum type="arabicPeriod"/>
            </a:pPr>
            <a:r>
              <a:rPr lang="ar-SA" sz="2800" b="1" dirty="0" smtClean="0"/>
              <a:t>المظهر: </a:t>
            </a:r>
            <a:r>
              <a:rPr lang="ar-SA" sz="2800" dirty="0" smtClean="0"/>
              <a:t>يشير </a:t>
            </a:r>
            <a:r>
              <a:rPr lang="ar-SA" sz="2800" dirty="0" smtClean="0">
                <a:solidFill>
                  <a:srgbClr val="993300"/>
                </a:solidFill>
              </a:rPr>
              <a:t>لخصائص المنتج الثانوية</a:t>
            </a:r>
            <a:r>
              <a:rPr lang="ar-SA" sz="2800" dirty="0" smtClean="0"/>
              <a:t>، التي تمثل الصفات المضافة إلى المنتج كجهاز التحكم عن بُعد، أو الأمان في الاستعمال.</a:t>
            </a:r>
          </a:p>
          <a:p>
            <a:pPr marL="514350" lvl="0" indent="-514350" algn="just">
              <a:buFont typeface="+mj-lt"/>
              <a:buAutoNum type="arabicPeriod"/>
            </a:pPr>
            <a:r>
              <a:rPr lang="ar-SA" sz="2800" b="1" dirty="0" smtClean="0"/>
              <a:t>المطابقة: </a:t>
            </a:r>
            <a:r>
              <a:rPr lang="ar-SA" sz="2800" dirty="0" smtClean="0">
                <a:solidFill>
                  <a:srgbClr val="993300"/>
                </a:solidFill>
              </a:rPr>
              <a:t>الإنتاج حسب المواصفات المطلوبة</a:t>
            </a:r>
            <a:r>
              <a:rPr lang="ar-SA" sz="2800" dirty="0" smtClean="0"/>
              <a:t>، أو معايير الصناعة.</a:t>
            </a:r>
          </a:p>
          <a:p>
            <a:pPr marL="514350" lvl="0" indent="-514350" algn="just">
              <a:buFont typeface="+mj-lt"/>
              <a:buAutoNum type="arabicPeriod"/>
            </a:pPr>
            <a:r>
              <a:rPr lang="ar-SA" sz="2800" b="1" dirty="0" smtClean="0"/>
              <a:t>الاعتمادية: </a:t>
            </a:r>
            <a:r>
              <a:rPr lang="ar-SA" sz="2800" dirty="0" smtClean="0"/>
              <a:t>بمعنى</a:t>
            </a:r>
            <a:r>
              <a:rPr lang="ar-SA" sz="2800" b="1" dirty="0" smtClean="0"/>
              <a:t> </a:t>
            </a:r>
            <a:r>
              <a:rPr lang="ar-SA" sz="2800" dirty="0" smtClean="0">
                <a:solidFill>
                  <a:srgbClr val="993300"/>
                </a:solidFill>
              </a:rPr>
              <a:t>مدى ثبات الأداء بمرور الوقت</a:t>
            </a:r>
            <a:r>
              <a:rPr lang="ar-SA" sz="2800" dirty="0" smtClean="0"/>
              <a:t>، أو بمعنى آخر متوسط الوقت الذي يتعطل فيه المنتج عن العمل.</a:t>
            </a:r>
          </a:p>
          <a:p>
            <a:pPr marL="514350" lvl="0" indent="-514350" algn="just">
              <a:buFont typeface="+mj-lt"/>
              <a:buAutoNum type="arabicPeriod"/>
            </a:pPr>
            <a:r>
              <a:rPr lang="ar-SA" sz="2800" b="1" dirty="0" smtClean="0"/>
              <a:t>الصلاحية: </a:t>
            </a:r>
            <a:r>
              <a:rPr lang="ar-SA" sz="2800" dirty="0" smtClean="0">
                <a:solidFill>
                  <a:srgbClr val="993300"/>
                </a:solidFill>
              </a:rPr>
              <a:t>العمر التشغيلي المتوقع للمنتج</a:t>
            </a:r>
            <a:r>
              <a:rPr lang="ar-SA" sz="2800" dirty="0" smtClean="0"/>
              <a:t>.</a:t>
            </a:r>
          </a:p>
          <a:p>
            <a:pPr marL="514350" lvl="0" indent="-514350" algn="just">
              <a:buFont typeface="+mj-lt"/>
              <a:buAutoNum type="arabicPeriod"/>
            </a:pPr>
            <a:r>
              <a:rPr lang="ar-SA" sz="2800" b="1" dirty="0" smtClean="0"/>
              <a:t>الخدمات المقدمة: </a:t>
            </a:r>
            <a:r>
              <a:rPr lang="ar-SA" sz="2800" dirty="0" smtClean="0">
                <a:solidFill>
                  <a:srgbClr val="993300"/>
                </a:solidFill>
              </a:rPr>
              <a:t>مثل</a:t>
            </a:r>
            <a:r>
              <a:rPr lang="ar-SA" sz="2800" dirty="0" smtClean="0"/>
              <a:t> حل المشكلات والاهتمام بالشكاوي، بالإضافة إلى مدى سهولة التصحيح.</a:t>
            </a:r>
          </a:p>
        </p:txBody>
      </p:sp>
    </p:spTree>
    <p:extLst>
      <p:ext uri="{BB962C8B-B14F-4D97-AF65-F5344CB8AC3E}">
        <p14:creationId xmlns:p14="http://schemas.microsoft.com/office/powerpoint/2010/main" xmlns="" val="3097407445"/>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amond(in)">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419100" y="609600"/>
            <a:ext cx="9067800" cy="685800"/>
          </a:xfrm>
        </p:spPr>
        <p:txBody>
          <a:bodyPr/>
          <a:lstStyle/>
          <a:p>
            <a:pPr lvl="0"/>
            <a:r>
              <a:rPr lang="ar-SA" sz="3200" b="1" dirty="0" smtClean="0">
                <a:solidFill>
                  <a:srgbClr val="009900"/>
                </a:solidFill>
                <a:cs typeface="Arial" pitchFamily="34" charset="0"/>
              </a:rPr>
              <a:t> </a:t>
            </a:r>
            <a:r>
              <a:rPr lang="ar-SA" sz="3200" b="1" dirty="0" smtClean="0">
                <a:solidFill>
                  <a:srgbClr val="FF0000"/>
                </a:solidFill>
                <a:cs typeface="Arial" pitchFamily="34" charset="0"/>
              </a:rPr>
              <a:t>(تابع) </a:t>
            </a:r>
            <a:r>
              <a:rPr lang="ar-SA" sz="3200" b="1" dirty="0" smtClean="0">
                <a:solidFill>
                  <a:srgbClr val="009900"/>
                </a:solidFill>
                <a:cs typeface="Arial" pitchFamily="34" charset="0"/>
              </a:rPr>
              <a:t>أبعاد الجودة:</a:t>
            </a:r>
            <a:endParaRPr lang="ar-SA" sz="3200" b="1" u="sng" dirty="0">
              <a:solidFill>
                <a:schemeClr val="tx1"/>
              </a:solidFill>
            </a:endParaRPr>
          </a:p>
        </p:txBody>
      </p:sp>
      <p:sp>
        <p:nvSpPr>
          <p:cNvPr id="6" name="Rectangle 4"/>
          <p:cNvSpPr>
            <a:spLocks noChangeArrowheads="1"/>
          </p:cNvSpPr>
          <p:nvPr/>
        </p:nvSpPr>
        <p:spPr bwMode="auto">
          <a:xfrm>
            <a:off x="228600" y="1615857"/>
            <a:ext cx="9448800" cy="31085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buFont typeface="+mj-lt"/>
              <a:buAutoNum type="arabicPeriod" startAt="7"/>
            </a:pPr>
            <a:r>
              <a:rPr lang="ar-SA" sz="2800" b="1" dirty="0" smtClean="0"/>
              <a:t>الاستجابة: </a:t>
            </a:r>
            <a:r>
              <a:rPr lang="ar-SA" sz="2800" dirty="0" smtClean="0"/>
              <a:t>مدى </a:t>
            </a:r>
            <a:r>
              <a:rPr lang="ar-SA" sz="2800" dirty="0" smtClean="0">
                <a:solidFill>
                  <a:srgbClr val="993300"/>
                </a:solidFill>
              </a:rPr>
              <a:t>تجاوب البائع مع العميل</a:t>
            </a:r>
            <a:r>
              <a:rPr lang="ar-SA" sz="2800" dirty="0" smtClean="0"/>
              <a:t>، مثل اللطف والكياسة في التعامل.</a:t>
            </a:r>
          </a:p>
          <a:p>
            <a:pPr marL="514350" lvl="0" indent="-514350" algn="just">
              <a:buFont typeface="+mj-lt"/>
              <a:buAutoNum type="arabicPeriod" startAt="7"/>
            </a:pPr>
            <a:r>
              <a:rPr lang="ar-SA" sz="2800" b="1" dirty="0" smtClean="0"/>
              <a:t>الجمالية: </a:t>
            </a:r>
            <a:r>
              <a:rPr lang="ar-SA" sz="2800" dirty="0" smtClean="0">
                <a:solidFill>
                  <a:srgbClr val="993300"/>
                </a:solidFill>
              </a:rPr>
              <a:t>إحساس الإنسان بالخصائص المفضلة لديه</a:t>
            </a:r>
            <a:r>
              <a:rPr lang="ar-SA" sz="2800" dirty="0" smtClean="0"/>
              <a:t>، كالتشطيبات النهائية الخارجية في مبنى ما.</a:t>
            </a:r>
          </a:p>
          <a:p>
            <a:pPr marL="514350" lvl="0" indent="-514350" algn="just">
              <a:buFont typeface="+mj-lt"/>
              <a:buAutoNum type="arabicPeriod" startAt="7"/>
            </a:pPr>
            <a:r>
              <a:rPr lang="ar-SA" sz="2800" b="1" dirty="0" smtClean="0"/>
              <a:t>السمعة: </a:t>
            </a:r>
            <a:r>
              <a:rPr lang="ar-SA" sz="2800" dirty="0" smtClean="0">
                <a:solidFill>
                  <a:srgbClr val="993300"/>
                </a:solidFill>
              </a:rPr>
              <a:t>الخبرة والمعلومات السابقة </a:t>
            </a:r>
            <a:r>
              <a:rPr lang="ar-SA" sz="2800" dirty="0" smtClean="0"/>
              <a:t>عن المنتج لدى العميل.</a:t>
            </a:r>
          </a:p>
          <a:p>
            <a:pPr marL="514350" lvl="0" indent="-514350" algn="just"/>
            <a:endParaRPr lang="ar-SA" sz="2800" dirty="0" smtClean="0"/>
          </a:p>
          <a:p>
            <a:pPr marL="514350" lvl="0" indent="-514350" algn="just"/>
            <a:r>
              <a:rPr lang="ar-SA" sz="2800" dirty="0" smtClean="0"/>
              <a:t>* في الواقع أن هذه الأبعاد ليست منفصلة عن بعضها تماماً، إذ أنه يتوفر في المنتج أكثر من بُعد في نفس الوقت.</a:t>
            </a:r>
          </a:p>
        </p:txBody>
      </p:sp>
    </p:spTree>
    <p:extLst>
      <p:ext uri="{BB962C8B-B14F-4D97-AF65-F5344CB8AC3E}">
        <p14:creationId xmlns:p14="http://schemas.microsoft.com/office/powerpoint/2010/main" xmlns="" val="1200018647"/>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amond(in)">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457200"/>
            <a:ext cx="9372600" cy="762000"/>
          </a:xfrm>
        </p:spPr>
        <p:txBody>
          <a:bodyPr/>
          <a:lstStyle/>
          <a:p>
            <a:pPr lvl="0"/>
            <a:r>
              <a:rPr lang="en-US" sz="2500" b="1" dirty="0" smtClean="0">
                <a:solidFill>
                  <a:srgbClr val="002060"/>
                </a:solidFill>
                <a:cs typeface="Arial" pitchFamily="34" charset="0"/>
              </a:rPr>
              <a:t>Total Quality Management (TQM)</a:t>
            </a:r>
            <a:r>
              <a:rPr lang="ar-SA" sz="4000" b="1" dirty="0" smtClean="0">
                <a:solidFill>
                  <a:srgbClr val="002060"/>
                </a:solidFill>
                <a:cs typeface="Arial" pitchFamily="34" charset="0"/>
              </a:rPr>
              <a:t>مفهوم إدارة الجودة الشاملة: </a:t>
            </a:r>
            <a:endParaRPr lang="ar-SA" sz="4000" b="1" dirty="0">
              <a:solidFill>
                <a:srgbClr val="002060"/>
              </a:solidFill>
            </a:endParaRPr>
          </a:p>
        </p:txBody>
      </p:sp>
      <p:sp>
        <p:nvSpPr>
          <p:cNvPr id="6" name="Rectangle 4"/>
          <p:cNvSpPr>
            <a:spLocks noChangeArrowheads="1"/>
          </p:cNvSpPr>
          <p:nvPr/>
        </p:nvSpPr>
        <p:spPr bwMode="auto">
          <a:xfrm>
            <a:off x="228600" y="1818650"/>
            <a:ext cx="9372600" cy="435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2700" b="1" dirty="0" smtClean="0"/>
              <a:t>وردت تعريفات عديدة لمصطلح إدارة الجودة الشاملة، أبرزها:</a:t>
            </a:r>
          </a:p>
          <a:p>
            <a:pPr algn="just"/>
            <a:endParaRPr lang="ar-SA" sz="1000" b="1" dirty="0" smtClean="0"/>
          </a:p>
          <a:p>
            <a:pPr lvl="0" algn="just"/>
            <a:endParaRPr lang="ar-SA" sz="1200" b="1" u="sng" dirty="0" smtClean="0"/>
          </a:p>
          <a:p>
            <a:pPr lvl="0" algn="just"/>
            <a:r>
              <a:rPr lang="ar-SA" sz="2700" b="1" u="sng" dirty="0" smtClean="0"/>
              <a:t>تعريف </a:t>
            </a:r>
            <a:r>
              <a:rPr lang="ar-SA" sz="2700" b="1" u="sng" dirty="0" smtClean="0">
                <a:solidFill>
                  <a:srgbClr val="993300"/>
                </a:solidFill>
              </a:rPr>
              <a:t>معهد المقاييس البريطاني</a:t>
            </a:r>
            <a:r>
              <a:rPr lang="ar-SA" sz="2700" b="1" dirty="0" smtClean="0"/>
              <a:t>: </a:t>
            </a:r>
          </a:p>
          <a:p>
            <a:pPr lvl="0" algn="ctr"/>
            <a:r>
              <a:rPr lang="ar-SA" sz="2700" b="1" dirty="0" smtClean="0"/>
              <a:t>”</a:t>
            </a:r>
            <a:r>
              <a:rPr lang="ar-SA" sz="2700" b="1" dirty="0" smtClean="0">
                <a:solidFill>
                  <a:srgbClr val="993300"/>
                </a:solidFill>
              </a:rPr>
              <a:t>فلسفة إدارية تشمل كافة نشاطات المنظمة</a:t>
            </a:r>
            <a:r>
              <a:rPr lang="ar-SA" sz="2700" b="1" dirty="0" smtClean="0"/>
              <a:t> التي يتم من خلالها تحقيق احتياجات وتوقعات العميل والمجتمع، وتحقيق أهداف المنظمة كذلك بأكفأ الطرق وأقلها تكلفة عن طريق الاستخدام الأمثل لطاقات جميع العاملين بدافع مستمر للتطوير“.</a:t>
            </a:r>
          </a:p>
          <a:p>
            <a:pPr lvl="0" algn="just"/>
            <a:endParaRPr lang="ar-SA" sz="1200" b="1" dirty="0"/>
          </a:p>
          <a:p>
            <a:pPr algn="just"/>
            <a:r>
              <a:rPr lang="ar-SA" sz="2700" b="1" u="sng" dirty="0" smtClean="0"/>
              <a:t>كما عرفها </a:t>
            </a:r>
            <a:r>
              <a:rPr lang="ar-SA" sz="2700" b="1" u="sng" dirty="0" smtClean="0">
                <a:solidFill>
                  <a:srgbClr val="993300"/>
                </a:solidFill>
              </a:rPr>
              <a:t>كورن</a:t>
            </a:r>
            <a:r>
              <a:rPr lang="ar-SA" sz="2700" b="1" u="sng" dirty="0" smtClean="0"/>
              <a:t> </a:t>
            </a:r>
            <a:r>
              <a:rPr lang="en-US" sz="2700" b="1" u="sng" dirty="0" smtClean="0"/>
              <a:t>N. </a:t>
            </a:r>
            <a:r>
              <a:rPr lang="en-US" sz="2700" b="1" u="sng" dirty="0" err="1" smtClean="0"/>
              <a:t>Chorn</a:t>
            </a:r>
            <a:r>
              <a:rPr lang="ar-SA" sz="2700" b="1" u="sng" dirty="0" smtClean="0"/>
              <a:t> بأنها</a:t>
            </a:r>
            <a:r>
              <a:rPr lang="ar-SA" sz="2700" b="1" dirty="0" smtClean="0"/>
              <a:t>: </a:t>
            </a:r>
          </a:p>
          <a:p>
            <a:pPr algn="ctr"/>
            <a:r>
              <a:rPr lang="ar-SA" sz="2700" b="1" dirty="0" smtClean="0"/>
              <a:t>”</a:t>
            </a:r>
            <a:r>
              <a:rPr lang="ar-SA" sz="2700" b="1" dirty="0" smtClean="0">
                <a:solidFill>
                  <a:srgbClr val="993300"/>
                </a:solidFill>
              </a:rPr>
              <a:t>أسلوب جديد للتفكير </a:t>
            </a:r>
            <a:r>
              <a:rPr lang="ar-SA" sz="2700" b="1" dirty="0" smtClean="0"/>
              <a:t>فيما يتعلق بإدارة المنظمات“.</a:t>
            </a:r>
          </a:p>
          <a:p>
            <a:pPr algn="just"/>
            <a:endParaRPr lang="ar-SA" sz="2700" b="1" dirty="0" smtClean="0"/>
          </a:p>
          <a:p>
            <a:pPr algn="just"/>
            <a:endParaRPr lang="ar-SA" sz="2700" b="1" dirty="0" smtClean="0"/>
          </a:p>
        </p:txBody>
      </p:sp>
    </p:spTree>
    <p:extLst>
      <p:ext uri="{BB962C8B-B14F-4D97-AF65-F5344CB8AC3E}">
        <p14:creationId xmlns:p14="http://schemas.microsoft.com/office/powerpoint/2010/main" xmlns="" val="1083853220"/>
      </p:ext>
    </p:extLst>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0" y="533400"/>
            <a:ext cx="9372600" cy="609600"/>
          </a:xfrm>
        </p:spPr>
        <p:txBody>
          <a:bodyPr/>
          <a:lstStyle/>
          <a:p>
            <a:pPr lvl="0"/>
            <a:r>
              <a:rPr lang="ar-SA" sz="4000" b="1" dirty="0" smtClean="0">
                <a:solidFill>
                  <a:srgbClr val="FF0000"/>
                </a:solidFill>
              </a:rPr>
              <a:t>(تابع) </a:t>
            </a:r>
            <a:r>
              <a:rPr lang="ar-SA" sz="4000" b="1" dirty="0" smtClean="0">
                <a:solidFill>
                  <a:srgbClr val="002060"/>
                </a:solidFill>
              </a:rPr>
              <a:t>مفهوم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152400" y="1371600"/>
            <a:ext cx="9601200" cy="5416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SA" sz="2700" b="1" dirty="0" smtClean="0"/>
              <a:t>* تعتبر إدارة الجودة الشاملة </a:t>
            </a:r>
            <a:r>
              <a:rPr lang="ar-SA" sz="2700" b="1" dirty="0" smtClean="0">
                <a:solidFill>
                  <a:srgbClr val="993300"/>
                </a:solidFill>
              </a:rPr>
              <a:t>ثقافة تعزز مفهوم الالتزام الكامل تجاه رضا العميل </a:t>
            </a:r>
            <a:r>
              <a:rPr lang="ar-SA" sz="2700" b="1" dirty="0" smtClean="0"/>
              <a:t>من خلال التحسين المستمر والإبداع في كافة مجالات العمل. وبالتالي يمكن النظر إلى إدارة الجودة الشاملة على أنها </a:t>
            </a:r>
            <a:r>
              <a:rPr lang="ar-SA" sz="2700" b="1" dirty="0" smtClean="0">
                <a:solidFill>
                  <a:srgbClr val="993300"/>
                </a:solidFill>
              </a:rPr>
              <a:t>ثورة ثقافية</a:t>
            </a:r>
            <a:r>
              <a:rPr lang="ar-SA" sz="2700" b="1" dirty="0" smtClean="0"/>
              <a:t>، </a:t>
            </a:r>
            <a:r>
              <a:rPr lang="ar-SA" sz="2600" b="1" dirty="0" smtClean="0"/>
              <a:t>وذلك بسبب الطريقة التي تفكر وتعمل فيها الإدارة فيما يتعلق بالعمل على تحسين الجودة باستمرار، والتركيز على عمل الفريق، ...</a:t>
            </a:r>
          </a:p>
          <a:p>
            <a:pPr algn="just"/>
            <a:endParaRPr lang="ar-SA" sz="1700" b="1" dirty="0" smtClean="0"/>
          </a:p>
          <a:p>
            <a:pPr algn="just"/>
            <a:r>
              <a:rPr lang="ar-SA" sz="2550" b="1" dirty="0" smtClean="0">
                <a:solidFill>
                  <a:srgbClr val="993300"/>
                </a:solidFill>
              </a:rPr>
              <a:t>يمكن تعريف إدارة الجودة الشاملة على أساس الكلمات التي يتكون منها المصطلح كما يلي: </a:t>
            </a:r>
          </a:p>
          <a:p>
            <a:pPr algn="just"/>
            <a:endParaRPr lang="ar-SA" sz="1200" b="1" dirty="0" smtClean="0"/>
          </a:p>
          <a:p>
            <a:pPr algn="just"/>
            <a:r>
              <a:rPr lang="ar-SA" sz="2600" b="1" u="sng" dirty="0" smtClean="0">
                <a:solidFill>
                  <a:srgbClr val="993300"/>
                </a:solidFill>
              </a:rPr>
              <a:t>إدارة</a:t>
            </a:r>
            <a:r>
              <a:rPr lang="ar-SA" sz="2600" b="1" dirty="0" smtClean="0">
                <a:solidFill>
                  <a:srgbClr val="993300"/>
                </a:solidFill>
              </a:rPr>
              <a:t>: </a:t>
            </a:r>
            <a:r>
              <a:rPr lang="ar-SA" sz="2600" b="1" dirty="0" smtClean="0"/>
              <a:t>وتُعني تخطيط وتنظيم وتوجيه ومراقبة كافة الأنشطة المتعلقة بتطبيق الجودة، ناهيك عن دعم نشاطات الجودة وتوفير الموارد اللازمة.</a:t>
            </a:r>
          </a:p>
          <a:p>
            <a:pPr algn="just"/>
            <a:r>
              <a:rPr lang="ar-SA" sz="2600" b="1" u="sng" dirty="0" smtClean="0">
                <a:solidFill>
                  <a:srgbClr val="993300"/>
                </a:solidFill>
              </a:rPr>
              <a:t>الجودة</a:t>
            </a:r>
            <a:r>
              <a:rPr lang="ar-SA" sz="2600" b="1" dirty="0" smtClean="0">
                <a:solidFill>
                  <a:srgbClr val="993300"/>
                </a:solidFill>
              </a:rPr>
              <a:t>:</a:t>
            </a:r>
            <a:r>
              <a:rPr lang="ar-SA" sz="2600" b="1" dirty="0" smtClean="0"/>
              <a:t> وتُعني تلبية متطلبات العميل وتوقعاته.</a:t>
            </a:r>
          </a:p>
          <a:p>
            <a:pPr algn="just"/>
            <a:r>
              <a:rPr lang="ar-SA" sz="2600" b="1" u="sng" dirty="0" smtClean="0">
                <a:solidFill>
                  <a:srgbClr val="993300"/>
                </a:solidFill>
              </a:rPr>
              <a:t>الشاملة</a:t>
            </a:r>
            <a:r>
              <a:rPr lang="ar-SA" sz="2600" b="1" dirty="0" smtClean="0">
                <a:solidFill>
                  <a:srgbClr val="993300"/>
                </a:solidFill>
              </a:rPr>
              <a:t>:</a:t>
            </a:r>
            <a:r>
              <a:rPr lang="ar-SA" sz="2600" b="1" dirty="0" smtClean="0"/>
              <a:t> وتُعني </a:t>
            </a:r>
            <a:r>
              <a:rPr lang="ar-SA" sz="2450" b="1" dirty="0" smtClean="0"/>
              <a:t>مشاركة كافة موظفي المنظمة، والتنسيق بينهم لحل مشاكل الجودة وإجراء التحسينات المستمرة.</a:t>
            </a:r>
            <a:endParaRPr lang="en-US" sz="2450" b="1" dirty="0" smtClean="0"/>
          </a:p>
          <a:p>
            <a:pPr marL="514350" indent="-514350" algn="just"/>
            <a:endParaRPr lang="ar-SA" sz="2800" b="1" dirty="0" smtClean="0"/>
          </a:p>
          <a:p>
            <a:pPr marL="514350" indent="-514350" algn="just"/>
            <a:endParaRPr lang="ar-SA" sz="2800" b="1" dirty="0" smtClean="0"/>
          </a:p>
        </p:txBody>
      </p:sp>
    </p:spTree>
    <p:extLst>
      <p:ext uri="{BB962C8B-B14F-4D97-AF65-F5344CB8AC3E}">
        <p14:creationId xmlns:p14="http://schemas.microsoft.com/office/powerpoint/2010/main" xmlns="" val="2412682539"/>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009900"/>
                </a:solidFill>
              </a:rPr>
              <a:t>أهم الفوائد التي تجنيها المنظمة من تطبيق إدارة الجودة الشاملة:</a:t>
            </a:r>
          </a:p>
        </p:txBody>
      </p:sp>
      <p:sp>
        <p:nvSpPr>
          <p:cNvPr id="6" name="Rectangle 4"/>
          <p:cNvSpPr>
            <a:spLocks noChangeArrowheads="1"/>
          </p:cNvSpPr>
          <p:nvPr/>
        </p:nvSpPr>
        <p:spPr bwMode="auto">
          <a:xfrm>
            <a:off x="-76200" y="1347549"/>
            <a:ext cx="9601200" cy="4909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a:pPr>
            <a:r>
              <a:rPr lang="ar-SA" sz="2600" b="1" dirty="0" smtClean="0"/>
              <a:t>تحسين الوضع التنافسي للمنظمة في السوق، ورفع معدلات الربحية.</a:t>
            </a:r>
          </a:p>
          <a:p>
            <a:pPr marL="514350" indent="-514350" algn="just">
              <a:buFont typeface="+mj-lt"/>
              <a:buAutoNum type="arabicPeriod"/>
            </a:pPr>
            <a:r>
              <a:rPr lang="ar-SA" sz="2600" b="1" dirty="0" smtClean="0"/>
              <a:t>تعزيز العلاقات مع الموردين.</a:t>
            </a:r>
          </a:p>
          <a:p>
            <a:pPr marL="514350" indent="-514350" algn="just">
              <a:buFont typeface="+mj-lt"/>
              <a:buAutoNum type="arabicPeriod"/>
            </a:pPr>
            <a:r>
              <a:rPr lang="ar-SA" sz="2600" b="1" dirty="0" smtClean="0"/>
              <a:t>رفع درجة رضا العملاء.</a:t>
            </a:r>
          </a:p>
          <a:p>
            <a:pPr marL="514350" indent="-514350" algn="just">
              <a:buFont typeface="+mj-lt"/>
              <a:buAutoNum type="arabicPeriod"/>
            </a:pPr>
            <a:r>
              <a:rPr lang="ar-SA" sz="2600" b="1" dirty="0" smtClean="0"/>
              <a:t>تحسين جودة المنتجات المصنعة أو الخدمات المقدمة.</a:t>
            </a:r>
          </a:p>
          <a:p>
            <a:pPr marL="514350" indent="-514350" algn="just">
              <a:buFont typeface="+mj-lt"/>
              <a:buAutoNum type="arabicPeriod"/>
            </a:pPr>
            <a:r>
              <a:rPr lang="ar-SA" sz="2600" b="1" dirty="0" smtClean="0"/>
              <a:t>انخفاض تكلفة العمل نتيجة عدم وجود أخطاء، وتقليل معدلات التالف.</a:t>
            </a:r>
          </a:p>
          <a:p>
            <a:pPr marL="514350" indent="-514350" algn="just">
              <a:buFont typeface="+mj-lt"/>
              <a:buAutoNum type="arabicPeriod"/>
            </a:pPr>
            <a:r>
              <a:rPr lang="ar-SA" sz="2600" b="1" dirty="0" smtClean="0"/>
              <a:t>فتح أسواق جديدة، وتعزيز الأسواق الحالية.</a:t>
            </a:r>
          </a:p>
          <a:p>
            <a:pPr marL="514350" indent="-514350" algn="just">
              <a:buFont typeface="+mj-lt"/>
              <a:buAutoNum type="arabicPeriod"/>
            </a:pPr>
            <a:r>
              <a:rPr lang="ar-SA" sz="2600" b="1" dirty="0" smtClean="0"/>
              <a:t>القيام بالأعمال بصورة صحيحة من المرة الأولى.</a:t>
            </a:r>
          </a:p>
          <a:p>
            <a:pPr marL="514350" indent="-514350" algn="just">
              <a:buFont typeface="+mj-lt"/>
              <a:buAutoNum type="arabicPeriod"/>
            </a:pPr>
            <a:r>
              <a:rPr lang="ar-SA" sz="2600" b="1" dirty="0" smtClean="0"/>
              <a:t>زيادة معدل سرعة الاستجابة للتغيرات داخل المنظمة.</a:t>
            </a:r>
          </a:p>
          <a:p>
            <a:pPr marL="514350" indent="-514350" algn="just">
              <a:buFont typeface="+mj-lt"/>
              <a:buAutoNum type="arabicPeriod"/>
            </a:pPr>
            <a:r>
              <a:rPr lang="ar-SA" sz="2600" b="1" dirty="0" smtClean="0"/>
              <a:t>تطوير القدرات من خلال التدريب.</a:t>
            </a:r>
          </a:p>
          <a:p>
            <a:pPr marL="514350" indent="-514350" algn="just">
              <a:buFont typeface="+mj-lt"/>
              <a:buAutoNum type="arabicPeriod"/>
            </a:pPr>
            <a:r>
              <a:rPr lang="ar-SA" sz="2400" b="1" dirty="0" smtClean="0"/>
              <a:t>تحفيز العامل وإشعاره بتحقيق الذات من خلال مشاركته في وضع الأهداف واتخاذ القرارات.</a:t>
            </a:r>
          </a:p>
          <a:p>
            <a:pPr marL="514350" indent="-514350" algn="just"/>
            <a:endParaRPr lang="ar-SA" sz="700" b="1" dirty="0" smtClean="0"/>
          </a:p>
          <a:p>
            <a:pPr marL="514350" indent="-514350" algn="just"/>
            <a:r>
              <a:rPr lang="ar-SA" sz="2400" b="1" dirty="0" smtClean="0"/>
              <a:t>* </a:t>
            </a:r>
            <a:r>
              <a:rPr lang="ar-SA" sz="2400" b="1" dirty="0" smtClean="0">
                <a:solidFill>
                  <a:srgbClr val="993300"/>
                </a:solidFill>
              </a:rPr>
              <a:t>ليس أدل على أهمية الجودة الشاملة من النجاح الذي حققته الشركات اليابانية </a:t>
            </a:r>
            <a:r>
              <a:rPr lang="ar-SA" sz="2400" b="1" dirty="0" smtClean="0"/>
              <a:t>على حساب الشركات الأمريكية في الثمانينات من القرن العشرين نتيجة تطبيقها لإدارة الجودة الشاملة.</a:t>
            </a:r>
          </a:p>
        </p:txBody>
      </p:sp>
    </p:spTree>
    <p:extLst>
      <p:ext uri="{BB962C8B-B14F-4D97-AF65-F5344CB8AC3E}">
        <p14:creationId xmlns:p14="http://schemas.microsoft.com/office/powerpoint/2010/main" xmlns="" val="389338230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i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4000" b="1" dirty="0" smtClean="0">
                <a:solidFill>
                  <a:srgbClr val="002060"/>
                </a:solidFill>
              </a:rPr>
              <a:t> نشأة وتطور مفهوم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304800" y="1617851"/>
            <a:ext cx="9220200" cy="4478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SA" sz="2700" b="1" dirty="0" smtClean="0">
                <a:solidFill>
                  <a:prstClr val="black"/>
                </a:solidFill>
              </a:rPr>
              <a:t>* بدأ التركيز على مفهوم الجودة في اليابان في القرن العشرين، ثم انتشر بعدها في أمريكا والدول الأوروبية، ثم باقي دول العالم، وقد كان هناك مساهمات عديدة من قبل العلماء والمفكرين في تحديد مفهوم الجودة وتطويره. </a:t>
            </a:r>
          </a:p>
          <a:p>
            <a:pPr lvl="0" algn="just"/>
            <a:endParaRPr lang="ar-SA" sz="800" b="1" dirty="0" smtClean="0">
              <a:solidFill>
                <a:prstClr val="black"/>
              </a:solidFill>
            </a:endParaRPr>
          </a:p>
          <a:p>
            <a:pPr lvl="0" algn="just"/>
            <a:r>
              <a:rPr lang="ar-SA" sz="2600" b="1" dirty="0" smtClean="0">
                <a:solidFill>
                  <a:prstClr val="black"/>
                </a:solidFill>
              </a:rPr>
              <a:t>وإجمالاً فقد </a:t>
            </a:r>
            <a:r>
              <a:rPr lang="ar-SA" sz="2600" b="1" dirty="0" smtClean="0">
                <a:solidFill>
                  <a:srgbClr val="993300"/>
                </a:solidFill>
              </a:rPr>
              <a:t>مر مفهوم إدارة الجودة الشاملة بأربع مراحل رئيسة</a:t>
            </a:r>
            <a:r>
              <a:rPr lang="ar-SA" sz="2600" b="1" dirty="0" smtClean="0">
                <a:solidFill>
                  <a:prstClr val="black"/>
                </a:solidFill>
              </a:rPr>
              <a:t>، وهي:</a:t>
            </a:r>
          </a:p>
          <a:p>
            <a:pPr lvl="0" algn="just"/>
            <a:endParaRPr lang="ar-SA" sz="800" b="1" dirty="0" smtClean="0">
              <a:solidFill>
                <a:prstClr val="black"/>
              </a:solidFill>
            </a:endParaRPr>
          </a:p>
          <a:p>
            <a:pPr marL="514350" lvl="0" indent="-514350" algn="just">
              <a:buFont typeface="+mj-lt"/>
              <a:buAutoNum type="arabicPeriod"/>
            </a:pPr>
            <a:r>
              <a:rPr lang="ar-SA" sz="2700" b="1" dirty="0" smtClean="0">
                <a:solidFill>
                  <a:srgbClr val="993300"/>
                </a:solidFill>
              </a:rPr>
              <a:t>الفحص:</a:t>
            </a:r>
            <a:r>
              <a:rPr lang="ar-SA" sz="2700" b="1" dirty="0" smtClean="0">
                <a:solidFill>
                  <a:prstClr val="black"/>
                </a:solidFill>
              </a:rPr>
              <a:t> </a:t>
            </a:r>
            <a:r>
              <a:rPr lang="en-US" sz="2700" b="1" dirty="0" smtClean="0">
                <a:solidFill>
                  <a:prstClr val="black"/>
                </a:solidFill>
              </a:rPr>
              <a:t>Inspection</a:t>
            </a:r>
            <a:r>
              <a:rPr lang="ar-SA" sz="2700" b="1" dirty="0" smtClean="0">
                <a:solidFill>
                  <a:prstClr val="black"/>
                </a:solidFill>
              </a:rPr>
              <a:t> قامت تحليلات الجودة فقط على </a:t>
            </a:r>
            <a:r>
              <a:rPr lang="ar-SA" sz="2700" b="1" dirty="0" smtClean="0">
                <a:solidFill>
                  <a:srgbClr val="993300"/>
                </a:solidFill>
              </a:rPr>
              <a:t>فحص المنتج من حيث وقت إجراء الفحص وعدد المنتجات التي تخضع للفحص</a:t>
            </a:r>
            <a:r>
              <a:rPr lang="ar-SA" sz="2700" b="1" dirty="0" smtClean="0">
                <a:solidFill>
                  <a:prstClr val="black"/>
                </a:solidFill>
              </a:rPr>
              <a:t>. </a:t>
            </a:r>
            <a:r>
              <a:rPr lang="ar-SA" sz="2700" b="1" dirty="0" smtClean="0"/>
              <a:t>حيث انصب التركيز هنا على مدى </a:t>
            </a:r>
            <a:r>
              <a:rPr lang="ar-SA" sz="2700" b="1" dirty="0" smtClean="0">
                <a:solidFill>
                  <a:srgbClr val="993300"/>
                </a:solidFill>
              </a:rPr>
              <a:t>مطابقة</a:t>
            </a:r>
            <a:r>
              <a:rPr lang="ar-SA" sz="2700" b="1" dirty="0" smtClean="0"/>
              <a:t> المنتج للمواصفات الفنية الموضوعة بُغية </a:t>
            </a:r>
            <a:r>
              <a:rPr lang="ar-SA" sz="2700" b="1" dirty="0" smtClean="0">
                <a:solidFill>
                  <a:srgbClr val="993300"/>
                </a:solidFill>
              </a:rPr>
              <a:t>تسليم</a:t>
            </a:r>
            <a:r>
              <a:rPr lang="ar-SA" sz="2700" b="1" dirty="0" smtClean="0"/>
              <a:t> المنتجات المطابقة للعميل، </a:t>
            </a:r>
            <a:r>
              <a:rPr lang="ar-SA" sz="2700" b="1" dirty="0" smtClean="0">
                <a:solidFill>
                  <a:srgbClr val="993300"/>
                </a:solidFill>
              </a:rPr>
              <a:t>ومعالجة</a:t>
            </a:r>
            <a:r>
              <a:rPr lang="ar-SA" sz="2700" b="1" dirty="0" smtClean="0"/>
              <a:t> المنتجات غير المطابقة للمواصفات. </a:t>
            </a:r>
            <a:r>
              <a:rPr lang="ar-SA" sz="2700" b="1" dirty="0" smtClean="0">
                <a:solidFill>
                  <a:srgbClr val="993300"/>
                </a:solidFill>
              </a:rPr>
              <a:t>فالخطأ قد حصل </a:t>
            </a:r>
            <a:r>
              <a:rPr lang="ar-SA" sz="2700" b="1" dirty="0" smtClean="0"/>
              <a:t>فعلاً دون العمل على منعه، ويتم البحث عنه لتصحيحه.</a:t>
            </a:r>
          </a:p>
          <a:p>
            <a:pPr marL="514350" lvl="0" indent="-514350" algn="just">
              <a:buFont typeface="+mj-lt"/>
              <a:buAutoNum type="arabicPeriod"/>
            </a:pPr>
            <a:endParaRPr lang="ar-SA" sz="2700" b="1" dirty="0" smtClean="0">
              <a:solidFill>
                <a:prstClr val="black"/>
              </a:solidFill>
            </a:endParaRPr>
          </a:p>
        </p:txBody>
      </p:sp>
    </p:spTree>
    <p:extLst>
      <p:ext uri="{BB962C8B-B14F-4D97-AF65-F5344CB8AC3E}">
        <p14:creationId xmlns:p14="http://schemas.microsoft.com/office/powerpoint/2010/main" xmlns="" val="1955516931"/>
      </p:ext>
    </p:extLst>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228600" y="533400"/>
            <a:ext cx="9067800" cy="685800"/>
          </a:xfrm>
        </p:spPr>
        <p:txBody>
          <a:bodyPr/>
          <a:lstStyle/>
          <a:p>
            <a:pPr lvl="0"/>
            <a:r>
              <a:rPr lang="ar-SA" sz="4000" b="1" dirty="0" smtClean="0">
                <a:solidFill>
                  <a:srgbClr val="FF0000"/>
                </a:solidFill>
              </a:rPr>
              <a:t>(تابع) </a:t>
            </a:r>
            <a:r>
              <a:rPr lang="ar-SA" sz="4000" b="1" dirty="0" smtClean="0">
                <a:solidFill>
                  <a:srgbClr val="002060"/>
                </a:solidFill>
              </a:rPr>
              <a:t>نشأة وتطور مفهوم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228600" y="1761559"/>
            <a:ext cx="9525000" cy="3801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2"/>
            </a:pPr>
            <a:r>
              <a:rPr lang="ar-SA" sz="2700" b="1" dirty="0" smtClean="0">
                <a:solidFill>
                  <a:srgbClr val="993300"/>
                </a:solidFill>
              </a:rPr>
              <a:t>ضبط الجودة: </a:t>
            </a:r>
            <a:r>
              <a:rPr lang="en-US" sz="2700" b="1" dirty="0" smtClean="0"/>
              <a:t>Quality Control</a:t>
            </a:r>
            <a:r>
              <a:rPr lang="ar-SA" sz="2700" b="1" dirty="0" smtClean="0"/>
              <a:t> تشمل </a:t>
            </a:r>
            <a:r>
              <a:rPr lang="ar-SA" sz="2700" b="1" dirty="0" smtClean="0">
                <a:solidFill>
                  <a:srgbClr val="993300"/>
                </a:solidFill>
              </a:rPr>
              <a:t>كافة النشاطات والأساليب الإحصائية التي تضمن التأكد من أن تصميم المنتج مطابق للمواصفات المحددة</a:t>
            </a:r>
            <a:r>
              <a:rPr lang="ar-SA" sz="2700" b="1" dirty="0" smtClean="0"/>
              <a:t>.</a:t>
            </a:r>
          </a:p>
          <a:p>
            <a:pPr marL="514350" indent="-514350" algn="just"/>
            <a:r>
              <a:rPr lang="ar-SA" sz="2700" b="1" dirty="0" smtClean="0"/>
              <a:t>     </a:t>
            </a:r>
            <a:r>
              <a:rPr lang="ar-SA" sz="2600" b="1" dirty="0" smtClean="0"/>
              <a:t>وبناءً عليه فقد امتدت عملية ضبط الجودة </a:t>
            </a:r>
            <a:r>
              <a:rPr lang="ar-SA" sz="2600" b="1" dirty="0" smtClean="0">
                <a:solidFill>
                  <a:srgbClr val="993300"/>
                </a:solidFill>
              </a:rPr>
              <a:t>لتشمل التصميم والأداء</a:t>
            </a:r>
            <a:r>
              <a:rPr lang="ar-SA" sz="2600" b="1" dirty="0" smtClean="0"/>
              <a:t>. وبذلك تعتبر هذه المرحلة متطورة عن الفحص فيما يتعلق بتعقيد الأساليب وتطور الأنظمة المستخدمة.</a:t>
            </a:r>
          </a:p>
          <a:p>
            <a:pPr marL="514350" lvl="0" indent="-514350" algn="just">
              <a:buFont typeface="+mj-lt"/>
              <a:buAutoNum type="arabicPeriod" startAt="3"/>
            </a:pPr>
            <a:r>
              <a:rPr lang="ar-SA" sz="2700" b="1" dirty="0" smtClean="0">
                <a:solidFill>
                  <a:srgbClr val="993300"/>
                </a:solidFill>
              </a:rPr>
              <a:t>تأكيد الجودة:</a:t>
            </a:r>
            <a:r>
              <a:rPr lang="ar-SA" sz="2700" b="1" dirty="0" smtClean="0"/>
              <a:t> </a:t>
            </a:r>
            <a:r>
              <a:rPr lang="en-US" sz="2700" b="1" dirty="0" smtClean="0"/>
              <a:t>Quality Assurance</a:t>
            </a:r>
            <a:r>
              <a:rPr lang="ar-SA" sz="2700" b="1" dirty="0" smtClean="0"/>
              <a:t> تركز هذه المرحلة على </a:t>
            </a:r>
            <a:r>
              <a:rPr lang="ar-SA" sz="2700" b="1" dirty="0" smtClean="0">
                <a:solidFill>
                  <a:srgbClr val="993300"/>
                </a:solidFill>
              </a:rPr>
              <a:t>توجيه كافة الجهود للوقاية من حدوث الأخطاء</a:t>
            </a:r>
            <a:r>
              <a:rPr lang="ar-SA" sz="2700" b="1" dirty="0" smtClean="0"/>
              <a:t>، حيث وصفت بأنها نظام أساسه منع وقوع الأخطاء والقضاء على أسبابها منذ البداية.</a:t>
            </a:r>
          </a:p>
          <a:p>
            <a:pPr lvl="0" algn="just"/>
            <a:endParaRPr lang="ar-SA" sz="2700" b="1" dirty="0" smtClean="0"/>
          </a:p>
        </p:txBody>
      </p:sp>
    </p:spTree>
    <p:extLst>
      <p:ext uri="{BB962C8B-B14F-4D97-AF65-F5344CB8AC3E}">
        <p14:creationId xmlns:p14="http://schemas.microsoft.com/office/powerpoint/2010/main" xmlns="" val="1955516931"/>
      </p:ext>
    </p:extLst>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81000" y="609600"/>
            <a:ext cx="9067800" cy="685800"/>
          </a:xfrm>
        </p:spPr>
        <p:txBody>
          <a:bodyPr/>
          <a:lstStyle/>
          <a:p>
            <a:pPr lvl="0"/>
            <a:r>
              <a:rPr lang="ar-SA" sz="4000" b="1" dirty="0" smtClean="0">
                <a:solidFill>
                  <a:srgbClr val="002060"/>
                </a:solidFill>
              </a:rPr>
              <a:t> </a:t>
            </a:r>
            <a:r>
              <a:rPr lang="ar-SA" sz="4000" b="1" dirty="0" smtClean="0">
                <a:solidFill>
                  <a:srgbClr val="FF0000"/>
                </a:solidFill>
              </a:rPr>
              <a:t>(تابع) </a:t>
            </a:r>
            <a:r>
              <a:rPr lang="ar-SA" sz="4000" b="1" dirty="0" smtClean="0">
                <a:solidFill>
                  <a:srgbClr val="002060"/>
                </a:solidFill>
              </a:rPr>
              <a:t>نشأة وتطور مفهوم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304800" y="1659553"/>
            <a:ext cx="9220200" cy="4647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r>
              <a:rPr lang="ar-SA" sz="2700" b="1" dirty="0" smtClean="0"/>
              <a:t>* تتضمن هذه المرحلة </a:t>
            </a:r>
            <a:r>
              <a:rPr lang="ar-SA" sz="2700" b="1" dirty="0" smtClean="0">
                <a:solidFill>
                  <a:srgbClr val="993300"/>
                </a:solidFill>
              </a:rPr>
              <a:t>كافة الإجراءات اللازمة لتوفير الثقة </a:t>
            </a:r>
            <a:r>
              <a:rPr lang="ar-SA" sz="2700" b="1" dirty="0" smtClean="0"/>
              <a:t>بأن المنتج أو العملية تفي بمتطلبات الجودة (أسلوب تفكير يقوم على </a:t>
            </a:r>
            <a:r>
              <a:rPr lang="ar-SA" sz="2700" b="1" dirty="0" smtClean="0">
                <a:solidFill>
                  <a:srgbClr val="993300"/>
                </a:solidFill>
              </a:rPr>
              <a:t>فلسفة رقابية تعتمد على الوقاية </a:t>
            </a:r>
            <a:r>
              <a:rPr lang="ar-SA" sz="2700" b="1" dirty="0" smtClean="0"/>
              <a:t>بدلاً من الفحص واكتشاف الخطأ بعد فوات الأوان).</a:t>
            </a:r>
          </a:p>
          <a:p>
            <a:pPr marL="514350" lvl="0" indent="-514350" algn="just"/>
            <a:r>
              <a:rPr lang="ar-SA" sz="2700" b="1" dirty="0" smtClean="0"/>
              <a:t>* تشمل هذه المرحلة بمنظورها عملية التخطيط للجودة، بالإضافة إلى ضرورة دراسة تكاليف الجودة ومقارنتها بالفوائد الممكنة.</a:t>
            </a:r>
          </a:p>
          <a:p>
            <a:pPr marL="514350" lvl="0" indent="-514350" algn="just">
              <a:buFont typeface="+mj-lt"/>
              <a:buAutoNum type="arabicPeriod" startAt="4"/>
            </a:pPr>
            <a:r>
              <a:rPr lang="ar-SA" sz="2700" b="1" dirty="0" smtClean="0">
                <a:solidFill>
                  <a:srgbClr val="993300"/>
                </a:solidFill>
              </a:rPr>
              <a:t>إدارة الجودة الشاملة: </a:t>
            </a:r>
            <a:r>
              <a:rPr lang="en-US" sz="2700" b="1" dirty="0" smtClean="0"/>
              <a:t>Total Quality Management</a:t>
            </a:r>
            <a:r>
              <a:rPr lang="ar-SA" sz="2700" b="1" dirty="0" smtClean="0"/>
              <a:t> بدأ هذا المفهوم بالظهور في الثمانينات من القرن العشرين، حيث </a:t>
            </a:r>
            <a:r>
              <a:rPr lang="ar-SA" sz="2700" b="1" dirty="0" smtClean="0">
                <a:solidFill>
                  <a:srgbClr val="993300"/>
                </a:solidFill>
              </a:rPr>
              <a:t>يتضمن جودة العمليات بالإضافة إلى جودة المنتج</a:t>
            </a:r>
            <a:r>
              <a:rPr lang="ar-SA" sz="2700" b="1" dirty="0" smtClean="0"/>
              <a:t>، </a:t>
            </a:r>
            <a:r>
              <a:rPr lang="ar-SA" sz="2700" b="1" dirty="0" smtClean="0">
                <a:solidFill>
                  <a:srgbClr val="993300"/>
                </a:solidFill>
              </a:rPr>
              <a:t>ويركز على العمل الجماعي، </a:t>
            </a:r>
            <a:r>
              <a:rPr lang="ar-SA" sz="2600" b="1" dirty="0" smtClean="0">
                <a:solidFill>
                  <a:srgbClr val="993300"/>
                </a:solidFill>
              </a:rPr>
              <a:t>وتشجيع مشاركة العاملين واندماجهم، بالإضافة على التركيز على العملاء، ومشاركة الموردين، ...</a:t>
            </a:r>
          </a:p>
          <a:p>
            <a:pPr marL="514350" lvl="0" indent="-514350" algn="just"/>
            <a:endParaRPr lang="ar-SA" sz="2700" b="1" dirty="0" smtClean="0"/>
          </a:p>
          <a:p>
            <a:pPr lvl="0" algn="just"/>
            <a:endParaRPr lang="ar-SA" sz="2700" b="1" dirty="0" smtClean="0"/>
          </a:p>
        </p:txBody>
      </p:sp>
    </p:spTree>
    <p:extLst>
      <p:ext uri="{BB962C8B-B14F-4D97-AF65-F5344CB8AC3E}">
        <p14:creationId xmlns:p14="http://schemas.microsoft.com/office/powerpoint/2010/main" xmlns="" val="1955516931"/>
      </p:ext>
    </p:extLst>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609600"/>
            <a:ext cx="9067800" cy="685800"/>
          </a:xfrm>
        </p:spPr>
        <p:txBody>
          <a:bodyPr/>
          <a:lstStyle/>
          <a:p>
            <a:pPr lvl="0"/>
            <a:r>
              <a:rPr lang="ar-SA" sz="3200" b="1" dirty="0" smtClean="0">
                <a:solidFill>
                  <a:srgbClr val="009900"/>
                </a:solidFill>
              </a:rPr>
              <a:t> مقارنة بين الإدارة التقليدية وإدارة الجودة الشاملة:</a:t>
            </a:r>
            <a:endParaRPr lang="ar-SA" sz="3200" b="1" dirty="0">
              <a:solidFill>
                <a:srgbClr val="009900"/>
              </a:solidFill>
            </a:endParaRPr>
          </a:p>
        </p:txBody>
      </p:sp>
      <p:sp>
        <p:nvSpPr>
          <p:cNvPr id="6" name="Rectangle 4"/>
          <p:cNvSpPr>
            <a:spLocks noChangeArrowheads="1"/>
          </p:cNvSpPr>
          <p:nvPr/>
        </p:nvSpPr>
        <p:spPr bwMode="auto">
          <a:xfrm>
            <a:off x="304800" y="1659553"/>
            <a:ext cx="9220200" cy="1338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endParaRPr lang="ar-SA" sz="2700" b="1" dirty="0" smtClean="0"/>
          </a:p>
          <a:p>
            <a:pPr marL="514350" lvl="0" indent="-514350" algn="just">
              <a:buFont typeface="+mj-lt"/>
              <a:buAutoNum type="arabicPeriod"/>
            </a:pPr>
            <a:endParaRPr lang="ar-SA" sz="2700" b="1" dirty="0" smtClean="0"/>
          </a:p>
          <a:p>
            <a:pPr lvl="0" algn="just"/>
            <a:endParaRPr lang="ar-SA" sz="2700" b="1" dirty="0" smtClean="0"/>
          </a:p>
        </p:txBody>
      </p:sp>
      <p:graphicFrame>
        <p:nvGraphicFramePr>
          <p:cNvPr id="4" name="Table 3"/>
          <p:cNvGraphicFramePr>
            <a:graphicFrameLocks noGrp="1"/>
          </p:cNvGraphicFramePr>
          <p:nvPr/>
        </p:nvGraphicFramePr>
        <p:xfrm>
          <a:off x="1651000" y="1432560"/>
          <a:ext cx="6604000" cy="4876800"/>
        </p:xfrm>
        <a:graphic>
          <a:graphicData uri="http://schemas.openxmlformats.org/drawingml/2006/table">
            <a:tbl>
              <a:tblPr firstRow="1" bandRow="1">
                <a:tableStyleId>{5C22544A-7EE6-4342-B048-85BDC9FD1C3A}</a:tableStyleId>
              </a:tblPr>
              <a:tblGrid>
                <a:gridCol w="3302000"/>
                <a:gridCol w="3302000"/>
              </a:tblGrid>
              <a:tr h="370840">
                <a:tc>
                  <a:txBody>
                    <a:bodyPr/>
                    <a:lstStyle/>
                    <a:p>
                      <a:pPr algn="ctr"/>
                      <a:r>
                        <a:rPr lang="ar-SA" sz="2800" b="1" u="sng" dirty="0" smtClean="0">
                          <a:solidFill>
                            <a:schemeClr val="tx1"/>
                          </a:solidFill>
                        </a:rPr>
                        <a:t>إدارة الجودة الشاملة</a:t>
                      </a:r>
                      <a:endParaRPr lang="en-US" sz="2800" b="1" u="sng" dirty="0">
                        <a:solidFill>
                          <a:schemeClr val="tx1"/>
                        </a:solidFill>
                      </a:endParaRPr>
                    </a:p>
                  </a:txBody>
                  <a:tcPr/>
                </a:tc>
                <a:tc>
                  <a:txBody>
                    <a:bodyPr/>
                    <a:lstStyle/>
                    <a:p>
                      <a:pPr algn="ctr"/>
                      <a:r>
                        <a:rPr lang="ar-SA" sz="2800" b="1" u="sng" dirty="0" smtClean="0">
                          <a:solidFill>
                            <a:schemeClr val="tx1"/>
                          </a:solidFill>
                        </a:rPr>
                        <a:t>الإدارة التقليدية</a:t>
                      </a:r>
                      <a:endParaRPr lang="en-US" sz="2800" b="1" u="sng" dirty="0">
                        <a:solidFill>
                          <a:schemeClr val="tx1"/>
                        </a:solidFill>
                      </a:endParaRPr>
                    </a:p>
                  </a:txBody>
                  <a:tcPr/>
                </a:tc>
              </a:tr>
              <a:tr h="370840">
                <a:tc>
                  <a:txBody>
                    <a:bodyPr/>
                    <a:lstStyle/>
                    <a:p>
                      <a:pPr algn="ctr"/>
                      <a:r>
                        <a:rPr lang="ar-SA" sz="2000" b="1" dirty="0" smtClean="0">
                          <a:solidFill>
                            <a:schemeClr val="tx1"/>
                          </a:solidFill>
                        </a:rPr>
                        <a:t>الرقابة</a:t>
                      </a:r>
                      <a:r>
                        <a:rPr lang="ar-SA" sz="2000" b="1" baseline="0" dirty="0" smtClean="0">
                          <a:solidFill>
                            <a:schemeClr val="tx1"/>
                          </a:solidFill>
                        </a:rPr>
                        <a:t> الذاتية</a:t>
                      </a:r>
                      <a:endParaRPr lang="en-US" sz="2000" b="1" dirty="0">
                        <a:solidFill>
                          <a:schemeClr val="tx1"/>
                        </a:solidFill>
                      </a:endParaRPr>
                    </a:p>
                  </a:txBody>
                  <a:tcPr/>
                </a:tc>
                <a:tc>
                  <a:txBody>
                    <a:bodyPr/>
                    <a:lstStyle/>
                    <a:p>
                      <a:pPr algn="ctr"/>
                      <a:r>
                        <a:rPr lang="ar-SA" sz="2000" b="1" dirty="0" smtClean="0">
                          <a:solidFill>
                            <a:schemeClr val="tx1"/>
                          </a:solidFill>
                        </a:rPr>
                        <a:t>الرقابة</a:t>
                      </a:r>
                      <a:r>
                        <a:rPr lang="ar-SA" sz="2000" b="1" baseline="0" dirty="0" smtClean="0">
                          <a:solidFill>
                            <a:schemeClr val="tx1"/>
                          </a:solidFill>
                        </a:rPr>
                        <a:t> اللصيقة وتصيد الأخطاء</a:t>
                      </a:r>
                      <a:endParaRPr lang="en-US" sz="2000" b="1" dirty="0">
                        <a:solidFill>
                          <a:schemeClr val="tx1"/>
                        </a:solidFill>
                      </a:endParaRPr>
                    </a:p>
                  </a:txBody>
                  <a:tcPr/>
                </a:tc>
              </a:tr>
              <a:tr h="370840">
                <a:tc>
                  <a:txBody>
                    <a:bodyPr/>
                    <a:lstStyle/>
                    <a:p>
                      <a:pPr algn="ctr"/>
                      <a:r>
                        <a:rPr lang="ar-SA" sz="2000" b="1" dirty="0" smtClean="0">
                          <a:solidFill>
                            <a:schemeClr val="tx1"/>
                          </a:solidFill>
                        </a:rPr>
                        <a:t>العمل الجماعي وروح الفريق</a:t>
                      </a:r>
                      <a:endParaRPr lang="en-US" sz="2000" b="1" dirty="0">
                        <a:solidFill>
                          <a:schemeClr val="tx1"/>
                        </a:solidFill>
                      </a:endParaRPr>
                    </a:p>
                  </a:txBody>
                  <a:tcPr/>
                </a:tc>
                <a:tc>
                  <a:txBody>
                    <a:bodyPr/>
                    <a:lstStyle/>
                    <a:p>
                      <a:pPr algn="ctr"/>
                      <a:r>
                        <a:rPr lang="ar-SA" sz="2000" b="1" dirty="0" smtClean="0">
                          <a:solidFill>
                            <a:schemeClr val="tx1"/>
                          </a:solidFill>
                        </a:rPr>
                        <a:t>العمل الفردي</a:t>
                      </a:r>
                      <a:endParaRPr lang="en-US" sz="2000" b="1" dirty="0">
                        <a:solidFill>
                          <a:schemeClr val="tx1"/>
                        </a:solidFill>
                      </a:endParaRPr>
                    </a:p>
                  </a:txBody>
                  <a:tcPr/>
                </a:tc>
              </a:tr>
              <a:tr h="370840">
                <a:tc>
                  <a:txBody>
                    <a:bodyPr/>
                    <a:lstStyle/>
                    <a:p>
                      <a:pPr algn="ctr"/>
                      <a:r>
                        <a:rPr lang="ar-SA" sz="2000" b="1" dirty="0" smtClean="0">
                          <a:solidFill>
                            <a:schemeClr val="tx1"/>
                          </a:solidFill>
                        </a:rPr>
                        <a:t>التركيز</a:t>
                      </a:r>
                      <a:r>
                        <a:rPr lang="ar-SA" sz="2000" b="1" baseline="0" dirty="0" smtClean="0">
                          <a:solidFill>
                            <a:schemeClr val="tx1"/>
                          </a:solidFill>
                        </a:rPr>
                        <a:t> على المنتج والعمليات</a:t>
                      </a:r>
                      <a:endParaRPr lang="en-US" sz="2000" b="1" dirty="0">
                        <a:solidFill>
                          <a:schemeClr val="tx1"/>
                        </a:solidFill>
                      </a:endParaRPr>
                    </a:p>
                  </a:txBody>
                  <a:tcPr/>
                </a:tc>
                <a:tc>
                  <a:txBody>
                    <a:bodyPr/>
                    <a:lstStyle/>
                    <a:p>
                      <a:pPr algn="ctr"/>
                      <a:r>
                        <a:rPr lang="ar-SA" sz="2000" b="1" dirty="0" smtClean="0">
                          <a:solidFill>
                            <a:schemeClr val="tx1"/>
                          </a:solidFill>
                        </a:rPr>
                        <a:t>التركيز على المنتج</a:t>
                      </a:r>
                      <a:endParaRPr lang="en-US" sz="2000" b="1" dirty="0">
                        <a:solidFill>
                          <a:schemeClr val="tx1"/>
                        </a:solidFill>
                      </a:endParaRPr>
                    </a:p>
                  </a:txBody>
                  <a:tcPr/>
                </a:tc>
              </a:tr>
              <a:tr h="370840">
                <a:tc>
                  <a:txBody>
                    <a:bodyPr/>
                    <a:lstStyle/>
                    <a:p>
                      <a:pPr algn="ctr"/>
                      <a:r>
                        <a:rPr lang="ar-SA" sz="2000" b="1" dirty="0" smtClean="0">
                          <a:solidFill>
                            <a:schemeClr val="tx1"/>
                          </a:solidFill>
                        </a:rPr>
                        <a:t>اندماج الموظفين</a:t>
                      </a:r>
                      <a:endParaRPr lang="en-US" sz="2000" b="1" dirty="0">
                        <a:solidFill>
                          <a:schemeClr val="tx1"/>
                        </a:solidFill>
                      </a:endParaRPr>
                    </a:p>
                  </a:txBody>
                  <a:tcPr/>
                </a:tc>
                <a:tc>
                  <a:txBody>
                    <a:bodyPr/>
                    <a:lstStyle/>
                    <a:p>
                      <a:pPr algn="ctr"/>
                      <a:r>
                        <a:rPr lang="ar-SA" sz="2000" b="1" dirty="0" smtClean="0">
                          <a:solidFill>
                            <a:schemeClr val="tx1"/>
                          </a:solidFill>
                        </a:rPr>
                        <a:t>مشاركة</a:t>
                      </a:r>
                      <a:r>
                        <a:rPr lang="ar-SA" sz="2000" b="1" baseline="0" dirty="0" smtClean="0">
                          <a:solidFill>
                            <a:schemeClr val="tx1"/>
                          </a:solidFill>
                        </a:rPr>
                        <a:t> الموظفين</a:t>
                      </a:r>
                      <a:endParaRPr lang="en-US" sz="2000" b="1" dirty="0">
                        <a:solidFill>
                          <a:schemeClr val="tx1"/>
                        </a:solidFill>
                      </a:endParaRPr>
                    </a:p>
                  </a:txBody>
                  <a:tcPr/>
                </a:tc>
              </a:tr>
              <a:tr h="370840">
                <a:tc>
                  <a:txBody>
                    <a:bodyPr/>
                    <a:lstStyle/>
                    <a:p>
                      <a:pPr algn="ctr"/>
                      <a:r>
                        <a:rPr lang="ar-SA" sz="2000" b="1" dirty="0" smtClean="0">
                          <a:solidFill>
                            <a:schemeClr val="tx1"/>
                          </a:solidFill>
                        </a:rPr>
                        <a:t>التحسين المستمر</a:t>
                      </a:r>
                      <a:endParaRPr lang="en-US" sz="2000" b="1" dirty="0">
                        <a:solidFill>
                          <a:schemeClr val="tx1"/>
                        </a:solidFill>
                      </a:endParaRPr>
                    </a:p>
                  </a:txBody>
                  <a:tcPr/>
                </a:tc>
                <a:tc>
                  <a:txBody>
                    <a:bodyPr/>
                    <a:lstStyle/>
                    <a:p>
                      <a:pPr algn="ctr"/>
                      <a:r>
                        <a:rPr lang="ar-SA" sz="2000" b="1" dirty="0" smtClean="0">
                          <a:solidFill>
                            <a:schemeClr val="tx1"/>
                          </a:solidFill>
                        </a:rPr>
                        <a:t>التحسين وقت الحاجة</a:t>
                      </a:r>
                      <a:endParaRPr lang="en-US" sz="2000" b="1" dirty="0">
                        <a:solidFill>
                          <a:schemeClr val="tx1"/>
                        </a:solidFill>
                      </a:endParaRPr>
                    </a:p>
                  </a:txBody>
                  <a:tcPr/>
                </a:tc>
              </a:tr>
              <a:tr h="370840">
                <a:tc>
                  <a:txBody>
                    <a:bodyPr/>
                    <a:lstStyle/>
                    <a:p>
                      <a:pPr algn="ctr"/>
                      <a:r>
                        <a:rPr lang="ar-SA" sz="2000" b="1" dirty="0" smtClean="0">
                          <a:solidFill>
                            <a:schemeClr val="tx1"/>
                          </a:solidFill>
                        </a:rPr>
                        <a:t>مرونة السياسات</a:t>
                      </a:r>
                      <a:r>
                        <a:rPr lang="ar-SA" sz="2000" b="1" baseline="0" dirty="0" smtClean="0">
                          <a:solidFill>
                            <a:schemeClr val="tx1"/>
                          </a:solidFill>
                        </a:rPr>
                        <a:t> والإجراءات</a:t>
                      </a:r>
                      <a:endParaRPr lang="en-US" sz="2000" b="1" dirty="0">
                        <a:solidFill>
                          <a:schemeClr val="tx1"/>
                        </a:solidFill>
                      </a:endParaRPr>
                    </a:p>
                  </a:txBody>
                  <a:tcPr/>
                </a:tc>
                <a:tc>
                  <a:txBody>
                    <a:bodyPr/>
                    <a:lstStyle/>
                    <a:p>
                      <a:pPr algn="ctr"/>
                      <a:r>
                        <a:rPr lang="ar-SA" sz="2000" b="1" dirty="0" smtClean="0">
                          <a:solidFill>
                            <a:schemeClr val="tx1"/>
                          </a:solidFill>
                        </a:rPr>
                        <a:t>جمود السياسات والإجراءات</a:t>
                      </a:r>
                      <a:endParaRPr lang="en-US" sz="2000" b="1" dirty="0">
                        <a:solidFill>
                          <a:schemeClr val="tx1"/>
                        </a:solidFill>
                      </a:endParaRPr>
                    </a:p>
                  </a:txBody>
                  <a:tcPr/>
                </a:tc>
              </a:tr>
              <a:tr h="370840">
                <a:tc>
                  <a:txBody>
                    <a:bodyPr/>
                    <a:lstStyle/>
                    <a:p>
                      <a:pPr algn="ctr"/>
                      <a:r>
                        <a:rPr lang="ar-SA" sz="2000" b="1" dirty="0" smtClean="0">
                          <a:solidFill>
                            <a:schemeClr val="tx1"/>
                          </a:solidFill>
                        </a:rPr>
                        <a:t>تحليل البيانات</a:t>
                      </a:r>
                      <a:r>
                        <a:rPr lang="ar-SA" sz="2000" b="1" baseline="0" dirty="0" smtClean="0">
                          <a:solidFill>
                            <a:schemeClr val="tx1"/>
                          </a:solidFill>
                        </a:rPr>
                        <a:t>، والمقارنات المرجعية</a:t>
                      </a:r>
                      <a:endParaRPr lang="en-US" sz="2000" b="1" dirty="0">
                        <a:solidFill>
                          <a:schemeClr val="tx1"/>
                        </a:solidFill>
                      </a:endParaRPr>
                    </a:p>
                  </a:txBody>
                  <a:tcPr/>
                </a:tc>
                <a:tc>
                  <a:txBody>
                    <a:bodyPr/>
                    <a:lstStyle/>
                    <a:p>
                      <a:pPr algn="ctr"/>
                      <a:r>
                        <a:rPr lang="ar-SA" sz="2000" b="1" dirty="0" smtClean="0">
                          <a:solidFill>
                            <a:schemeClr val="tx1"/>
                          </a:solidFill>
                        </a:rPr>
                        <a:t>حفظ البيانات</a:t>
                      </a:r>
                      <a:endParaRPr lang="en-US" sz="2000" b="1" dirty="0">
                        <a:solidFill>
                          <a:schemeClr val="tx1"/>
                        </a:solidFill>
                      </a:endParaRPr>
                    </a:p>
                  </a:txBody>
                  <a:tcPr/>
                </a:tc>
              </a:tr>
              <a:tr h="370840">
                <a:tc>
                  <a:txBody>
                    <a:bodyPr/>
                    <a:lstStyle/>
                    <a:p>
                      <a:pPr algn="ctr"/>
                      <a:r>
                        <a:rPr lang="ar-SA" sz="2000" b="1" dirty="0" smtClean="0">
                          <a:solidFill>
                            <a:schemeClr val="tx1"/>
                          </a:solidFill>
                        </a:rPr>
                        <a:t>التركيز على رضا العملاء</a:t>
                      </a:r>
                      <a:endParaRPr lang="en-US" sz="2000" b="1" dirty="0">
                        <a:solidFill>
                          <a:schemeClr val="tx1"/>
                        </a:solidFill>
                      </a:endParaRPr>
                    </a:p>
                  </a:txBody>
                  <a:tcPr/>
                </a:tc>
                <a:tc>
                  <a:txBody>
                    <a:bodyPr/>
                    <a:lstStyle/>
                    <a:p>
                      <a:pPr algn="ctr"/>
                      <a:r>
                        <a:rPr lang="ar-SA" sz="2000" b="1" dirty="0" smtClean="0">
                          <a:solidFill>
                            <a:schemeClr val="tx1"/>
                          </a:solidFill>
                        </a:rPr>
                        <a:t>التركيز على جني الأرباح</a:t>
                      </a:r>
                      <a:endParaRPr lang="en-US" sz="2000" b="1" dirty="0">
                        <a:solidFill>
                          <a:schemeClr val="tx1"/>
                        </a:solidFill>
                      </a:endParaRPr>
                    </a:p>
                  </a:txBody>
                  <a:tcPr/>
                </a:tc>
              </a:tr>
              <a:tr h="370840">
                <a:tc>
                  <a:txBody>
                    <a:bodyPr/>
                    <a:lstStyle/>
                    <a:p>
                      <a:pPr algn="ctr"/>
                      <a:r>
                        <a:rPr lang="ar-SA" sz="2000" b="1" dirty="0" smtClean="0">
                          <a:solidFill>
                            <a:schemeClr val="tx1"/>
                          </a:solidFill>
                        </a:rPr>
                        <a:t>مشاركة الموردين</a:t>
                      </a:r>
                      <a:endParaRPr lang="en-US" sz="2000" b="1" dirty="0">
                        <a:solidFill>
                          <a:schemeClr val="tx1"/>
                        </a:solidFill>
                      </a:endParaRPr>
                    </a:p>
                  </a:txBody>
                  <a:tcPr/>
                </a:tc>
                <a:tc>
                  <a:txBody>
                    <a:bodyPr/>
                    <a:lstStyle/>
                    <a:p>
                      <a:pPr algn="ctr"/>
                      <a:r>
                        <a:rPr lang="ar-SA" sz="2000" b="1" dirty="0" smtClean="0">
                          <a:solidFill>
                            <a:schemeClr val="tx1"/>
                          </a:solidFill>
                        </a:rPr>
                        <a:t>النظرة إلى الموردين </a:t>
                      </a:r>
                      <a:r>
                        <a:rPr lang="ar-SA" sz="2000" b="1" baseline="0" dirty="0" smtClean="0">
                          <a:solidFill>
                            <a:schemeClr val="tx1"/>
                          </a:solidFill>
                        </a:rPr>
                        <a:t>كمستغلين</a:t>
                      </a:r>
                      <a:endParaRPr lang="en-US" sz="2000" b="1" dirty="0">
                        <a:solidFill>
                          <a:schemeClr val="tx1"/>
                        </a:solidFill>
                      </a:endParaRPr>
                    </a:p>
                  </a:txBody>
                  <a:tcPr/>
                </a:tc>
              </a:tr>
              <a:tr h="370840">
                <a:tc>
                  <a:txBody>
                    <a:bodyPr/>
                    <a:lstStyle/>
                    <a:p>
                      <a:pPr algn="ctr"/>
                      <a:r>
                        <a:rPr lang="ar-SA" sz="2000" b="1" dirty="0" smtClean="0">
                          <a:solidFill>
                            <a:schemeClr val="tx1"/>
                          </a:solidFill>
                        </a:rPr>
                        <a:t>العميل</a:t>
                      </a:r>
                      <a:r>
                        <a:rPr lang="ar-SA" sz="2000" b="1" baseline="0" dirty="0" smtClean="0">
                          <a:solidFill>
                            <a:schemeClr val="tx1"/>
                          </a:solidFill>
                        </a:rPr>
                        <a:t> الخارجي والداخلي</a:t>
                      </a:r>
                      <a:endParaRPr lang="en-US" sz="2000" b="1" dirty="0">
                        <a:solidFill>
                          <a:schemeClr val="tx1"/>
                        </a:solidFill>
                      </a:endParaRPr>
                    </a:p>
                  </a:txBody>
                  <a:tcPr/>
                </a:tc>
                <a:tc>
                  <a:txBody>
                    <a:bodyPr/>
                    <a:lstStyle/>
                    <a:p>
                      <a:pPr algn="ctr"/>
                      <a:r>
                        <a:rPr lang="ar-SA" sz="2000" b="1" dirty="0" smtClean="0">
                          <a:solidFill>
                            <a:schemeClr val="tx1"/>
                          </a:solidFill>
                        </a:rPr>
                        <a:t>العميل</a:t>
                      </a:r>
                      <a:r>
                        <a:rPr lang="ar-SA" sz="2000" b="1" baseline="0" dirty="0" smtClean="0">
                          <a:solidFill>
                            <a:schemeClr val="tx1"/>
                          </a:solidFill>
                        </a:rPr>
                        <a:t> الخارجي</a:t>
                      </a:r>
                      <a:endParaRPr lang="en-US" sz="2000" b="1" dirty="0">
                        <a:solidFill>
                          <a:schemeClr val="tx1"/>
                        </a:solidFill>
                      </a:endParaRPr>
                    </a:p>
                  </a:txBody>
                  <a:tcPr/>
                </a:tc>
              </a:tr>
              <a:tr h="370840">
                <a:tc>
                  <a:txBody>
                    <a:bodyPr/>
                    <a:lstStyle/>
                    <a:p>
                      <a:pPr algn="ctr"/>
                      <a:r>
                        <a:rPr lang="ar-SA" sz="2000" b="1" dirty="0" smtClean="0">
                          <a:solidFill>
                            <a:schemeClr val="tx1"/>
                          </a:solidFill>
                        </a:rPr>
                        <a:t>الخبرة واسعة عن طريق فرق العمل</a:t>
                      </a:r>
                      <a:endParaRPr lang="en-US" sz="2000" b="1" dirty="0">
                        <a:solidFill>
                          <a:schemeClr val="tx1"/>
                        </a:solidFill>
                      </a:endParaRPr>
                    </a:p>
                  </a:txBody>
                  <a:tcPr/>
                </a:tc>
                <a:tc>
                  <a:txBody>
                    <a:bodyPr/>
                    <a:lstStyle/>
                    <a:p>
                      <a:pPr algn="ctr"/>
                      <a:r>
                        <a:rPr lang="ar-SA" sz="2000" b="1" dirty="0" smtClean="0">
                          <a:solidFill>
                            <a:schemeClr val="tx1"/>
                          </a:solidFill>
                        </a:rPr>
                        <a:t>الخبرة</a:t>
                      </a:r>
                      <a:r>
                        <a:rPr lang="ar-SA" sz="2000" b="1" baseline="0" dirty="0" smtClean="0">
                          <a:solidFill>
                            <a:schemeClr val="tx1"/>
                          </a:solidFill>
                        </a:rPr>
                        <a:t> ضيقة، وتعتمد على الفرد</a:t>
                      </a:r>
                      <a:endParaRPr lang="en-US" sz="2000" b="1" dirty="0">
                        <a:solidFill>
                          <a:schemeClr val="tx1"/>
                        </a:solidFill>
                      </a:endParaRPr>
                    </a:p>
                  </a:txBody>
                  <a:tcPr/>
                </a:tc>
              </a:tr>
            </a:tbl>
          </a:graphicData>
        </a:graphic>
      </p:graphicFrame>
    </p:spTree>
    <p:extLst>
      <p:ext uri="{BB962C8B-B14F-4D97-AF65-F5344CB8AC3E}">
        <p14:creationId xmlns:p14="http://schemas.microsoft.com/office/powerpoint/2010/main" xmlns="" val="1955516931"/>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mph" presetSubtype="0" fill="hold" grpId="0" nodeType="clickEffect">
                                  <p:stCondLst>
                                    <p:cond delay="0"/>
                                  </p:stCondLst>
                                  <p:childTnLst>
                                    <p:animClr clrSpc="hsl">
                                      <p:cBhvr override="childStyle">
                                        <p:cTn id="6" dur="500" fill="hold"/>
                                        <p:tgtEl>
                                          <p:spTgt spid="9218"/>
                                        </p:tgtEl>
                                        <p:attrNameLst>
                                          <p:attrName>style.color</p:attrName>
                                        </p:attrNameLst>
                                      </p:cBhvr>
                                      <p:by>
                                        <p:hsl h="10842353" s="0" l="0"/>
                                      </p:by>
                                    </p:animClr>
                                    <p:animClr clrSpc="hsl">
                                      <p:cBhvr>
                                        <p:cTn id="7" dur="500" fill="hold"/>
                                        <p:tgtEl>
                                          <p:spTgt spid="9218"/>
                                        </p:tgtEl>
                                        <p:attrNameLst>
                                          <p:attrName>fillcolor</p:attrName>
                                        </p:attrNameLst>
                                      </p:cBhvr>
                                      <p:by>
                                        <p:hsl h="10842353" s="0" l="0"/>
                                      </p:by>
                                    </p:animClr>
                                    <p:animClr clrSpc="hsl">
                                      <p:cBhvr>
                                        <p:cTn id="8" dur="500" fill="hold"/>
                                        <p:tgtEl>
                                          <p:spTgt spid="9218"/>
                                        </p:tgtEl>
                                        <p:attrNameLst>
                                          <p:attrName>stroke.color</p:attrName>
                                        </p:attrNameLst>
                                      </p:cBhvr>
                                      <p:by>
                                        <p:hsl h="10842353" s="0" l="0"/>
                                      </p:by>
                                    </p:animClr>
                                    <p:set>
                                      <p:cBhvr>
                                        <p:cTn id="9" dur="500" fill="hold"/>
                                        <p:tgtEl>
                                          <p:spTgt spid="921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edg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228600" y="1385530"/>
            <a:ext cx="9296400" cy="4862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أولاً</a:t>
            </a:r>
            <a:r>
              <a:rPr lang="ar-SA" sz="2600" b="1" dirty="0" smtClean="0"/>
              <a:t>: </a:t>
            </a:r>
            <a:r>
              <a:rPr lang="ar-SA" sz="2600" b="1" dirty="0" smtClean="0">
                <a:solidFill>
                  <a:srgbClr val="993300"/>
                </a:solidFill>
              </a:rPr>
              <a:t>ادوارد </a:t>
            </a:r>
            <a:r>
              <a:rPr lang="ar-SA" sz="2600" b="1" dirty="0" err="1" smtClean="0">
                <a:solidFill>
                  <a:srgbClr val="993300"/>
                </a:solidFill>
              </a:rPr>
              <a:t>ديمنج</a:t>
            </a:r>
            <a:r>
              <a:rPr lang="ar-SA" sz="2600" b="1" dirty="0" smtClean="0">
                <a:solidFill>
                  <a:srgbClr val="993300"/>
                </a:solidFill>
              </a:rPr>
              <a:t> </a:t>
            </a:r>
            <a:r>
              <a:rPr lang="en-US" sz="2600" b="1" dirty="0" smtClean="0"/>
              <a:t>W. Edwards Deming</a:t>
            </a:r>
            <a:r>
              <a:rPr lang="ar-SA" sz="2600" b="1" dirty="0" smtClean="0"/>
              <a:t> مستشار أمريكي حاصل على درجة الدكتوراه في الرياضيات والفيزياء، ويُلّقب بأبي ثورة الجودة الشاملة، وله إسهامات مميزة في مجال الضبط الإحصائي للعمليات، وقد اعترف اليابانيون بفضله في الجودة حيث انتشرت أفكاره بسرعة في اليابان، وقد قلّده الإمبراطور </a:t>
            </a:r>
            <a:r>
              <a:rPr lang="ar-SA" sz="2600" b="1" dirty="0" err="1" smtClean="0"/>
              <a:t>هيروهيتو</a:t>
            </a:r>
            <a:r>
              <a:rPr lang="ar-SA" sz="2600" b="1" dirty="0" smtClean="0"/>
              <a:t> عام 1960 وساماً رفيعاً تكريماً لدوره في هذا المجال. </a:t>
            </a:r>
          </a:p>
          <a:p>
            <a:pPr marL="514350" indent="-514350" algn="just"/>
            <a:r>
              <a:rPr lang="ar-SA" sz="2600" b="1" dirty="0" smtClean="0"/>
              <a:t>  </a:t>
            </a:r>
            <a:endParaRPr lang="ar-SA" sz="1400" b="1" dirty="0" smtClean="0"/>
          </a:p>
          <a:p>
            <a:pPr marL="514350" indent="-514350" algn="just"/>
            <a:r>
              <a:rPr lang="ar-SA" sz="2600" b="1" dirty="0" smtClean="0"/>
              <a:t>بُنيت فلسفة </a:t>
            </a:r>
            <a:r>
              <a:rPr lang="ar-SA" sz="2600" b="1" dirty="0" err="1" smtClean="0"/>
              <a:t>ديمنج</a:t>
            </a:r>
            <a:r>
              <a:rPr lang="ar-SA" sz="2600" b="1" dirty="0" smtClean="0"/>
              <a:t> على ضرورة التزام المنظمة بتطبيق مبادئه الأربعة عشر، والتي يمكن تلخيصها بما يلي:</a:t>
            </a:r>
          </a:p>
          <a:p>
            <a:pPr marL="514350" indent="-514350" algn="just">
              <a:buFont typeface="+mj-lt"/>
              <a:buAutoNum type="arabicPeriod"/>
            </a:pPr>
            <a:r>
              <a:rPr lang="ar-SA" sz="2600" b="1" dirty="0" smtClean="0"/>
              <a:t>تحديد ونشر أهداف وأغراض المنظمة.</a:t>
            </a:r>
          </a:p>
          <a:p>
            <a:pPr marL="514350" indent="-514350" algn="just">
              <a:buFont typeface="+mj-lt"/>
              <a:buAutoNum type="arabicPeriod"/>
            </a:pPr>
            <a:r>
              <a:rPr lang="ar-SA" sz="2600" b="1" dirty="0" smtClean="0"/>
              <a:t>تبني الفلسفة الجديدة.</a:t>
            </a:r>
          </a:p>
          <a:p>
            <a:pPr marL="514350" indent="-514350" algn="just">
              <a:buFont typeface="+mj-lt"/>
              <a:buAutoNum type="arabicPeriod"/>
            </a:pPr>
            <a:r>
              <a:rPr lang="ar-SA" sz="2600" b="1" dirty="0" smtClean="0"/>
              <a:t>عدم الاعتماد على الفحص الكلي.</a:t>
            </a:r>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0.70"/>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Bottom)">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FF0000"/>
                </a:solidFill>
              </a:rPr>
              <a:t>(تابع) </a:t>
            </a:r>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228600" y="1385530"/>
            <a:ext cx="9296400"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buFont typeface="+mj-lt"/>
              <a:buAutoNum type="arabicPeriod" startAt="4"/>
            </a:pPr>
            <a:r>
              <a:rPr lang="ar-SA" sz="2600" b="1" dirty="0" smtClean="0"/>
              <a:t>الاعتماد على جودة المواد المشتراة وليس على السعر الأقل.</a:t>
            </a:r>
          </a:p>
          <a:p>
            <a:pPr marL="514350" indent="-514350" algn="just">
              <a:buFont typeface="+mj-lt"/>
              <a:buAutoNum type="arabicPeriod" startAt="4"/>
            </a:pPr>
            <a:r>
              <a:rPr lang="ar-SA" sz="2600" b="1" dirty="0" smtClean="0"/>
              <a:t>تحسين نظام الإنتاج والخدمة باستمرار.</a:t>
            </a:r>
          </a:p>
          <a:p>
            <a:pPr marL="514350" indent="-514350" algn="just">
              <a:buFont typeface="+mj-lt"/>
              <a:buAutoNum type="arabicPeriod" startAt="4"/>
            </a:pPr>
            <a:r>
              <a:rPr lang="ar-SA" sz="2600" b="1" dirty="0" smtClean="0"/>
              <a:t>الاهتمام بالتدريب لتحسين الجودة.</a:t>
            </a:r>
          </a:p>
          <a:p>
            <a:pPr marL="514350" indent="-514350" algn="just">
              <a:buFont typeface="+mj-lt"/>
              <a:buAutoNum type="arabicPeriod" startAt="4"/>
            </a:pPr>
            <a:r>
              <a:rPr lang="ar-SA" sz="2600" b="1" dirty="0" smtClean="0"/>
              <a:t>إيجاد القيادة الفاعلة.</a:t>
            </a:r>
          </a:p>
          <a:p>
            <a:pPr marL="514350" indent="-514350" algn="just">
              <a:buFont typeface="+mj-lt"/>
              <a:buAutoNum type="arabicPeriod" startAt="4"/>
            </a:pPr>
            <a:r>
              <a:rPr lang="ar-SA" sz="2600" b="1" dirty="0" smtClean="0"/>
              <a:t>القضاء على الخوف.</a:t>
            </a:r>
          </a:p>
          <a:p>
            <a:pPr marL="514350" indent="-514350" algn="just">
              <a:buFont typeface="+mj-lt"/>
              <a:buAutoNum type="arabicPeriod" startAt="4"/>
            </a:pPr>
            <a:r>
              <a:rPr lang="ar-SA" sz="2600" b="1" dirty="0" smtClean="0"/>
              <a:t>تعظيم جهود فرق العمل.</a:t>
            </a:r>
          </a:p>
          <a:p>
            <a:pPr marL="514350" indent="-514350" algn="just">
              <a:buFont typeface="+mj-lt"/>
              <a:buAutoNum type="arabicPeriod" startAt="4"/>
            </a:pPr>
            <a:r>
              <a:rPr lang="ar-SA" sz="2600" b="1" dirty="0" smtClean="0"/>
              <a:t>تجنب النصائح والشعارات الجوفاء.</a:t>
            </a:r>
          </a:p>
          <a:p>
            <a:pPr marL="514350" indent="-514350" algn="just">
              <a:buFont typeface="+mj-lt"/>
              <a:buAutoNum type="arabicPeriod" startAt="4"/>
            </a:pPr>
            <a:r>
              <a:rPr lang="ar-SA" sz="2600" b="1" dirty="0" smtClean="0"/>
              <a:t>تجنب تحديد أهداف رقمية للعاملين.</a:t>
            </a:r>
          </a:p>
          <a:p>
            <a:pPr marL="514350" indent="-514350" algn="just">
              <a:buFont typeface="+mj-lt"/>
              <a:buAutoNum type="arabicPeriod" startAt="4"/>
            </a:pPr>
            <a:r>
              <a:rPr lang="ar-SA" sz="2600" b="1" dirty="0" smtClean="0"/>
              <a:t>إزالة المعوقات لدعم اعتزاز العاملين بعملهم.</a:t>
            </a:r>
          </a:p>
          <a:p>
            <a:pPr marL="514350" indent="-514350" algn="just">
              <a:buFont typeface="+mj-lt"/>
              <a:buAutoNum type="arabicPeriod" startAt="4"/>
            </a:pPr>
            <a:r>
              <a:rPr lang="ar-SA" sz="2600" b="1" dirty="0" smtClean="0"/>
              <a:t>تشجيع التعلم والتطوير الذاتي.</a:t>
            </a:r>
          </a:p>
          <a:p>
            <a:pPr marL="514350" indent="-514350" algn="just">
              <a:buFont typeface="+mj-lt"/>
              <a:buAutoNum type="arabicPeriod" startAt="4"/>
            </a:pPr>
            <a:r>
              <a:rPr lang="ar-SA" sz="2600" b="1" dirty="0" smtClean="0"/>
              <a:t>إحداث التغيير الملائم لدفع عملية التحويل.</a:t>
            </a:r>
          </a:p>
          <a:p>
            <a:pPr marL="514350" indent="-514350" algn="just">
              <a:buFont typeface="+mj-lt"/>
              <a:buAutoNum type="arabicPeriod" startAt="4"/>
            </a:pPr>
            <a:endParaRPr lang="ar-SA" sz="2600" b="1" dirty="0" smtClean="0"/>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edg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FF0000"/>
                </a:solidFill>
              </a:rPr>
              <a:t>(تابع) </a:t>
            </a:r>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228600" y="1524000"/>
            <a:ext cx="9296400"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dirty="0" smtClean="0"/>
              <a:t>* </a:t>
            </a:r>
            <a:r>
              <a:rPr lang="ar-SA" sz="2600" b="1" dirty="0" smtClean="0">
                <a:solidFill>
                  <a:srgbClr val="993300"/>
                </a:solidFill>
              </a:rPr>
              <a:t>أشار </a:t>
            </a:r>
            <a:r>
              <a:rPr lang="ar-SA" sz="2600" b="1" dirty="0" err="1" smtClean="0">
                <a:solidFill>
                  <a:srgbClr val="993300"/>
                </a:solidFill>
              </a:rPr>
              <a:t>ديمنج</a:t>
            </a:r>
            <a:r>
              <a:rPr lang="ar-SA" sz="2600" b="1" dirty="0" smtClean="0">
                <a:solidFill>
                  <a:srgbClr val="993300"/>
                </a:solidFill>
              </a:rPr>
              <a:t> بوجود سبعة عوامل لها تأثير سلبي على مستقبل المنظمة سماها بالأمراض السبعة القاتلة للمنظمات</a:t>
            </a:r>
            <a:r>
              <a:rPr lang="ar-SA" sz="2600" b="1" dirty="0" smtClean="0"/>
              <a:t>، وهي:</a:t>
            </a:r>
          </a:p>
          <a:p>
            <a:pPr marL="514350" indent="-514350" algn="just">
              <a:buFont typeface="+mj-lt"/>
              <a:buAutoNum type="arabicPeriod"/>
            </a:pPr>
            <a:r>
              <a:rPr lang="ar-SA" sz="2600" b="1" dirty="0" smtClean="0"/>
              <a:t>عدم الاستمرار في وضع الأهداف نحو التحسين وغموض تلك الأهداف.</a:t>
            </a:r>
          </a:p>
          <a:p>
            <a:pPr marL="514350" indent="-514350" algn="just">
              <a:buFont typeface="+mj-lt"/>
              <a:buAutoNum type="arabicPeriod"/>
            </a:pPr>
            <a:r>
              <a:rPr lang="ar-SA" sz="2600" b="1" dirty="0" smtClean="0"/>
              <a:t>التركيز على الأرباح في الأجل القصير فقط.</a:t>
            </a:r>
          </a:p>
          <a:p>
            <a:pPr marL="514350" indent="-514350" algn="just">
              <a:buFont typeface="+mj-lt"/>
              <a:buAutoNum type="arabicPeriod"/>
            </a:pPr>
            <a:r>
              <a:rPr lang="ar-SA" sz="2600" b="1" dirty="0" smtClean="0"/>
              <a:t>عدم كفاءة أنظمة التقييم التقليدية لأداء الأفراد، وتخويف العاملين بالتأثير على مستقبلهم الوظيفي نتيجة هذه الأنظمة.</a:t>
            </a:r>
          </a:p>
          <a:p>
            <a:pPr marL="514350" indent="-514350" algn="just">
              <a:buFont typeface="+mj-lt"/>
              <a:buAutoNum type="arabicPeriod"/>
            </a:pPr>
            <a:r>
              <a:rPr lang="ar-SA" sz="2600" b="1" dirty="0" smtClean="0"/>
              <a:t>التغيرات الكثيرة في الإدارة.</a:t>
            </a:r>
          </a:p>
          <a:p>
            <a:pPr marL="514350" indent="-514350" algn="just">
              <a:buFont typeface="+mj-lt"/>
              <a:buAutoNum type="arabicPeriod"/>
            </a:pPr>
            <a:r>
              <a:rPr lang="ar-SA" sz="2600" b="1" dirty="0" smtClean="0"/>
              <a:t>الإدارة على أساس الكم فقط.</a:t>
            </a:r>
          </a:p>
          <a:p>
            <a:pPr marL="514350" indent="-514350" algn="just">
              <a:buFont typeface="+mj-lt"/>
              <a:buAutoNum type="arabicPeriod"/>
            </a:pPr>
            <a:r>
              <a:rPr lang="ar-SA" sz="2600" b="1" dirty="0" smtClean="0"/>
              <a:t>عدم بناء نظام الجودة في المنتجات من أول خطوة.</a:t>
            </a:r>
          </a:p>
          <a:p>
            <a:pPr marL="514350" indent="-514350" algn="just">
              <a:buFont typeface="+mj-lt"/>
              <a:buAutoNum type="arabicPeriod"/>
            </a:pPr>
            <a:r>
              <a:rPr lang="ar-SA" sz="2600" b="1" dirty="0" smtClean="0"/>
              <a:t>التكاليف المبالغ فيها وغير الضرورية في مجالات ضمان المنتج والاستشارات والأمور القانونية.</a:t>
            </a:r>
          </a:p>
          <a:p>
            <a:pPr marL="514350" indent="-514350" algn="just"/>
            <a:endParaRPr lang="ar-SA" sz="2600" b="1" dirty="0" smtClean="0"/>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FF0000"/>
                </a:solidFill>
              </a:rPr>
              <a:t>(تابع) </a:t>
            </a:r>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228600" y="1600200"/>
            <a:ext cx="9296400"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ثانياً</a:t>
            </a:r>
            <a:r>
              <a:rPr lang="ar-SA" sz="2600" b="1" dirty="0" smtClean="0"/>
              <a:t>: </a:t>
            </a:r>
            <a:r>
              <a:rPr lang="ar-SA" sz="2600" b="1" dirty="0" smtClean="0">
                <a:solidFill>
                  <a:srgbClr val="993300"/>
                </a:solidFill>
              </a:rPr>
              <a:t>جوزيف جوران </a:t>
            </a:r>
            <a:r>
              <a:rPr lang="en-US" sz="2600" b="1" dirty="0" smtClean="0">
                <a:solidFill>
                  <a:srgbClr val="993300"/>
                </a:solidFill>
              </a:rPr>
              <a:t> </a:t>
            </a:r>
            <a:r>
              <a:rPr lang="en-US" sz="2600" b="1" dirty="0" smtClean="0"/>
              <a:t>Joseph </a:t>
            </a:r>
            <a:r>
              <a:rPr lang="en-US" sz="2600" b="1" dirty="0" err="1" smtClean="0"/>
              <a:t>Juran</a:t>
            </a:r>
            <a:r>
              <a:rPr lang="ar-SA" sz="2600" b="1" dirty="0" smtClean="0"/>
              <a:t>أسهم في ثورة الجودة في اليابان، حيث قدم محاضرات لليابانيين عن الجودة ومسؤولية الإدارة تجاهها. وقد أشار جوران إلى ضرورة توفير المناخ المناسب للإبداع والابتكار بما يتطلب إحداث تغيير في الثقافة التنظيمية للمنظمة. كما أكد على ضرورة حل المشكلات استناداً للأسلوب العلمي. وربط أيضاً بين تحسين الجودة وكفاءة الإدارة من خلال ما يسمى بثلاثية جوران التي تتكون من:</a:t>
            </a:r>
          </a:p>
          <a:p>
            <a:pPr marL="514350" indent="-514350" algn="just"/>
            <a:r>
              <a:rPr lang="ar-SA" sz="2600" b="1" dirty="0" smtClean="0"/>
              <a:t>      </a:t>
            </a:r>
            <a:endParaRPr lang="ar-SA" sz="1200" b="1" dirty="0" smtClean="0"/>
          </a:p>
          <a:p>
            <a:pPr marL="514350" indent="-514350" algn="just"/>
            <a:r>
              <a:rPr lang="ar-SA" sz="2600" b="1" dirty="0" smtClean="0"/>
              <a:t>      (التخطيط الجيد ـــ والرقابة الفعالة على الجودة ـــ وإجراء التحسينات المستمرة). </a:t>
            </a:r>
          </a:p>
          <a:p>
            <a:pPr marL="514350" indent="-514350" algn="just"/>
            <a:r>
              <a:rPr lang="ar-SA" sz="2600" b="1" dirty="0" smtClean="0"/>
              <a:t>      </a:t>
            </a:r>
          </a:p>
          <a:p>
            <a:pPr marL="514350" indent="-514350" algn="just"/>
            <a:r>
              <a:rPr lang="ar-SA" sz="2600" b="1" dirty="0" smtClean="0"/>
              <a:t>     ركّز جوران على الدور الكبير للإدارة الوسطى لقيادة الجودة، ولكنه بنفس الوقت لم يهمل دور الإدارة العليا والدنيا.</a:t>
            </a:r>
            <a:endParaRPr lang="ar-SA" sz="1400" b="1" dirty="0" smtClean="0"/>
          </a:p>
          <a:p>
            <a:pPr marL="514350" indent="-514350" algn="just"/>
            <a:endParaRPr lang="ar-SA" sz="2600" b="1" dirty="0" smtClean="0"/>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FF0000"/>
                </a:solidFill>
              </a:rPr>
              <a:t>(تابع) </a:t>
            </a:r>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228600" y="1524000"/>
            <a:ext cx="9296400" cy="47089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ثالثاً</a:t>
            </a:r>
            <a:r>
              <a:rPr lang="ar-SA" sz="2600" b="1" dirty="0" smtClean="0"/>
              <a:t>: </a:t>
            </a:r>
            <a:r>
              <a:rPr lang="ar-SA" sz="2600" b="1" dirty="0" smtClean="0">
                <a:solidFill>
                  <a:srgbClr val="993300"/>
                </a:solidFill>
              </a:rPr>
              <a:t>فيليب </a:t>
            </a:r>
            <a:r>
              <a:rPr lang="ar-SA" sz="2600" b="1" dirty="0" err="1" smtClean="0">
                <a:solidFill>
                  <a:srgbClr val="993300"/>
                </a:solidFill>
              </a:rPr>
              <a:t>كروسبي</a:t>
            </a:r>
            <a:r>
              <a:rPr lang="ar-SA" sz="2600" b="1" dirty="0" smtClean="0">
                <a:solidFill>
                  <a:srgbClr val="993300"/>
                </a:solidFill>
              </a:rPr>
              <a:t> </a:t>
            </a:r>
            <a:r>
              <a:rPr lang="en-US" sz="2600" b="1" dirty="0" smtClean="0"/>
              <a:t>Philip </a:t>
            </a:r>
            <a:r>
              <a:rPr lang="en-US" sz="2600" b="1" dirty="0" err="1" smtClean="0"/>
              <a:t>Grosby</a:t>
            </a:r>
            <a:r>
              <a:rPr lang="ar-SA" sz="2600" b="1" dirty="0" smtClean="0"/>
              <a:t> أول من نادى بفكرة العيوب الصفرية </a:t>
            </a:r>
            <a:r>
              <a:rPr lang="en-US" sz="2600" b="1" dirty="0" smtClean="0"/>
              <a:t>Zero Defects</a:t>
            </a:r>
            <a:r>
              <a:rPr lang="ar-SA" sz="2600" b="1" dirty="0" smtClean="0"/>
              <a:t> أي (عدم وجود أي خطأ جراء العمل الصحيح من المرة الأولى)، كما وربط كروسبي بين مستوى الجودة في المنظمة وبين التكاليف والأرباح المتحققة.</a:t>
            </a:r>
          </a:p>
          <a:p>
            <a:pPr marL="514350" indent="-514350" algn="just"/>
            <a:endParaRPr lang="ar-SA" sz="800" b="1" dirty="0" smtClean="0"/>
          </a:p>
          <a:p>
            <a:pPr marL="514350" indent="-514350" algn="just"/>
            <a:r>
              <a:rPr lang="ar-SA" sz="2600" b="1" dirty="0" smtClean="0"/>
              <a:t>أكد </a:t>
            </a:r>
            <a:r>
              <a:rPr lang="ar-SA" sz="2600" b="1" dirty="0" err="1" smtClean="0"/>
              <a:t>كروسبي</a:t>
            </a:r>
            <a:r>
              <a:rPr lang="ar-SA" sz="2600" b="1" dirty="0" smtClean="0"/>
              <a:t> على أهمية الإدارة العليا في دعم الجودة وتحقيق مستوى عالي فيها، كما ووضع برنامجاً متكاملاً للجودة الشاملة ركّز فيه على أداء العمل بالشكل الصحيح من المرة الأولى بالشكل الذي يؤدي إلى تخفيض التكلفة</a:t>
            </a:r>
            <a:r>
              <a:rPr lang="ar-SA" sz="2600" b="1" dirty="0" smtClean="0"/>
              <a:t>.</a:t>
            </a:r>
          </a:p>
          <a:p>
            <a:pPr marL="514350" indent="-514350" algn="just"/>
            <a:endParaRPr lang="ar-SA" sz="800" b="1" dirty="0" smtClean="0"/>
          </a:p>
          <a:p>
            <a:pPr marL="514350" indent="-514350" algn="just"/>
            <a:r>
              <a:rPr lang="ar-SA" sz="2600" b="1" dirty="0" smtClean="0"/>
              <a:t>وقد قسّم </a:t>
            </a:r>
            <a:r>
              <a:rPr lang="ar-SA" sz="2600" b="1" dirty="0" err="1" smtClean="0"/>
              <a:t>كروسبي</a:t>
            </a:r>
            <a:r>
              <a:rPr lang="ar-SA" sz="2600" b="1" dirty="0" smtClean="0"/>
              <a:t> التكاليف إلى فئتين، هما: </a:t>
            </a:r>
          </a:p>
          <a:p>
            <a:pPr marL="514350" indent="-514350" algn="just"/>
            <a:r>
              <a:rPr lang="ar-SA" sz="2600" b="1" dirty="0" smtClean="0"/>
              <a:t>       تكاليف </a:t>
            </a:r>
            <a:r>
              <a:rPr lang="ar-SA" sz="2600" b="1" dirty="0" smtClean="0"/>
              <a:t>مقبولة: تساهم في تحسين مستوى الجودة.</a:t>
            </a:r>
          </a:p>
          <a:p>
            <a:pPr marL="514350" indent="-514350" algn="just"/>
            <a:r>
              <a:rPr lang="ar-SA" sz="2600" b="1" dirty="0" smtClean="0"/>
              <a:t>       تكاليف </a:t>
            </a:r>
            <a:r>
              <a:rPr lang="ar-SA" sz="2600" b="1" dirty="0" smtClean="0"/>
              <a:t>غير مقبولة: تُنفق دون تحقيق مستوى الجودة المطلوب.</a:t>
            </a:r>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76200" y="228600"/>
            <a:ext cx="9296400" cy="1143000"/>
          </a:xfrm>
        </p:spPr>
        <p:txBody>
          <a:bodyPr/>
          <a:lstStyle/>
          <a:p>
            <a:pPr marL="514350" indent="-514350"/>
            <a:r>
              <a:rPr lang="ar-SA" sz="3200" b="1" dirty="0" smtClean="0">
                <a:solidFill>
                  <a:srgbClr val="FF0000"/>
                </a:solidFill>
              </a:rPr>
              <a:t>(تابع) </a:t>
            </a:r>
            <a:r>
              <a:rPr lang="ar-SA" sz="3200" b="1" dirty="0" smtClean="0">
                <a:solidFill>
                  <a:srgbClr val="009900"/>
                </a:solidFill>
              </a:rPr>
              <a:t>أبرز العلماء والباحثين في مجال إدارة الجودة الشاملة:</a:t>
            </a:r>
          </a:p>
        </p:txBody>
      </p:sp>
      <p:sp>
        <p:nvSpPr>
          <p:cNvPr id="6" name="Rectangle 4"/>
          <p:cNvSpPr>
            <a:spLocks noChangeArrowheads="1"/>
          </p:cNvSpPr>
          <p:nvPr/>
        </p:nvSpPr>
        <p:spPr bwMode="auto">
          <a:xfrm>
            <a:off x="152400" y="1398896"/>
            <a:ext cx="9601200" cy="4939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indent="-514350" algn="just"/>
            <a:r>
              <a:rPr lang="ar-SA" sz="2600" b="1" u="sng" dirty="0" smtClean="0"/>
              <a:t>رابعاً</a:t>
            </a:r>
            <a:r>
              <a:rPr lang="ar-SA" sz="2600" b="1" dirty="0" smtClean="0"/>
              <a:t>: </a:t>
            </a:r>
            <a:r>
              <a:rPr lang="ar-SA" sz="2600" b="1" dirty="0" err="1" smtClean="0">
                <a:solidFill>
                  <a:srgbClr val="993300"/>
                </a:solidFill>
              </a:rPr>
              <a:t>كاورو</a:t>
            </a:r>
            <a:r>
              <a:rPr lang="ar-SA" sz="2600" b="1" dirty="0" smtClean="0">
                <a:solidFill>
                  <a:srgbClr val="993300"/>
                </a:solidFill>
              </a:rPr>
              <a:t> </a:t>
            </a:r>
            <a:r>
              <a:rPr lang="ar-SA" sz="2600" b="1" dirty="0" err="1" smtClean="0">
                <a:solidFill>
                  <a:srgbClr val="993300"/>
                </a:solidFill>
              </a:rPr>
              <a:t>ايشيكاوا</a:t>
            </a:r>
            <a:r>
              <a:rPr lang="ar-SA" sz="2600" b="1" dirty="0" smtClean="0">
                <a:solidFill>
                  <a:srgbClr val="993300"/>
                </a:solidFill>
              </a:rPr>
              <a:t> </a:t>
            </a:r>
            <a:r>
              <a:rPr lang="en-US" sz="2600" b="1" dirty="0" smtClean="0">
                <a:solidFill>
                  <a:srgbClr val="993300"/>
                </a:solidFill>
              </a:rPr>
              <a:t> </a:t>
            </a:r>
            <a:r>
              <a:rPr lang="en-US" sz="2600" b="1" dirty="0" err="1" smtClean="0"/>
              <a:t>Kaora</a:t>
            </a:r>
            <a:r>
              <a:rPr lang="en-US" sz="2600" b="1" dirty="0" smtClean="0"/>
              <a:t> Ishikawa</a:t>
            </a:r>
            <a:r>
              <a:rPr lang="ar-SA" sz="2600" b="1" dirty="0" smtClean="0"/>
              <a:t> يعتبر الأب الروحي لحلقات الجودة </a:t>
            </a:r>
            <a:r>
              <a:rPr lang="en-US" sz="2600" b="1" dirty="0" smtClean="0"/>
              <a:t>Quality Circles</a:t>
            </a:r>
            <a:r>
              <a:rPr lang="ar-SA" sz="2600" b="1" dirty="0" smtClean="0"/>
              <a:t> وهي عبارة عن ”مجموعات صغيرة من العاملين يعملون في عمل مماثل او مشابة (تجانس وتماسك بُغية الانجاز الأفضل والأسرع)، وينضم الأعضاء مع بعضهم بصفة تطوعية، وينظّمون اجتماعاتهم لمناقشة مشاكل الجودة في العمل واقتراح الحلول المناسبة بهدف تطوير وتحسين الأدء“. ويُعقد الاجتماع لمدة ساعة في الأسبوع وبشكل منتظم ومدفوع الأجر، وقد تعقد الاجتماعات أثناء أوقات الدوام الرسمي أو خارجها، كما وتجتمع الحلقة تحت قيادة مشرف خاص </a:t>
            </a:r>
            <a:r>
              <a:rPr lang="ar-SA" sz="2600" b="1" dirty="0" err="1" smtClean="0"/>
              <a:t>بها</a:t>
            </a:r>
            <a:r>
              <a:rPr lang="ar-SA" sz="2600" b="1" dirty="0" smtClean="0"/>
              <a:t>، </a:t>
            </a:r>
            <a:r>
              <a:rPr lang="ar-SA" sz="2500" b="1" dirty="0" smtClean="0"/>
              <a:t>ويُدار العمل بداخلها وفقاً للنمط الديمقراطي، وينصب اهتمام أعضاء الحلقة على أعمالهم اليومية التي يقومون </a:t>
            </a:r>
            <a:r>
              <a:rPr lang="ar-SA" sz="2500" b="1" dirty="0" err="1" smtClean="0"/>
              <a:t>بها</a:t>
            </a:r>
            <a:r>
              <a:rPr lang="ar-SA" sz="2500" b="1" dirty="0" smtClean="0"/>
              <a:t> لأن لديهم الفهم الكامل لمشاكلهم، وهم الأقدر على حلها.</a:t>
            </a:r>
          </a:p>
          <a:p>
            <a:pPr marL="514350" indent="-514350" algn="just"/>
            <a:endParaRPr lang="ar-SA" sz="800" b="1" dirty="0" smtClean="0"/>
          </a:p>
          <a:p>
            <a:pPr marL="514350" indent="-514350" algn="just"/>
            <a:r>
              <a:rPr lang="ar-SA" sz="2600" b="1" dirty="0" smtClean="0"/>
              <a:t>    </a:t>
            </a:r>
            <a:r>
              <a:rPr lang="ar-SA" sz="2600" b="1" dirty="0" smtClean="0"/>
              <a:t>  </a:t>
            </a:r>
            <a:r>
              <a:rPr lang="ar-SA" sz="2500" b="1" dirty="0" smtClean="0"/>
              <a:t>نادى </a:t>
            </a:r>
            <a:r>
              <a:rPr lang="ar-SA" sz="2500" b="1" dirty="0" err="1" smtClean="0"/>
              <a:t>ايشيكاوا</a:t>
            </a:r>
            <a:r>
              <a:rPr lang="ar-SA" sz="2500" b="1" dirty="0" smtClean="0"/>
              <a:t> بإشراك العاملين في حل المشكلات من خلال حلقات الجودة، ناهيك عن الإشارة لأهمية التدريب في زيادة معارف العاملين وتحسين مهاراتهم وتغيير اتجاهاتهم.</a:t>
            </a:r>
          </a:p>
          <a:p>
            <a:pPr marL="514350" indent="-514350" algn="just"/>
            <a:endParaRPr lang="ar-SA" sz="2400" b="1" dirty="0" smtClean="0"/>
          </a:p>
        </p:txBody>
      </p:sp>
    </p:spTree>
    <p:extLst>
      <p:ext uri="{BB962C8B-B14F-4D97-AF65-F5344CB8AC3E}">
        <p14:creationId xmlns:p14="http://schemas.microsoft.com/office/powerpoint/2010/main" xmlns="" val="3893382302"/>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4000" b="1" dirty="0" smtClean="0">
                <a:solidFill>
                  <a:srgbClr val="002060"/>
                </a:solidFill>
              </a:rPr>
              <a:t> تنظيم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304800" y="1617851"/>
            <a:ext cx="9220200" cy="5309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SA" sz="2700" b="1" dirty="0" smtClean="0">
                <a:solidFill>
                  <a:srgbClr val="993300"/>
                </a:solidFill>
              </a:rPr>
              <a:t>ليس هناك تنظيم نمطي أو تنظيم أمثل لإدارة الجودة الشاملة </a:t>
            </a:r>
            <a:r>
              <a:rPr lang="ar-SA" sz="2700" b="1" dirty="0" smtClean="0">
                <a:solidFill>
                  <a:prstClr val="black"/>
                </a:solidFill>
              </a:rPr>
              <a:t>في المنظمة، حيث يختلف هذا التنظيم من منظمة إلى أخرى، وبنفس المنظمة من وقت لآخر.</a:t>
            </a:r>
          </a:p>
          <a:p>
            <a:pPr lvl="0" algn="just"/>
            <a:endParaRPr lang="ar-SA" sz="800" b="1" dirty="0" smtClean="0">
              <a:solidFill>
                <a:prstClr val="black"/>
              </a:solidFill>
            </a:endParaRPr>
          </a:p>
          <a:p>
            <a:pPr lvl="0" algn="just"/>
            <a:r>
              <a:rPr lang="ar-SA" sz="2600" b="1" dirty="0" smtClean="0">
                <a:solidFill>
                  <a:srgbClr val="993300"/>
                </a:solidFill>
              </a:rPr>
              <a:t>أهم العوامل التي تؤثر في اختيار الشكل التنظيمي لإدارة الجودة الشاملة:</a:t>
            </a:r>
          </a:p>
          <a:p>
            <a:pPr lvl="0" algn="just"/>
            <a:endParaRPr lang="ar-SA" sz="800" b="1" dirty="0" smtClean="0">
              <a:solidFill>
                <a:prstClr val="black"/>
              </a:solidFill>
            </a:endParaRPr>
          </a:p>
          <a:p>
            <a:pPr marL="514350" lvl="0" indent="-514350" algn="just">
              <a:buFont typeface="+mj-lt"/>
              <a:buAutoNum type="arabicPeriod"/>
            </a:pPr>
            <a:r>
              <a:rPr lang="ar-SA" sz="2700" b="1" dirty="0" smtClean="0"/>
              <a:t>حجم المنظمة.</a:t>
            </a:r>
          </a:p>
          <a:p>
            <a:pPr marL="514350" lvl="0" indent="-514350" algn="just">
              <a:buFont typeface="+mj-lt"/>
              <a:buAutoNum type="arabicPeriod"/>
            </a:pPr>
            <a:r>
              <a:rPr lang="ar-SA" sz="2700" b="1" dirty="0" smtClean="0"/>
              <a:t>نظرة الإدارة العليا إلى أهمية الجودة.</a:t>
            </a:r>
          </a:p>
          <a:p>
            <a:pPr marL="514350" lvl="0" indent="-514350" algn="just">
              <a:buFont typeface="+mj-lt"/>
              <a:buAutoNum type="arabicPeriod"/>
            </a:pPr>
            <a:r>
              <a:rPr lang="ar-SA" sz="2700" b="1" dirty="0" smtClean="0"/>
              <a:t>توفر الإمكانات المالية للمنظمة.</a:t>
            </a:r>
          </a:p>
          <a:p>
            <a:pPr marL="514350" lvl="0" indent="-514350" algn="just">
              <a:buFont typeface="+mj-lt"/>
              <a:buAutoNum type="arabicPeriod"/>
            </a:pPr>
            <a:r>
              <a:rPr lang="ar-SA" sz="2700" b="1" dirty="0" smtClean="0"/>
              <a:t>توفر الإمكانات البشرية وخاصة في ظل ندرة المتخصصين في إدارة الجودة الشاملة في الدول النامية.</a:t>
            </a:r>
          </a:p>
          <a:p>
            <a:pPr marL="514350" lvl="0" indent="-514350" algn="just">
              <a:buFont typeface="+mj-lt"/>
              <a:buAutoNum type="arabicPeriod"/>
            </a:pPr>
            <a:r>
              <a:rPr lang="ar-SA" sz="2700" b="1" dirty="0" smtClean="0"/>
              <a:t>سعة الانتشار الجغرافي للمنظمة.</a:t>
            </a:r>
          </a:p>
          <a:p>
            <a:pPr marL="514350" lvl="0" indent="-514350" algn="just"/>
            <a:endParaRPr lang="ar-SA" sz="2700" b="1" dirty="0" smtClean="0"/>
          </a:p>
          <a:p>
            <a:pPr marL="514350" lvl="0" indent="-514350" algn="just">
              <a:buFont typeface="+mj-lt"/>
              <a:buAutoNum type="arabicPeriod"/>
            </a:pPr>
            <a:endParaRPr lang="ar-SA" sz="2700" b="1" dirty="0" smtClean="0"/>
          </a:p>
          <a:p>
            <a:pPr marL="514350" lvl="0" indent="-514350" algn="just">
              <a:buFont typeface="+mj-lt"/>
              <a:buAutoNum type="arabicPeriod"/>
            </a:pPr>
            <a:endParaRPr lang="ar-SA" sz="2700" b="1" dirty="0" smtClean="0">
              <a:solidFill>
                <a:prstClr val="black"/>
              </a:solidFill>
            </a:endParaRPr>
          </a:p>
        </p:txBody>
      </p:sp>
    </p:spTree>
    <p:extLst>
      <p:ext uri="{BB962C8B-B14F-4D97-AF65-F5344CB8AC3E}">
        <p14:creationId xmlns:p14="http://schemas.microsoft.com/office/powerpoint/2010/main" xmlns="" val="1955516931"/>
      </p:ext>
    </p:extLst>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4000" b="1" dirty="0" smtClean="0">
                <a:solidFill>
                  <a:srgbClr val="002060"/>
                </a:solidFill>
              </a:rPr>
              <a:t> </a:t>
            </a:r>
            <a:r>
              <a:rPr lang="ar-SA" sz="4000" b="1" dirty="0" smtClean="0">
                <a:solidFill>
                  <a:srgbClr val="C00000"/>
                </a:solidFill>
              </a:rPr>
              <a:t>(تابع) </a:t>
            </a:r>
            <a:r>
              <a:rPr lang="ar-SA" sz="4000" b="1" dirty="0" smtClean="0">
                <a:solidFill>
                  <a:srgbClr val="002060"/>
                </a:solidFill>
              </a:rPr>
              <a:t>تنظيم إدارة الجودة الشاملة:</a:t>
            </a:r>
            <a:endParaRPr lang="ar-SA" sz="4000" b="1" dirty="0">
              <a:solidFill>
                <a:srgbClr val="002060"/>
              </a:solidFill>
            </a:endParaRPr>
          </a:p>
        </p:txBody>
      </p:sp>
      <p:sp>
        <p:nvSpPr>
          <p:cNvPr id="6" name="Rectangle 4"/>
          <p:cNvSpPr>
            <a:spLocks noChangeArrowheads="1"/>
          </p:cNvSpPr>
          <p:nvPr/>
        </p:nvSpPr>
        <p:spPr bwMode="auto">
          <a:xfrm>
            <a:off x="304800" y="1352521"/>
            <a:ext cx="9372600" cy="6263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SA" sz="2600" b="1" dirty="0" smtClean="0">
                <a:solidFill>
                  <a:srgbClr val="993300"/>
                </a:solidFill>
              </a:rPr>
              <a:t>يتخذ موقع جهاز إدارة الجودة الشاملة على الهيكل التنظيمي عدة أشكال، وهي:</a:t>
            </a:r>
          </a:p>
          <a:p>
            <a:pPr lvl="0" algn="just"/>
            <a:endParaRPr lang="ar-SA" sz="800" b="1" dirty="0" smtClean="0">
              <a:solidFill>
                <a:prstClr val="black"/>
              </a:solidFill>
            </a:endParaRPr>
          </a:p>
          <a:p>
            <a:pPr marL="514350" lvl="0" indent="-514350" algn="just">
              <a:buFont typeface="+mj-lt"/>
              <a:buAutoNum type="arabicPeriod"/>
            </a:pPr>
            <a:r>
              <a:rPr lang="ar-SA" sz="2600" b="1" dirty="0" smtClean="0"/>
              <a:t>دائرة الجودة.</a:t>
            </a:r>
          </a:p>
          <a:p>
            <a:pPr marL="514350" lvl="0" indent="-514350" algn="just">
              <a:buFont typeface="+mj-lt"/>
              <a:buAutoNum type="arabicPeriod"/>
            </a:pPr>
            <a:r>
              <a:rPr lang="ar-SA" sz="2600" b="1" dirty="0" smtClean="0"/>
              <a:t>قسم الجودة.</a:t>
            </a:r>
          </a:p>
          <a:p>
            <a:pPr marL="514350" lvl="0" indent="-514350" algn="just">
              <a:buFont typeface="+mj-lt"/>
              <a:buAutoNum type="arabicPeriod"/>
            </a:pPr>
            <a:r>
              <a:rPr lang="ar-SA" sz="2600" b="1" dirty="0" smtClean="0"/>
              <a:t>عدم وجود وحدة إدارية للجودة: وخاصةً في المنظمات الصغيرة، فقد لا تستدعي الحاجة إلى إنشاء دائرة أو قسم متفرغ للجودة، بل قد تكتفي الإدارة بأن تعهد إلى أحد مديري الدوائر القيام بأعمال الجودة بالإضافة إلى عمله الأصلي. كما وأن الكثير من المنظمات قد تستعين بخبرات مستشار خارجي في الجودة مقابل أتعاب محددة متفق عليها بين الطرفين. ومن أبرز </a:t>
            </a:r>
            <a:r>
              <a:rPr lang="ar-SA" sz="2600" b="1" u="sng" dirty="0" smtClean="0">
                <a:solidFill>
                  <a:srgbClr val="993300"/>
                </a:solidFill>
              </a:rPr>
              <a:t>مزايا</a:t>
            </a:r>
            <a:r>
              <a:rPr lang="ar-SA" sz="2600" b="1" dirty="0" smtClean="0"/>
              <a:t> الاستعانة بمستشار خارجي:        - الموضوعية.   - الخبرة الجيدة.  - تجدد الآراء والمقترحات.                    ومن </a:t>
            </a:r>
            <a:r>
              <a:rPr lang="ar-SA" sz="2600" b="1" u="sng" dirty="0" smtClean="0">
                <a:solidFill>
                  <a:srgbClr val="993300"/>
                </a:solidFill>
              </a:rPr>
              <a:t>عيوب</a:t>
            </a:r>
            <a:r>
              <a:rPr lang="ar-SA" sz="2600" b="1" dirty="0" smtClean="0"/>
              <a:t> هذه الطريقة:            - نظرة عدم الارتياح من قبل موظفي المنظمة.</a:t>
            </a:r>
          </a:p>
          <a:p>
            <a:pPr marL="514350" lvl="0" indent="-514350" algn="just"/>
            <a:r>
              <a:rPr lang="ar-SA" sz="2600" b="1" dirty="0" smtClean="0"/>
              <a:t>                   - ارتفاع التكلفة.         - صعوبة الحصول على المعلومات. </a:t>
            </a:r>
          </a:p>
          <a:p>
            <a:pPr marL="514350" lvl="0" indent="-514350" algn="just"/>
            <a:r>
              <a:rPr lang="ar-SA" sz="2600" b="1" dirty="0" smtClean="0"/>
              <a:t>                   - عدم الولاء للمنظمة.  - صعوبة متابعة البرامج طويلة الأمد.</a:t>
            </a:r>
          </a:p>
          <a:p>
            <a:pPr marL="514350" lvl="0" indent="-514350" algn="just"/>
            <a:endParaRPr lang="ar-SA" sz="2700" b="1" dirty="0" smtClean="0"/>
          </a:p>
          <a:p>
            <a:pPr marL="514350" lvl="0" indent="-514350" algn="just">
              <a:buFont typeface="+mj-lt"/>
              <a:buAutoNum type="arabicPeriod"/>
            </a:pPr>
            <a:endParaRPr lang="ar-SA" sz="2700" b="1" dirty="0" smtClean="0"/>
          </a:p>
          <a:p>
            <a:pPr marL="514350" lvl="0" indent="-514350" algn="just">
              <a:buFont typeface="+mj-lt"/>
              <a:buAutoNum type="arabicPeriod"/>
            </a:pPr>
            <a:endParaRPr lang="ar-SA" sz="2700" b="1" dirty="0" smtClean="0">
              <a:solidFill>
                <a:prstClr val="black"/>
              </a:solidFill>
            </a:endParaRPr>
          </a:p>
        </p:txBody>
      </p:sp>
    </p:spTree>
    <p:extLst>
      <p:ext uri="{BB962C8B-B14F-4D97-AF65-F5344CB8AC3E}">
        <p14:creationId xmlns:p14="http://schemas.microsoft.com/office/powerpoint/2010/main" xmlns="" val="1955516931"/>
      </p:ext>
    </p:extLst>
  </p:cSld>
  <p:clrMapOvr>
    <a:masterClrMapping/>
  </p:clrMapOvr>
  <p:transition spd="slow">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4000" b="1" dirty="0" smtClean="0">
                <a:solidFill>
                  <a:srgbClr val="002060"/>
                </a:solidFill>
              </a:rPr>
              <a:t> تشكيل مجلس الجودة:</a:t>
            </a:r>
            <a:endParaRPr lang="ar-SA" sz="4000" b="1" dirty="0">
              <a:solidFill>
                <a:srgbClr val="002060"/>
              </a:solidFill>
            </a:endParaRPr>
          </a:p>
        </p:txBody>
      </p:sp>
      <p:sp>
        <p:nvSpPr>
          <p:cNvPr id="6" name="Rectangle 4"/>
          <p:cNvSpPr>
            <a:spLocks noChangeArrowheads="1"/>
          </p:cNvSpPr>
          <p:nvPr/>
        </p:nvSpPr>
        <p:spPr bwMode="auto">
          <a:xfrm>
            <a:off x="152400" y="1371600"/>
            <a:ext cx="9220200" cy="6209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SA" sz="2650" b="1" dirty="0" smtClean="0">
                <a:solidFill>
                  <a:prstClr val="black"/>
                </a:solidFill>
              </a:rPr>
              <a:t>يتكون المجلس من أعضاء في الإدارة العليا ليكون مسئولاً عن وضع إستراتيجية </a:t>
            </a:r>
            <a:r>
              <a:rPr lang="ar-SA" sz="2600" b="1" dirty="0" smtClean="0">
                <a:solidFill>
                  <a:prstClr val="black"/>
                </a:solidFill>
              </a:rPr>
              <a:t>الجودة والتأكد من تنفيذها حسب ما هو مخطط، ويمكن تلخيص مهام المجلس بما يلي:</a:t>
            </a:r>
          </a:p>
          <a:p>
            <a:pPr marL="514350" lvl="0" indent="-514350" algn="just">
              <a:buFont typeface="+mj-lt"/>
              <a:buAutoNum type="arabicPeriod"/>
            </a:pPr>
            <a:r>
              <a:rPr lang="ar-SA" sz="2650" b="1" dirty="0" smtClean="0">
                <a:solidFill>
                  <a:prstClr val="black"/>
                </a:solidFill>
              </a:rPr>
              <a:t>وضع سياسة الجودة وأهدافها.</a:t>
            </a:r>
          </a:p>
          <a:p>
            <a:pPr marL="514350" lvl="0" indent="-514350" algn="just">
              <a:buFont typeface="+mj-lt"/>
              <a:buAutoNum type="arabicPeriod"/>
            </a:pPr>
            <a:r>
              <a:rPr lang="ar-SA" sz="2650" b="1" dirty="0" smtClean="0">
                <a:solidFill>
                  <a:prstClr val="black"/>
                </a:solidFill>
              </a:rPr>
              <a:t>دعم وتوجيه إدارة الجودة الشاملة في المنظمة.</a:t>
            </a:r>
          </a:p>
          <a:p>
            <a:pPr marL="514350" lvl="0" indent="-514350" algn="just">
              <a:buFont typeface="+mj-lt"/>
              <a:buAutoNum type="arabicPeriod"/>
            </a:pPr>
            <a:r>
              <a:rPr lang="ar-SA" sz="2650" b="1" dirty="0" smtClean="0">
                <a:solidFill>
                  <a:prstClr val="black"/>
                </a:solidFill>
              </a:rPr>
              <a:t>إنشاء فرق الجودة وتقييم النتائج.</a:t>
            </a:r>
          </a:p>
          <a:p>
            <a:pPr marL="514350" lvl="0" indent="-514350" algn="just">
              <a:buFont typeface="+mj-lt"/>
              <a:buAutoNum type="arabicPeriod"/>
            </a:pPr>
            <a:r>
              <a:rPr lang="ar-SA" sz="2650" b="1" dirty="0" smtClean="0">
                <a:solidFill>
                  <a:prstClr val="black"/>
                </a:solidFill>
              </a:rPr>
              <a:t>توفير الموارد اللازمة لتطبيق إدارة الجودة الشاملة.</a:t>
            </a:r>
          </a:p>
          <a:p>
            <a:pPr marL="514350" lvl="0" indent="-514350" algn="just">
              <a:buFont typeface="+mj-lt"/>
              <a:buAutoNum type="arabicPeriod"/>
            </a:pPr>
            <a:r>
              <a:rPr lang="ar-SA" sz="2650" b="1" dirty="0" smtClean="0">
                <a:solidFill>
                  <a:prstClr val="black"/>
                </a:solidFill>
              </a:rPr>
              <a:t>متابعة وتقييم مشاريع التحسين المستمر.</a:t>
            </a:r>
          </a:p>
          <a:p>
            <a:pPr marL="514350" lvl="0" indent="-514350" algn="just">
              <a:buFont typeface="+mj-lt"/>
              <a:buAutoNum type="arabicPeriod"/>
            </a:pPr>
            <a:r>
              <a:rPr lang="ar-SA" sz="2650" b="1" dirty="0" smtClean="0">
                <a:solidFill>
                  <a:prstClr val="black"/>
                </a:solidFill>
              </a:rPr>
              <a:t>المصادقة على تكلفة الجودة ومراقبتها باستمرار.</a:t>
            </a:r>
          </a:p>
          <a:p>
            <a:pPr marL="514350" lvl="0" indent="-514350" algn="just">
              <a:buFont typeface="+mj-lt"/>
              <a:buAutoNum type="arabicPeriod"/>
            </a:pPr>
            <a:r>
              <a:rPr lang="ar-SA" sz="2650" b="1" dirty="0" smtClean="0">
                <a:solidFill>
                  <a:prstClr val="black"/>
                </a:solidFill>
              </a:rPr>
              <a:t>وضع خطة التعليم والتدريب.</a:t>
            </a:r>
          </a:p>
          <a:p>
            <a:pPr marL="514350" lvl="0" indent="-514350" algn="just">
              <a:buFont typeface="+mj-lt"/>
              <a:buAutoNum type="arabicPeriod"/>
            </a:pPr>
            <a:r>
              <a:rPr lang="ar-SA" sz="2650" b="1" dirty="0" smtClean="0">
                <a:solidFill>
                  <a:prstClr val="black"/>
                </a:solidFill>
              </a:rPr>
              <a:t>مراقبة أنظمة المكافآت المادية والحوافز المعنوية.</a:t>
            </a:r>
          </a:p>
          <a:p>
            <a:pPr marL="514350" lvl="0" indent="-514350" algn="just"/>
            <a:r>
              <a:rPr lang="ar-SA" sz="2800" b="1" dirty="0" smtClean="0">
                <a:solidFill>
                  <a:prstClr val="black"/>
                </a:solidFill>
              </a:rPr>
              <a:t>*</a:t>
            </a:r>
            <a:r>
              <a:rPr lang="ar-SA" sz="2400" b="1" dirty="0" smtClean="0">
                <a:solidFill>
                  <a:prstClr val="black"/>
                </a:solidFill>
              </a:rPr>
              <a:t> يجتمع المجلس على الأقل مرة كل شهر، وذلك بهدف مراجعة إستراتيجية الجودة ومناقشة مدى تقدم التنفيذ، ناهيك عن مراقبة مشاريع التحسين المستمر.</a:t>
            </a:r>
            <a:endParaRPr lang="ar-SA" sz="2400" b="1" dirty="0" smtClean="0"/>
          </a:p>
          <a:p>
            <a:pPr marL="514350" lvl="0" indent="-514350" algn="just"/>
            <a:endParaRPr lang="ar-SA" sz="2700" b="1" dirty="0" smtClean="0"/>
          </a:p>
          <a:p>
            <a:pPr marL="514350" lvl="0" indent="-514350" algn="just">
              <a:buFont typeface="+mj-lt"/>
              <a:buAutoNum type="arabicPeriod"/>
            </a:pPr>
            <a:endParaRPr lang="ar-SA" sz="2700" b="1" dirty="0" smtClean="0"/>
          </a:p>
          <a:p>
            <a:pPr marL="514350" lvl="0" indent="-514350" algn="just">
              <a:buFont typeface="+mj-lt"/>
              <a:buAutoNum type="arabicPeriod"/>
            </a:pPr>
            <a:endParaRPr lang="ar-SA" sz="2700" b="1" dirty="0" smtClean="0">
              <a:solidFill>
                <a:prstClr val="black"/>
              </a:solidFill>
            </a:endParaRPr>
          </a:p>
        </p:txBody>
      </p:sp>
    </p:spTree>
    <p:extLst>
      <p:ext uri="{BB962C8B-B14F-4D97-AF65-F5344CB8AC3E}">
        <p14:creationId xmlns:p14="http://schemas.microsoft.com/office/powerpoint/2010/main" xmlns="" val="1955516931"/>
      </p:ext>
    </p:extLst>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slide(fromBottom)">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4000" b="1" dirty="0" smtClean="0">
                <a:solidFill>
                  <a:srgbClr val="002060"/>
                </a:solidFill>
              </a:rPr>
              <a:t> بناء فرق العمل:</a:t>
            </a:r>
            <a:endParaRPr lang="ar-SA" sz="4000" b="1" dirty="0">
              <a:solidFill>
                <a:srgbClr val="002060"/>
              </a:solidFill>
            </a:endParaRPr>
          </a:p>
        </p:txBody>
      </p:sp>
      <p:sp>
        <p:nvSpPr>
          <p:cNvPr id="6" name="Rectangle 4"/>
          <p:cNvSpPr>
            <a:spLocks noChangeArrowheads="1"/>
          </p:cNvSpPr>
          <p:nvPr/>
        </p:nvSpPr>
        <p:spPr bwMode="auto">
          <a:xfrm>
            <a:off x="228600" y="1533465"/>
            <a:ext cx="9372600" cy="4216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r>
              <a:rPr lang="ar-SA" sz="2700" b="1" u="sng" dirty="0" smtClean="0"/>
              <a:t>فرق العمل</a:t>
            </a:r>
            <a:r>
              <a:rPr lang="ar-SA" sz="2700" b="1" dirty="0" smtClean="0"/>
              <a:t>: </a:t>
            </a:r>
            <a:r>
              <a:rPr lang="ar-SA" sz="2500" b="1" dirty="0" smtClean="0"/>
              <a:t>مجموعة من الأفراد يعملون مع بعضهم لأجل تحقيق أهداف محددة ومشتركة.</a:t>
            </a:r>
          </a:p>
          <a:p>
            <a:pPr marL="514350" lvl="0" indent="-514350" algn="just"/>
            <a:endParaRPr lang="ar-SA" sz="800" b="1" dirty="0" smtClean="0"/>
          </a:p>
          <a:p>
            <a:pPr marL="514350" lvl="0" indent="-514350" algn="just"/>
            <a:r>
              <a:rPr lang="ar-SA" sz="2600" b="1" dirty="0" smtClean="0">
                <a:solidFill>
                  <a:srgbClr val="993300"/>
                </a:solidFill>
              </a:rPr>
              <a:t>الأمور التي ينبغي مراعاتها في فريق العمل حتى يكون فعال: </a:t>
            </a:r>
          </a:p>
          <a:p>
            <a:pPr marL="514350" lvl="0" indent="-514350" algn="just">
              <a:buFont typeface="+mj-lt"/>
              <a:buAutoNum type="arabicPeriod"/>
            </a:pPr>
            <a:r>
              <a:rPr lang="ar-SA" sz="2600" b="1" dirty="0" smtClean="0"/>
              <a:t>العدد المثالي لأعضاء الفريق: يتراوح عادةً بين ثلاثة إلى عشرة أعضاء.</a:t>
            </a:r>
          </a:p>
          <a:p>
            <a:pPr marL="514350" lvl="0" indent="-514350" algn="just">
              <a:buFont typeface="+mj-lt"/>
              <a:buAutoNum type="arabicPeriod"/>
            </a:pPr>
            <a:r>
              <a:rPr lang="ar-SA" sz="2600" b="1" dirty="0" smtClean="0"/>
              <a:t>ضرورة تحديد أهداف الفريق بدقة ووضوح.</a:t>
            </a:r>
          </a:p>
          <a:p>
            <a:pPr marL="514350" lvl="0" indent="-514350" algn="just">
              <a:buFont typeface="+mj-lt"/>
              <a:buAutoNum type="arabicPeriod"/>
            </a:pPr>
            <a:r>
              <a:rPr lang="ar-SA" sz="2600" b="1" dirty="0" smtClean="0"/>
              <a:t>منح </a:t>
            </a:r>
            <a:r>
              <a:rPr lang="ar-SA" sz="2600" b="1" dirty="0" smtClean="0"/>
              <a:t>فريق </a:t>
            </a:r>
            <a:r>
              <a:rPr lang="ar-SA" sz="2600" b="1" dirty="0" smtClean="0"/>
              <a:t>العمل كامل الصلاحيات المتعلقة بالهدف من إنشائه.</a:t>
            </a:r>
          </a:p>
          <a:p>
            <a:pPr marL="514350" lvl="0" indent="-514350" algn="just">
              <a:buFont typeface="+mj-lt"/>
              <a:buAutoNum type="arabicPeriod"/>
            </a:pPr>
            <a:r>
              <a:rPr lang="ar-SA" sz="2600" b="1" dirty="0" smtClean="0"/>
              <a:t>وجود نظام للحوافز التي تعزز أداء الفريق.</a:t>
            </a:r>
          </a:p>
          <a:p>
            <a:pPr marL="514350" lvl="0" indent="-514350" algn="just">
              <a:buFont typeface="+mj-lt"/>
              <a:buAutoNum type="arabicPeriod"/>
            </a:pPr>
            <a:r>
              <a:rPr lang="ar-SA" sz="2600" b="1" dirty="0" smtClean="0"/>
              <a:t>ضرورة تدريب أعضاء الفريق لرفع مهاراتهم الفنية والاتصالية.</a:t>
            </a:r>
          </a:p>
          <a:p>
            <a:pPr marL="514350" lvl="0" indent="-514350" algn="just">
              <a:buFont typeface="+mj-lt"/>
              <a:buAutoNum type="arabicPeriod"/>
            </a:pPr>
            <a:r>
              <a:rPr lang="ar-SA" sz="2600" b="1" dirty="0" smtClean="0"/>
              <a:t>فعالية نظام المعلومات لبلوغ هدف الفريق.</a:t>
            </a:r>
          </a:p>
          <a:p>
            <a:pPr marL="514350" lvl="0" indent="-514350" algn="just">
              <a:buFont typeface="+mj-lt"/>
              <a:buAutoNum type="arabicPeriod"/>
            </a:pPr>
            <a:r>
              <a:rPr lang="ar-SA" sz="2600" b="1" dirty="0" smtClean="0"/>
              <a:t>منح الفريق الاستقلالية في أعماله وقراراته.</a:t>
            </a:r>
          </a:p>
          <a:p>
            <a:pPr marL="514350" lvl="0" indent="-514350" algn="just"/>
            <a:endParaRPr lang="ar-SA" sz="2500" b="1" dirty="0" smtClean="0"/>
          </a:p>
        </p:txBody>
      </p:sp>
    </p:spTree>
    <p:extLst>
      <p:ext uri="{BB962C8B-B14F-4D97-AF65-F5344CB8AC3E}">
        <p14:creationId xmlns:p14="http://schemas.microsoft.com/office/powerpoint/2010/main" xmlns="" val="1955516931"/>
      </p:ext>
    </p:extLst>
  </p:cSld>
  <p:clrMapOvr>
    <a:masterClrMapping/>
  </p:clrMapOvr>
  <p:transition spd="slow">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304800" y="304800"/>
            <a:ext cx="9067800" cy="990600"/>
          </a:xfrm>
        </p:spPr>
        <p:txBody>
          <a:bodyPr/>
          <a:lstStyle/>
          <a:p>
            <a:pPr lvl="0"/>
            <a:r>
              <a:rPr lang="ar-SA" sz="3200" b="1" dirty="0" smtClean="0">
                <a:solidFill>
                  <a:srgbClr val="009900"/>
                </a:solidFill>
              </a:rPr>
              <a:t> أنواع فرق العمل:</a:t>
            </a:r>
            <a:endParaRPr lang="ar-SA" sz="3200" b="1" dirty="0">
              <a:solidFill>
                <a:srgbClr val="009900"/>
              </a:solidFill>
            </a:endParaRPr>
          </a:p>
        </p:txBody>
      </p:sp>
      <p:sp>
        <p:nvSpPr>
          <p:cNvPr id="6" name="Rectangle 4"/>
          <p:cNvSpPr>
            <a:spLocks noChangeArrowheads="1"/>
          </p:cNvSpPr>
          <p:nvPr/>
        </p:nvSpPr>
        <p:spPr bwMode="auto">
          <a:xfrm>
            <a:off x="76200" y="1533465"/>
            <a:ext cx="9677400" cy="4862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514350" lvl="0" indent="-514350" algn="just">
              <a:buFont typeface="+mj-lt"/>
              <a:buAutoNum type="arabicPeriod"/>
            </a:pPr>
            <a:r>
              <a:rPr lang="ar-SA" sz="2600" b="1" u="sng" dirty="0" smtClean="0"/>
              <a:t>فرق تحسين الجودة</a:t>
            </a:r>
            <a:r>
              <a:rPr lang="ar-SA" sz="2600" b="1" dirty="0" smtClean="0"/>
              <a:t>: مجموعة مستقلة من الأفراد لديها معارف ومهارات وخبرات مناسبة تجتمع مع بعضها لمعالجة وحل مشاكل الجودة. </a:t>
            </a:r>
            <a:r>
              <a:rPr lang="ar-SA" sz="2600" b="1" dirty="0" smtClean="0">
                <a:solidFill>
                  <a:srgbClr val="993300"/>
                </a:solidFill>
              </a:rPr>
              <a:t>وتغطي هذه الفرق كافة نواحي نظام التشغيل</a:t>
            </a:r>
            <a:r>
              <a:rPr lang="ar-SA" sz="2600" b="1" dirty="0" smtClean="0"/>
              <a:t>.</a:t>
            </a:r>
          </a:p>
          <a:p>
            <a:pPr marL="514350" lvl="0" indent="-514350" algn="just">
              <a:buFont typeface="+mj-lt"/>
              <a:buAutoNum type="arabicPeriod"/>
            </a:pPr>
            <a:r>
              <a:rPr lang="ar-SA" sz="2600" b="1" u="sng" dirty="0" smtClean="0"/>
              <a:t>حلقات الجودة</a:t>
            </a:r>
            <a:r>
              <a:rPr lang="ar-SA" sz="2600" b="1" dirty="0" smtClean="0"/>
              <a:t>: </a:t>
            </a:r>
            <a:r>
              <a:rPr lang="ar-SA" sz="2600" b="1" dirty="0" smtClean="0">
                <a:solidFill>
                  <a:srgbClr val="FF0000"/>
                </a:solidFill>
              </a:rPr>
              <a:t>راجع مفهومها شريحة 20. </a:t>
            </a:r>
          </a:p>
          <a:p>
            <a:pPr marL="514350" lvl="0" indent="-514350" algn="just">
              <a:buFont typeface="+mj-lt"/>
              <a:buAutoNum type="arabicPeriod"/>
            </a:pPr>
            <a:r>
              <a:rPr lang="ar-SA" sz="2600" b="1" u="sng" dirty="0" smtClean="0"/>
              <a:t>فرق حل المشكلات</a:t>
            </a:r>
            <a:r>
              <a:rPr lang="ar-SA" sz="2600" b="1" dirty="0" smtClean="0"/>
              <a:t>: وهي فرق </a:t>
            </a:r>
            <a:r>
              <a:rPr lang="ar-SA" sz="2600" b="1" dirty="0" smtClean="0">
                <a:solidFill>
                  <a:srgbClr val="993300"/>
                </a:solidFill>
              </a:rPr>
              <a:t>تركز على حل المشكلات التشغيلية ولا يتعلق عملها بالنظم والسياسات والإجراءات</a:t>
            </a:r>
            <a:r>
              <a:rPr lang="ar-SA" sz="2600" b="1" dirty="0" smtClean="0"/>
              <a:t>. وهي بعكس حلقات الجودة لا تتخذ القرارات، ولا تقوم بتنفيذها، بل </a:t>
            </a:r>
            <a:r>
              <a:rPr lang="ar-SA" sz="2600" b="1" dirty="0" smtClean="0">
                <a:solidFill>
                  <a:srgbClr val="993300"/>
                </a:solidFill>
              </a:rPr>
              <a:t>تقدم الاقتراحات والتوصيات لحل المشكلات</a:t>
            </a:r>
            <a:r>
              <a:rPr lang="ar-SA" sz="2600" b="1" dirty="0" smtClean="0"/>
              <a:t>.</a:t>
            </a:r>
          </a:p>
          <a:p>
            <a:pPr marL="514350" lvl="0" indent="-514350" algn="just">
              <a:buFont typeface="+mj-lt"/>
              <a:buAutoNum type="arabicPeriod"/>
            </a:pPr>
            <a:r>
              <a:rPr lang="ar-SA" sz="2600" b="1" u="sng" dirty="0" smtClean="0"/>
              <a:t>فرق العمل المسيرة ذاتياً</a:t>
            </a:r>
            <a:r>
              <a:rPr lang="ar-SA" sz="2600" b="1" dirty="0" smtClean="0"/>
              <a:t>: </a:t>
            </a:r>
            <a:r>
              <a:rPr lang="ar-SA" sz="2550" b="1" dirty="0" smtClean="0"/>
              <a:t>تقوم بتسيير أمورها بنفسها وخاصةً في أقسام خدمة العملاء، لكونها تحظى بالصلاحيات </a:t>
            </a:r>
            <a:r>
              <a:rPr lang="ar-SA" sz="2550" b="1" dirty="0" smtClean="0"/>
              <a:t>الكافية. </a:t>
            </a:r>
            <a:r>
              <a:rPr lang="ar-SA" sz="2550" b="1" dirty="0" smtClean="0"/>
              <a:t>وتجتمع هذه الفرق على أساس يومي حيث </a:t>
            </a:r>
            <a:r>
              <a:rPr lang="ar-SA" sz="2550" b="1" dirty="0" smtClean="0">
                <a:solidFill>
                  <a:srgbClr val="993300"/>
                </a:solidFill>
              </a:rPr>
              <a:t>تتخذ القرارات وتنفذها باستقلالية تامة عن إدارة الدوائر أو الأقسام الموجودة فيها</a:t>
            </a:r>
            <a:r>
              <a:rPr lang="ar-SA" sz="2550" b="1" dirty="0" smtClean="0"/>
              <a:t>.</a:t>
            </a:r>
          </a:p>
          <a:p>
            <a:pPr marL="514350" lvl="0" indent="-514350" algn="just">
              <a:buFont typeface="+mj-lt"/>
              <a:buAutoNum type="arabicPeriod"/>
            </a:pPr>
            <a:endParaRPr lang="ar-SA" sz="2600" b="1" dirty="0" smtClean="0"/>
          </a:p>
          <a:p>
            <a:pPr marL="514350" lvl="0" indent="-514350" algn="just"/>
            <a:endParaRPr lang="ar-SA" sz="2500" b="1" dirty="0" smtClean="0"/>
          </a:p>
        </p:txBody>
      </p:sp>
    </p:spTree>
    <p:extLst>
      <p:ext uri="{BB962C8B-B14F-4D97-AF65-F5344CB8AC3E}">
        <p14:creationId xmlns:p14="http://schemas.microsoft.com/office/powerpoint/2010/main" xmlns="" val="195551693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dirty="0"/>
          </a:p>
        </p:txBody>
      </p:sp>
      <p:pic>
        <p:nvPicPr>
          <p:cNvPr id="9" name="Picture 8" descr="logo EDE.png"/>
          <p:cNvPicPr>
            <a:picLocks noChangeAspect="1"/>
          </p:cNvPicPr>
          <p:nvPr/>
        </p:nvPicPr>
        <p:blipFill>
          <a:blip r:embed="rId4"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4128</TotalTime>
  <Words>2393</Words>
  <Application>Microsoft Office PowerPoint</Application>
  <PresentationFormat>A4 Paper (210x297 mm)</PresentationFormat>
  <Paragraphs>240</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المحاضرة الأولى</vt:lpstr>
      <vt:lpstr>:موضوعات الفصل</vt:lpstr>
      <vt:lpstr> تعريف الجودة وأبعادها: </vt:lpstr>
      <vt:lpstr> (تابع) تعريف الجودة وأبعادها:  </vt:lpstr>
      <vt:lpstr> أبعاد الجودة:</vt:lpstr>
      <vt:lpstr> (تابع) أبعاد الجودة:</vt:lpstr>
      <vt:lpstr>Total Quality Management (TQM)مفهوم إدارة الجودة الشاملة: </vt:lpstr>
      <vt:lpstr>(تابع) مفهوم إدارة الجودة الشاملة:</vt:lpstr>
      <vt:lpstr>أهم الفوائد التي تجنيها المنظمة من تطبيق إدارة الجودة الشاملة:</vt:lpstr>
      <vt:lpstr> نشأة وتطور مفهوم إدارة الجودة الشاملة:</vt:lpstr>
      <vt:lpstr>(تابع) نشأة وتطور مفهوم إدارة الجودة الشاملة:</vt:lpstr>
      <vt:lpstr> (تابع) نشأة وتطور مفهوم إدارة الجودة الشاملة:</vt:lpstr>
      <vt:lpstr> مقارنة بين الإدارة التقليدية وإدارة الجودة الشاملة:</vt:lpstr>
      <vt:lpstr>أبرز العلماء والباحثين في مجال إدارة الجودة الشاملة:</vt:lpstr>
      <vt:lpstr>(تابع) أبرز العلماء والباحثين في مجال إدارة الجودة الشاملة:</vt:lpstr>
      <vt:lpstr>(تابع) أبرز العلماء والباحثين في مجال إدارة الجودة الشاملة:</vt:lpstr>
      <vt:lpstr>(تابع) أبرز العلماء والباحثين في مجال إدارة الجودة الشاملة:</vt:lpstr>
      <vt:lpstr>(تابع) أبرز العلماء والباحثين في مجال إدارة الجودة الشاملة:</vt:lpstr>
      <vt:lpstr>(تابع) أبرز العلماء والباحثين في مجال إدارة الجودة الشاملة:</vt:lpstr>
      <vt:lpstr> تنظيم إدارة الجودة الشاملة:</vt:lpstr>
      <vt:lpstr> (تابع) تنظيم إدارة الجودة الشاملة:</vt:lpstr>
      <vt:lpstr> تشكيل مجلس الجودة:</vt:lpstr>
      <vt:lpstr> بناء فرق العمل:</vt:lpstr>
      <vt:lpstr> أنواع فرق العمل:</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user</cp:lastModifiedBy>
  <cp:revision>482</cp:revision>
  <cp:lastPrinted>2011-10-27T16:44:23Z</cp:lastPrinted>
  <dcterms:created xsi:type="dcterms:W3CDTF">2009-10-14T19:14:34Z</dcterms:created>
  <dcterms:modified xsi:type="dcterms:W3CDTF">2012-09-10T08:34:05Z</dcterms:modified>
</cp:coreProperties>
</file>