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22" r:id="rId2"/>
    <p:sldId id="321" r:id="rId3"/>
    <p:sldId id="259" r:id="rId4"/>
    <p:sldId id="287" r:id="rId5"/>
    <p:sldId id="411" r:id="rId6"/>
    <p:sldId id="412" r:id="rId7"/>
    <p:sldId id="413" r:id="rId8"/>
    <p:sldId id="414" r:id="rId9"/>
    <p:sldId id="415" r:id="rId10"/>
    <p:sldId id="358" r:id="rId11"/>
    <p:sldId id="416" r:id="rId12"/>
    <p:sldId id="392" r:id="rId13"/>
    <p:sldId id="406" r:id="rId14"/>
    <p:sldId id="407" r:id="rId15"/>
    <p:sldId id="417" r:id="rId16"/>
    <p:sldId id="418" r:id="rId17"/>
    <p:sldId id="266" r:id="rId18"/>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9900"/>
    <a:srgbClr val="FF3300"/>
    <a:srgbClr val="CC6600"/>
    <a:srgbClr val="000000"/>
    <a:srgbClr val="663300"/>
    <a:srgbClr val="AD9968"/>
    <a:srgbClr val="3B84A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4664" autoAdjust="0"/>
  </p:normalViewPr>
  <p:slideViewPr>
    <p:cSldViewPr>
      <p:cViewPr>
        <p:scale>
          <a:sx n="70" d="100"/>
          <a:sy n="70" d="100"/>
        </p:scale>
        <p:origin x="-1596"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xmlns=""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en-US" dirty="0" smtClean="0">
                <a:solidFill>
                  <a:srgbClr val="376092"/>
                </a:solidFill>
                <a:cs typeface="Arial" pitchFamily="34" charset="0"/>
              </a:rPr>
              <a:t>1</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r>
              <a:rPr lang="en-US" dirty="0" smtClean="0"/>
              <a:t> </a:t>
            </a: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a:t>
            </a:r>
            <a:r>
              <a:rPr lang="ar-SA" sz="4200" b="1" dirty="0" smtClean="0">
                <a:solidFill>
                  <a:schemeClr val="tx1"/>
                </a:solidFill>
                <a:latin typeface="AYM Wadiy S_U normal."/>
                <a:cs typeface="Times New Roman" pitchFamily="18" charset="0"/>
              </a:rPr>
              <a:t>الثامنة</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تكاليــف الجــودة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3">
                                            <p:txEl>
                                              <p:pRg st="0" end="0"/>
                                            </p:txEl>
                                          </p:spTgt>
                                        </p:tgtEl>
                                        <p:attrNameLst>
                                          <p:attrName>ppt_w</p:attrName>
                                        </p:attrNameLst>
                                      </p:cBhvr>
                                    </p:anim>
                                    <p:anim by="(#ppt_w*0.50)" calcmode="lin" valueType="num">
                                      <p:cBhvr>
                                        <p:cTn id="14" dur="500" decel="50000" autoRev="1" fill="hold">
                                          <p:stCondLst>
                                            <p:cond delay="0"/>
                                          </p:stCondLst>
                                        </p:cTn>
                                        <p:tgtEl>
                                          <p:spTgt spid="3">
                                            <p:txEl>
                                              <p:pRg st="0" end="0"/>
                                            </p:txEl>
                                          </p:spTgt>
                                        </p:tgtEl>
                                        <p:attrNameLst>
                                          <p:attrName>ppt_x</p:attrName>
                                        </p:attrNameLst>
                                      </p:cBhvr>
                                    </p:anim>
                                    <p:anim from="(-#ppt_h/2)" to="(#ppt_y)" calcmode="lin" valueType="num">
                                      <p:cBhvr>
                                        <p:cTn id="15" dur="1000" fill="hold">
                                          <p:stCondLst>
                                            <p:cond delay="0"/>
                                          </p:stCondLst>
                                        </p:cTn>
                                        <p:tgtEl>
                                          <p:spTgt spid="3">
                                            <p:txEl>
                                              <p:pRg st="0" end="0"/>
                                            </p:txEl>
                                          </p:spTgt>
                                        </p:tgtEl>
                                        <p:attrNameLst>
                                          <p:attrName>ppt_y</p:attrName>
                                        </p:attrNameLst>
                                      </p:cBhvr>
                                    </p:anim>
                                    <p:animRot by="21600000">
                                      <p:cBhvr>
                                        <p:cTn id="16"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5000"/>
            <a:ext cx="7924800"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طبيعة تكاليف الجودة وأنواعها.</a:t>
            </a:r>
          </a:p>
          <a:p>
            <a:pPr lvl="0" algn="just">
              <a:buFont typeface="Arial" pitchFamily="34" charset="0"/>
              <a:buChar char="•"/>
            </a:pPr>
            <a:r>
              <a:rPr lang="ar-SA" sz="3600" b="1" dirty="0" smtClean="0">
                <a:solidFill>
                  <a:prstClr val="black"/>
                </a:solidFill>
              </a:rPr>
              <a:t> تكاليف الجودة المستترة.</a:t>
            </a:r>
          </a:p>
          <a:p>
            <a:pPr lvl="0" algn="just">
              <a:buFont typeface="Arial" pitchFamily="34" charset="0"/>
              <a:buChar char="•"/>
            </a:pPr>
            <a:r>
              <a:rPr lang="ar-SA" sz="3600" b="1" dirty="0" smtClean="0">
                <a:solidFill>
                  <a:prstClr val="black"/>
                </a:solidFill>
              </a:rPr>
              <a:t> تخفيض التكاليف.</a:t>
            </a:r>
          </a:p>
          <a:p>
            <a:pPr lvl="0" algn="just">
              <a:buFont typeface="Arial" pitchFamily="34" charset="0"/>
              <a:buChar char="•"/>
            </a:pPr>
            <a:r>
              <a:rPr lang="ar-SA" sz="3600" b="1" dirty="0" smtClean="0">
                <a:solidFill>
                  <a:prstClr val="black"/>
                </a:solidFill>
              </a:rPr>
              <a:t> جمع المعلومات عن التكاليف وتحليلها.</a:t>
            </a:r>
          </a:p>
          <a:p>
            <a:pPr lvl="0" algn="just">
              <a:buFont typeface="Arial" pitchFamily="34" charset="0"/>
              <a:buChar char="•"/>
            </a:pPr>
            <a:r>
              <a:rPr lang="ar-SA" sz="3600" b="1" dirty="0" smtClean="0">
                <a:solidFill>
                  <a:prstClr val="black"/>
                </a:solidFill>
              </a:rPr>
              <a:t> دالة خسارة الجودة.</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heel(4)">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طبيعة تكاليف الجودة وأنواعها</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304800" y="1600200"/>
            <a:ext cx="9220200" cy="3354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تكاليف الجودة</a:t>
            </a:r>
            <a:r>
              <a:rPr lang="ar-SA" sz="2600" b="1" dirty="0" smtClean="0"/>
              <a:t>:         التكاليف </a:t>
            </a:r>
            <a:r>
              <a:rPr lang="ar-SA" sz="2600" b="1" dirty="0" smtClean="0">
                <a:solidFill>
                  <a:srgbClr val="993300"/>
                </a:solidFill>
              </a:rPr>
              <a:t>المتعلقة بمنع إنتاج المنتجات المعيبة، أو اكتشاف وتصحيح المنتجات المعيبة</a:t>
            </a:r>
            <a:r>
              <a:rPr lang="ar-SA" sz="2600" b="1" dirty="0" smtClean="0"/>
              <a:t>.</a:t>
            </a:r>
          </a:p>
          <a:p>
            <a:pPr marL="514350" indent="-514350" algn="just"/>
            <a:endParaRPr lang="ar-SA" b="1" dirty="0" smtClean="0"/>
          </a:p>
          <a:p>
            <a:pPr marL="514350" indent="-514350" algn="just"/>
            <a:r>
              <a:rPr lang="ar-SA" sz="2600" b="1" dirty="0" smtClean="0"/>
              <a:t>* </a:t>
            </a:r>
            <a:r>
              <a:rPr lang="ar-SA" sz="2600" b="1" dirty="0" smtClean="0">
                <a:solidFill>
                  <a:srgbClr val="993300"/>
                </a:solidFill>
              </a:rPr>
              <a:t>لا يكفي تصنيع منتج جيد يحصل على رضا العميل للحكم على كفاءة الإدارة</a:t>
            </a:r>
            <a:r>
              <a:rPr lang="ar-SA" sz="2600" b="1" dirty="0" smtClean="0"/>
              <a:t>، بل يجب الأخذ بعين الاعتبار موضوع التكلفة، حيث أن هنالك تكاليف التقييم، والإنتاج، والمبيعات، والصيانة، .. وهنالك أيضاً تكاليف الجودة التي يمكن قياسها وتحليلها وترشيدها من خلال التخطيط السليم والرقابة الفعالة.</a:t>
            </a:r>
          </a:p>
          <a:p>
            <a:pPr marL="514350" indent="-514350" algn="just"/>
            <a:endParaRPr lang="ar-SA" sz="1200" b="1" dirty="0" smtClean="0"/>
          </a:p>
          <a:p>
            <a:pPr marL="514350" indent="-514350" algn="just"/>
            <a:endParaRPr lang="ar-SA" sz="2600" b="1" dirty="0" smtClean="0"/>
          </a:p>
        </p:txBody>
      </p:sp>
      <p:cxnSp>
        <p:nvCxnSpPr>
          <p:cNvPr id="5" name="Straight Arrow Connector 4"/>
          <p:cNvCxnSpPr/>
          <p:nvPr/>
        </p:nvCxnSpPr>
        <p:spPr>
          <a:xfrm flipH="1" flipV="1">
            <a:off x="6858000" y="1877704"/>
            <a:ext cx="73152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009900"/>
                </a:solidFill>
                <a:cs typeface="Arial" pitchFamily="34" charset="0"/>
              </a:rPr>
              <a:t> أنواع تكاليف الجودة: </a:t>
            </a:r>
          </a:p>
        </p:txBody>
      </p:sp>
      <p:sp>
        <p:nvSpPr>
          <p:cNvPr id="7" name="Rectangle 5"/>
          <p:cNvSpPr>
            <a:spLocks noChangeArrowheads="1"/>
          </p:cNvSpPr>
          <p:nvPr/>
        </p:nvSpPr>
        <p:spPr bwMode="auto">
          <a:xfrm>
            <a:off x="152400" y="1524000"/>
            <a:ext cx="9601200" cy="43935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500" b="1" u="sng" dirty="0" smtClean="0"/>
              <a:t>تكاليف الفشل الداخلية</a:t>
            </a:r>
            <a:r>
              <a:rPr lang="ar-SA" sz="2500" b="1" dirty="0" smtClean="0"/>
              <a:t>: </a:t>
            </a:r>
            <a:r>
              <a:rPr lang="en-US" sz="2500" b="1" dirty="0" smtClean="0"/>
              <a:t>Internal Failure Costs </a:t>
            </a:r>
            <a:endParaRPr lang="ar-SA" sz="2500" b="1" dirty="0" smtClean="0"/>
          </a:p>
          <a:p>
            <a:pPr marL="514350" indent="-514350" algn="just"/>
            <a:endParaRPr lang="ar-SA" sz="800" b="1" dirty="0" smtClean="0"/>
          </a:p>
          <a:p>
            <a:pPr marL="514350" indent="-514350" algn="just"/>
            <a:r>
              <a:rPr lang="ar-SA" sz="2500" b="1" dirty="0" smtClean="0"/>
              <a:t>  وهي التكاليف المتعلقة باتخاذ </a:t>
            </a:r>
            <a:r>
              <a:rPr lang="ar-SA" sz="2500" b="1" dirty="0" smtClean="0">
                <a:solidFill>
                  <a:srgbClr val="993300"/>
                </a:solidFill>
              </a:rPr>
              <a:t>الإجراءات التصحيحية </a:t>
            </a:r>
            <a:r>
              <a:rPr lang="ar-SA" sz="2500" b="1" dirty="0" smtClean="0"/>
              <a:t>لعدم مطابقة المواصفات المطلوبة من </a:t>
            </a:r>
            <a:r>
              <a:rPr lang="ar-SA" sz="2350" b="1" dirty="0" smtClean="0"/>
              <a:t>أول مرة، </a:t>
            </a:r>
            <a:r>
              <a:rPr lang="ar-SA" sz="2350" b="1" dirty="0" smtClean="0">
                <a:solidFill>
                  <a:srgbClr val="993300"/>
                </a:solidFill>
              </a:rPr>
              <a:t>ويتم اكتشافها أثناء العمليات الإنتاجية وقبل وصول المنتج إلى العميل</a:t>
            </a:r>
            <a:r>
              <a:rPr lang="ar-SA" sz="2350" b="1" dirty="0" smtClean="0"/>
              <a:t>، ومن أمثلتها:</a:t>
            </a:r>
          </a:p>
          <a:p>
            <a:pPr marL="514350" indent="-514350" algn="just"/>
            <a:r>
              <a:rPr lang="ar-SA" sz="2500" b="1" dirty="0" smtClean="0"/>
              <a:t>  أ- </a:t>
            </a:r>
            <a:r>
              <a:rPr lang="ar-SA" sz="2500" b="1" dirty="0" smtClean="0">
                <a:solidFill>
                  <a:srgbClr val="993300"/>
                </a:solidFill>
              </a:rPr>
              <a:t>العادم/ الخردة</a:t>
            </a:r>
            <a:r>
              <a:rPr lang="ar-SA" sz="2500" b="1" dirty="0" smtClean="0"/>
              <a:t>: </a:t>
            </a:r>
            <a:r>
              <a:rPr lang="en-US" sz="2500" b="1" dirty="0" smtClean="0"/>
              <a:t>Scrap</a:t>
            </a:r>
            <a:r>
              <a:rPr lang="ar-SA" sz="2500" b="1" dirty="0" smtClean="0"/>
              <a:t> تكاليف العمالة والمواد التي تحمّل على المنتجات المعيبة التي لا يمكن إصلاحها بطريقة عادية.</a:t>
            </a:r>
          </a:p>
          <a:p>
            <a:pPr marL="514350" indent="-514350" algn="just"/>
            <a:r>
              <a:rPr lang="ar-SA" sz="2500" b="1" dirty="0" smtClean="0"/>
              <a:t>  ب- </a:t>
            </a:r>
            <a:r>
              <a:rPr lang="ar-SA" sz="2500" b="1" dirty="0" smtClean="0">
                <a:solidFill>
                  <a:srgbClr val="993300"/>
                </a:solidFill>
              </a:rPr>
              <a:t>إعادة العمل</a:t>
            </a:r>
            <a:r>
              <a:rPr lang="ar-SA" sz="2500" b="1" dirty="0" smtClean="0"/>
              <a:t>: </a:t>
            </a:r>
            <a:r>
              <a:rPr lang="en-US" sz="2500" b="1" dirty="0" smtClean="0"/>
              <a:t>Rework</a:t>
            </a:r>
            <a:r>
              <a:rPr lang="ar-SA" sz="2500" b="1" dirty="0" smtClean="0"/>
              <a:t> التكاليف المتعلقة بالمواد والعمالة والمصاريف الأخرى التي تُدفع في سبيل إصلاح المنتجات المعيبة.</a:t>
            </a:r>
          </a:p>
          <a:p>
            <a:pPr marL="514350" indent="-514350" algn="just"/>
            <a:r>
              <a:rPr lang="ar-SA" sz="2500" b="1" dirty="0" smtClean="0"/>
              <a:t>  ج- </a:t>
            </a:r>
            <a:r>
              <a:rPr lang="ar-SA" sz="2500" b="1" dirty="0" smtClean="0">
                <a:solidFill>
                  <a:srgbClr val="993300"/>
                </a:solidFill>
              </a:rPr>
              <a:t>إعادة الفحص</a:t>
            </a:r>
            <a:r>
              <a:rPr lang="ar-SA" sz="2500" b="1" dirty="0" smtClean="0"/>
              <a:t>: </a:t>
            </a:r>
            <a:r>
              <a:rPr lang="en-US" sz="2500" b="1" dirty="0" smtClean="0"/>
              <a:t>Retest</a:t>
            </a:r>
            <a:r>
              <a:rPr lang="ar-SA" sz="2400" b="1" dirty="0" smtClean="0"/>
              <a:t> تكاليف إعادة فحص المنتجات التي تم إعادة العمل عليها، </a:t>
            </a:r>
            <a:r>
              <a:rPr lang="ar-SA" sz="2300" b="1" dirty="0" smtClean="0"/>
              <a:t>وتشمل تكاليف تشغيل معدات وأجهزة الفحص، بالإضافة إلى تكلفة الوقت المقضي على هذا الفحص.</a:t>
            </a:r>
          </a:p>
          <a:p>
            <a:pPr marL="514350" indent="-514350" algn="just"/>
            <a:r>
              <a:rPr lang="ar-SA" sz="2500" b="1" dirty="0" smtClean="0"/>
              <a:t>   د- </a:t>
            </a:r>
            <a:r>
              <a:rPr lang="ar-SA" sz="2500" b="1" dirty="0" smtClean="0">
                <a:solidFill>
                  <a:srgbClr val="993300"/>
                </a:solidFill>
              </a:rPr>
              <a:t>تحليل الفشل</a:t>
            </a:r>
            <a:r>
              <a:rPr lang="ar-SA" sz="2500" b="1" dirty="0" smtClean="0"/>
              <a:t>: </a:t>
            </a:r>
            <a:r>
              <a:rPr lang="en-US" sz="2500" b="1" dirty="0" smtClean="0"/>
              <a:t>Failure Analysis</a:t>
            </a:r>
            <a:r>
              <a:rPr lang="ar-SA" sz="2500" b="1" dirty="0" smtClean="0"/>
              <a:t> تكاليف تحليل أسباب الفشل الداخلي، وذلك لأجل تجنب هذه الأسباب مستقبلاً، والقضاء على أية صعوبات تصاحبها.</a:t>
            </a:r>
          </a:p>
        </p:txBody>
      </p:sp>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4)">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FF0000"/>
                </a:solidFill>
                <a:cs typeface="Arial" pitchFamily="34" charset="0"/>
              </a:rPr>
              <a:t> (تابع) </a:t>
            </a:r>
            <a:r>
              <a:rPr lang="ar-SA" sz="3200" b="1" dirty="0" smtClean="0">
                <a:solidFill>
                  <a:srgbClr val="009900"/>
                </a:solidFill>
                <a:cs typeface="Arial" pitchFamily="34" charset="0"/>
              </a:rPr>
              <a:t>أنواع تكاليف الجودة: </a:t>
            </a:r>
          </a:p>
        </p:txBody>
      </p:sp>
      <p:sp>
        <p:nvSpPr>
          <p:cNvPr id="7" name="Rectangle 5"/>
          <p:cNvSpPr>
            <a:spLocks noChangeArrowheads="1"/>
          </p:cNvSpPr>
          <p:nvPr/>
        </p:nvSpPr>
        <p:spPr bwMode="auto">
          <a:xfrm>
            <a:off x="152400" y="1371630"/>
            <a:ext cx="9601200" cy="48167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500" b="1" u="sng" dirty="0" smtClean="0"/>
              <a:t>تكاليف الفشل الخارجية</a:t>
            </a:r>
            <a:r>
              <a:rPr lang="ar-SA" sz="2500" b="1" dirty="0" smtClean="0"/>
              <a:t>: </a:t>
            </a:r>
            <a:r>
              <a:rPr lang="en-US" sz="2500" b="1" dirty="0" smtClean="0"/>
              <a:t>External Failure Costs </a:t>
            </a:r>
            <a:endParaRPr lang="ar-SA" sz="2500" b="1" dirty="0" smtClean="0"/>
          </a:p>
          <a:p>
            <a:pPr marL="514350" indent="-514350" algn="just"/>
            <a:endParaRPr lang="ar-SA" sz="600" b="1" dirty="0" smtClean="0"/>
          </a:p>
          <a:p>
            <a:pPr marL="514350" indent="-514350" algn="just"/>
            <a:r>
              <a:rPr lang="ar-SA" sz="2500" b="1" dirty="0" smtClean="0"/>
              <a:t>  </a:t>
            </a:r>
            <a:r>
              <a:rPr lang="ar-SA" sz="2450" b="1" dirty="0" smtClean="0"/>
              <a:t>وهي التكاليف المتعلقة باكتشاف العيوب</a:t>
            </a:r>
            <a:r>
              <a:rPr lang="ar-SA" sz="2500" b="1" dirty="0" smtClean="0"/>
              <a:t>، </a:t>
            </a:r>
            <a:r>
              <a:rPr lang="ar-SA" sz="2450" b="1" dirty="0" smtClean="0"/>
              <a:t>وذلك بعد تسليم المنتجات إلى العملاء</a:t>
            </a:r>
            <a:r>
              <a:rPr lang="ar-SA" sz="2500" b="1" dirty="0" smtClean="0"/>
              <a:t>، </a:t>
            </a:r>
            <a:r>
              <a:rPr lang="ar-SA" sz="2350" b="1" dirty="0" smtClean="0"/>
              <a:t>ومن أمثلتها:</a:t>
            </a:r>
          </a:p>
          <a:p>
            <a:pPr marL="514350" indent="-514350" algn="just"/>
            <a:r>
              <a:rPr lang="ar-SA" sz="2500" b="1" dirty="0" smtClean="0"/>
              <a:t>  أ- </a:t>
            </a:r>
            <a:r>
              <a:rPr lang="ar-SA" sz="2500" b="1" dirty="0" smtClean="0">
                <a:solidFill>
                  <a:srgbClr val="993300"/>
                </a:solidFill>
              </a:rPr>
              <a:t>شكاوي العملاء</a:t>
            </a:r>
            <a:r>
              <a:rPr lang="ar-SA" sz="2500" b="1" dirty="0" smtClean="0"/>
              <a:t>: </a:t>
            </a:r>
            <a:r>
              <a:rPr lang="en-US" sz="2500" b="1" dirty="0" smtClean="0"/>
              <a:t>Customer Complaints</a:t>
            </a:r>
            <a:r>
              <a:rPr lang="ar-SA" sz="2500" b="1" dirty="0" smtClean="0"/>
              <a:t> المتمثلة باستلام الشكاوي أو الاستماع إليها والتحقيق فيها وحلها.</a:t>
            </a:r>
          </a:p>
          <a:p>
            <a:pPr marL="514350" indent="-514350" algn="just"/>
            <a:r>
              <a:rPr lang="ar-SA" sz="2500" b="1" dirty="0" smtClean="0"/>
              <a:t>  ب- </a:t>
            </a:r>
            <a:r>
              <a:rPr lang="ar-SA" sz="2500" b="1" dirty="0" smtClean="0">
                <a:solidFill>
                  <a:srgbClr val="993300"/>
                </a:solidFill>
              </a:rPr>
              <a:t>الكفالة</a:t>
            </a:r>
            <a:r>
              <a:rPr lang="ar-SA" sz="2500" b="1" dirty="0" smtClean="0"/>
              <a:t>: </a:t>
            </a:r>
            <a:r>
              <a:rPr lang="en-US" sz="2500" b="1" dirty="0" smtClean="0"/>
              <a:t>Guarantee</a:t>
            </a:r>
            <a:r>
              <a:rPr lang="ar-SA" sz="2500" b="1" dirty="0" smtClean="0"/>
              <a:t> تشمل تكلفة استبدال، أو إصلاح المنتجات المباعة إلى العملاء أثناء الفترة التي تغطيها الكفالة.</a:t>
            </a:r>
          </a:p>
          <a:p>
            <a:pPr marL="514350" indent="-514350" algn="just"/>
            <a:r>
              <a:rPr lang="ar-SA" sz="2500" b="1" dirty="0" smtClean="0"/>
              <a:t>  ج- </a:t>
            </a:r>
            <a:r>
              <a:rPr lang="ar-SA" sz="2500" b="1" dirty="0" smtClean="0">
                <a:solidFill>
                  <a:srgbClr val="993300"/>
                </a:solidFill>
              </a:rPr>
              <a:t>المردودات</a:t>
            </a:r>
            <a:r>
              <a:rPr lang="ar-SA" sz="2500" b="1" dirty="0" smtClean="0"/>
              <a:t>: </a:t>
            </a:r>
            <a:r>
              <a:rPr lang="en-US" sz="2500" b="1" dirty="0" smtClean="0"/>
              <a:t> Returns</a:t>
            </a:r>
            <a:r>
              <a:rPr lang="ar-SA" sz="2400" b="1" dirty="0" smtClean="0"/>
              <a:t>معالجة وإصلاح العيوب في المنتجات المباعة التي قام العملاء بإرجاعها إلى المنظمة بسبب وجود عيوب في التصميم أو التشغيل</a:t>
            </a:r>
            <a:r>
              <a:rPr lang="ar-SA" sz="2350" b="1" dirty="0" smtClean="0"/>
              <a:t>.</a:t>
            </a:r>
          </a:p>
          <a:p>
            <a:pPr marL="514350" indent="-514350" algn="just"/>
            <a:r>
              <a:rPr lang="ar-SA" sz="2500" b="1" dirty="0" smtClean="0"/>
              <a:t>   د- </a:t>
            </a:r>
            <a:r>
              <a:rPr lang="ar-SA" sz="2500" b="1" dirty="0" smtClean="0">
                <a:solidFill>
                  <a:srgbClr val="993300"/>
                </a:solidFill>
              </a:rPr>
              <a:t>فقدان السمعة</a:t>
            </a:r>
            <a:r>
              <a:rPr lang="ar-SA" sz="2500" b="1" dirty="0" smtClean="0"/>
              <a:t>: </a:t>
            </a:r>
            <a:r>
              <a:rPr lang="en-US" sz="2500" b="1" dirty="0" smtClean="0"/>
              <a:t> Loss of Reputation</a:t>
            </a:r>
            <a:r>
              <a:rPr lang="ar-SA" sz="2500" b="1" dirty="0" smtClean="0"/>
              <a:t>المتمثلة بفقدان المنظمة لجزء من مصداقيتها وسمعتها بين العملاء، وكذلك بين الموزعين.</a:t>
            </a:r>
          </a:p>
          <a:p>
            <a:pPr marL="514350" indent="-514350" algn="just"/>
            <a:endParaRPr lang="ar-SA" sz="800" b="1" dirty="0" smtClean="0"/>
          </a:p>
          <a:p>
            <a:pPr marL="514350" indent="-514350" algn="just"/>
            <a:r>
              <a:rPr lang="ar-SA" sz="2200" b="1" dirty="0" smtClean="0"/>
              <a:t>* إن الفشل الداخلي أو الخارجي (تكاليف الجودة الرديئة) لها آثار سلبية كبيرة على زيادة تكاليف المنظمة، وبالتالي على كفاءة الإدارة، ناهيك عن سوء استخدام الموارد، </a:t>
            </a:r>
            <a:r>
              <a:rPr lang="ar-SA" sz="2100" b="1" dirty="0" smtClean="0"/>
              <a:t>وفقدان الثقة، ودفع الغرامات، ...</a:t>
            </a:r>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4)">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FF0000"/>
                </a:solidFill>
                <a:cs typeface="Arial" pitchFamily="34" charset="0"/>
              </a:rPr>
              <a:t> (تابع) </a:t>
            </a:r>
            <a:r>
              <a:rPr lang="ar-SA" sz="3200" b="1" dirty="0" smtClean="0">
                <a:solidFill>
                  <a:srgbClr val="009900"/>
                </a:solidFill>
                <a:cs typeface="Arial" pitchFamily="34" charset="0"/>
              </a:rPr>
              <a:t>أنواع تكاليف الجودة: </a:t>
            </a:r>
          </a:p>
        </p:txBody>
      </p:sp>
      <p:sp>
        <p:nvSpPr>
          <p:cNvPr id="7" name="Rectangle 5"/>
          <p:cNvSpPr>
            <a:spLocks noChangeArrowheads="1"/>
          </p:cNvSpPr>
          <p:nvPr/>
        </p:nvSpPr>
        <p:spPr bwMode="auto">
          <a:xfrm>
            <a:off x="304800" y="1593026"/>
            <a:ext cx="9220200" cy="45089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3"/>
            </a:pPr>
            <a:r>
              <a:rPr lang="ar-SA" sz="2500" b="1" u="sng" dirty="0" smtClean="0"/>
              <a:t>تكاليف التقويم</a:t>
            </a:r>
            <a:r>
              <a:rPr lang="ar-SA" sz="2500" b="1" dirty="0" smtClean="0"/>
              <a:t>: </a:t>
            </a:r>
            <a:r>
              <a:rPr lang="en-US" sz="2500" b="1" dirty="0" smtClean="0"/>
              <a:t>Appraisal Costs </a:t>
            </a:r>
            <a:endParaRPr lang="ar-SA" sz="2500" b="1" dirty="0" smtClean="0"/>
          </a:p>
          <a:p>
            <a:pPr marL="514350" indent="-514350" algn="just"/>
            <a:endParaRPr lang="ar-SA" sz="500" b="1" dirty="0" smtClean="0"/>
          </a:p>
          <a:p>
            <a:pPr marL="514350" indent="-514350" algn="just"/>
            <a:r>
              <a:rPr lang="ar-SA" sz="2500" b="1" dirty="0" smtClean="0"/>
              <a:t>  وهي التكاليف المتعلقة بتقويم المنتج، والتأكد من مدى مطابقته للمواصفات المطلوبة، ومن أمثلتها:</a:t>
            </a:r>
          </a:p>
          <a:p>
            <a:pPr marL="514350" indent="-514350" algn="just"/>
            <a:r>
              <a:rPr lang="ar-SA" sz="2500" b="1" dirty="0" smtClean="0"/>
              <a:t>  أ- </a:t>
            </a:r>
            <a:r>
              <a:rPr lang="ar-SA" sz="2500" b="1" dirty="0" smtClean="0">
                <a:solidFill>
                  <a:srgbClr val="993300"/>
                </a:solidFill>
              </a:rPr>
              <a:t>فحص المواد الداخلة</a:t>
            </a:r>
            <a:r>
              <a:rPr lang="ar-SA" sz="2500" b="1" dirty="0" smtClean="0"/>
              <a:t>: </a:t>
            </a:r>
            <a:r>
              <a:rPr lang="en-US" sz="2500" b="1" dirty="0" smtClean="0"/>
              <a:t> Incoming Inspection</a:t>
            </a:r>
            <a:r>
              <a:rPr lang="ar-SA" sz="2500" b="1" dirty="0" smtClean="0"/>
              <a:t>فحص المواد والآلات والمعدات المشتراة (فحص المدخلات).</a:t>
            </a:r>
          </a:p>
          <a:p>
            <a:pPr marL="514350" indent="-514350" algn="just"/>
            <a:r>
              <a:rPr lang="ar-SA" sz="2500" b="1" dirty="0" smtClean="0"/>
              <a:t>  ب- </a:t>
            </a:r>
            <a:r>
              <a:rPr lang="ar-SA" sz="2500" b="1" dirty="0" smtClean="0">
                <a:solidFill>
                  <a:srgbClr val="993300"/>
                </a:solidFill>
              </a:rPr>
              <a:t>فحص العمليات</a:t>
            </a:r>
            <a:r>
              <a:rPr lang="ar-SA" sz="2500" b="1" dirty="0" smtClean="0"/>
              <a:t>: </a:t>
            </a:r>
            <a:r>
              <a:rPr lang="en-US" sz="2500" b="1" dirty="0" smtClean="0"/>
              <a:t> Process Inspection</a:t>
            </a:r>
            <a:r>
              <a:rPr lang="ar-SA" sz="2500" b="1" dirty="0" smtClean="0"/>
              <a:t>فحص العمليات أو الأنشطة الخاصة بتحويل المدخلات إلى مخرجات.</a:t>
            </a:r>
          </a:p>
          <a:p>
            <a:pPr marL="514350" indent="-514350" algn="just"/>
            <a:r>
              <a:rPr lang="ar-SA" sz="2500" b="1" dirty="0" smtClean="0"/>
              <a:t>  ج- </a:t>
            </a:r>
            <a:r>
              <a:rPr lang="ar-SA" sz="2500" b="1" dirty="0" smtClean="0">
                <a:solidFill>
                  <a:srgbClr val="993300"/>
                </a:solidFill>
              </a:rPr>
              <a:t>فحص المنتجات</a:t>
            </a:r>
            <a:r>
              <a:rPr lang="ar-SA" sz="2500" b="1" dirty="0" smtClean="0"/>
              <a:t>: </a:t>
            </a:r>
            <a:r>
              <a:rPr lang="en-US" sz="2500" b="1" dirty="0" smtClean="0"/>
              <a:t> Products Inspection</a:t>
            </a:r>
            <a:r>
              <a:rPr lang="ar-SA" sz="2500" b="1" dirty="0" smtClean="0"/>
              <a:t>فحص المنتجات بعد الانتهاء من عملية التصنيع (فحص المخرجات) قبل القيام ببيعها إلى العميل، بهدف التأكد من مطابقتها للمواصفات.</a:t>
            </a:r>
          </a:p>
          <a:p>
            <a:pPr marL="514350" indent="-514350" algn="just"/>
            <a:endParaRPr lang="ar-SA" sz="2200" b="1" dirty="0" smtClean="0"/>
          </a:p>
        </p:txBody>
      </p:sp>
    </p:spTree>
  </p:cSld>
  <p:clrMapOvr>
    <a:masterClrMapping/>
  </p:clrMapOvr>
  <p:transition spd="slow">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4)">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FF0000"/>
                </a:solidFill>
                <a:cs typeface="Arial" pitchFamily="34" charset="0"/>
              </a:rPr>
              <a:t> (تابع) </a:t>
            </a:r>
            <a:r>
              <a:rPr lang="ar-SA" sz="3200" b="1" dirty="0" smtClean="0">
                <a:solidFill>
                  <a:srgbClr val="009900"/>
                </a:solidFill>
                <a:cs typeface="Arial" pitchFamily="34" charset="0"/>
              </a:rPr>
              <a:t>أنواع تكاليف الجودة: </a:t>
            </a:r>
          </a:p>
        </p:txBody>
      </p:sp>
      <p:sp>
        <p:nvSpPr>
          <p:cNvPr id="7" name="Rectangle 5"/>
          <p:cNvSpPr>
            <a:spLocks noChangeArrowheads="1"/>
          </p:cNvSpPr>
          <p:nvPr/>
        </p:nvSpPr>
        <p:spPr bwMode="auto">
          <a:xfrm>
            <a:off x="152400" y="1371600"/>
            <a:ext cx="9525000" cy="5093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4"/>
            </a:pPr>
            <a:r>
              <a:rPr lang="ar-SA" sz="2500" b="1" u="sng" dirty="0" smtClean="0"/>
              <a:t>تكاليف الوقاية</a:t>
            </a:r>
            <a:r>
              <a:rPr lang="ar-SA" sz="2500" b="1" dirty="0" smtClean="0"/>
              <a:t>: </a:t>
            </a:r>
            <a:r>
              <a:rPr lang="en-US" sz="2500" b="1" dirty="0" smtClean="0"/>
              <a:t>Prevention Costs </a:t>
            </a:r>
            <a:endParaRPr lang="ar-SA" sz="2500" b="1" dirty="0" smtClean="0"/>
          </a:p>
          <a:p>
            <a:pPr marL="514350" indent="-514350" algn="just"/>
            <a:endParaRPr lang="ar-SA" sz="500" b="1" dirty="0" smtClean="0"/>
          </a:p>
          <a:p>
            <a:pPr marL="514350" indent="-514350" algn="just"/>
            <a:r>
              <a:rPr lang="ar-SA" sz="2500" b="1" dirty="0" smtClean="0"/>
              <a:t>  تشمل كافة الأنشطة المصممة لمنع وقوع الأخطاء، ومن أمثلتها:</a:t>
            </a:r>
          </a:p>
          <a:p>
            <a:pPr marL="514350" indent="-514350" algn="just"/>
            <a:r>
              <a:rPr lang="ar-SA" sz="2500" b="1" dirty="0" smtClean="0"/>
              <a:t>  أ- </a:t>
            </a:r>
            <a:r>
              <a:rPr lang="ar-SA" sz="2500" b="1" dirty="0" smtClean="0">
                <a:solidFill>
                  <a:srgbClr val="993300"/>
                </a:solidFill>
              </a:rPr>
              <a:t>تخطيط الجودة</a:t>
            </a:r>
            <a:r>
              <a:rPr lang="ar-SA" sz="2500" b="1" dirty="0" smtClean="0"/>
              <a:t>: </a:t>
            </a:r>
            <a:r>
              <a:rPr lang="en-US" sz="2500" b="1" dirty="0" smtClean="0"/>
              <a:t> Quality Planning</a:t>
            </a:r>
            <a:r>
              <a:rPr lang="ar-SA" sz="2500" b="1" dirty="0" smtClean="0"/>
              <a:t>تكلفة تخطيط الجودة ووضع المواصفات التي تلبي احتياجات العميل.</a:t>
            </a:r>
          </a:p>
          <a:p>
            <a:pPr marL="514350" indent="-514350" algn="just"/>
            <a:r>
              <a:rPr lang="ar-SA" sz="2500" b="1" dirty="0" smtClean="0"/>
              <a:t>  ب- </a:t>
            </a:r>
            <a:r>
              <a:rPr lang="ar-SA" sz="2500" b="1" dirty="0" smtClean="0">
                <a:solidFill>
                  <a:srgbClr val="993300"/>
                </a:solidFill>
              </a:rPr>
              <a:t>معدات الفحص</a:t>
            </a:r>
            <a:r>
              <a:rPr lang="ar-SA" sz="2500" b="1" dirty="0" smtClean="0"/>
              <a:t>: </a:t>
            </a:r>
            <a:r>
              <a:rPr lang="en-US" sz="2500" b="1" dirty="0" smtClean="0"/>
              <a:t> Inspection Devices</a:t>
            </a:r>
            <a:r>
              <a:rPr lang="ar-SA" sz="2500" b="1" dirty="0" smtClean="0"/>
              <a:t>تكلفة شراء وتركيب معدات الفحص، والتفتيش للمدخلات والعمليات والمخرجات.</a:t>
            </a:r>
          </a:p>
          <a:p>
            <a:pPr marL="514350" indent="-514350" algn="just"/>
            <a:r>
              <a:rPr lang="ar-SA" sz="2500" b="1" dirty="0" smtClean="0"/>
              <a:t>  ج- </a:t>
            </a:r>
            <a:r>
              <a:rPr lang="ar-SA" sz="2500" b="1" dirty="0" smtClean="0">
                <a:solidFill>
                  <a:srgbClr val="993300"/>
                </a:solidFill>
              </a:rPr>
              <a:t>التدقيق الداخلي</a:t>
            </a:r>
            <a:r>
              <a:rPr lang="ar-SA" sz="2500" b="1" dirty="0" smtClean="0"/>
              <a:t>: </a:t>
            </a:r>
            <a:r>
              <a:rPr lang="en-US" sz="2500" b="1" dirty="0" smtClean="0"/>
              <a:t> Internal Audits</a:t>
            </a:r>
            <a:r>
              <a:rPr lang="ar-SA" sz="2500" b="1" dirty="0" smtClean="0"/>
              <a:t>تكلفة تخطيط وإجراء التدقيق الداخلي للتأكد من تطبيق نظام الجودة بالشكل السليم ولصيانة هذا النظام.</a:t>
            </a:r>
          </a:p>
          <a:p>
            <a:pPr marL="514350" indent="-514350" algn="just"/>
            <a:r>
              <a:rPr lang="ar-SA" sz="2500" b="1" dirty="0" smtClean="0"/>
              <a:t>  د- </a:t>
            </a:r>
            <a:r>
              <a:rPr lang="ar-SA" sz="2500" b="1" dirty="0" smtClean="0">
                <a:solidFill>
                  <a:srgbClr val="993300"/>
                </a:solidFill>
              </a:rPr>
              <a:t>التدريب</a:t>
            </a:r>
            <a:r>
              <a:rPr lang="ar-SA" sz="2500" b="1" dirty="0" smtClean="0"/>
              <a:t>: </a:t>
            </a:r>
            <a:r>
              <a:rPr lang="en-US" sz="2500" b="1" dirty="0" smtClean="0"/>
              <a:t>Training</a:t>
            </a:r>
            <a:r>
              <a:rPr lang="ar-SA" sz="2500" b="1" dirty="0" smtClean="0"/>
              <a:t> تكلفة تدريب العاملين على أساليب الوقاية من الوقوع في الأخطاء، وزيادة مهاراتهم وقدراتهم على تطبيق نظام الجودة.</a:t>
            </a:r>
          </a:p>
          <a:p>
            <a:pPr marL="514350" indent="-514350" algn="just"/>
            <a:endParaRPr lang="ar-SA" sz="800" b="1" dirty="0" smtClean="0"/>
          </a:p>
          <a:p>
            <a:pPr marL="514350" indent="-514350" algn="just"/>
            <a:r>
              <a:rPr lang="ar-SA" sz="2100" b="1" dirty="0" smtClean="0"/>
              <a:t>* </a:t>
            </a:r>
            <a:r>
              <a:rPr lang="ar-SA" sz="1900" b="1" dirty="0" smtClean="0">
                <a:solidFill>
                  <a:srgbClr val="993300"/>
                </a:solidFill>
              </a:rPr>
              <a:t>يركز</a:t>
            </a:r>
            <a:r>
              <a:rPr lang="ar-SA" sz="1900" b="1" dirty="0" smtClean="0"/>
              <a:t> </a:t>
            </a:r>
            <a:r>
              <a:rPr lang="ar-SA" sz="1900" b="1" dirty="0" smtClean="0">
                <a:solidFill>
                  <a:srgbClr val="993300"/>
                </a:solidFill>
              </a:rPr>
              <a:t>المدخل التقليدي </a:t>
            </a:r>
            <a:r>
              <a:rPr lang="ar-SA" sz="1900" b="1" dirty="0" smtClean="0"/>
              <a:t>في تكاليف الجودة على تكلفة العادم وإعادة العمل، إلا أن </a:t>
            </a:r>
            <a:r>
              <a:rPr lang="ar-SA" sz="1900" b="1" dirty="0" smtClean="0">
                <a:solidFill>
                  <a:srgbClr val="993300"/>
                </a:solidFill>
              </a:rPr>
              <a:t>المدخل الحديث في الجودة </a:t>
            </a:r>
            <a:r>
              <a:rPr lang="ar-SA" sz="1900" b="1" dirty="0" smtClean="0"/>
              <a:t>يركز على تكلفة الفشل الخارجية، لأن الخسارة هنا خسارة طويلة الأمد تتمثل في خسارة المبيعات وفقدان ولاء العملاء.</a:t>
            </a:r>
          </a:p>
          <a:p>
            <a:pPr marL="514350" indent="-514350" algn="just"/>
            <a:endParaRPr lang="ar-SA" sz="2200" b="1" dirty="0" smtClean="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تكاليف الجودة المستترة (المخفية)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372374"/>
            <a:ext cx="9448800" cy="4647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endParaRPr lang="ar-SA" sz="1200" b="1" dirty="0" smtClean="0"/>
          </a:p>
          <a:p>
            <a:pPr marL="514350" indent="-514350" algn="just"/>
            <a:r>
              <a:rPr lang="ar-SA" sz="2600" b="1" dirty="0" smtClean="0"/>
              <a:t>تكلفة </a:t>
            </a:r>
            <a:r>
              <a:rPr lang="ar-SA" sz="2600" b="1" dirty="0" smtClean="0">
                <a:solidFill>
                  <a:srgbClr val="993300"/>
                </a:solidFill>
              </a:rPr>
              <a:t>غير ظاهرة </a:t>
            </a:r>
            <a:r>
              <a:rPr lang="en-US" sz="2600" b="1" dirty="0" smtClean="0"/>
              <a:t>Hidden Quality Costs</a:t>
            </a:r>
            <a:r>
              <a:rPr lang="ar-SA" sz="2600" b="1" dirty="0" smtClean="0"/>
              <a:t> </a:t>
            </a:r>
            <a:r>
              <a:rPr lang="ar-SA" sz="2600" b="1" dirty="0" smtClean="0">
                <a:solidFill>
                  <a:srgbClr val="993300"/>
                </a:solidFill>
              </a:rPr>
              <a:t>قد تعود إلى عدم كفاءة الأنظمة الموضوعة </a:t>
            </a:r>
            <a:r>
              <a:rPr lang="ar-SA" sz="2600" b="1" dirty="0" smtClean="0"/>
              <a:t>ومن أمثلتها: طاقة الآلات الضائعة أو الزائدة عن الحاجة، وتقطّع جداول الإنتاج، وتخزين المواد الفائضة عن الحاجة، ... </a:t>
            </a:r>
            <a:r>
              <a:rPr lang="ar-SA" sz="2600" b="1" dirty="0" smtClean="0">
                <a:solidFill>
                  <a:srgbClr val="993300"/>
                </a:solidFill>
              </a:rPr>
              <a:t>مما يؤدي إلى عدم وصول الإدارة إلى الاستخدام الأمثل للموارد.</a:t>
            </a:r>
          </a:p>
          <a:p>
            <a:pPr marL="514350" indent="-514350" algn="just"/>
            <a:endParaRPr lang="ar-SA" sz="1200" b="1" dirty="0" smtClean="0"/>
          </a:p>
          <a:p>
            <a:pPr marL="514350" indent="-514350" algn="just"/>
            <a:r>
              <a:rPr lang="ar-SA" sz="2600" b="1" dirty="0" smtClean="0"/>
              <a:t>* يمكن تخفيض أو إزالة هذه التكاليف من خلال استخدام بعض </a:t>
            </a:r>
            <a:r>
              <a:rPr lang="ar-SA" sz="2600" b="1" dirty="0" smtClean="0">
                <a:solidFill>
                  <a:srgbClr val="993300"/>
                </a:solidFill>
              </a:rPr>
              <a:t>الوسائل الإحصائية لضبط العمليات</a:t>
            </a:r>
            <a:r>
              <a:rPr lang="ar-SA" sz="2600" b="1" dirty="0" smtClean="0"/>
              <a:t> </a:t>
            </a:r>
            <a:r>
              <a:rPr lang="en-US" sz="2600" b="1" dirty="0" smtClean="0"/>
              <a:t> Statistical Process Control (SPC)</a:t>
            </a:r>
            <a:r>
              <a:rPr lang="ar-SA" sz="2600" b="1" dirty="0" smtClean="0"/>
              <a:t>وغيرها..</a:t>
            </a:r>
          </a:p>
          <a:p>
            <a:pPr marL="514350" indent="-514350" algn="just"/>
            <a:endParaRPr lang="ar-SA" sz="1200" b="1" dirty="0" smtClean="0"/>
          </a:p>
          <a:p>
            <a:pPr marL="514350" indent="-514350" algn="just"/>
            <a:r>
              <a:rPr lang="ar-SA" sz="2600" b="1" dirty="0" smtClean="0"/>
              <a:t>* هناك </a:t>
            </a:r>
            <a:r>
              <a:rPr lang="ar-SA" sz="2600" b="1" dirty="0" smtClean="0">
                <a:solidFill>
                  <a:srgbClr val="993300"/>
                </a:solidFill>
              </a:rPr>
              <a:t>بعض تكاليف أنشطة الجودة تحمّل على أنشطة أخرى فلا تظهر ضمن تكاليف الجودة الظاهرة</a:t>
            </a:r>
            <a:r>
              <a:rPr lang="ar-SA" sz="2600" b="1" dirty="0" smtClean="0"/>
              <a:t>، مثل التكاليف الخاصة بالتعديلات المتعلقة بالإنتاج والهندسة. ورغم أنها تكاليف مستترة، إلا أن لها وزنها، وقد تفوق في كثير من الأحيان تكاليف الجودة الظاهرة أو</a:t>
            </a:r>
            <a:r>
              <a:rPr lang="en-US" sz="2600" b="1" dirty="0" smtClean="0"/>
              <a:t> </a:t>
            </a:r>
            <a:r>
              <a:rPr lang="ar-SA" sz="2600" b="1" dirty="0" smtClean="0"/>
              <a:t>تزيد عليها.</a:t>
            </a: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200" b="1" dirty="0" smtClean="0">
                <a:solidFill>
                  <a:srgbClr val="002060"/>
                </a:solidFill>
              </a:rPr>
              <a:t> تخفيض التكاليف:</a:t>
            </a:r>
            <a:r>
              <a:rPr lang="ar-SA" sz="4200" b="1" dirty="0" smtClean="0">
                <a:solidFill>
                  <a:srgbClr val="009900"/>
                </a:solidFill>
                <a:cs typeface="Arial" pitchFamily="34" charset="0"/>
              </a:rPr>
              <a:t>  </a:t>
            </a:r>
            <a:endParaRPr lang="ar-SA" sz="4200" b="1" dirty="0">
              <a:solidFill>
                <a:srgbClr val="009900"/>
              </a:solidFill>
              <a:cs typeface="Arial" pitchFamily="34" charset="0"/>
            </a:endParaRPr>
          </a:p>
        </p:txBody>
      </p:sp>
      <p:sp>
        <p:nvSpPr>
          <p:cNvPr id="6" name="Rectangle 4"/>
          <p:cNvSpPr>
            <a:spLocks noChangeArrowheads="1"/>
          </p:cNvSpPr>
          <p:nvPr/>
        </p:nvSpPr>
        <p:spPr bwMode="auto">
          <a:xfrm>
            <a:off x="152400" y="1408867"/>
            <a:ext cx="9296400" cy="56015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500" b="1" dirty="0" smtClean="0"/>
              <a:t>* </a:t>
            </a:r>
            <a:r>
              <a:rPr lang="ar-SA" sz="2500" b="1" dirty="0" smtClean="0">
                <a:solidFill>
                  <a:srgbClr val="993300"/>
                </a:solidFill>
              </a:rPr>
              <a:t>تشير النظرة التقليدية للجودة إلى أن الجودة الأعلى تعني تكلفة أكثر</a:t>
            </a:r>
            <a:r>
              <a:rPr lang="ar-SA" sz="2500" b="1" dirty="0" smtClean="0"/>
              <a:t>. </a:t>
            </a:r>
            <a:r>
              <a:rPr lang="ar-SA" sz="2500" b="1" dirty="0" smtClean="0">
                <a:solidFill>
                  <a:srgbClr val="993300"/>
                </a:solidFill>
              </a:rPr>
              <a:t>وقد أكد فيليب </a:t>
            </a:r>
            <a:r>
              <a:rPr lang="ar-SA" sz="2500" b="1" dirty="0" err="1" smtClean="0">
                <a:solidFill>
                  <a:srgbClr val="993300"/>
                </a:solidFill>
              </a:rPr>
              <a:t>كروسبي</a:t>
            </a:r>
            <a:r>
              <a:rPr lang="ar-SA" sz="2500" b="1" dirty="0" smtClean="0"/>
              <a:t> </a:t>
            </a:r>
            <a:r>
              <a:rPr lang="en-US" sz="2500" b="1" dirty="0" smtClean="0"/>
              <a:t>Philip Crosby</a:t>
            </a:r>
            <a:r>
              <a:rPr lang="ar-SA" sz="2500" b="1" dirty="0" smtClean="0"/>
              <a:t> في كتابه بأن الجودة الأعلى تؤدي إلى تخفيض التكلفة، وتحقيق الأرباح. وبعد مرور سنوات على نشر هذا الكتاب أصبح عدداً كبيراً من المديرين يتفهمون هذه الحقيقة، فالمنظمات التي بدأت بتطبيق منهجية إدارة الجودة الشاملة وجدت بأن تحقيق الجودة يكون بدون تكلفة إضافية، حيث أن مجموع تكاليف الجودة بعد تطبيق هذه المنهجية يكون أقل من مجموع تكاليفها قبل التطبيق.</a:t>
            </a:r>
          </a:p>
          <a:p>
            <a:pPr marL="514350" indent="-514350" algn="just"/>
            <a:endParaRPr lang="ar-SA" sz="800" b="1" dirty="0" smtClean="0"/>
          </a:p>
          <a:p>
            <a:pPr marL="514350" indent="-514350" algn="just"/>
            <a:r>
              <a:rPr lang="ar-SA" sz="2500" b="1" dirty="0" smtClean="0"/>
              <a:t>* </a:t>
            </a:r>
            <a:r>
              <a:rPr lang="ar-SA" sz="2500" b="1" dirty="0" smtClean="0">
                <a:solidFill>
                  <a:srgbClr val="993300"/>
                </a:solidFill>
              </a:rPr>
              <a:t>من المبادئ الأساسية في إدارة الجودة الشاملة أداء العمل الصحيح من المرة الأولى </a:t>
            </a:r>
            <a:r>
              <a:rPr lang="ar-SA" sz="2500" b="1" dirty="0" smtClean="0"/>
              <a:t>والذي يُعني </a:t>
            </a:r>
            <a:r>
              <a:rPr lang="en-US" sz="2500" b="1" dirty="0" smtClean="0"/>
              <a:t>Zero defects</a:t>
            </a:r>
            <a:r>
              <a:rPr lang="ar-SA" sz="2500" b="1" dirty="0" smtClean="0"/>
              <a:t>، حيث </a:t>
            </a:r>
            <a:r>
              <a:rPr lang="ar-SA" sz="2500" b="1" u="sng" dirty="0" smtClean="0"/>
              <a:t>يمكن تحقيق ذلك</a:t>
            </a:r>
            <a:r>
              <a:rPr lang="ar-SA" sz="2500" b="1" dirty="0" smtClean="0"/>
              <a:t> </a:t>
            </a:r>
            <a:r>
              <a:rPr lang="ar-SA" sz="2500" b="1" dirty="0" smtClean="0">
                <a:solidFill>
                  <a:srgbClr val="993300"/>
                </a:solidFill>
              </a:rPr>
              <a:t>إذا استطاع الفرد أن يضبط تفكيره </a:t>
            </a:r>
            <a:r>
              <a:rPr lang="ar-SA" sz="2500" b="1" dirty="0" smtClean="0"/>
              <a:t>لأن يبذل جهده لأداء العمل الصحيح من المرة الأولى. ومما يساعد على ذلك </a:t>
            </a:r>
            <a:r>
              <a:rPr lang="ar-SA" sz="2500" b="1" dirty="0" smtClean="0">
                <a:solidFill>
                  <a:srgbClr val="993300"/>
                </a:solidFill>
              </a:rPr>
              <a:t>انتشار الثقافة بين العاملين فيما يتعلق بضرورة الوقاية </a:t>
            </a:r>
            <a:r>
              <a:rPr lang="ar-SA" sz="2500" b="1" dirty="0" smtClean="0"/>
              <a:t>من الوقوع في الأخطاء أثناء العمل، فضلاً عن أنه يمكن تجنب الجودة الرديئة من خلال </a:t>
            </a:r>
            <a:r>
              <a:rPr lang="ar-SA" sz="2500" b="1" dirty="0" smtClean="0">
                <a:solidFill>
                  <a:srgbClr val="993300"/>
                </a:solidFill>
              </a:rPr>
              <a:t>التصميم الجيد للمنتج والتخطيط الفعال للعمليات والتدريب الكافي للعاملين. </a:t>
            </a:r>
          </a:p>
          <a:p>
            <a:pPr marL="514350" indent="-514350" algn="just"/>
            <a:r>
              <a:rPr lang="ar-SA" sz="2500" b="1" dirty="0" smtClean="0"/>
              <a:t> </a:t>
            </a:r>
          </a:p>
          <a:p>
            <a:pPr marL="514350" indent="-514350" algn="just"/>
            <a:endParaRPr lang="ar-SA" sz="2500" b="1" dirty="0" smtClean="0"/>
          </a:p>
        </p:txBody>
      </p:sp>
    </p:spTree>
    <p:extLst>
      <p:ext uri="{BB962C8B-B14F-4D97-AF65-F5344CB8AC3E}">
        <p14:creationId xmlns:p14="http://schemas.microsoft.com/office/powerpoint/2010/main" xmlns="" val="3097407445"/>
      </p:ext>
    </p:extLst>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edg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304800"/>
            <a:ext cx="9372600" cy="1143000"/>
          </a:xfrm>
        </p:spPr>
        <p:txBody>
          <a:bodyPr/>
          <a:lstStyle/>
          <a:p>
            <a:pPr algn="just" rtl="1" eaLnBrk="1" hangingPunct="1"/>
            <a:r>
              <a:rPr lang="ar-SA" sz="4200" b="1" dirty="0" smtClean="0">
                <a:solidFill>
                  <a:srgbClr val="002060"/>
                </a:solidFill>
              </a:rPr>
              <a:t> </a:t>
            </a:r>
            <a:r>
              <a:rPr lang="ar-SA" sz="4200" b="1" dirty="0" smtClean="0">
                <a:solidFill>
                  <a:srgbClr val="FF0000"/>
                </a:solidFill>
              </a:rPr>
              <a:t>(تابع) </a:t>
            </a:r>
            <a:r>
              <a:rPr lang="ar-SA" sz="4200" b="1" dirty="0" smtClean="0">
                <a:solidFill>
                  <a:srgbClr val="002060"/>
                </a:solidFill>
              </a:rPr>
              <a:t>تخفيض التكاليف:</a:t>
            </a:r>
            <a:r>
              <a:rPr lang="ar-SA" sz="4200" b="1" dirty="0" smtClean="0">
                <a:solidFill>
                  <a:srgbClr val="009900"/>
                </a:solidFill>
                <a:cs typeface="Arial" pitchFamily="34" charset="0"/>
              </a:rPr>
              <a:t>  </a:t>
            </a:r>
            <a:endParaRPr lang="ar-SA" sz="4200" b="1" dirty="0">
              <a:solidFill>
                <a:srgbClr val="009900"/>
              </a:solidFill>
              <a:cs typeface="Arial" pitchFamily="34" charset="0"/>
            </a:endParaRPr>
          </a:p>
        </p:txBody>
      </p:sp>
      <p:sp>
        <p:nvSpPr>
          <p:cNvPr id="6" name="Rectangle 4"/>
          <p:cNvSpPr>
            <a:spLocks noChangeArrowheads="1"/>
          </p:cNvSpPr>
          <p:nvPr/>
        </p:nvSpPr>
        <p:spPr bwMode="auto">
          <a:xfrm>
            <a:off x="152400" y="1295400"/>
            <a:ext cx="9372600"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500" b="1" dirty="0" smtClean="0"/>
              <a:t>من المصطلحات الهامة هنا ما يسمى </a:t>
            </a:r>
            <a:r>
              <a:rPr lang="ar-SA" sz="2500" b="1" dirty="0" err="1" smtClean="0">
                <a:solidFill>
                  <a:srgbClr val="993300"/>
                </a:solidFill>
              </a:rPr>
              <a:t>بالحيود</a:t>
            </a:r>
            <a:r>
              <a:rPr lang="ar-SA" sz="2500" b="1" dirty="0" smtClean="0">
                <a:solidFill>
                  <a:srgbClr val="993300"/>
                </a:solidFill>
              </a:rPr>
              <a:t> السداسي </a:t>
            </a:r>
            <a:r>
              <a:rPr lang="en-US" sz="2500" b="1" dirty="0" smtClean="0"/>
              <a:t>Six Sigma</a:t>
            </a:r>
            <a:r>
              <a:rPr lang="ar-SA" sz="2500" b="1" dirty="0" smtClean="0"/>
              <a:t> وهو مصطلح إحصائي الهدف منه قياس مدى انحراف الإنتاج عن القيمة المثلى، والذي يُعني في النهاية أن هناك أقل من 3.4</a:t>
            </a:r>
            <a:r>
              <a:rPr lang="en-US" sz="2500" b="1" dirty="0" smtClean="0"/>
              <a:t> </a:t>
            </a:r>
            <a:r>
              <a:rPr lang="ar-SA" sz="2500" b="1" dirty="0" smtClean="0"/>
              <a:t>عيباً أو خطأ في كل مليون وحدة منتجة. وبذلك </a:t>
            </a:r>
            <a:r>
              <a:rPr lang="ar-SA" sz="2500" b="1" dirty="0" smtClean="0">
                <a:solidFill>
                  <a:srgbClr val="993300"/>
                </a:solidFill>
              </a:rPr>
              <a:t>يعتبر</a:t>
            </a:r>
            <a:r>
              <a:rPr lang="ar-SA" sz="2500" b="1" dirty="0" smtClean="0"/>
              <a:t> </a:t>
            </a:r>
            <a:r>
              <a:rPr lang="ar-SA" sz="2500" b="1" dirty="0" err="1" smtClean="0">
                <a:solidFill>
                  <a:srgbClr val="993300"/>
                </a:solidFill>
              </a:rPr>
              <a:t>الحيود</a:t>
            </a:r>
            <a:r>
              <a:rPr lang="ar-SA" sz="2500" b="1" dirty="0" smtClean="0">
                <a:solidFill>
                  <a:srgbClr val="993300"/>
                </a:solidFill>
              </a:rPr>
              <a:t> السداسي أداة من الأدوات الهامة التي تساعد على تطبيق منهجية إدارة الجودة الشاملة</a:t>
            </a:r>
            <a:r>
              <a:rPr lang="ar-SA" sz="2500" b="1" dirty="0" smtClean="0"/>
              <a:t>، وتؤدي إلى تحسين جودة المنتج وتحقيق تكلفة أقل. فالهدف من هذا التوجه هو الحصول على مردود مادي أعلى من خلال إيصال البضائع أو الخدمات بجودة عالية للمستهلك وبشكل خالي تقريباً من العيوب وبتكلفة مناسبة</a:t>
            </a:r>
            <a:r>
              <a:rPr lang="ar-SA" sz="2500" b="1" smtClean="0"/>
              <a:t>. </a:t>
            </a:r>
            <a:endParaRPr lang="ar-SA" sz="2500" b="1" dirty="0" smtClean="0">
              <a:solidFill>
                <a:srgbClr val="FF0000"/>
              </a:solidFill>
            </a:endParaRPr>
          </a:p>
          <a:p>
            <a:pPr marL="514350" indent="-514350" algn="just"/>
            <a:endParaRPr lang="ar-SA" sz="700" b="1" dirty="0" smtClean="0"/>
          </a:p>
          <a:p>
            <a:pPr marL="514350" indent="-514350" algn="just"/>
            <a:r>
              <a:rPr lang="ar-SA" sz="2400" b="1" dirty="0" smtClean="0"/>
              <a:t>* أول ما طبق هذا المفهوم في </a:t>
            </a:r>
            <a:r>
              <a:rPr lang="ar-SA" sz="2400" b="1" dirty="0" smtClean="0">
                <a:solidFill>
                  <a:srgbClr val="993300"/>
                </a:solidFill>
              </a:rPr>
              <a:t>شركة موتورولا </a:t>
            </a:r>
            <a:r>
              <a:rPr lang="ar-SA" sz="2400" b="1" dirty="0" smtClean="0"/>
              <a:t>لصناعة الأجهزة الإلكترونية لما كانت تتكبده من خسائر نتيجة لعدم تطبيقه، مما كان يؤدي في نهاية الخط الإنتاجي إلى وجود بعض العيوب التي تظهر في الفحوصات الأخيرة للأجهزة، أو التي تظهر لدى العميل بعد فترة قصيرة من الاستخدام. وقد تبعها شركة </a:t>
            </a:r>
            <a:r>
              <a:rPr lang="en-US" sz="2400" b="1" dirty="0" smtClean="0"/>
              <a:t>Texas Instruments</a:t>
            </a:r>
            <a:r>
              <a:rPr lang="ar-SA" sz="2400" b="1" dirty="0" smtClean="0"/>
              <a:t>، وشركة </a:t>
            </a:r>
            <a:r>
              <a:rPr lang="en-US" sz="2400" b="1" dirty="0" smtClean="0"/>
              <a:t>General Electric</a:t>
            </a:r>
            <a:r>
              <a:rPr lang="ar-SA" sz="2400" b="1" dirty="0" smtClean="0"/>
              <a:t>، ...، حيث حققت وفورات تعدت المليارات، وأصبح الحيود السداسي عماداً لضبط جميع مناحي أعمال الشركة.</a:t>
            </a:r>
          </a:p>
          <a:p>
            <a:pPr marL="514350" indent="-514350" algn="just"/>
            <a:r>
              <a:rPr lang="ar-SA" sz="2600" b="1" dirty="0" smtClean="0"/>
              <a:t> </a:t>
            </a:r>
          </a:p>
          <a:p>
            <a:pPr marL="514350" indent="-514350" algn="just"/>
            <a:endParaRPr lang="ar-SA" sz="2600" b="1" dirty="0" smtClean="0"/>
          </a:p>
        </p:txBody>
      </p:sp>
    </p:spTree>
    <p:extLst>
      <p:ext uri="{BB962C8B-B14F-4D97-AF65-F5344CB8AC3E}">
        <p14:creationId xmlns:p14="http://schemas.microsoft.com/office/powerpoint/2010/main" xmlns="" val="3097407445"/>
      </p:ext>
    </p:extLst>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228600"/>
            <a:ext cx="8915400" cy="1143000"/>
          </a:xfrm>
        </p:spPr>
        <p:txBody>
          <a:bodyPr/>
          <a:lstStyle/>
          <a:p>
            <a:pPr eaLnBrk="1" hangingPunct="1"/>
            <a:r>
              <a:rPr lang="ar-SA" sz="4200" b="1" dirty="0" smtClean="0">
                <a:solidFill>
                  <a:srgbClr val="002060"/>
                </a:solidFill>
                <a:cs typeface="Arial" pitchFamily="34" charset="0"/>
              </a:rPr>
              <a:t> جمع المعلومات عن تكاليف الجودة وتحليلها</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228600" y="1717119"/>
            <a:ext cx="9372600" cy="2092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هناك عدة طرق لجمع المعلومات اللازمة عن تكاليف الجودة </a:t>
            </a:r>
            <a:r>
              <a:rPr lang="ar-SA" sz="2600" b="1" dirty="0" smtClean="0">
                <a:solidFill>
                  <a:srgbClr val="993300"/>
                </a:solidFill>
              </a:rPr>
              <a:t>بالتنسيق بين دائرتي الجودة والمحاسبة </a:t>
            </a:r>
            <a:r>
              <a:rPr lang="ar-SA" sz="2600" b="1" dirty="0" smtClean="0"/>
              <a:t>في المنظمة، ومن مصادر هذه المعلومات، الجداول، ومحاضر جلسات الاجتماعات، وتقارير المصروفات، وسجلات الدوام، وقوائم الشراء، ... </a:t>
            </a:r>
            <a:r>
              <a:rPr lang="ar-SA" sz="2600" b="1" dirty="0" smtClean="0">
                <a:solidFill>
                  <a:srgbClr val="993300"/>
                </a:solidFill>
              </a:rPr>
              <a:t>وقد يشمل نظام تكاليف الجودة ضرورة تعبئة نماذج معينة </a:t>
            </a:r>
            <a:r>
              <a:rPr lang="ar-SA" sz="2600" b="1" dirty="0" smtClean="0"/>
              <a:t>مثل نماذج تكاليف العادم، أو نماذج تكاليف إعادة العمل، ...</a:t>
            </a: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3200" b="1" dirty="0" smtClean="0">
                <a:solidFill>
                  <a:srgbClr val="009900"/>
                </a:solidFill>
                <a:cs typeface="Arial" pitchFamily="34" charset="0"/>
              </a:rPr>
              <a:t> أهداف جمع المعلومات عن تكاليف الجودة وتحليلها وتفسيرها: </a:t>
            </a:r>
          </a:p>
        </p:txBody>
      </p:sp>
      <p:sp>
        <p:nvSpPr>
          <p:cNvPr id="7" name="Rectangle 5"/>
          <p:cNvSpPr>
            <a:spLocks noChangeArrowheads="1"/>
          </p:cNvSpPr>
          <p:nvPr/>
        </p:nvSpPr>
        <p:spPr bwMode="auto">
          <a:xfrm>
            <a:off x="228600" y="1383298"/>
            <a:ext cx="9448800" cy="51706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500" b="1" dirty="0" smtClean="0">
                <a:solidFill>
                  <a:srgbClr val="993300"/>
                </a:solidFill>
              </a:rPr>
              <a:t>إظهار أهمية الأنشطة المتعلقة بالجودة </a:t>
            </a:r>
            <a:r>
              <a:rPr lang="ar-SA" sz="2500" b="1" dirty="0" smtClean="0"/>
              <a:t>أمام الإدارة بالتعبير عنها كأرقام.</a:t>
            </a:r>
          </a:p>
          <a:p>
            <a:pPr marL="514350" indent="-514350" algn="just">
              <a:buFont typeface="+mj-lt"/>
              <a:buAutoNum type="arabicPeriod"/>
            </a:pPr>
            <a:r>
              <a:rPr lang="ar-SA" sz="2500" b="1" dirty="0" smtClean="0">
                <a:solidFill>
                  <a:srgbClr val="993300"/>
                </a:solidFill>
              </a:rPr>
              <a:t>إظهار تأثير الأنشطة المتعلقة بالجودة </a:t>
            </a:r>
            <a:r>
              <a:rPr lang="ar-SA" sz="2500" b="1" dirty="0" smtClean="0"/>
              <a:t>على نتائج أعمال المنظمة وأرباحها.</a:t>
            </a:r>
          </a:p>
          <a:p>
            <a:pPr marL="514350" indent="-514350" algn="just">
              <a:buFont typeface="+mj-lt"/>
              <a:buAutoNum type="arabicPeriod"/>
            </a:pPr>
            <a:r>
              <a:rPr lang="ar-SA" sz="2500" b="1" dirty="0" smtClean="0"/>
              <a:t>المساعدة في </a:t>
            </a:r>
            <a:r>
              <a:rPr lang="ar-SA" sz="2500" b="1" dirty="0" smtClean="0">
                <a:solidFill>
                  <a:srgbClr val="993300"/>
                </a:solidFill>
              </a:rPr>
              <a:t>تحديد فرص التحسين </a:t>
            </a:r>
            <a:r>
              <a:rPr lang="ar-SA" sz="2500" b="1" dirty="0" smtClean="0"/>
              <a:t>في الدوائر والعمليات.</a:t>
            </a:r>
          </a:p>
          <a:p>
            <a:pPr marL="514350" indent="-514350" algn="just">
              <a:buFont typeface="+mj-lt"/>
              <a:buAutoNum type="arabicPeriod"/>
            </a:pPr>
            <a:r>
              <a:rPr lang="ar-SA" sz="2500" b="1" dirty="0" smtClean="0"/>
              <a:t>إمكانية </a:t>
            </a:r>
            <a:r>
              <a:rPr lang="ar-SA" sz="2500" b="1" dirty="0" smtClean="0">
                <a:solidFill>
                  <a:srgbClr val="993300"/>
                </a:solidFill>
              </a:rPr>
              <a:t>عمل مقارنة </a:t>
            </a:r>
            <a:r>
              <a:rPr lang="ar-SA" sz="2500" b="1" dirty="0" smtClean="0"/>
              <a:t>مع الدوائر الأخرى أو المنظمات الأخرى.</a:t>
            </a:r>
          </a:p>
          <a:p>
            <a:pPr marL="514350" indent="-514350" algn="just">
              <a:buFont typeface="+mj-lt"/>
              <a:buAutoNum type="arabicPeriod"/>
            </a:pPr>
            <a:r>
              <a:rPr lang="ar-SA" sz="2500" b="1" dirty="0" smtClean="0">
                <a:solidFill>
                  <a:srgbClr val="993300"/>
                </a:solidFill>
              </a:rPr>
              <a:t>وضع أسس للموازنات التقديرية</a:t>
            </a:r>
            <a:r>
              <a:rPr lang="ar-SA" sz="2500" b="1" dirty="0" smtClean="0"/>
              <a:t>، </a:t>
            </a:r>
            <a:r>
              <a:rPr lang="ar-SA" sz="2500" b="1" dirty="0" smtClean="0">
                <a:solidFill>
                  <a:srgbClr val="993300"/>
                </a:solidFill>
              </a:rPr>
              <a:t>وأسلوب للمراقبة </a:t>
            </a:r>
            <a:r>
              <a:rPr lang="ar-SA" sz="2500" b="1" dirty="0" smtClean="0"/>
              <a:t>على عملية الجودة.</a:t>
            </a:r>
          </a:p>
          <a:p>
            <a:pPr marL="514350" indent="-514350" algn="just">
              <a:buFont typeface="+mj-lt"/>
              <a:buAutoNum type="arabicPeriod"/>
            </a:pPr>
            <a:r>
              <a:rPr lang="ar-SA" sz="2500" b="1" dirty="0" smtClean="0"/>
              <a:t>توفير معلومات عن التكلفة </a:t>
            </a:r>
            <a:r>
              <a:rPr lang="ar-SA" sz="2500" b="1" dirty="0" smtClean="0">
                <a:solidFill>
                  <a:srgbClr val="993300"/>
                </a:solidFill>
              </a:rPr>
              <a:t>لأهداف تتعلق بأنظمة الحوافز </a:t>
            </a:r>
            <a:r>
              <a:rPr lang="ar-SA" sz="2500" b="1" dirty="0" smtClean="0"/>
              <a:t>في المنظمة.</a:t>
            </a:r>
          </a:p>
          <a:p>
            <a:pPr marL="514350" indent="-514350" algn="just">
              <a:buFont typeface="+mj-lt"/>
              <a:buAutoNum type="arabicPeriod"/>
            </a:pPr>
            <a:r>
              <a:rPr lang="ar-SA" sz="2500" b="1" dirty="0" smtClean="0">
                <a:solidFill>
                  <a:srgbClr val="993300"/>
                </a:solidFill>
              </a:rPr>
              <a:t>معرفة التكاليف الفعلية ومقارنتها بتكاليف الجودة </a:t>
            </a:r>
            <a:r>
              <a:rPr lang="ar-SA" sz="2500" b="1" dirty="0" smtClean="0"/>
              <a:t>حسب الموازنات التقديرية الموضوعة </a:t>
            </a:r>
            <a:r>
              <a:rPr lang="ar-SA" sz="2500" b="1" dirty="0" smtClean="0">
                <a:solidFill>
                  <a:srgbClr val="993300"/>
                </a:solidFill>
              </a:rPr>
              <a:t>لتحديد الانحرافات وحجمها وطبيعتها</a:t>
            </a:r>
            <a:r>
              <a:rPr lang="ar-SA" sz="2500" b="1" dirty="0" smtClean="0"/>
              <a:t>.</a:t>
            </a:r>
          </a:p>
          <a:p>
            <a:pPr marL="514350" indent="-514350" algn="just"/>
            <a:endParaRPr lang="ar-SA" sz="500" b="1" dirty="0" smtClean="0"/>
          </a:p>
          <a:p>
            <a:pPr marL="514350" indent="-514350" algn="just"/>
            <a:r>
              <a:rPr lang="ar-SA" sz="2500" b="1" dirty="0" smtClean="0"/>
              <a:t>* </a:t>
            </a:r>
            <a:r>
              <a:rPr lang="ar-SA" sz="2500" b="1" dirty="0" smtClean="0">
                <a:solidFill>
                  <a:srgbClr val="993300"/>
                </a:solidFill>
              </a:rPr>
              <a:t>قد تزداد تكاليف الوقاية وتكاليف التقويم بعد تطبيق إدارة الجودة الشاملة في المنظمة، </a:t>
            </a:r>
            <a:r>
              <a:rPr lang="ar-SA" sz="2500" b="1" u="sng" dirty="0" smtClean="0">
                <a:solidFill>
                  <a:srgbClr val="993300"/>
                </a:solidFill>
              </a:rPr>
              <a:t>ولكن ما يعوّض</a:t>
            </a:r>
            <a:r>
              <a:rPr lang="ar-SA" sz="2500" b="1" dirty="0" smtClean="0">
                <a:solidFill>
                  <a:srgbClr val="993300"/>
                </a:solidFill>
              </a:rPr>
              <a:t> </a:t>
            </a:r>
            <a:r>
              <a:rPr lang="ar-SA" sz="2500" b="1" dirty="0" smtClean="0"/>
              <a:t>هذه الزيادة وبدرجة أكبر منها الانخفاض في تكاليف الفشل الداخلية والخارجية بعد تطبيق إدارة الجودة الشاملة. وبناءً عليه تكون النتيجة الإجمالية هي انخفاض إجمالي تكاليف الجودة بعد </a:t>
            </a:r>
            <a:r>
              <a:rPr lang="ar-SA" sz="2450" b="1" dirty="0" smtClean="0"/>
              <a:t>تطبيق هذه المنهجية مقارنة بالإجمالي قبل التطبيق.</a:t>
            </a:r>
          </a:p>
          <a:p>
            <a:pPr marL="514350" indent="-514350" algn="just">
              <a:buFont typeface="+mj-lt"/>
              <a:buAutoNum type="arabicPeriod"/>
            </a:pPr>
            <a:endParaRPr lang="ar-SA" sz="2500" b="1" dirty="0" smtClean="0"/>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en-US" sz="3800" b="1" dirty="0" smtClean="0">
                <a:solidFill>
                  <a:srgbClr val="002060"/>
                </a:solidFill>
                <a:cs typeface="Arial" pitchFamily="34" charset="0"/>
              </a:rPr>
              <a:t>Quality Loss Function</a:t>
            </a:r>
            <a:r>
              <a:rPr lang="ar-SA" sz="3800" b="1" dirty="0" smtClean="0">
                <a:solidFill>
                  <a:srgbClr val="002060"/>
                </a:solidFill>
                <a:cs typeface="Arial" pitchFamily="34" charset="0"/>
              </a:rPr>
              <a:t> </a:t>
            </a:r>
            <a:r>
              <a:rPr lang="ar-SA" sz="4200" b="1" dirty="0" smtClean="0">
                <a:solidFill>
                  <a:srgbClr val="002060"/>
                </a:solidFill>
                <a:cs typeface="Arial" pitchFamily="34" charset="0"/>
              </a:rPr>
              <a:t>دالة خسارة الجودة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23999"/>
            <a:ext cx="9448800" cy="420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550" b="1" dirty="0" smtClean="0"/>
              <a:t>ركّز </a:t>
            </a:r>
            <a:r>
              <a:rPr lang="ar-SA" sz="2550" b="1" dirty="0" err="1" smtClean="0"/>
              <a:t>جينيتش</a:t>
            </a:r>
            <a:r>
              <a:rPr lang="ar-SA" sz="2550" b="1" dirty="0" smtClean="0"/>
              <a:t> </a:t>
            </a:r>
            <a:r>
              <a:rPr lang="ar-SA" sz="2550" b="1" dirty="0" err="1" smtClean="0">
                <a:solidFill>
                  <a:srgbClr val="993300"/>
                </a:solidFill>
              </a:rPr>
              <a:t>تاجوتشي</a:t>
            </a:r>
            <a:r>
              <a:rPr lang="ar-SA" sz="2550" b="1" dirty="0" smtClean="0"/>
              <a:t> </a:t>
            </a:r>
            <a:r>
              <a:rPr lang="en-US" sz="2550" b="1" dirty="0" err="1" smtClean="0"/>
              <a:t>Genichi</a:t>
            </a:r>
            <a:r>
              <a:rPr lang="en-US" sz="2550" b="1" dirty="0" smtClean="0"/>
              <a:t> Taguchi</a:t>
            </a:r>
            <a:r>
              <a:rPr lang="ar-SA" sz="2550" b="1" dirty="0" smtClean="0"/>
              <a:t> على </a:t>
            </a:r>
            <a:r>
              <a:rPr lang="ar-SA" sz="2550" b="1" dirty="0" smtClean="0">
                <a:solidFill>
                  <a:srgbClr val="993300"/>
                </a:solidFill>
              </a:rPr>
              <a:t>التصميم الجيد للمنتج وتصميم العمليات بشكل جيد يكسبها الحصانة ضد أي انحرافات عن الجودة المطلوبة للمنتج</a:t>
            </a:r>
            <a:r>
              <a:rPr lang="ar-SA" sz="2550" b="1" dirty="0" smtClean="0"/>
              <a:t>. كما وقد </a:t>
            </a:r>
            <a:r>
              <a:rPr lang="ar-SA" sz="2550" b="1" dirty="0" smtClean="0">
                <a:solidFill>
                  <a:srgbClr val="993300"/>
                </a:solidFill>
              </a:rPr>
              <a:t>اهتم </a:t>
            </a:r>
            <a:r>
              <a:rPr lang="ar-SA" sz="2550" b="1" dirty="0" err="1" smtClean="0">
                <a:solidFill>
                  <a:srgbClr val="993300"/>
                </a:solidFill>
              </a:rPr>
              <a:t>تاجوتشي</a:t>
            </a:r>
            <a:r>
              <a:rPr lang="ar-SA" sz="2550" b="1" dirty="0" smtClean="0">
                <a:solidFill>
                  <a:srgbClr val="993300"/>
                </a:solidFill>
              </a:rPr>
              <a:t> بالبيئة الخارجية وقياس جودة المنتج من وجهة نظر العملاء</a:t>
            </a:r>
            <a:r>
              <a:rPr lang="ar-SA" sz="2550" b="1" dirty="0" smtClean="0"/>
              <a:t>، </a:t>
            </a:r>
            <a:r>
              <a:rPr lang="ar-SA" sz="2550" b="1" dirty="0" smtClean="0">
                <a:solidFill>
                  <a:srgbClr val="993300"/>
                </a:solidFill>
              </a:rPr>
              <a:t>فالجودة تؤثر على المجتمع إما على شكل عوائد أو على شكل خسارة </a:t>
            </a:r>
            <a:r>
              <a:rPr lang="ar-SA" sz="2550" b="1" dirty="0" smtClean="0"/>
              <a:t>يعاني منها المجتمع، وهذه الخسارة لا تقتصر فقط على خسارة الشركة نتيجة تكلفة العادم أو إعادة العمل أو الكفالة، ولكنها تشمل كذلك خسارة المجتمع ممثلة في إضاعة الوقت والجهد، وعدم رضا العميل عن أداء المنتج، وفقدان ثقته فيه، ...</a:t>
            </a:r>
          </a:p>
          <a:p>
            <a:pPr marL="514350" indent="-514350" algn="just"/>
            <a:endParaRPr lang="ar-SA" sz="1200" b="1" dirty="0" smtClean="0"/>
          </a:p>
          <a:p>
            <a:pPr marL="514350" indent="-514350" algn="just"/>
            <a:r>
              <a:rPr lang="ar-SA" sz="2550" b="1" dirty="0" smtClean="0"/>
              <a:t>وضع </a:t>
            </a:r>
            <a:r>
              <a:rPr lang="ar-SA" sz="2550" b="1" dirty="0" err="1" smtClean="0"/>
              <a:t>تاجوتشي</a:t>
            </a:r>
            <a:r>
              <a:rPr lang="ar-SA" sz="2550" b="1" dirty="0" smtClean="0"/>
              <a:t> </a:t>
            </a:r>
            <a:r>
              <a:rPr lang="ar-SA" sz="2550" b="1" dirty="0" smtClean="0">
                <a:solidFill>
                  <a:srgbClr val="993300"/>
                </a:solidFill>
              </a:rPr>
              <a:t>دالة لقياس خسارة المجتمع </a:t>
            </a:r>
            <a:r>
              <a:rPr lang="ar-SA" sz="2550" b="1" dirty="0" smtClean="0"/>
              <a:t>بسبب المنتج غير الجيد، أو الذي يعكس انحرافاً عن المواصفات الموضوعة. وتشير هذه الدالة إلى أن </a:t>
            </a:r>
            <a:r>
              <a:rPr lang="ar-SA" sz="2550" b="1" dirty="0" smtClean="0">
                <a:solidFill>
                  <a:srgbClr val="993300"/>
                </a:solidFill>
              </a:rPr>
              <a:t>تخفيض حجم التذبذب حول الهدف يؤدي إلى تقليل الخسارة وبالتالي، تحسين الجودة.</a:t>
            </a:r>
          </a:p>
        </p:txBody>
      </p:sp>
    </p:spTree>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FF0000"/>
                </a:solidFill>
                <a:cs typeface="Arial" pitchFamily="34" charset="0"/>
              </a:rPr>
              <a:t> (تابع) </a:t>
            </a:r>
            <a:r>
              <a:rPr lang="ar-SA" sz="4200" b="1" dirty="0" smtClean="0">
                <a:solidFill>
                  <a:srgbClr val="002060"/>
                </a:solidFill>
                <a:cs typeface="Arial" pitchFamily="34" charset="0"/>
              </a:rPr>
              <a:t>دالة خسارة الجودة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523999"/>
            <a:ext cx="9448800" cy="48782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ctr"/>
            <a:r>
              <a:rPr lang="ar-SA" sz="2550" b="1" u="sng" dirty="0" smtClean="0"/>
              <a:t>مثال</a:t>
            </a:r>
            <a:r>
              <a:rPr lang="ar-SA" sz="2550" b="1" dirty="0" smtClean="0"/>
              <a:t>: لتوضيح الأساس الذي قامت عليه طريقة </a:t>
            </a:r>
            <a:r>
              <a:rPr lang="ar-SA" sz="2550" b="1" dirty="0" err="1" smtClean="0"/>
              <a:t>تاجوتشي</a:t>
            </a:r>
            <a:endParaRPr lang="ar-SA" sz="2550" b="1" dirty="0" smtClean="0"/>
          </a:p>
          <a:p>
            <a:pPr marL="514350" indent="-514350" algn="ctr"/>
            <a:endParaRPr lang="ar-SA" sz="1500" b="1" u="sng" dirty="0" smtClean="0"/>
          </a:p>
          <a:p>
            <a:pPr marL="514350" indent="-514350" algn="ctr"/>
            <a:r>
              <a:rPr lang="ar-SA" sz="2800" b="1" u="sng" dirty="0" smtClean="0"/>
              <a:t>شركة إنتاج ورق التصوير</a:t>
            </a:r>
            <a:r>
              <a:rPr lang="ar-SA" sz="2800" b="1" dirty="0" smtClean="0"/>
              <a:t>:</a:t>
            </a:r>
          </a:p>
          <a:p>
            <a:pPr marL="514350" indent="-514350" algn="ctr"/>
            <a:endParaRPr lang="ar-SA" sz="1200" b="1" dirty="0" smtClean="0"/>
          </a:p>
          <a:p>
            <a:pPr marL="514350" indent="-514350" algn="ctr"/>
            <a:endParaRPr lang="ar-SA" sz="500" b="1" dirty="0" smtClean="0"/>
          </a:p>
          <a:p>
            <a:pPr marL="514350" indent="-514350" algn="just"/>
            <a:r>
              <a:rPr lang="ar-SA" sz="2550" b="1" dirty="0" smtClean="0"/>
              <a:t>الوزن المثالي: 80 غرام</a:t>
            </a:r>
          </a:p>
          <a:p>
            <a:pPr marL="514350" indent="-514350" algn="just"/>
            <a:r>
              <a:rPr lang="ar-SA" sz="2550" b="1" dirty="0" smtClean="0"/>
              <a:t>الانحرافات المقبولة: ±4</a:t>
            </a:r>
          </a:p>
          <a:p>
            <a:pPr marL="514350" indent="-514350" algn="just"/>
            <a:endParaRPr lang="ar-SA" sz="1200" b="1" dirty="0" smtClean="0"/>
          </a:p>
          <a:p>
            <a:pPr marL="514350" indent="-514350" algn="just"/>
            <a:endParaRPr lang="ar-SA" sz="1200" b="1" dirty="0" smtClean="0"/>
          </a:p>
          <a:p>
            <a:pPr marL="514350" indent="-514350" algn="just"/>
            <a:r>
              <a:rPr lang="ar-SA" sz="2550" b="1" dirty="0" smtClean="0"/>
              <a:t>   </a:t>
            </a:r>
            <a:r>
              <a:rPr lang="ar-SA" sz="2550" b="1" dirty="0" smtClean="0">
                <a:solidFill>
                  <a:srgbClr val="993300"/>
                </a:solidFill>
              </a:rPr>
              <a:t>تركز الطريقة التقليدية </a:t>
            </a:r>
            <a:r>
              <a:rPr lang="ar-SA" sz="2550" b="1" dirty="0" smtClean="0"/>
              <a:t>على أن أي ورقة تنتج بوزن ما بين 84-76 غرام هي منتج جيد. </a:t>
            </a:r>
            <a:r>
              <a:rPr lang="ar-SA" sz="2550" b="1" dirty="0" smtClean="0">
                <a:solidFill>
                  <a:srgbClr val="993300"/>
                </a:solidFill>
              </a:rPr>
              <a:t>ولكن طريقة </a:t>
            </a:r>
            <a:r>
              <a:rPr lang="ar-SA" sz="2550" b="1" dirty="0" err="1" smtClean="0">
                <a:solidFill>
                  <a:srgbClr val="993300"/>
                </a:solidFill>
              </a:rPr>
              <a:t>تاجوتشي</a:t>
            </a:r>
            <a:r>
              <a:rPr lang="ar-SA" sz="2550" b="1" dirty="0" smtClean="0">
                <a:solidFill>
                  <a:srgbClr val="993300"/>
                </a:solidFill>
              </a:rPr>
              <a:t> </a:t>
            </a:r>
            <a:r>
              <a:rPr lang="ar-SA" sz="2550" b="1" dirty="0" smtClean="0"/>
              <a:t>تركز على أن يكون الإنتاج مطابقاً للوزن المثالي، وإن كان هناك أي انحرافات فهو يركز على تقليل هذه الانحرافات إلى أقل قدر ممكن، وهذا يُعني أن </a:t>
            </a:r>
            <a:r>
              <a:rPr lang="ar-SA" sz="2550" b="1" dirty="0" smtClean="0">
                <a:solidFill>
                  <a:srgbClr val="993300"/>
                </a:solidFill>
              </a:rPr>
              <a:t>الخسائر تزداد كدالة </a:t>
            </a:r>
            <a:r>
              <a:rPr lang="ar-SA" sz="2550" b="1" dirty="0" err="1" smtClean="0">
                <a:solidFill>
                  <a:srgbClr val="993300"/>
                </a:solidFill>
              </a:rPr>
              <a:t>تربيعية</a:t>
            </a:r>
            <a:r>
              <a:rPr lang="ar-SA" sz="2550" b="1" dirty="0" smtClean="0">
                <a:solidFill>
                  <a:srgbClr val="993300"/>
                </a:solidFill>
              </a:rPr>
              <a:t> كلما كان الإنتاج أبعد عن الوزن المثالي</a:t>
            </a:r>
            <a:r>
              <a:rPr lang="ar-SA" sz="2550" b="1" dirty="0" smtClean="0"/>
              <a:t>. كما يوضحه الشكل التالي:</a:t>
            </a:r>
          </a:p>
          <a:p>
            <a:pPr marL="514350" indent="-514350" algn="just"/>
            <a:endParaRPr lang="ar-SA" sz="2550" b="1" dirty="0" smtClean="0"/>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trips(down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FF0000"/>
                </a:solidFill>
                <a:cs typeface="Arial" pitchFamily="34" charset="0"/>
              </a:rPr>
              <a:t> (تابع) </a:t>
            </a:r>
            <a:r>
              <a:rPr lang="ar-SA" sz="4200" b="1" dirty="0" smtClean="0">
                <a:solidFill>
                  <a:srgbClr val="002060"/>
                </a:solidFill>
                <a:cs typeface="Arial" pitchFamily="34" charset="0"/>
              </a:rPr>
              <a:t>دالة خسارة الجودة</a:t>
            </a:r>
            <a:r>
              <a:rPr lang="ar-SA" sz="4000" b="1" dirty="0" smtClean="0">
                <a:solidFill>
                  <a:srgbClr val="002060"/>
                </a:solidFill>
                <a:cs typeface="Arial" pitchFamily="34" charset="0"/>
              </a:rPr>
              <a:t>:</a:t>
            </a:r>
            <a:r>
              <a:rPr lang="ar-SA" sz="4800" b="1" dirty="0" smtClean="0">
                <a:solidFill>
                  <a:srgbClr val="002060"/>
                </a:solidFill>
                <a:cs typeface="Arial" pitchFamily="34" charset="0"/>
              </a:rPr>
              <a:t> </a:t>
            </a:r>
            <a:endParaRPr lang="ar-SA" sz="4200" b="1" dirty="0" smtClean="0">
              <a:solidFill>
                <a:srgbClr val="002060"/>
              </a:solidFill>
              <a:cs typeface="Arial" pitchFamily="34" charset="0"/>
            </a:endParaRPr>
          </a:p>
        </p:txBody>
      </p:sp>
      <p:sp>
        <p:nvSpPr>
          <p:cNvPr id="7" name="Rectangle 5"/>
          <p:cNvSpPr>
            <a:spLocks noChangeArrowheads="1"/>
          </p:cNvSpPr>
          <p:nvPr/>
        </p:nvSpPr>
        <p:spPr bwMode="auto">
          <a:xfrm>
            <a:off x="152400" y="1371600"/>
            <a:ext cx="9448800" cy="5001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ctr"/>
            <a:r>
              <a:rPr lang="ar-SA" sz="2500" u="sng" dirty="0" smtClean="0"/>
              <a:t>دالة خسارة </a:t>
            </a:r>
            <a:r>
              <a:rPr lang="ar-SA" sz="2500" u="sng" dirty="0" err="1" smtClean="0"/>
              <a:t>تاجوتشي</a:t>
            </a:r>
            <a:r>
              <a:rPr lang="ar-SA" sz="2500" dirty="0" smtClean="0"/>
              <a:t>:</a:t>
            </a:r>
          </a:p>
          <a:p>
            <a:pPr marL="514350" indent="-514350" algn="ctr"/>
            <a:endParaRPr lang="ar-SA" sz="2600" b="1" dirty="0" smtClean="0"/>
          </a:p>
          <a:p>
            <a:pPr marL="514350" indent="-514350" algn="just"/>
            <a:endParaRPr lang="ar-SA" sz="2600" b="1" dirty="0" smtClean="0"/>
          </a:p>
          <a:p>
            <a:pPr marL="514350" indent="-514350" algn="just"/>
            <a:endParaRPr lang="ar-SA" sz="2600" b="1" dirty="0" smtClean="0"/>
          </a:p>
          <a:p>
            <a:pPr marL="514350" indent="-514350" algn="just"/>
            <a:endParaRPr lang="ar-SA" sz="2600" b="1" dirty="0" smtClean="0"/>
          </a:p>
          <a:p>
            <a:pPr marL="514350" indent="-514350" algn="just"/>
            <a:endParaRPr lang="ar-SA" sz="2600" b="1" dirty="0" smtClean="0"/>
          </a:p>
          <a:p>
            <a:pPr marL="514350" indent="-514350" algn="just"/>
            <a:endParaRPr lang="ar-SA" sz="2600" b="1" dirty="0" smtClean="0"/>
          </a:p>
          <a:p>
            <a:pPr marL="514350" indent="-514350" algn="just"/>
            <a:endParaRPr lang="ar-SA" sz="2600" b="1" dirty="0" smtClean="0"/>
          </a:p>
          <a:p>
            <a:pPr marL="514350" indent="-514350" algn="just"/>
            <a:endParaRPr lang="ar-SA" sz="2600" b="1" dirty="0" smtClean="0"/>
          </a:p>
          <a:p>
            <a:pPr marL="514350" indent="-514350" algn="just"/>
            <a:endParaRPr lang="ar-SA" sz="2600" b="1" dirty="0" smtClean="0"/>
          </a:p>
          <a:p>
            <a:pPr marL="514350" indent="-514350" algn="ctr"/>
            <a:r>
              <a:rPr lang="ar-SA" sz="2000" dirty="0" smtClean="0"/>
              <a:t>* يلاحظ من الشكل أعلاه أن خسارة المجتمع تكون أكبر كلما انحرف الإنتاج عن وزن 80 غرام والعكس صحيح، فكلما اقترب الإنتاج من الوزن المثالي أي 80 غرام قلت خسارة المجتمع والتكاليف التي تكبدها، وذلك بغض النظر عن الحدود الدنيا والعليا للانحرافات المقبولة للمنظمة المنتجة.</a:t>
            </a:r>
          </a:p>
        </p:txBody>
      </p:sp>
      <p:cxnSp>
        <p:nvCxnSpPr>
          <p:cNvPr id="5" name="Straight Connector 4"/>
          <p:cNvCxnSpPr/>
          <p:nvPr/>
        </p:nvCxnSpPr>
        <p:spPr>
          <a:xfrm>
            <a:off x="1828800" y="2362200"/>
            <a:ext cx="0" cy="251460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1828800" y="4876800"/>
            <a:ext cx="5334000" cy="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a:off x="3124200" y="2971800"/>
            <a:ext cx="0" cy="19050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5486400" y="2958152"/>
            <a:ext cx="0" cy="190500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2362200" y="3317544"/>
            <a:ext cx="1905000" cy="1524000"/>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p:cNvCxnSpPr/>
          <p:nvPr/>
        </p:nvCxnSpPr>
        <p:spPr>
          <a:xfrm flipV="1">
            <a:off x="4267200" y="3276600"/>
            <a:ext cx="2057400" cy="1572904"/>
          </a:xfrm>
          <a:prstGeom prst="line">
            <a:avLst/>
          </a:prstGeom>
        </p:spPr>
        <p:style>
          <a:lnRef idx="3">
            <a:schemeClr val="dk1"/>
          </a:lnRef>
          <a:fillRef idx="0">
            <a:schemeClr val="dk1"/>
          </a:fillRef>
          <a:effectRef idx="2">
            <a:schemeClr val="dk1"/>
          </a:effectRef>
          <a:fontRef idx="minor">
            <a:schemeClr val="tx1"/>
          </a:fontRef>
        </p:style>
      </p:cxnSp>
      <p:sp>
        <p:nvSpPr>
          <p:cNvPr id="16" name="TextBox 15"/>
          <p:cNvSpPr txBox="1"/>
          <p:nvPr/>
        </p:nvSpPr>
        <p:spPr>
          <a:xfrm>
            <a:off x="457200" y="1778913"/>
            <a:ext cx="1447800" cy="430887"/>
          </a:xfrm>
          <a:prstGeom prst="rect">
            <a:avLst/>
          </a:prstGeom>
          <a:noFill/>
        </p:spPr>
        <p:txBody>
          <a:bodyPr wrap="square" rtlCol="0">
            <a:spAutoFit/>
          </a:bodyPr>
          <a:lstStyle/>
          <a:p>
            <a:r>
              <a:rPr lang="ar-SA" sz="2200" b="1" dirty="0" smtClean="0"/>
              <a:t>قيمة الخسارة</a:t>
            </a:r>
            <a:endParaRPr lang="en-US" sz="2200" b="1" dirty="0"/>
          </a:p>
        </p:txBody>
      </p:sp>
      <p:sp>
        <p:nvSpPr>
          <p:cNvPr id="17" name="TextBox 16"/>
          <p:cNvSpPr txBox="1"/>
          <p:nvPr/>
        </p:nvSpPr>
        <p:spPr>
          <a:xfrm>
            <a:off x="7391400" y="4800600"/>
            <a:ext cx="1371600" cy="430887"/>
          </a:xfrm>
          <a:prstGeom prst="rect">
            <a:avLst/>
          </a:prstGeom>
          <a:noFill/>
        </p:spPr>
        <p:txBody>
          <a:bodyPr wrap="square" rtlCol="0">
            <a:spAutoFit/>
          </a:bodyPr>
          <a:lstStyle/>
          <a:p>
            <a:r>
              <a:rPr lang="ar-SA" sz="2200" b="1" dirty="0" smtClean="0"/>
              <a:t>الوزن/ غرام</a:t>
            </a:r>
            <a:endParaRPr lang="en-US" sz="2200" b="1" dirty="0"/>
          </a:p>
        </p:txBody>
      </p:sp>
      <p:sp>
        <p:nvSpPr>
          <p:cNvPr id="18" name="TextBox 17"/>
          <p:cNvSpPr txBox="1"/>
          <p:nvPr/>
        </p:nvSpPr>
        <p:spPr>
          <a:xfrm>
            <a:off x="2438400" y="2438400"/>
            <a:ext cx="1371600" cy="430887"/>
          </a:xfrm>
          <a:prstGeom prst="rect">
            <a:avLst/>
          </a:prstGeom>
          <a:noFill/>
        </p:spPr>
        <p:txBody>
          <a:bodyPr wrap="square" rtlCol="0">
            <a:spAutoFit/>
          </a:bodyPr>
          <a:lstStyle/>
          <a:p>
            <a:pPr algn="ctr"/>
            <a:r>
              <a:rPr lang="ar-SA" sz="2200" dirty="0" smtClean="0"/>
              <a:t>الحد الأدنى</a:t>
            </a:r>
            <a:endParaRPr lang="en-US" sz="2200" dirty="0"/>
          </a:p>
        </p:txBody>
      </p:sp>
      <p:sp>
        <p:nvSpPr>
          <p:cNvPr id="19" name="TextBox 18"/>
          <p:cNvSpPr txBox="1"/>
          <p:nvPr/>
        </p:nvSpPr>
        <p:spPr>
          <a:xfrm>
            <a:off x="4800600" y="2464713"/>
            <a:ext cx="1371600" cy="430887"/>
          </a:xfrm>
          <a:prstGeom prst="rect">
            <a:avLst/>
          </a:prstGeom>
          <a:noFill/>
        </p:spPr>
        <p:txBody>
          <a:bodyPr wrap="square" rtlCol="0">
            <a:spAutoFit/>
          </a:bodyPr>
          <a:lstStyle/>
          <a:p>
            <a:pPr algn="ctr"/>
            <a:r>
              <a:rPr lang="ar-SA" sz="2200" dirty="0" smtClean="0"/>
              <a:t>الحد الأعلى</a:t>
            </a:r>
            <a:endParaRPr lang="en-US" sz="2200" dirty="0"/>
          </a:p>
        </p:txBody>
      </p:sp>
      <p:sp>
        <p:nvSpPr>
          <p:cNvPr id="22" name="TextBox 21"/>
          <p:cNvSpPr txBox="1"/>
          <p:nvPr/>
        </p:nvSpPr>
        <p:spPr>
          <a:xfrm>
            <a:off x="2667000" y="4953000"/>
            <a:ext cx="914400" cy="430887"/>
          </a:xfrm>
          <a:prstGeom prst="rect">
            <a:avLst/>
          </a:prstGeom>
          <a:noFill/>
        </p:spPr>
        <p:txBody>
          <a:bodyPr wrap="square" rtlCol="0">
            <a:spAutoFit/>
          </a:bodyPr>
          <a:lstStyle/>
          <a:p>
            <a:pPr algn="ctr"/>
            <a:r>
              <a:rPr lang="ar-SA" sz="2100" dirty="0" smtClean="0"/>
              <a:t>76</a:t>
            </a:r>
            <a:endParaRPr lang="en-US" sz="2100" dirty="0"/>
          </a:p>
        </p:txBody>
      </p:sp>
      <p:sp>
        <p:nvSpPr>
          <p:cNvPr id="23" name="TextBox 22"/>
          <p:cNvSpPr txBox="1"/>
          <p:nvPr/>
        </p:nvSpPr>
        <p:spPr>
          <a:xfrm>
            <a:off x="3810000" y="4953000"/>
            <a:ext cx="914400" cy="430887"/>
          </a:xfrm>
          <a:prstGeom prst="rect">
            <a:avLst/>
          </a:prstGeom>
          <a:noFill/>
        </p:spPr>
        <p:txBody>
          <a:bodyPr wrap="square" rtlCol="0">
            <a:spAutoFit/>
          </a:bodyPr>
          <a:lstStyle/>
          <a:p>
            <a:pPr algn="ctr"/>
            <a:r>
              <a:rPr lang="ar-SA" sz="2100" dirty="0" smtClean="0"/>
              <a:t>80</a:t>
            </a:r>
            <a:endParaRPr lang="en-US" sz="2100" dirty="0"/>
          </a:p>
        </p:txBody>
      </p:sp>
      <p:sp>
        <p:nvSpPr>
          <p:cNvPr id="24" name="TextBox 23"/>
          <p:cNvSpPr txBox="1"/>
          <p:nvPr/>
        </p:nvSpPr>
        <p:spPr>
          <a:xfrm>
            <a:off x="5029200" y="4953000"/>
            <a:ext cx="914400" cy="430887"/>
          </a:xfrm>
          <a:prstGeom prst="rect">
            <a:avLst/>
          </a:prstGeom>
          <a:noFill/>
        </p:spPr>
        <p:txBody>
          <a:bodyPr wrap="square" rtlCol="0">
            <a:spAutoFit/>
          </a:bodyPr>
          <a:lstStyle/>
          <a:p>
            <a:pPr algn="ctr"/>
            <a:r>
              <a:rPr lang="ar-SA" sz="2100" dirty="0" smtClean="0"/>
              <a:t>84</a:t>
            </a:r>
            <a:endParaRPr lang="en-US" sz="2100" dirty="0"/>
          </a:p>
        </p:txBody>
      </p:sp>
      <p:sp>
        <p:nvSpPr>
          <p:cNvPr id="25" name="TextBox 24"/>
          <p:cNvSpPr txBox="1"/>
          <p:nvPr/>
        </p:nvSpPr>
        <p:spPr>
          <a:xfrm>
            <a:off x="3069608" y="4459561"/>
            <a:ext cx="914400" cy="430887"/>
          </a:xfrm>
          <a:prstGeom prst="rect">
            <a:avLst/>
          </a:prstGeom>
          <a:noFill/>
        </p:spPr>
        <p:txBody>
          <a:bodyPr wrap="square" rtlCol="0">
            <a:spAutoFit/>
          </a:bodyPr>
          <a:lstStyle/>
          <a:p>
            <a:pPr algn="ctr"/>
            <a:r>
              <a:rPr lang="ar-SA" sz="2100" dirty="0" smtClean="0"/>
              <a:t>الخسارة</a:t>
            </a:r>
            <a:endParaRPr lang="en-US" sz="2100" dirty="0"/>
          </a:p>
        </p:txBody>
      </p:sp>
      <p:sp>
        <p:nvSpPr>
          <p:cNvPr id="26" name="TextBox 25"/>
          <p:cNvSpPr txBox="1"/>
          <p:nvPr/>
        </p:nvSpPr>
        <p:spPr>
          <a:xfrm>
            <a:off x="4599296" y="4468504"/>
            <a:ext cx="914400" cy="430887"/>
          </a:xfrm>
          <a:prstGeom prst="rect">
            <a:avLst/>
          </a:prstGeom>
          <a:noFill/>
        </p:spPr>
        <p:txBody>
          <a:bodyPr wrap="square" rtlCol="0">
            <a:spAutoFit/>
          </a:bodyPr>
          <a:lstStyle/>
          <a:p>
            <a:pPr algn="ctr"/>
            <a:r>
              <a:rPr lang="ar-SA" sz="2100" dirty="0" smtClean="0"/>
              <a:t>الخسارة</a:t>
            </a:r>
            <a:endParaRPr lang="en-US" sz="2100"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 calcmode="lin" valueType="num">
                                      <p:cBhvr>
                                        <p:cTn id="15" dur="500" fill="hold"/>
                                        <p:tgtEl>
                                          <p:spTgt spid="16"/>
                                        </p:tgtEl>
                                        <p:attrNameLst>
                                          <p:attrName>style.rotation</p:attrName>
                                        </p:attrNameLst>
                                      </p:cBhvr>
                                      <p:tavLst>
                                        <p:tav tm="0">
                                          <p:val>
                                            <p:fltVal val="360"/>
                                          </p:val>
                                        </p:tav>
                                        <p:tav tm="100000">
                                          <p:val>
                                            <p:fltVal val="0"/>
                                          </p:val>
                                        </p:tav>
                                      </p:tavLst>
                                    </p:anim>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 calcmode="lin" valueType="num">
                                      <p:cBhvr>
                                        <p:cTn id="29" dur="500" fill="hold"/>
                                        <p:tgtEl>
                                          <p:spTgt spid="17"/>
                                        </p:tgtEl>
                                        <p:attrNameLst>
                                          <p:attrName>style.rotation</p:attrName>
                                        </p:attrNameLst>
                                      </p:cBhvr>
                                      <p:tavLst>
                                        <p:tav tm="0">
                                          <p:val>
                                            <p:fltVal val="360"/>
                                          </p:val>
                                        </p:tav>
                                        <p:tav tm="100000">
                                          <p:val>
                                            <p:fltVal val="0"/>
                                          </p:val>
                                        </p:tav>
                                      </p:tavLst>
                                    </p:anim>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8" presetClass="entr" presetSubtype="12"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strips(downLeft)">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12"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strips(downLeft)">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strips(downLeft)">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strips(downLeft)">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20" presetClass="entr" presetSubtype="0"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edge">
                                      <p:cBhvr>
                                        <p:cTn id="67" dur="2000"/>
                                        <p:tgtEl>
                                          <p:spTgt spid="13"/>
                                        </p:tgtEl>
                                      </p:cBhvr>
                                    </p:animEffect>
                                  </p:childTnLst>
                                </p:cTn>
                              </p:par>
                              <p:par>
                                <p:cTn id="68" presetID="20" presetClass="entr" presetSubtype="0"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edge">
                                      <p:cBhvr>
                                        <p:cTn id="70" dur="2000"/>
                                        <p:tgtEl>
                                          <p:spTgt spid="15"/>
                                        </p:tgtEl>
                                      </p:cBhvr>
                                    </p:animEffect>
                                  </p:childTnLst>
                                </p:cTn>
                              </p:par>
                            </p:childTnLst>
                          </p:cTn>
                        </p:par>
                      </p:childTnLst>
                    </p:cTn>
                  </p:par>
                  <p:par>
                    <p:cTn id="71" fill="hold">
                      <p:stCondLst>
                        <p:cond delay="indefinite"/>
                      </p:stCondLst>
                      <p:childTnLst>
                        <p:par>
                          <p:cTn id="72" fill="hold">
                            <p:stCondLst>
                              <p:cond delay="0"/>
                            </p:stCondLst>
                            <p:childTnLst>
                              <p:par>
                                <p:cTn id="73" presetID="18" presetClass="entr" presetSubtype="12"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strips(downLeft)">
                                      <p:cBhvr>
                                        <p:cTn id="75" dur="500"/>
                                        <p:tgtEl>
                                          <p:spTgt spid="23"/>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cBhvr additive="base">
                                        <p:cTn id="80" dur="500" fill="hold"/>
                                        <p:tgtEl>
                                          <p:spTgt spid="25"/>
                                        </p:tgtEl>
                                        <p:attrNameLst>
                                          <p:attrName>ppt_x</p:attrName>
                                        </p:attrNameLst>
                                      </p:cBhvr>
                                      <p:tavLst>
                                        <p:tav tm="0">
                                          <p:val>
                                            <p:strVal val="#ppt_x"/>
                                          </p:val>
                                        </p:tav>
                                        <p:tav tm="100000">
                                          <p:val>
                                            <p:strVal val="#ppt_x"/>
                                          </p:val>
                                        </p:tav>
                                      </p:tavLst>
                                    </p:anim>
                                    <p:anim calcmode="lin" valueType="num">
                                      <p:cBhvr additive="base">
                                        <p:cTn id="81" dur="500" fill="hold"/>
                                        <p:tgtEl>
                                          <p:spTgt spid="25"/>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additive="base">
                                        <p:cTn id="84" dur="500" fill="hold"/>
                                        <p:tgtEl>
                                          <p:spTgt spid="26"/>
                                        </p:tgtEl>
                                        <p:attrNameLst>
                                          <p:attrName>ppt_x</p:attrName>
                                        </p:attrNameLst>
                                      </p:cBhvr>
                                      <p:tavLst>
                                        <p:tav tm="0">
                                          <p:val>
                                            <p:strVal val="#ppt_x"/>
                                          </p:val>
                                        </p:tav>
                                        <p:tav tm="100000">
                                          <p:val>
                                            <p:strVal val="#ppt_x"/>
                                          </p:val>
                                        </p:tav>
                                      </p:tavLst>
                                    </p:anim>
                                    <p:anim calcmode="lin" valueType="num">
                                      <p:cBhvr additive="base">
                                        <p:cTn id="8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8" presetClass="entr" presetSubtype="12" fill="hold" grpId="0" nodeType="click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strips(downLeft)">
                                      <p:cBhvr>
                                        <p:cTn id="9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7" grpId="0"/>
      <p:bldP spid="18" grpId="0"/>
      <p:bldP spid="19" grpId="0"/>
      <p:bldP spid="22" grpId="0"/>
      <p:bldP spid="23"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5152</TotalTime>
  <Words>1675</Words>
  <Application>Microsoft Office PowerPoint</Application>
  <PresentationFormat>A4 Paper (210x297 mm)</PresentationFormat>
  <Paragraphs>143</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1</vt:lpstr>
      <vt:lpstr>المحاضرة الثامنة</vt:lpstr>
      <vt:lpstr>:موضوعات الفصل</vt:lpstr>
      <vt:lpstr> طبيعة تكاليف الجودة وأنواعها: </vt:lpstr>
      <vt:lpstr> أنواع تكاليف الجودة: </vt:lpstr>
      <vt:lpstr> (تابع) أنواع تكاليف الجودة: </vt:lpstr>
      <vt:lpstr> (تابع) أنواع تكاليف الجودة: </vt:lpstr>
      <vt:lpstr> (تابع) أنواع تكاليف الجودة: </vt:lpstr>
      <vt:lpstr> تكاليف الجودة المستترة (المخفية): </vt:lpstr>
      <vt:lpstr> تخفيض التكاليف:  </vt:lpstr>
      <vt:lpstr> (تابع) تخفيض التكاليف:  </vt:lpstr>
      <vt:lpstr> جمع المعلومات عن تكاليف الجودة وتحليلها: </vt:lpstr>
      <vt:lpstr> أهداف جمع المعلومات عن تكاليف الجودة وتحليلها وتفسيرها: </vt:lpstr>
      <vt:lpstr>Quality Loss Function دالة خسارة الجودة: </vt:lpstr>
      <vt:lpstr> (تابع) دالة خسارة الجودة: </vt:lpstr>
      <vt:lpstr> (تابع) دالة خسارة الجودة: </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636</cp:revision>
  <cp:lastPrinted>2011-10-27T16:44:23Z</cp:lastPrinted>
  <dcterms:created xsi:type="dcterms:W3CDTF">2009-10-14T19:14:34Z</dcterms:created>
  <dcterms:modified xsi:type="dcterms:W3CDTF">2012-10-01T08:53:10Z</dcterms:modified>
</cp:coreProperties>
</file>