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22" r:id="rId2"/>
    <p:sldId id="321" r:id="rId3"/>
    <p:sldId id="259" r:id="rId4"/>
    <p:sldId id="413" r:id="rId5"/>
    <p:sldId id="443" r:id="rId6"/>
    <p:sldId id="444" r:id="rId7"/>
    <p:sldId id="445" r:id="rId8"/>
    <p:sldId id="446" r:id="rId9"/>
    <p:sldId id="447" r:id="rId10"/>
    <p:sldId id="448" r:id="rId11"/>
    <p:sldId id="449" r:id="rId12"/>
    <p:sldId id="450" r:id="rId13"/>
    <p:sldId id="451" r:id="rId14"/>
    <p:sldId id="452" r:id="rId15"/>
    <p:sldId id="453" r:id="rId16"/>
    <p:sldId id="454" r:id="rId17"/>
    <p:sldId id="455" r:id="rId18"/>
    <p:sldId id="456" r:id="rId19"/>
    <p:sldId id="457" r:id="rId20"/>
    <p:sldId id="427" r:id="rId21"/>
    <p:sldId id="458" r:id="rId22"/>
    <p:sldId id="266" r:id="rId23"/>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9900"/>
    <a:srgbClr val="663300"/>
    <a:srgbClr val="FF3300"/>
    <a:srgbClr val="CC6600"/>
    <a:srgbClr val="000000"/>
    <a:srgbClr val="AD9968"/>
    <a:srgbClr val="3B84AF"/>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70" d="100"/>
          <a:sy n="70" d="100"/>
        </p:scale>
        <p:origin x="-1452" y="-96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xmlns=""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xmlns=""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 </a:t>
            </a: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الحادية عشرة</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FF0000"/>
                </a:solidFill>
                <a:cs typeface="Arial"/>
              </a:rPr>
              <a:t>(تابع) </a:t>
            </a:r>
            <a:r>
              <a:rPr lang="ar-SA" sz="4000" b="1" dirty="0" smtClean="0">
                <a:solidFill>
                  <a:srgbClr val="009900"/>
                </a:solidFill>
                <a:cs typeface="Arial"/>
              </a:rPr>
              <a:t>تطبيـق إدارة الجـودة الشاملـة</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3">
                                            <p:txEl>
                                              <p:pRg st="0" end="0"/>
                                            </p:txEl>
                                          </p:spTgt>
                                        </p:tgtEl>
                                        <p:attrNameLst>
                                          <p:attrName>ppt_w</p:attrName>
                                        </p:attrNameLst>
                                      </p:cBhvr>
                                    </p:anim>
                                    <p:anim by="(#ppt_w*0.50)" calcmode="lin" valueType="num">
                                      <p:cBhvr>
                                        <p:cTn id="13" dur="500" decel="50000" autoRev="1" fill="hold">
                                          <p:stCondLst>
                                            <p:cond delay="0"/>
                                          </p:stCondLst>
                                        </p:cTn>
                                        <p:tgtEl>
                                          <p:spTgt spid="3">
                                            <p:txEl>
                                              <p:pRg st="0" end="0"/>
                                            </p:txEl>
                                          </p:spTgt>
                                        </p:tgtEl>
                                        <p:attrNameLst>
                                          <p:attrName>ppt_x</p:attrName>
                                        </p:attrNameLst>
                                      </p:cBhvr>
                                    </p:anim>
                                    <p:anim from="(-#ppt_h/2)" to="(#ppt_y)" calcmode="lin" valueType="num">
                                      <p:cBhvr>
                                        <p:cTn id="14" dur="1000" fill="hold">
                                          <p:stCondLst>
                                            <p:cond delay="0"/>
                                          </p:stCondLst>
                                        </p:cTn>
                                        <p:tgtEl>
                                          <p:spTgt spid="3">
                                            <p:txEl>
                                              <p:pRg st="0" end="0"/>
                                            </p:txEl>
                                          </p:spTgt>
                                        </p:tgtEl>
                                        <p:attrNameLst>
                                          <p:attrName>ppt_y</p:attrName>
                                        </p:attrNameLst>
                                      </p:cBhvr>
                                    </p:anim>
                                    <p:animRot by="21600000">
                                      <p:cBhvr>
                                        <p:cTn id="15"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5000"/>
            <a:ext cx="7924800"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solidFill>
                  <a:prstClr val="black"/>
                </a:solidFill>
              </a:rPr>
              <a:t> القياس ومؤشرات الأداء.</a:t>
            </a:r>
          </a:p>
          <a:p>
            <a:pPr lvl="0" algn="just">
              <a:buFont typeface="Arial" pitchFamily="34" charset="0"/>
              <a:buChar char="•"/>
            </a:pPr>
            <a:r>
              <a:rPr lang="ar-SA" sz="3600" b="1" dirty="0" smtClean="0">
                <a:solidFill>
                  <a:prstClr val="black"/>
                </a:solidFill>
              </a:rPr>
              <a:t> معوقات تطبيق إدارة الجودة الشاملة.</a:t>
            </a: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753600" cy="5432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solidFill>
                  <a:srgbClr val="993300"/>
                </a:solidFill>
              </a:rPr>
              <a:t>أولاً</a:t>
            </a:r>
            <a:r>
              <a:rPr lang="ar-SA" sz="2600" b="1" dirty="0" smtClean="0">
                <a:solidFill>
                  <a:srgbClr val="993300"/>
                </a:solidFill>
              </a:rPr>
              <a:t>: </a:t>
            </a:r>
            <a:r>
              <a:rPr lang="ar-SA" sz="2600" b="1" u="sng" dirty="0" smtClean="0">
                <a:solidFill>
                  <a:srgbClr val="993300"/>
                </a:solidFill>
              </a:rPr>
              <a:t>وضع المواصفات</a:t>
            </a:r>
            <a:r>
              <a:rPr lang="ar-SA" sz="2600" b="1" dirty="0" smtClean="0"/>
              <a:t>:</a:t>
            </a:r>
          </a:p>
          <a:p>
            <a:pPr marL="514350" indent="-514350" algn="just"/>
            <a:r>
              <a:rPr lang="ar-SA" sz="2600" b="1" dirty="0" smtClean="0"/>
              <a:t>من الضروري وضع مواصفات للجودة لمساعدة الإدارة في قياس النتائج الفعلية على أساسها، ومن الحكم على أداءها وإنجازاتها سواء أثناء التنفيذ أو بعده.</a:t>
            </a:r>
          </a:p>
          <a:p>
            <a:pPr marL="514350" indent="-514350" algn="just"/>
            <a:endParaRPr lang="ar-SA" sz="1200" b="1" dirty="0" smtClean="0"/>
          </a:p>
          <a:p>
            <a:pPr marL="514350" indent="-514350" algn="just"/>
            <a:r>
              <a:rPr lang="ar-SA" sz="2600" b="1" u="sng" dirty="0" smtClean="0"/>
              <a:t>أهم الجوانب الإدارية والفنية التي يغطيها نظام المواصفات والمقاييس</a:t>
            </a:r>
            <a:r>
              <a:rPr lang="ar-SA" sz="2600" b="1" dirty="0" smtClean="0"/>
              <a:t>:</a:t>
            </a:r>
          </a:p>
          <a:p>
            <a:pPr marL="514350" indent="-514350" algn="just">
              <a:buFont typeface="+mj-lt"/>
              <a:buAutoNum type="arabicPeriod"/>
            </a:pPr>
            <a:r>
              <a:rPr lang="ar-SA" sz="2600" b="1" dirty="0" smtClean="0">
                <a:solidFill>
                  <a:srgbClr val="993300"/>
                </a:solidFill>
              </a:rPr>
              <a:t>مواصفات تصميم المنتج</a:t>
            </a:r>
            <a:r>
              <a:rPr lang="ar-SA" sz="2600" b="1" dirty="0" smtClean="0"/>
              <a:t>: يضع قسم التصميم التابع  لإدارة العمليات المواصفات الرئيسة لكل منتج، وتُحدد مواصفات الجودة المطلوبة بالتعاون مع دوائر الجودة والإنتاج والتسويق والمشتريات في ظل الطاقات والموارد المتوفرة.</a:t>
            </a:r>
          </a:p>
          <a:p>
            <a:pPr marL="514350" indent="-514350" algn="just">
              <a:buFont typeface="+mj-lt"/>
              <a:buAutoNum type="arabicPeriod"/>
            </a:pPr>
            <a:r>
              <a:rPr lang="ar-SA" sz="2600" b="1" dirty="0" smtClean="0">
                <a:solidFill>
                  <a:srgbClr val="993300"/>
                </a:solidFill>
              </a:rPr>
              <a:t>مواصفات المواد المشتراة</a:t>
            </a:r>
            <a:r>
              <a:rPr lang="ar-SA" sz="2600" b="1" dirty="0" smtClean="0"/>
              <a:t>: يتمثل قرار الشراء السليم بشراء المواد المطلوبة بالجودة المناسبة. </a:t>
            </a:r>
            <a:r>
              <a:rPr lang="ar-SA" sz="2600" b="1" dirty="0" smtClean="0">
                <a:solidFill>
                  <a:srgbClr val="993300"/>
                </a:solidFill>
              </a:rPr>
              <a:t>ويمكن توصيف الجودة المطلوبة بإحدى الطرق التالية</a:t>
            </a:r>
            <a:r>
              <a:rPr lang="ar-SA" sz="2600" b="1" dirty="0" smtClean="0"/>
              <a:t>:</a:t>
            </a:r>
          </a:p>
          <a:p>
            <a:pPr marL="514350" indent="-514350" algn="just"/>
            <a:r>
              <a:rPr lang="ar-SA" sz="2600" b="1" dirty="0" smtClean="0"/>
              <a:t>    أ- </a:t>
            </a:r>
            <a:r>
              <a:rPr lang="ar-SA" sz="2600" b="1" dirty="0" smtClean="0">
                <a:solidFill>
                  <a:srgbClr val="993300"/>
                </a:solidFill>
              </a:rPr>
              <a:t>التدريج</a:t>
            </a:r>
            <a:r>
              <a:rPr lang="ar-SA" sz="2600" b="1" dirty="0" smtClean="0"/>
              <a:t>: ”تعبير عن الجودة من الناحية الفنية“. </a:t>
            </a:r>
            <a:r>
              <a:rPr lang="ar-SA" sz="2350" b="1" dirty="0" smtClean="0"/>
              <a:t>بحيث يكون هنالك تجانس في الوحدات </a:t>
            </a:r>
            <a:r>
              <a:rPr lang="ar-SA" sz="2300" b="1" dirty="0" smtClean="0"/>
              <a:t>المنتجة من حيث درجة النعومة أو الأبعاد أو الشكل أو الوزن، ويتم فرز المنتجات على ضوء ذلك.</a:t>
            </a:r>
          </a:p>
          <a:p>
            <a:pPr marL="514350" indent="-514350" algn="just"/>
            <a:endParaRPr lang="ar-SA" sz="2600" b="1" dirty="0" smtClean="0"/>
          </a:p>
          <a:p>
            <a:pPr marL="514350" indent="-514350" algn="just"/>
            <a:endParaRPr lang="ar-SA" sz="2600" b="1" dirty="0" smtClean="0"/>
          </a:p>
        </p:txBody>
      </p:sp>
    </p:spTree>
  </p:cSld>
  <p:clrMapOvr>
    <a:masterClrMapping/>
  </p:clrMapOvr>
  <p:transition spd="slow">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41651"/>
            <a:ext cx="9601200" cy="487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ب- </a:t>
            </a:r>
            <a:r>
              <a:rPr lang="ar-SA" sz="2600" b="1" dirty="0" smtClean="0">
                <a:solidFill>
                  <a:srgbClr val="993300"/>
                </a:solidFill>
              </a:rPr>
              <a:t>العلامات التجارية</a:t>
            </a:r>
            <a:r>
              <a:rPr lang="ar-SA" sz="2600" b="1" dirty="0" smtClean="0"/>
              <a:t>: </a:t>
            </a:r>
            <a:r>
              <a:rPr lang="ar-SA" sz="2550" b="1" dirty="0" smtClean="0"/>
              <a:t>خصائص معينة يتصف </a:t>
            </a:r>
            <a:r>
              <a:rPr lang="ar-SA" sz="2550" b="1" dirty="0" err="1" smtClean="0"/>
              <a:t>بها</a:t>
            </a:r>
            <a:r>
              <a:rPr lang="ar-SA" sz="2550" b="1" dirty="0" smtClean="0"/>
              <a:t> المنتج وتميزه عن غيره من الأصناف، بحيث يتم الاعتماد على سمعة المنتج أو شهرة المنظمة في تكرار عملية الشراء من قبل العملاء، ولأجل ذلك تقوم المنظمة بالاستمرار في الإنتاج بنفس المواصفات. </a:t>
            </a:r>
            <a:r>
              <a:rPr lang="ar-SA" sz="2550" b="1" dirty="0" smtClean="0">
                <a:solidFill>
                  <a:srgbClr val="993300"/>
                </a:solidFill>
              </a:rPr>
              <a:t>وتتصف المنظمات التي تلجأ للتوصيف بالعلامة التجارية بـكونها</a:t>
            </a:r>
            <a:r>
              <a:rPr lang="ar-SA" sz="2550" b="1" dirty="0" smtClean="0"/>
              <a:t>:</a:t>
            </a:r>
          </a:p>
          <a:p>
            <a:pPr marL="514350" indent="-514350" algn="just"/>
            <a:r>
              <a:rPr lang="ar-SA" sz="2600" b="1" dirty="0" smtClean="0"/>
              <a:t>       - تعرض منتجاتها في ظروف تنافسية قوية.</a:t>
            </a:r>
          </a:p>
          <a:p>
            <a:pPr marL="514350" indent="-514350" algn="just"/>
            <a:r>
              <a:rPr lang="ar-SA" sz="2600" b="1" dirty="0" smtClean="0"/>
              <a:t>       - تحدد مستويات إنتاجها في أحجام صغيرة متميزة ومنفردة.</a:t>
            </a:r>
          </a:p>
          <a:p>
            <a:pPr marL="514350" indent="-514350" algn="just"/>
            <a:r>
              <a:rPr lang="ar-SA" sz="2600" b="1" dirty="0" smtClean="0"/>
              <a:t>       - ترغب في تكرار المبيعات من الصنف المعين.</a:t>
            </a:r>
          </a:p>
          <a:p>
            <a:pPr marL="514350" indent="-514350" algn="just"/>
            <a:r>
              <a:rPr lang="ar-SA" sz="2600" b="1" dirty="0" smtClean="0"/>
              <a:t>       - يخضع إنتاجها لمعدلات إحلال عالية.</a:t>
            </a:r>
          </a:p>
          <a:p>
            <a:pPr marL="514350" indent="-514350" algn="just"/>
            <a:r>
              <a:rPr lang="ar-SA" sz="2600" b="1" dirty="0" smtClean="0"/>
              <a:t>       - يفوق إنتاجها من حيث جودة الأداء إنتاج المنظمات الأخرى.</a:t>
            </a:r>
          </a:p>
          <a:p>
            <a:pPr marL="514350" indent="-514350" algn="just"/>
            <a:r>
              <a:rPr lang="ar-SA" sz="2600" b="1" dirty="0" smtClean="0"/>
              <a:t>       - تعتمد في إنتاجها على مواصفات سرية يصعب اكتشافها ومقارنتها.</a:t>
            </a:r>
          </a:p>
          <a:p>
            <a:pPr marL="514350" indent="-514350" algn="just"/>
            <a:r>
              <a:rPr lang="ar-SA" sz="2600" b="1" dirty="0" smtClean="0"/>
              <a:t>       - يخضع إنتاجها للعامل التقني.</a:t>
            </a:r>
          </a:p>
          <a:p>
            <a:pPr marL="514350" indent="-514350" algn="just"/>
            <a:endParaRPr lang="ar-SA" sz="2600" b="1" dirty="0" smtClean="0"/>
          </a:p>
        </p:txBody>
      </p:sp>
    </p:spTree>
  </p:cSld>
  <p:clrMapOvr>
    <a:masterClrMapping/>
  </p:clrMapOvr>
  <p:transition spd="slow">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46622"/>
            <a:ext cx="9601200" cy="55322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ج- </a:t>
            </a:r>
            <a:r>
              <a:rPr lang="ar-SA" sz="2600" b="1" dirty="0" smtClean="0">
                <a:solidFill>
                  <a:srgbClr val="993300"/>
                </a:solidFill>
              </a:rPr>
              <a:t>المواصفات الخاصة</a:t>
            </a:r>
            <a:r>
              <a:rPr lang="ar-SA" sz="2600" b="1" dirty="0" smtClean="0"/>
              <a:t>: طرق خاصة تناسب المنظمة، </a:t>
            </a:r>
            <a:r>
              <a:rPr lang="ar-SA" sz="2600" b="1" dirty="0" smtClean="0">
                <a:solidFill>
                  <a:srgbClr val="993300"/>
                </a:solidFill>
              </a:rPr>
              <a:t>ومن هذه الطرق</a:t>
            </a:r>
            <a:r>
              <a:rPr lang="ar-SA" sz="2600" b="1" dirty="0" smtClean="0"/>
              <a:t>:</a:t>
            </a:r>
          </a:p>
          <a:p>
            <a:pPr marL="514350" indent="-514350" algn="just"/>
            <a:r>
              <a:rPr lang="ar-SA" sz="2600" b="1" dirty="0" smtClean="0"/>
              <a:t>      - </a:t>
            </a:r>
            <a:r>
              <a:rPr lang="ar-SA" sz="2500" b="1" dirty="0" smtClean="0"/>
              <a:t>التوصيف الكيماوي: لتحديد مستويات الجودة بشكل مسبق مثل المعادن، والزيوت، ...</a:t>
            </a:r>
          </a:p>
          <a:p>
            <a:pPr marL="514350" indent="-514350" algn="just"/>
            <a:r>
              <a:rPr lang="ar-SA" sz="2500" b="1" dirty="0" smtClean="0"/>
              <a:t>      - توصيف الأداء: على أساس تحديد ما هو المطلوب أن يؤديه الصنف، دون مراعاة خصائص مكوناته. ويعتبر أسلوب نموذجي في شراء </a:t>
            </a:r>
            <a:r>
              <a:rPr lang="ar-SA" sz="2500" b="1" smtClean="0"/>
              <a:t>المعدات </a:t>
            </a:r>
            <a:r>
              <a:rPr lang="ar-SA" sz="2500" b="1" smtClean="0"/>
              <a:t>الحربية، أو </a:t>
            </a:r>
            <a:r>
              <a:rPr lang="ar-SA" sz="2500" b="1" dirty="0" smtClean="0"/>
              <a:t>معدات التنقيب، ...</a:t>
            </a:r>
          </a:p>
          <a:p>
            <a:pPr marL="514350" indent="-514350" algn="just"/>
            <a:r>
              <a:rPr lang="ar-SA" sz="2500" b="1" dirty="0" smtClean="0"/>
              <a:t>  د-  </a:t>
            </a:r>
            <a:r>
              <a:rPr lang="ar-SA" sz="2500" b="1" dirty="0" smtClean="0">
                <a:solidFill>
                  <a:srgbClr val="993300"/>
                </a:solidFill>
              </a:rPr>
              <a:t>العينات</a:t>
            </a:r>
            <a:r>
              <a:rPr lang="ar-SA" sz="2500" b="1" dirty="0" smtClean="0"/>
              <a:t>: تطلب المنظمة من المورد إرسال العينات من الصنف المطلوب بُغية دراسة مطابقة العينة المرسلة للمواصفات المطلوبة. والشرط الأساسي هنا هو أن تكون العينات ممثلة للمجتمع الذي أُخذت منه تمثيلاً صحيحاً. وتستخدم عند اهتمام المشتري بخصائص </a:t>
            </a:r>
            <a:r>
              <a:rPr lang="ar-SA" sz="2450" b="1" dirty="0" smtClean="0"/>
              <a:t>محددة لا يمكن التأكد منها إلا بعد إجراء المقارنة الدقيقة مع العينة المختارة مثل الألوان.</a:t>
            </a:r>
          </a:p>
          <a:p>
            <a:pPr marL="514350" indent="-514350" algn="just">
              <a:buFont typeface="+mj-lt"/>
              <a:buAutoNum type="arabicPeriod" startAt="3"/>
            </a:pPr>
            <a:r>
              <a:rPr lang="ar-SA" sz="2500" b="1" dirty="0" smtClean="0">
                <a:solidFill>
                  <a:srgbClr val="993300"/>
                </a:solidFill>
              </a:rPr>
              <a:t>مواصفات عمليات الإنتاج</a:t>
            </a:r>
            <a:r>
              <a:rPr lang="ar-SA" sz="2500" b="1" dirty="0" smtClean="0"/>
              <a:t>: كطريقة الأداء أو معدلات التالف وغيرها، بهدف اكتشاف الانحرافات بين المواصفات المتوقعة والفعلية وتصحيحها.</a:t>
            </a:r>
          </a:p>
          <a:p>
            <a:pPr marL="514350" indent="-514350" algn="just"/>
            <a:endParaRPr lang="ar-SA" sz="2500" b="1" dirty="0" smtClean="0"/>
          </a:p>
          <a:p>
            <a:pPr marL="514350" indent="-514350" algn="just"/>
            <a:endParaRPr lang="ar-SA" sz="2600" b="1" dirty="0" smtClean="0"/>
          </a:p>
          <a:p>
            <a:pPr marL="514350" indent="-514350" algn="just"/>
            <a:endParaRPr lang="ar-SA" sz="2600" b="1" dirty="0" smtClean="0"/>
          </a:p>
        </p:txBody>
      </p:sp>
    </p:spTree>
  </p:cSld>
  <p:clrMapOvr>
    <a:masterClrMapping/>
  </p:clrMapOvr>
  <p:transition spd="slow">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601200" cy="62632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993300"/>
                </a:solidFill>
              </a:rPr>
              <a:t>يعتبر ضبط الجودة أثناء التشغيل هو الجزء الأساس في عمليات الضبط الشامل لجودة الإنتاج</a:t>
            </a:r>
            <a:r>
              <a:rPr lang="ar-SA" sz="2600" b="1" dirty="0" smtClean="0"/>
              <a:t>، بحيث يتم استبعاد المنتجات المعيبة أثناء سير العملية الإنتاجية، حتى لا تظهر في المراحل النهائية.</a:t>
            </a:r>
          </a:p>
          <a:p>
            <a:pPr marL="514350" indent="-514350" algn="just">
              <a:buFont typeface="+mj-lt"/>
              <a:buAutoNum type="arabicPeriod" startAt="4"/>
            </a:pPr>
            <a:r>
              <a:rPr lang="ar-SA" sz="2600" b="1" dirty="0" smtClean="0">
                <a:solidFill>
                  <a:srgbClr val="993300"/>
                </a:solidFill>
              </a:rPr>
              <a:t>مواصفات المنتج</a:t>
            </a:r>
            <a:r>
              <a:rPr lang="ar-SA" sz="2600" b="1" dirty="0" smtClean="0"/>
              <a:t>: توضع طبقاً لنتائج دراسة احتياجات العميل ومتطلباته، بحث تحقق رضا العميل وسعادته. وتحدد هذه المواصفات طريقة تغليف المنتج وأسلوب التخزين وطريقة النقل والمناولة.</a:t>
            </a:r>
          </a:p>
          <a:p>
            <a:pPr marL="514350" indent="-514350" algn="just"/>
            <a:endParaRPr lang="ar-SA" sz="800" b="1" dirty="0" smtClean="0"/>
          </a:p>
          <a:p>
            <a:pPr marL="514350" indent="-514350" algn="just"/>
            <a:r>
              <a:rPr lang="ar-SA" sz="2600" b="1" u="sng" dirty="0" smtClean="0">
                <a:solidFill>
                  <a:srgbClr val="993300"/>
                </a:solidFill>
              </a:rPr>
              <a:t>ثانياً</a:t>
            </a:r>
            <a:r>
              <a:rPr lang="ar-SA" sz="2600" b="1" dirty="0" smtClean="0">
                <a:solidFill>
                  <a:srgbClr val="993300"/>
                </a:solidFill>
              </a:rPr>
              <a:t>:</a:t>
            </a:r>
            <a:r>
              <a:rPr lang="ar-SA" sz="2600" b="1" dirty="0" smtClean="0"/>
              <a:t> </a:t>
            </a:r>
            <a:r>
              <a:rPr lang="ar-SA" sz="2600" b="1" u="sng" dirty="0" smtClean="0">
                <a:solidFill>
                  <a:srgbClr val="993300"/>
                </a:solidFill>
              </a:rPr>
              <a:t>إجراء القياس</a:t>
            </a:r>
            <a:r>
              <a:rPr lang="ar-SA" sz="2600" b="1" dirty="0" smtClean="0"/>
              <a:t>: يكمن الهدف هنا في </a:t>
            </a:r>
            <a:r>
              <a:rPr lang="ar-SA" sz="2600" b="1" dirty="0" smtClean="0">
                <a:solidFill>
                  <a:srgbClr val="993300"/>
                </a:solidFill>
              </a:rPr>
              <a:t>دراسة مدى مطابقة المواد المشتراة للمواصفات الموضوعة</a:t>
            </a:r>
            <a:r>
              <a:rPr lang="ar-SA" sz="2600" b="1" dirty="0" smtClean="0"/>
              <a:t>. ومن </a:t>
            </a:r>
            <a:r>
              <a:rPr lang="ar-SA" sz="2600" b="1" dirty="0" smtClean="0">
                <a:solidFill>
                  <a:srgbClr val="993300"/>
                </a:solidFill>
              </a:rPr>
              <a:t>أهم العوامل التي تعتمد عليها جودة نظام القياس</a:t>
            </a:r>
            <a:r>
              <a:rPr lang="ar-SA" sz="2600" b="1" dirty="0" smtClean="0"/>
              <a:t>:</a:t>
            </a:r>
          </a:p>
          <a:p>
            <a:pPr marL="514350" indent="-514350" algn="just"/>
            <a:r>
              <a:rPr lang="ar-SA" sz="2400" b="1" dirty="0" smtClean="0"/>
              <a:t>    أ- مدى استخدام جهاز القياس.</a:t>
            </a:r>
          </a:p>
          <a:p>
            <a:pPr marL="514350" indent="-514350" algn="just"/>
            <a:r>
              <a:rPr lang="ar-SA" sz="2400" b="1" dirty="0" smtClean="0"/>
              <a:t>   ب- مدى دقة أجهزة القياس.</a:t>
            </a:r>
          </a:p>
          <a:p>
            <a:pPr marL="514350" indent="-514350" algn="just"/>
            <a:r>
              <a:rPr lang="ar-SA" sz="2400" b="1" dirty="0" smtClean="0"/>
              <a:t>   ج- إمكانية تأثير الزمن (الفترة بين قياس وآخر) على دقة القياس.</a:t>
            </a:r>
          </a:p>
          <a:p>
            <a:pPr marL="514350" indent="-514350" algn="just"/>
            <a:r>
              <a:rPr lang="ar-SA" sz="2400" b="1" dirty="0" smtClean="0"/>
              <a:t>    د- تأثير ظروف البيئة كالحرارة والرطوبة على نتائج القياس.</a:t>
            </a:r>
          </a:p>
          <a:p>
            <a:pPr marL="514350" indent="-514350" algn="just"/>
            <a:endParaRPr lang="ar-SA" sz="2500" b="1" dirty="0" smtClean="0"/>
          </a:p>
          <a:p>
            <a:pPr marL="514350" indent="-514350" algn="just"/>
            <a:endParaRPr lang="ar-SA" sz="2600" b="1" dirty="0" smtClean="0"/>
          </a:p>
          <a:p>
            <a:pPr marL="514350" indent="-514350" algn="just"/>
            <a:endParaRPr lang="ar-SA" sz="2600" b="1" dirty="0" smtClean="0"/>
          </a:p>
        </p:txBody>
      </p:sp>
    </p:spTree>
  </p:cSld>
  <p:clrMapOvr>
    <a:masterClrMapping/>
  </p:clrMapOvr>
  <p:transition spd="slow">
    <p:pull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47800"/>
            <a:ext cx="9601200" cy="5478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تظهر </a:t>
            </a:r>
            <a:r>
              <a:rPr lang="ar-SA" sz="2600" b="1" dirty="0" smtClean="0">
                <a:solidFill>
                  <a:srgbClr val="993300"/>
                </a:solidFill>
              </a:rPr>
              <a:t>ضرورة الصيانة الوقائية لأجهزة القياس ومعايرتها </a:t>
            </a:r>
            <a:r>
              <a:rPr lang="ar-SA" sz="2600" b="1" dirty="0" smtClean="0"/>
              <a:t>بهدف توفير الدقة المنشودة في قراءات ونتائج القياسات. كما وقد تطورت دقة هذه الأجهزة مؤخراً وأصبحت نسبة الخطأ في عملية القياس قليلة جداً.</a:t>
            </a:r>
          </a:p>
          <a:p>
            <a:pPr marL="514350" indent="-514350" algn="just"/>
            <a:r>
              <a:rPr lang="ar-SA" sz="2600" b="1" dirty="0" smtClean="0">
                <a:solidFill>
                  <a:srgbClr val="993300"/>
                </a:solidFill>
              </a:rPr>
              <a:t>يشترط نظام إدارة الجودة </a:t>
            </a:r>
            <a:r>
              <a:rPr lang="en-US" sz="2600" b="1" dirty="0" smtClean="0">
                <a:solidFill>
                  <a:srgbClr val="993300"/>
                </a:solidFill>
              </a:rPr>
              <a:t>ISO 9000: 2000 </a:t>
            </a:r>
            <a:r>
              <a:rPr lang="ar-SA" sz="2600" b="1" dirty="0" smtClean="0">
                <a:solidFill>
                  <a:srgbClr val="993300"/>
                </a:solidFill>
              </a:rPr>
              <a:t> في إصداره الأخير في البند (2.8) ضرورة إجراء أربعة أنواع من القياسات، هي</a:t>
            </a:r>
            <a:r>
              <a:rPr lang="ar-SA" sz="2600" b="1" dirty="0" smtClean="0"/>
              <a:t>:</a:t>
            </a:r>
          </a:p>
          <a:p>
            <a:pPr marL="514350" indent="-514350" algn="just"/>
            <a:r>
              <a:rPr lang="ar-SA" sz="2600" b="1" dirty="0" smtClean="0"/>
              <a:t>    - رضا العميل.</a:t>
            </a:r>
          </a:p>
          <a:p>
            <a:pPr marL="514350" indent="-514350" algn="just"/>
            <a:r>
              <a:rPr lang="ar-SA" sz="2600" b="1" dirty="0" smtClean="0"/>
              <a:t>    - التدقيق الداخلي.</a:t>
            </a:r>
          </a:p>
          <a:p>
            <a:pPr marL="514350" indent="-514350" algn="just"/>
            <a:r>
              <a:rPr lang="ar-SA" sz="2600" b="1" dirty="0" smtClean="0"/>
              <a:t>    - مراقبة وقياس العمليات.</a:t>
            </a:r>
          </a:p>
          <a:p>
            <a:pPr marL="514350" indent="-514350" algn="just"/>
            <a:r>
              <a:rPr lang="ar-SA" sz="2600" b="1" dirty="0" smtClean="0"/>
              <a:t>    - مراقبة وقياس المنتج.</a:t>
            </a:r>
          </a:p>
          <a:p>
            <a:pPr marL="514350" indent="-514350" algn="just"/>
            <a:endParaRPr lang="ar-SA" sz="800" b="1" dirty="0" smtClean="0"/>
          </a:p>
          <a:p>
            <a:pPr marL="514350" indent="-514350" algn="just"/>
            <a:r>
              <a:rPr lang="ar-SA" sz="2600" b="1" u="sng" dirty="0" smtClean="0">
                <a:solidFill>
                  <a:srgbClr val="993300"/>
                </a:solidFill>
              </a:rPr>
              <a:t>ثالثاُ</a:t>
            </a:r>
            <a:r>
              <a:rPr lang="ar-SA" sz="2600" b="1" dirty="0" smtClean="0">
                <a:solidFill>
                  <a:srgbClr val="993300"/>
                </a:solidFill>
              </a:rPr>
              <a:t>:</a:t>
            </a:r>
            <a:r>
              <a:rPr lang="ar-SA" sz="2600" b="1" dirty="0" smtClean="0"/>
              <a:t> </a:t>
            </a:r>
            <a:r>
              <a:rPr lang="ar-SA" sz="2600" b="1" u="sng" dirty="0" smtClean="0">
                <a:solidFill>
                  <a:srgbClr val="993300"/>
                </a:solidFill>
              </a:rPr>
              <a:t>مؤشرات الإنتاجية</a:t>
            </a:r>
            <a:r>
              <a:rPr lang="ar-SA" sz="2600" b="1" dirty="0" smtClean="0"/>
              <a:t>: تعتبر مؤشرات مهمة </a:t>
            </a:r>
            <a:r>
              <a:rPr lang="ar-SA" sz="2600" b="1" dirty="0" smtClean="0">
                <a:solidFill>
                  <a:srgbClr val="993300"/>
                </a:solidFill>
              </a:rPr>
              <a:t>من أجل تقييم معدلات الأداء </a:t>
            </a:r>
            <a:r>
              <a:rPr lang="ar-SA" sz="2600" b="1" dirty="0" smtClean="0"/>
              <a:t>سواء أكان على مستوى المنظمة أو دوائرها، ناهيك عن أهمية ذلك للمساهمين والعملاء.</a:t>
            </a:r>
          </a:p>
          <a:p>
            <a:pPr marL="514350" indent="-514350" algn="just"/>
            <a:endParaRPr lang="ar-SA" sz="2600" b="1" dirty="0" smtClean="0"/>
          </a:p>
          <a:p>
            <a:pPr marL="514350" indent="-514350" algn="just"/>
            <a:endParaRPr lang="ar-SA" sz="2600" b="1" dirty="0" smtClean="0"/>
          </a:p>
        </p:txBody>
      </p:sp>
    </p:spTree>
  </p:cSld>
  <p:clrMapOvr>
    <a:masterClrMapping/>
  </p:clrMapOvr>
  <p:transition spd="slow">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47800"/>
            <a:ext cx="9601200" cy="6063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3200" b="1" dirty="0" smtClean="0">
                <a:solidFill>
                  <a:srgbClr val="009900"/>
                </a:solidFill>
              </a:rPr>
              <a:t>الإنتاجية </a:t>
            </a:r>
            <a:r>
              <a:rPr lang="en-US" sz="3200" b="1" dirty="0" smtClean="0">
                <a:solidFill>
                  <a:srgbClr val="009900"/>
                </a:solidFill>
              </a:rPr>
              <a:t>Productivity</a:t>
            </a:r>
            <a:r>
              <a:rPr lang="ar-SA" sz="3200" b="1" dirty="0" smtClean="0">
                <a:solidFill>
                  <a:srgbClr val="009900"/>
                </a:solidFill>
              </a:rPr>
              <a:t>:</a:t>
            </a:r>
          </a:p>
          <a:p>
            <a:pPr marL="514350" indent="-514350" algn="just"/>
            <a:endParaRPr lang="ar-SA" sz="800" b="1" dirty="0" smtClean="0">
              <a:solidFill>
                <a:srgbClr val="009900"/>
              </a:solidFill>
            </a:endParaRPr>
          </a:p>
          <a:p>
            <a:pPr marL="514350" indent="-514350" algn="just"/>
            <a:r>
              <a:rPr lang="ar-SA" sz="2400" b="1" dirty="0" smtClean="0"/>
              <a:t>هي: ”</a:t>
            </a:r>
            <a:r>
              <a:rPr lang="ar-SA" sz="2400" b="1" dirty="0" smtClean="0">
                <a:solidFill>
                  <a:srgbClr val="993300"/>
                </a:solidFill>
              </a:rPr>
              <a:t>نسبة المخرجات إلى المدخلات</a:t>
            </a:r>
            <a:r>
              <a:rPr lang="ar-SA" sz="2400" b="1" dirty="0" smtClean="0"/>
              <a:t>“. في حين أن الإنتاج يمثل كمية المخرجات فقط بدون النظر إلى </a:t>
            </a:r>
            <a:r>
              <a:rPr lang="ar-SA" sz="2400" b="1" dirty="0" err="1" smtClean="0"/>
              <a:t>المدخلات</a:t>
            </a:r>
            <a:r>
              <a:rPr lang="ar-SA" sz="2400" b="1" dirty="0" smtClean="0"/>
              <a:t>. وهنالك </a:t>
            </a:r>
            <a:r>
              <a:rPr lang="ar-SA" sz="2400" b="1" dirty="0" smtClean="0">
                <a:solidFill>
                  <a:srgbClr val="993300"/>
                </a:solidFill>
              </a:rPr>
              <a:t>مفهومان رئيسان فيما يتعلق بمقاييس الإنتاجية</a:t>
            </a:r>
            <a:r>
              <a:rPr lang="ar-SA" sz="2400" b="1" dirty="0" smtClean="0"/>
              <a:t>، هما:</a:t>
            </a:r>
          </a:p>
          <a:p>
            <a:pPr marL="514350" indent="-514350" algn="just"/>
            <a:endParaRPr lang="ar-SA" sz="1200" b="1" dirty="0" smtClean="0"/>
          </a:p>
          <a:p>
            <a:pPr marL="514350" indent="-514350" algn="just">
              <a:buFont typeface="Wingdings" pitchFamily="2" charset="2"/>
              <a:buChar char="v"/>
            </a:pPr>
            <a:r>
              <a:rPr lang="ar-SA" sz="2400" b="1" u="sng" dirty="0" smtClean="0">
                <a:solidFill>
                  <a:srgbClr val="993300"/>
                </a:solidFill>
              </a:rPr>
              <a:t>الإنتاجية الكلية</a:t>
            </a:r>
            <a:r>
              <a:rPr lang="ar-SA" sz="2400" b="1" dirty="0" smtClean="0"/>
              <a:t>: </a:t>
            </a:r>
            <a:r>
              <a:rPr lang="ar-SA" sz="2400" b="1" dirty="0" smtClean="0">
                <a:solidFill>
                  <a:srgbClr val="993300"/>
                </a:solidFill>
              </a:rPr>
              <a:t>العلاقة بين المخرجات </a:t>
            </a:r>
            <a:r>
              <a:rPr lang="ar-SA" sz="2400" b="1" dirty="0" err="1" smtClean="0">
                <a:solidFill>
                  <a:srgbClr val="993300"/>
                </a:solidFill>
              </a:rPr>
              <a:t>والمدخلات</a:t>
            </a:r>
            <a:r>
              <a:rPr lang="ar-SA" sz="2400" b="1" dirty="0" smtClean="0">
                <a:solidFill>
                  <a:srgbClr val="993300"/>
                </a:solidFill>
              </a:rPr>
              <a:t> ككل</a:t>
            </a:r>
            <a:r>
              <a:rPr lang="ar-SA" sz="2400" b="1" dirty="0" smtClean="0"/>
              <a:t>، والتي تعكس درجة كفاءة استخدام الموارد المتاحة من قبل إدارة المنظمة.</a:t>
            </a:r>
          </a:p>
          <a:p>
            <a:pPr marL="514350" indent="-514350" algn="just"/>
            <a:r>
              <a:rPr lang="ar-SA" sz="2400" b="1" dirty="0" smtClean="0"/>
              <a:t>                                المخرجات الكلية</a:t>
            </a:r>
          </a:p>
          <a:p>
            <a:pPr marL="514350" indent="-514350" algn="just"/>
            <a:r>
              <a:rPr lang="ar-SA" sz="2400" b="1" dirty="0" smtClean="0">
                <a:solidFill>
                  <a:srgbClr val="993300"/>
                </a:solidFill>
              </a:rPr>
              <a:t>الإنتاجية الكلية </a:t>
            </a:r>
            <a:r>
              <a:rPr lang="ar-SA" sz="2400" b="1" dirty="0" smtClean="0"/>
              <a:t>= </a:t>
            </a:r>
          </a:p>
          <a:p>
            <a:pPr marL="514350" indent="-514350" algn="just"/>
            <a:r>
              <a:rPr lang="ar-SA" sz="2400" b="1" dirty="0" smtClean="0"/>
              <a:t>                                </a:t>
            </a:r>
            <a:r>
              <a:rPr lang="ar-SA" sz="2400" b="1" dirty="0" err="1" smtClean="0"/>
              <a:t>المدخلات</a:t>
            </a:r>
            <a:r>
              <a:rPr lang="ar-SA" sz="2400" b="1" dirty="0" smtClean="0"/>
              <a:t> الكلية</a:t>
            </a:r>
          </a:p>
          <a:p>
            <a:pPr marL="514350" indent="-514350" algn="just"/>
            <a:r>
              <a:rPr lang="ar-SA" sz="2400" b="1" dirty="0" smtClean="0"/>
              <a:t> * </a:t>
            </a:r>
            <a:r>
              <a:rPr lang="ar-SA" sz="2400" b="1" dirty="0" smtClean="0">
                <a:solidFill>
                  <a:srgbClr val="993300"/>
                </a:solidFill>
              </a:rPr>
              <a:t>ويمكن التعبير عن الإنتاجية الكلية من ناحيتين</a:t>
            </a:r>
            <a:r>
              <a:rPr lang="ar-SA" sz="2400" b="1" dirty="0" smtClean="0"/>
              <a:t>:</a:t>
            </a:r>
          </a:p>
          <a:p>
            <a:pPr marL="514350" indent="-514350" algn="just"/>
            <a:r>
              <a:rPr lang="ar-SA" sz="2400" b="1" dirty="0" smtClean="0"/>
              <a:t>                                   المخرجات الفعلية</a:t>
            </a:r>
          </a:p>
          <a:p>
            <a:pPr marL="514350" indent="-514350" algn="just">
              <a:buFont typeface="Arial" pitchFamily="34" charset="0"/>
              <a:buChar char="•"/>
            </a:pPr>
            <a:r>
              <a:rPr lang="ar-SA" sz="2400" b="1" dirty="0" smtClean="0">
                <a:solidFill>
                  <a:srgbClr val="993300"/>
                </a:solidFill>
              </a:rPr>
              <a:t>الإنتاجية الفعلية </a:t>
            </a:r>
            <a:r>
              <a:rPr lang="ar-SA" sz="2400" b="1" dirty="0" smtClean="0"/>
              <a:t>= </a:t>
            </a:r>
          </a:p>
          <a:p>
            <a:pPr marL="514350" indent="-514350" algn="just"/>
            <a:r>
              <a:rPr lang="ar-SA" sz="2400" b="1" dirty="0" smtClean="0"/>
              <a:t>                                الموارد المستخدمة فعلاً</a:t>
            </a:r>
          </a:p>
          <a:p>
            <a:pPr marL="514350" indent="-514350" algn="just"/>
            <a:endParaRPr lang="ar-SA" sz="2400" b="1" dirty="0" smtClean="0"/>
          </a:p>
          <a:p>
            <a:pPr marL="514350" indent="-514350" algn="just"/>
            <a:endParaRPr lang="ar-SA" sz="2400" b="1" dirty="0" smtClean="0"/>
          </a:p>
          <a:p>
            <a:pPr marL="514350" indent="-514350" algn="just"/>
            <a:endParaRPr lang="ar-SA" sz="2400" b="1" dirty="0" smtClean="0"/>
          </a:p>
        </p:txBody>
      </p:sp>
      <p:cxnSp>
        <p:nvCxnSpPr>
          <p:cNvPr id="5" name="Straight Connector 4"/>
          <p:cNvCxnSpPr/>
          <p:nvPr/>
        </p:nvCxnSpPr>
        <p:spPr>
          <a:xfrm flipH="1">
            <a:off x="4724400" y="4324064"/>
            <a:ext cx="2667000"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flipH="1">
            <a:off x="4419600" y="5791200"/>
            <a:ext cx="26670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ransition spd="slow">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47800"/>
            <a:ext cx="9601200" cy="5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300" b="1" dirty="0" smtClean="0"/>
              <a:t>                                     المخرجات المتوقعة</a:t>
            </a:r>
          </a:p>
          <a:p>
            <a:pPr marL="514350" indent="-514350" algn="just">
              <a:buFont typeface="Arial" pitchFamily="34" charset="0"/>
              <a:buChar char="•"/>
            </a:pPr>
            <a:r>
              <a:rPr lang="ar-SA" sz="2300" b="1" dirty="0" smtClean="0">
                <a:solidFill>
                  <a:srgbClr val="993300"/>
                </a:solidFill>
              </a:rPr>
              <a:t>الإنتاجية المتوقعة </a:t>
            </a:r>
            <a:r>
              <a:rPr lang="ar-SA" sz="2300" b="1" dirty="0" smtClean="0"/>
              <a:t>=    </a:t>
            </a:r>
          </a:p>
          <a:p>
            <a:pPr marL="514350" indent="-514350" algn="just"/>
            <a:r>
              <a:rPr lang="ar-SA" sz="2300" b="1" dirty="0" smtClean="0"/>
              <a:t>                                   الموارد المتوقع استخدامها</a:t>
            </a:r>
          </a:p>
          <a:p>
            <a:pPr marL="514350" indent="-514350" algn="just"/>
            <a:r>
              <a:rPr lang="ar-SA" sz="2300" b="1" dirty="0" smtClean="0">
                <a:solidFill>
                  <a:srgbClr val="993300"/>
                </a:solidFill>
              </a:rPr>
              <a:t>وبعد ذلك يمكن مقارنة الإنتاجية المتوقعة مع الإنتاجية الفعلية وحساب الانحراف تمهيداً لمعالجته</a:t>
            </a:r>
            <a:r>
              <a:rPr lang="ar-SA" sz="2300" b="1" dirty="0" smtClean="0"/>
              <a:t>.</a:t>
            </a:r>
          </a:p>
          <a:p>
            <a:pPr marL="514350" indent="-514350" algn="just"/>
            <a:endParaRPr lang="ar-SA" sz="800" b="1" dirty="0" smtClean="0"/>
          </a:p>
          <a:p>
            <a:pPr marL="514350" indent="-514350" algn="just">
              <a:buFont typeface="Wingdings" pitchFamily="2" charset="2"/>
              <a:buChar char="v"/>
            </a:pPr>
            <a:r>
              <a:rPr lang="ar-SA" sz="2300" b="1" u="sng" dirty="0" smtClean="0">
                <a:solidFill>
                  <a:srgbClr val="993300"/>
                </a:solidFill>
              </a:rPr>
              <a:t>الإنتاجية الجزئية</a:t>
            </a:r>
            <a:r>
              <a:rPr lang="ar-SA" sz="2300" b="1" dirty="0" smtClean="0"/>
              <a:t>: </a:t>
            </a:r>
            <a:r>
              <a:rPr lang="ar-SA" sz="2300" b="1" dirty="0" smtClean="0">
                <a:solidFill>
                  <a:srgbClr val="993300"/>
                </a:solidFill>
              </a:rPr>
              <a:t>العلاقة بين المخرجات </a:t>
            </a:r>
            <a:r>
              <a:rPr lang="ar-SA" sz="2300" b="1" dirty="0" err="1" smtClean="0">
                <a:solidFill>
                  <a:srgbClr val="993300"/>
                </a:solidFill>
              </a:rPr>
              <a:t>ومدخلات</a:t>
            </a:r>
            <a:r>
              <a:rPr lang="ar-SA" sz="2300" b="1" dirty="0" smtClean="0">
                <a:solidFill>
                  <a:srgbClr val="993300"/>
                </a:solidFill>
              </a:rPr>
              <a:t> عنصر من عناصر الإنتاج</a:t>
            </a:r>
            <a:r>
              <a:rPr lang="ar-SA" sz="2300" b="1" dirty="0" smtClean="0"/>
              <a:t>. ومن أهم المؤشرات المستخدمة في الإنتاجية الجزئية:</a:t>
            </a:r>
          </a:p>
          <a:p>
            <a:pPr marL="514350" indent="-514350" algn="just"/>
            <a:endParaRPr lang="ar-SA" sz="800" b="1" dirty="0" smtClean="0"/>
          </a:p>
          <a:p>
            <a:pPr marL="514350" indent="-514350" algn="just"/>
            <a:r>
              <a:rPr lang="ar-SA" sz="2300" b="1" dirty="0" smtClean="0"/>
              <a:t>                                    المخرجات الكلية</a:t>
            </a:r>
          </a:p>
          <a:p>
            <a:pPr marL="514350" indent="-514350" algn="just">
              <a:buFont typeface="Arial" pitchFamily="34" charset="0"/>
              <a:buChar char="•"/>
            </a:pPr>
            <a:r>
              <a:rPr lang="ar-SA" sz="2300" b="1" dirty="0" smtClean="0"/>
              <a:t> </a:t>
            </a:r>
            <a:r>
              <a:rPr lang="ar-SA" sz="2300" b="1" dirty="0" smtClean="0">
                <a:solidFill>
                  <a:srgbClr val="993300"/>
                </a:solidFill>
              </a:rPr>
              <a:t>إنتاجية العامل </a:t>
            </a:r>
            <a:r>
              <a:rPr lang="ar-SA" sz="2300" b="1" dirty="0" smtClean="0"/>
              <a:t>= </a:t>
            </a:r>
          </a:p>
          <a:p>
            <a:pPr marL="514350" indent="-514350" algn="just"/>
            <a:r>
              <a:rPr lang="ar-SA" sz="2300" b="1" dirty="0" smtClean="0"/>
              <a:t>                                      عدد العمال</a:t>
            </a:r>
          </a:p>
          <a:p>
            <a:pPr marL="514350" indent="-514350" algn="just"/>
            <a:r>
              <a:rPr lang="ar-SA" sz="2300" b="1" dirty="0" smtClean="0"/>
              <a:t>                                        المخرجات الكلية</a:t>
            </a:r>
          </a:p>
          <a:p>
            <a:pPr marL="514350" indent="-514350" algn="just">
              <a:buFont typeface="Arial" pitchFamily="34" charset="0"/>
              <a:buChar char="•"/>
            </a:pPr>
            <a:r>
              <a:rPr lang="ar-SA" sz="2300" b="1" dirty="0" smtClean="0">
                <a:solidFill>
                  <a:srgbClr val="993300"/>
                </a:solidFill>
              </a:rPr>
              <a:t>إنتاجية ساعة العمل </a:t>
            </a:r>
            <a:r>
              <a:rPr lang="ar-SA" sz="2300" b="1" dirty="0" smtClean="0"/>
              <a:t>= </a:t>
            </a:r>
          </a:p>
          <a:p>
            <a:pPr marL="514350" indent="-514350" algn="just"/>
            <a:r>
              <a:rPr lang="ar-SA" sz="2300" b="1" dirty="0" smtClean="0"/>
              <a:t>                                     مجموع ساعات العمل</a:t>
            </a:r>
          </a:p>
          <a:p>
            <a:pPr marL="514350" indent="-514350" algn="just"/>
            <a:r>
              <a:rPr lang="ar-SA" sz="2300" b="1" dirty="0" smtClean="0"/>
              <a:t>                                                                       ...........الخ.</a:t>
            </a:r>
          </a:p>
          <a:p>
            <a:pPr marL="514350" indent="-514350" algn="just"/>
            <a:endParaRPr lang="ar-SA" sz="2300" b="1" dirty="0" smtClean="0"/>
          </a:p>
          <a:p>
            <a:pPr marL="514350" indent="-514350" algn="just"/>
            <a:endParaRPr lang="ar-SA" sz="2300" b="1" dirty="0" smtClean="0"/>
          </a:p>
        </p:txBody>
      </p:sp>
      <p:cxnSp>
        <p:nvCxnSpPr>
          <p:cNvPr id="5" name="Straight Connector 4"/>
          <p:cNvCxnSpPr/>
          <p:nvPr/>
        </p:nvCxnSpPr>
        <p:spPr>
          <a:xfrm flipH="1">
            <a:off x="4267200" y="2057400"/>
            <a:ext cx="2667000" cy="0"/>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Connector 7"/>
          <p:cNvCxnSpPr/>
          <p:nvPr/>
        </p:nvCxnSpPr>
        <p:spPr>
          <a:xfrm flipH="1">
            <a:off x="4572000" y="4419600"/>
            <a:ext cx="2590800" cy="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flipH="1">
            <a:off x="4191000" y="5410200"/>
            <a:ext cx="25908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47800"/>
            <a:ext cx="9601200" cy="4893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3200" b="1" dirty="0" smtClean="0">
                <a:solidFill>
                  <a:srgbClr val="009900"/>
                </a:solidFill>
              </a:rPr>
              <a:t>الكفاءة </a:t>
            </a:r>
            <a:r>
              <a:rPr lang="en-US" sz="3200" b="1" dirty="0" smtClean="0">
                <a:solidFill>
                  <a:srgbClr val="009900"/>
                </a:solidFill>
              </a:rPr>
              <a:t>Efficiency</a:t>
            </a:r>
            <a:r>
              <a:rPr lang="ar-SA" sz="3200" b="1" dirty="0" smtClean="0">
                <a:solidFill>
                  <a:srgbClr val="009900"/>
                </a:solidFill>
              </a:rPr>
              <a:t>:</a:t>
            </a:r>
          </a:p>
          <a:p>
            <a:pPr marL="514350" indent="-514350" algn="just"/>
            <a:endParaRPr lang="ar-SA" sz="800" b="1" dirty="0" smtClean="0">
              <a:solidFill>
                <a:srgbClr val="009900"/>
              </a:solidFill>
            </a:endParaRPr>
          </a:p>
          <a:p>
            <a:pPr marL="514350" indent="-514350" algn="just"/>
            <a:r>
              <a:rPr lang="ar-SA" sz="2400" b="1" dirty="0" smtClean="0">
                <a:solidFill>
                  <a:srgbClr val="993300"/>
                </a:solidFill>
              </a:rPr>
              <a:t>تعكس مدى نجاح الإدارة في استخدام الموارد المتاحة </a:t>
            </a:r>
            <a:r>
              <a:rPr lang="ar-SA" sz="2400" b="1" dirty="0" smtClean="0"/>
              <a:t>(بشرية، مادية، مالية، معلوماتية) </a:t>
            </a:r>
            <a:r>
              <a:rPr lang="ar-SA" sz="2400" b="1" dirty="0" smtClean="0">
                <a:solidFill>
                  <a:srgbClr val="993300"/>
                </a:solidFill>
              </a:rPr>
              <a:t>لإنتاج المخرجات من المنتجات</a:t>
            </a:r>
            <a:r>
              <a:rPr lang="ar-SA" sz="2400" b="1" dirty="0" smtClean="0"/>
              <a:t>. وهي بذلك تعني </a:t>
            </a:r>
            <a:r>
              <a:rPr lang="ar-SA" sz="2400" b="1" dirty="0" smtClean="0">
                <a:solidFill>
                  <a:srgbClr val="993300"/>
                </a:solidFill>
              </a:rPr>
              <a:t>الوصول إلى الأهداف الموضوعة مع وجود تحسينات في </a:t>
            </a:r>
            <a:r>
              <a:rPr lang="ar-SA" sz="2400" b="1" dirty="0" err="1" smtClean="0">
                <a:solidFill>
                  <a:srgbClr val="993300"/>
                </a:solidFill>
              </a:rPr>
              <a:t>المدخلات</a:t>
            </a:r>
            <a:r>
              <a:rPr lang="ar-SA" sz="2400" b="1" dirty="0" smtClean="0">
                <a:solidFill>
                  <a:srgbClr val="993300"/>
                </a:solidFill>
              </a:rPr>
              <a:t> </a:t>
            </a:r>
            <a:r>
              <a:rPr lang="ar-SA" sz="2400" b="1" dirty="0" smtClean="0"/>
              <a:t>كتخفيض التكلفة أو اختصار مدة المشروع، ...</a:t>
            </a:r>
          </a:p>
          <a:p>
            <a:pPr marL="514350" indent="-514350" algn="just"/>
            <a:endParaRPr lang="ar-SA" sz="800" b="1" dirty="0" smtClean="0"/>
          </a:p>
          <a:p>
            <a:pPr marL="514350" indent="-514350" algn="just"/>
            <a:r>
              <a:rPr lang="ar-SA" sz="2400" b="1" dirty="0" smtClean="0"/>
              <a:t>                      الموارد المستخدمة</a:t>
            </a:r>
          </a:p>
          <a:p>
            <a:pPr marL="514350" indent="-514350" algn="just"/>
            <a:r>
              <a:rPr lang="ar-SA" sz="2400" b="1" dirty="0" smtClean="0">
                <a:solidFill>
                  <a:srgbClr val="993300"/>
                </a:solidFill>
              </a:rPr>
              <a:t>الكفاءة</a:t>
            </a:r>
            <a:r>
              <a:rPr lang="ar-SA" sz="2400" b="1" dirty="0" smtClean="0"/>
              <a:t> =                                        </a:t>
            </a:r>
            <a:r>
              <a:rPr lang="en-US" sz="2400" b="1" dirty="0" smtClean="0"/>
              <a:t>X</a:t>
            </a:r>
            <a:r>
              <a:rPr lang="ar-SA" sz="2400" b="1" dirty="0" smtClean="0"/>
              <a:t> 100%</a:t>
            </a:r>
          </a:p>
          <a:p>
            <a:pPr marL="514350" indent="-514350" algn="just"/>
            <a:r>
              <a:rPr lang="ar-SA" sz="2400" b="1" dirty="0" smtClean="0"/>
              <a:t>                      الموارد المخططة</a:t>
            </a:r>
          </a:p>
          <a:p>
            <a:pPr marL="514350" indent="-514350" algn="just"/>
            <a:r>
              <a:rPr lang="ar-SA" sz="2400" b="1" dirty="0" smtClean="0">
                <a:solidFill>
                  <a:srgbClr val="993300"/>
                </a:solidFill>
              </a:rPr>
              <a:t>وتخضع كافة عناصر الإنتاج لقياس الكفاءة، فمثلاً</a:t>
            </a:r>
            <a:r>
              <a:rPr lang="ar-SA" sz="2400" b="1" dirty="0" smtClean="0"/>
              <a:t>:</a:t>
            </a:r>
          </a:p>
          <a:p>
            <a:pPr marL="514350" indent="-514350" algn="just"/>
            <a:r>
              <a:rPr lang="ar-SA" sz="2400" b="1" dirty="0" smtClean="0"/>
              <a:t>                                       قيمة أو كمية المواد الخام المستخدمة فعلاً</a:t>
            </a:r>
          </a:p>
          <a:p>
            <a:pPr marL="514350" indent="-514350" algn="just"/>
            <a:r>
              <a:rPr lang="ar-SA" sz="2400" b="1" dirty="0" smtClean="0">
                <a:solidFill>
                  <a:srgbClr val="993300"/>
                </a:solidFill>
              </a:rPr>
              <a:t>كفاءة استخدام المواد الخام </a:t>
            </a:r>
            <a:r>
              <a:rPr lang="ar-SA" sz="2400" b="1" dirty="0" smtClean="0"/>
              <a:t>=                                                          </a:t>
            </a:r>
            <a:r>
              <a:rPr lang="en-US" sz="2400" b="1" dirty="0" smtClean="0"/>
              <a:t>X</a:t>
            </a:r>
            <a:r>
              <a:rPr lang="ar-SA" sz="2400" b="1" dirty="0" smtClean="0"/>
              <a:t> 100%</a:t>
            </a:r>
          </a:p>
          <a:p>
            <a:pPr marL="514350" indent="-514350" algn="just"/>
            <a:r>
              <a:rPr lang="ar-SA" sz="2400" b="1" dirty="0" smtClean="0"/>
              <a:t>                                          قيمة أو كمية المواد الخام المخطط لها</a:t>
            </a:r>
          </a:p>
          <a:p>
            <a:pPr marL="514350" indent="-514350" algn="just"/>
            <a:r>
              <a:rPr lang="ar-SA" sz="2400" b="1" dirty="0" smtClean="0"/>
              <a:t>             وبنفس المنطق يمكن التعبير عن كفاءة استخدام الآلات، والعاملين، ...</a:t>
            </a:r>
          </a:p>
        </p:txBody>
      </p:sp>
      <p:cxnSp>
        <p:nvCxnSpPr>
          <p:cNvPr id="9" name="Straight Connector 8"/>
          <p:cNvCxnSpPr/>
          <p:nvPr/>
        </p:nvCxnSpPr>
        <p:spPr>
          <a:xfrm flipH="1">
            <a:off x="5562600" y="3886200"/>
            <a:ext cx="2667000" cy="0"/>
          </a:xfrm>
          <a:prstGeom prst="line">
            <a:avLst/>
          </a:prstGeom>
        </p:spPr>
        <p:style>
          <a:lnRef idx="2">
            <a:schemeClr val="dk1"/>
          </a:lnRef>
          <a:fillRef idx="0">
            <a:schemeClr val="dk1"/>
          </a:fillRef>
          <a:effectRef idx="1">
            <a:schemeClr val="dk1"/>
          </a:effectRef>
          <a:fontRef idx="minor">
            <a:schemeClr val="tx1"/>
          </a:fontRef>
        </p:style>
      </p:cxnSp>
      <p:cxnSp>
        <p:nvCxnSpPr>
          <p:cNvPr id="6" name="Straight Connector 5"/>
          <p:cNvCxnSpPr/>
          <p:nvPr/>
        </p:nvCxnSpPr>
        <p:spPr>
          <a:xfrm flipH="1">
            <a:off x="2057400" y="5334000"/>
            <a:ext cx="43434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ransition spd="slow">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47800"/>
            <a:ext cx="9601200" cy="5632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3200" b="1" dirty="0" smtClean="0">
                <a:solidFill>
                  <a:srgbClr val="009900"/>
                </a:solidFill>
              </a:rPr>
              <a:t>الفعالية </a:t>
            </a:r>
            <a:r>
              <a:rPr lang="en-US" sz="3200" b="1" dirty="0" smtClean="0">
                <a:solidFill>
                  <a:srgbClr val="009900"/>
                </a:solidFill>
              </a:rPr>
              <a:t>Effectiveness</a:t>
            </a:r>
            <a:r>
              <a:rPr lang="ar-SA" sz="3200" b="1" dirty="0" smtClean="0">
                <a:solidFill>
                  <a:srgbClr val="009900"/>
                </a:solidFill>
              </a:rPr>
              <a:t>:</a:t>
            </a:r>
          </a:p>
          <a:p>
            <a:pPr marL="514350" indent="-514350" algn="just"/>
            <a:endParaRPr lang="ar-SA" sz="800" b="1" dirty="0" smtClean="0">
              <a:solidFill>
                <a:srgbClr val="009900"/>
              </a:solidFill>
            </a:endParaRPr>
          </a:p>
          <a:p>
            <a:pPr marL="514350" indent="-514350" algn="just"/>
            <a:r>
              <a:rPr lang="ar-SA" sz="2400" b="1" dirty="0" smtClean="0">
                <a:solidFill>
                  <a:srgbClr val="993300"/>
                </a:solidFill>
              </a:rPr>
              <a:t>تتعلق بأهداف المنظمة ونتائجها</a:t>
            </a:r>
            <a:r>
              <a:rPr lang="ar-SA" sz="2400" b="1" dirty="0" smtClean="0"/>
              <a:t>. </a:t>
            </a:r>
            <a:r>
              <a:rPr lang="ar-SA" sz="2400" b="1" dirty="0" smtClean="0">
                <a:solidFill>
                  <a:srgbClr val="993300"/>
                </a:solidFill>
              </a:rPr>
              <a:t>وتركز على جانب المخرجات فقط من العملية</a:t>
            </a:r>
            <a:r>
              <a:rPr lang="ar-SA" sz="2400" b="1" dirty="0" smtClean="0"/>
              <a:t>، وبالتالي فهي </a:t>
            </a:r>
            <a:r>
              <a:rPr lang="ar-SA" sz="2400" b="1" dirty="0" smtClean="0">
                <a:solidFill>
                  <a:srgbClr val="993300"/>
                </a:solidFill>
              </a:rPr>
              <a:t>تقيس مدى تحقيق المنظمة لأهدافها وللنتائج المرغوب فيها</a:t>
            </a:r>
            <a:r>
              <a:rPr lang="ar-SA" sz="2400" b="1" dirty="0" smtClean="0"/>
              <a:t>.</a:t>
            </a:r>
          </a:p>
          <a:p>
            <a:pPr marL="514350" indent="-514350" algn="just"/>
            <a:endParaRPr lang="ar-SA" sz="800" b="1" dirty="0" smtClean="0"/>
          </a:p>
          <a:p>
            <a:pPr marL="514350" indent="-514350" algn="just"/>
            <a:r>
              <a:rPr lang="ar-SA" sz="2400" b="1" dirty="0" smtClean="0"/>
              <a:t>  الفعالية: ”</a:t>
            </a:r>
            <a:r>
              <a:rPr lang="ar-SA" sz="2400" b="1" dirty="0" smtClean="0">
                <a:solidFill>
                  <a:srgbClr val="993300"/>
                </a:solidFill>
              </a:rPr>
              <a:t>نسبة المخرجات الفعلية للمخرجات المخططة </a:t>
            </a:r>
            <a:r>
              <a:rPr lang="ar-SA" sz="2400" b="1" dirty="0" smtClean="0"/>
              <a:t>(المتوقعة)“. </a:t>
            </a:r>
          </a:p>
          <a:p>
            <a:pPr marL="514350" indent="-514350" algn="just"/>
            <a:r>
              <a:rPr lang="ar-SA" sz="2400" b="1" dirty="0" smtClean="0"/>
              <a:t>                   </a:t>
            </a:r>
          </a:p>
          <a:p>
            <a:pPr marL="514350" indent="-514350" algn="just"/>
            <a:r>
              <a:rPr lang="ar-SA" sz="2400" b="1" dirty="0" smtClean="0"/>
              <a:t>                  قيمة أو كمية المخرجات الفعلية</a:t>
            </a:r>
          </a:p>
          <a:p>
            <a:pPr marL="514350" indent="-514350" algn="just"/>
            <a:r>
              <a:rPr lang="ar-SA" sz="2400" b="1" dirty="0" smtClean="0">
                <a:solidFill>
                  <a:srgbClr val="993300"/>
                </a:solidFill>
              </a:rPr>
              <a:t>الفعالية</a:t>
            </a:r>
            <a:r>
              <a:rPr lang="ar-SA" sz="2400" b="1" dirty="0" smtClean="0"/>
              <a:t>  =                                               </a:t>
            </a:r>
            <a:r>
              <a:rPr lang="en-US" sz="2400" b="1" dirty="0" smtClean="0"/>
              <a:t>X</a:t>
            </a:r>
            <a:r>
              <a:rPr lang="ar-SA" sz="2400" b="1" dirty="0" smtClean="0"/>
              <a:t> 100%</a:t>
            </a:r>
          </a:p>
          <a:p>
            <a:pPr marL="514350" indent="-514350" algn="just"/>
            <a:r>
              <a:rPr lang="ar-SA" sz="2400" b="1" dirty="0" smtClean="0"/>
              <a:t>                 قيمة أو كمية المخرجات المتوقعة</a:t>
            </a:r>
          </a:p>
          <a:p>
            <a:pPr marL="514350" indent="-514350" algn="just"/>
            <a:endParaRPr lang="ar-SA" sz="1200" b="1" dirty="0" smtClean="0"/>
          </a:p>
          <a:p>
            <a:pPr marL="514350" indent="-514350" algn="just"/>
            <a:endParaRPr lang="ar-SA" sz="700" b="1" dirty="0" smtClean="0"/>
          </a:p>
          <a:p>
            <a:pPr marL="514350" indent="-514350" algn="just"/>
            <a:r>
              <a:rPr lang="ar-SA" sz="2400" b="1" dirty="0" smtClean="0"/>
              <a:t>إذن </a:t>
            </a:r>
            <a:r>
              <a:rPr lang="ar-SA" sz="2400" b="1" dirty="0" smtClean="0">
                <a:solidFill>
                  <a:srgbClr val="993300"/>
                </a:solidFill>
              </a:rPr>
              <a:t>فالكفاءة تتعلق </a:t>
            </a:r>
            <a:r>
              <a:rPr lang="ar-SA" sz="2400" b="1" dirty="0" err="1" smtClean="0">
                <a:solidFill>
                  <a:srgbClr val="993300"/>
                </a:solidFill>
              </a:rPr>
              <a:t>بالمدخلات</a:t>
            </a:r>
            <a:r>
              <a:rPr lang="ar-SA" sz="2400" b="1" dirty="0" smtClean="0">
                <a:solidFill>
                  <a:srgbClr val="993300"/>
                </a:solidFill>
              </a:rPr>
              <a:t>، أما الفعالية فتتعلق بالمخرجات والنتائج. وقد تحقق المنظمة الكفاءة دون الفعالية، والعكس صحيح</a:t>
            </a:r>
            <a:r>
              <a:rPr lang="ar-SA" sz="2400" b="1" dirty="0" smtClean="0"/>
              <a:t>.</a:t>
            </a:r>
          </a:p>
          <a:p>
            <a:pPr marL="514350" indent="-514350" algn="just"/>
            <a:endParaRPr lang="ar-SA" sz="2400" b="1" dirty="0" smtClean="0"/>
          </a:p>
          <a:p>
            <a:pPr marL="514350" indent="-514350" algn="just"/>
            <a:endParaRPr lang="ar-SA" sz="2400" b="1" dirty="0" smtClean="0"/>
          </a:p>
          <a:p>
            <a:pPr marL="514350" indent="-514350" algn="just"/>
            <a:endParaRPr lang="ar-SA" sz="2400" b="1" dirty="0" smtClean="0"/>
          </a:p>
        </p:txBody>
      </p:sp>
      <p:cxnSp>
        <p:nvCxnSpPr>
          <p:cNvPr id="9" name="Straight Connector 8"/>
          <p:cNvCxnSpPr/>
          <p:nvPr/>
        </p:nvCxnSpPr>
        <p:spPr>
          <a:xfrm flipH="1">
            <a:off x="4800600" y="4226256"/>
            <a:ext cx="35052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ransition spd="slow">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47800"/>
            <a:ext cx="9601200" cy="57400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400" b="1" dirty="0" smtClean="0">
                <a:solidFill>
                  <a:srgbClr val="993300"/>
                </a:solidFill>
              </a:rPr>
              <a:t>ومن أهم النسب المستخدمة في قياس الفعالية</a:t>
            </a:r>
            <a:r>
              <a:rPr lang="ar-SA" sz="2400" b="1" dirty="0" smtClean="0"/>
              <a:t>:</a:t>
            </a:r>
          </a:p>
          <a:p>
            <a:pPr marL="514350" indent="-514350" algn="just"/>
            <a:r>
              <a:rPr lang="ar-SA" sz="2400" b="1" dirty="0" smtClean="0"/>
              <a:t>                   </a:t>
            </a:r>
          </a:p>
          <a:p>
            <a:pPr marL="514350" indent="-514350" algn="just"/>
            <a:r>
              <a:rPr lang="ar-SA" sz="2400" b="1" dirty="0" smtClean="0"/>
              <a:t>                          قيمة أو كمية المبيعات الفعلية</a:t>
            </a:r>
          </a:p>
          <a:p>
            <a:pPr marL="514350" indent="-514350" algn="just"/>
            <a:r>
              <a:rPr lang="ar-SA" sz="2400" b="1" dirty="0" smtClean="0">
                <a:solidFill>
                  <a:srgbClr val="993300"/>
                </a:solidFill>
              </a:rPr>
              <a:t>فعالية المبيعات </a:t>
            </a:r>
            <a:r>
              <a:rPr lang="ar-SA" sz="2400" b="1" dirty="0" smtClean="0"/>
              <a:t>=                                               </a:t>
            </a:r>
            <a:r>
              <a:rPr lang="en-US" sz="2400" b="1" dirty="0" smtClean="0"/>
              <a:t>X</a:t>
            </a:r>
            <a:r>
              <a:rPr lang="ar-SA" sz="2400" b="1" dirty="0" smtClean="0"/>
              <a:t> 100%</a:t>
            </a:r>
          </a:p>
          <a:p>
            <a:pPr marL="514350" indent="-514350" algn="just"/>
            <a:r>
              <a:rPr lang="ar-SA" sz="2400" b="1" dirty="0" smtClean="0"/>
              <a:t>                         قيمة أو كمية المبيعات المتوقعة</a:t>
            </a:r>
          </a:p>
          <a:p>
            <a:pPr marL="514350" indent="-514350" algn="just"/>
            <a:r>
              <a:rPr lang="ar-SA" sz="2400" b="1" dirty="0" smtClean="0"/>
              <a:t> </a:t>
            </a:r>
          </a:p>
          <a:p>
            <a:pPr marL="514350" indent="-514350" algn="just"/>
            <a:r>
              <a:rPr lang="ar-SA" sz="2400" b="1" dirty="0" smtClean="0"/>
              <a:t>                                       قيمة مردودات المبيعات لرداءة الجودة </a:t>
            </a:r>
          </a:p>
          <a:p>
            <a:pPr marL="514350" indent="-514350" algn="just"/>
            <a:r>
              <a:rPr lang="ar-SA" sz="2400" b="1" dirty="0" smtClean="0">
                <a:solidFill>
                  <a:srgbClr val="993300"/>
                </a:solidFill>
              </a:rPr>
              <a:t>فعالية الرقابة على الجودة </a:t>
            </a:r>
            <a:r>
              <a:rPr lang="ar-SA" sz="2400" b="1" dirty="0" smtClean="0"/>
              <a:t>=                                                       </a:t>
            </a:r>
            <a:r>
              <a:rPr lang="en-US" sz="2400" b="1" dirty="0" smtClean="0"/>
              <a:t>X</a:t>
            </a:r>
            <a:r>
              <a:rPr lang="ar-SA" sz="2400" b="1" dirty="0" smtClean="0"/>
              <a:t> 100%</a:t>
            </a:r>
          </a:p>
          <a:p>
            <a:pPr marL="514350" indent="-514350" algn="just"/>
            <a:r>
              <a:rPr lang="ar-SA" sz="2400" b="1" dirty="0" smtClean="0"/>
              <a:t>                                                      قيمة المبيعات</a:t>
            </a:r>
          </a:p>
          <a:p>
            <a:pPr marL="514350" indent="-514350" algn="just"/>
            <a:r>
              <a:rPr lang="ar-SA" sz="2400" b="1" dirty="0" smtClean="0"/>
              <a:t>* </a:t>
            </a:r>
            <a:r>
              <a:rPr lang="ar-SA" sz="2400" b="1" u="sng" dirty="0" smtClean="0">
                <a:solidFill>
                  <a:srgbClr val="993300"/>
                </a:solidFill>
              </a:rPr>
              <a:t>مستويات الفعالية</a:t>
            </a:r>
            <a:r>
              <a:rPr lang="ar-SA" sz="2400" b="1" dirty="0" smtClean="0"/>
              <a:t>: </a:t>
            </a:r>
          </a:p>
          <a:p>
            <a:pPr marL="514350" indent="-514350" algn="just"/>
            <a:r>
              <a:rPr lang="ar-SA" sz="2400" b="1" dirty="0" smtClean="0"/>
              <a:t>                         أ- </a:t>
            </a:r>
            <a:r>
              <a:rPr lang="ar-SA" sz="2400" b="1" dirty="0" smtClean="0">
                <a:solidFill>
                  <a:srgbClr val="993300"/>
                </a:solidFill>
              </a:rPr>
              <a:t>الفعالية</a:t>
            </a:r>
            <a:r>
              <a:rPr lang="ar-SA" sz="2400" b="1" dirty="0" smtClean="0"/>
              <a:t> </a:t>
            </a:r>
            <a:r>
              <a:rPr lang="ar-SA" sz="2400" b="1" dirty="0" smtClean="0">
                <a:solidFill>
                  <a:srgbClr val="993300"/>
                </a:solidFill>
              </a:rPr>
              <a:t>الإدارية</a:t>
            </a:r>
            <a:r>
              <a:rPr lang="ar-SA" sz="2400" b="1" dirty="0" smtClean="0"/>
              <a:t>: مدى تحقيق الدائرة أو القسم للأهداف الموضوعة.</a:t>
            </a:r>
          </a:p>
          <a:p>
            <a:pPr marL="514350" indent="-514350" algn="just"/>
            <a:r>
              <a:rPr lang="ar-SA" sz="2400" b="1" dirty="0" smtClean="0"/>
              <a:t>                        ب- فعالية </a:t>
            </a:r>
            <a:r>
              <a:rPr lang="ar-SA" sz="2400" b="1" dirty="0" smtClean="0">
                <a:solidFill>
                  <a:srgbClr val="993300"/>
                </a:solidFill>
              </a:rPr>
              <a:t>المجموعة</a:t>
            </a:r>
            <a:r>
              <a:rPr lang="ar-SA" sz="2400" b="1" dirty="0" smtClean="0"/>
              <a:t>: مدى تحقيق فرق العمل .....</a:t>
            </a:r>
          </a:p>
          <a:p>
            <a:pPr marL="514350" indent="-514350" algn="just"/>
            <a:r>
              <a:rPr lang="ar-SA" sz="1200" b="1" dirty="0" smtClean="0"/>
              <a:t>                                               </a:t>
            </a:r>
            <a:r>
              <a:rPr lang="ar-SA" sz="2400" b="1" dirty="0" smtClean="0"/>
              <a:t>ج- فعالية </a:t>
            </a:r>
            <a:r>
              <a:rPr lang="ar-SA" sz="2400" b="1" dirty="0" smtClean="0">
                <a:solidFill>
                  <a:srgbClr val="993300"/>
                </a:solidFill>
              </a:rPr>
              <a:t>المنظمة</a:t>
            </a:r>
            <a:r>
              <a:rPr lang="ar-SA" sz="2400" b="1" dirty="0" smtClean="0"/>
              <a:t>: مدى تحقيق المنظمة ككل .....</a:t>
            </a:r>
          </a:p>
          <a:p>
            <a:pPr marL="514350" indent="-514350" algn="just"/>
            <a:endParaRPr lang="ar-SA" sz="700" b="1" dirty="0" smtClean="0"/>
          </a:p>
          <a:p>
            <a:pPr marL="514350" indent="-514350" algn="just"/>
            <a:endParaRPr lang="ar-SA" sz="2400" b="1" dirty="0" smtClean="0"/>
          </a:p>
          <a:p>
            <a:pPr marL="514350" indent="-514350" algn="just"/>
            <a:endParaRPr lang="ar-SA" sz="2400" b="1" dirty="0" smtClean="0"/>
          </a:p>
        </p:txBody>
      </p:sp>
      <p:cxnSp>
        <p:nvCxnSpPr>
          <p:cNvPr id="9" name="Straight Connector 8"/>
          <p:cNvCxnSpPr/>
          <p:nvPr/>
        </p:nvCxnSpPr>
        <p:spPr>
          <a:xfrm flipH="1">
            <a:off x="4191000" y="2756848"/>
            <a:ext cx="3505200" cy="0"/>
          </a:xfrm>
          <a:prstGeom prst="line">
            <a:avLst/>
          </a:prstGeom>
        </p:spPr>
        <p:style>
          <a:lnRef idx="2">
            <a:schemeClr val="dk1"/>
          </a:lnRef>
          <a:fillRef idx="0">
            <a:schemeClr val="dk1"/>
          </a:fillRef>
          <a:effectRef idx="1">
            <a:schemeClr val="dk1"/>
          </a:effectRef>
          <a:fontRef idx="minor">
            <a:schemeClr val="tx1"/>
          </a:fontRef>
        </p:style>
      </p:cxnSp>
      <p:cxnSp>
        <p:nvCxnSpPr>
          <p:cNvPr id="5" name="Straight Connector 4"/>
          <p:cNvCxnSpPr/>
          <p:nvPr/>
        </p:nvCxnSpPr>
        <p:spPr>
          <a:xfrm flipH="1" flipV="1">
            <a:off x="2362200" y="4204648"/>
            <a:ext cx="4128448" cy="43216"/>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ransition spd="slow">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624548"/>
            <a:ext cx="9601200"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800" b="1" u="sng" dirty="0" smtClean="0">
                <a:solidFill>
                  <a:srgbClr val="993300"/>
                </a:solidFill>
              </a:rPr>
              <a:t>رابعاً</a:t>
            </a:r>
            <a:r>
              <a:rPr lang="ar-SA" sz="2800" b="1" dirty="0" smtClean="0"/>
              <a:t>: </a:t>
            </a:r>
            <a:r>
              <a:rPr lang="ar-SA" sz="2800" b="1" u="sng" dirty="0" smtClean="0">
                <a:solidFill>
                  <a:srgbClr val="993300"/>
                </a:solidFill>
              </a:rPr>
              <a:t>الوسائل التي تتبعها المنظمة لتحسين الإنتاجية</a:t>
            </a:r>
            <a:r>
              <a:rPr lang="ar-SA" sz="2600" b="1" dirty="0" smtClean="0"/>
              <a:t>:</a:t>
            </a:r>
          </a:p>
          <a:p>
            <a:pPr marL="514350" indent="-514350" algn="just"/>
            <a:endParaRPr lang="ar-SA" sz="1200" b="1" dirty="0" smtClean="0"/>
          </a:p>
          <a:p>
            <a:pPr marL="514350" indent="-514350" algn="just">
              <a:buFont typeface="+mj-lt"/>
              <a:buAutoNum type="arabicPeriod"/>
            </a:pPr>
            <a:r>
              <a:rPr lang="ar-SA" sz="2600" b="1" u="sng" dirty="0" smtClean="0">
                <a:solidFill>
                  <a:srgbClr val="993300"/>
                </a:solidFill>
              </a:rPr>
              <a:t>الوسائل التقليدية</a:t>
            </a:r>
            <a:r>
              <a:rPr lang="ar-SA" sz="2600" b="1" dirty="0" smtClean="0"/>
              <a:t>: تشمل الوسائل الخمس المعروفة والتي يمكن من خلالها التحكم في قيمة المخرجات </a:t>
            </a:r>
            <a:r>
              <a:rPr lang="ar-SA" sz="2600" b="1" dirty="0" err="1" smtClean="0"/>
              <a:t>والمدخلات</a:t>
            </a:r>
            <a:r>
              <a:rPr lang="ar-SA" sz="2600" b="1" dirty="0" smtClean="0"/>
              <a:t> لكي نتمكن من التحكم في الإنتاجية. </a:t>
            </a:r>
          </a:p>
          <a:p>
            <a:pPr marL="514350" indent="-514350" algn="just"/>
            <a:r>
              <a:rPr lang="ar-SA" sz="2600" b="1" dirty="0" smtClean="0"/>
              <a:t>     وبافتراض أن </a:t>
            </a:r>
            <a:r>
              <a:rPr lang="ar-SA" sz="2600" b="1" dirty="0" smtClean="0">
                <a:solidFill>
                  <a:srgbClr val="993300"/>
                </a:solidFill>
              </a:rPr>
              <a:t>مخرجات</a:t>
            </a:r>
            <a:r>
              <a:rPr lang="ar-SA" sz="2600" b="1" dirty="0" smtClean="0"/>
              <a:t> إحدى المنظمات كانت </a:t>
            </a:r>
            <a:r>
              <a:rPr lang="ar-SA" sz="2600" b="1" dirty="0" smtClean="0">
                <a:solidFill>
                  <a:srgbClr val="993300"/>
                </a:solidFill>
              </a:rPr>
              <a:t>16000</a:t>
            </a:r>
            <a:r>
              <a:rPr lang="ar-SA" sz="2600" b="1" dirty="0" smtClean="0"/>
              <a:t> دولار، بينما كانت </a:t>
            </a:r>
            <a:r>
              <a:rPr lang="ar-SA" sz="2600" b="1" dirty="0" smtClean="0">
                <a:solidFill>
                  <a:srgbClr val="993300"/>
                </a:solidFill>
              </a:rPr>
              <a:t>المدخلات</a:t>
            </a:r>
            <a:r>
              <a:rPr lang="ar-SA" sz="2600" b="1" dirty="0" smtClean="0"/>
              <a:t> فيها </a:t>
            </a:r>
            <a:r>
              <a:rPr lang="ar-SA" sz="2600" b="1" dirty="0" smtClean="0">
                <a:solidFill>
                  <a:srgbClr val="993300"/>
                </a:solidFill>
              </a:rPr>
              <a:t>10000</a:t>
            </a:r>
            <a:r>
              <a:rPr lang="ar-SA" sz="2600" b="1" dirty="0" smtClean="0"/>
              <a:t> دولار، فإن الإنتاجية: </a:t>
            </a:r>
          </a:p>
          <a:p>
            <a:pPr marL="514350" indent="-514350" algn="just"/>
            <a:r>
              <a:rPr lang="ar-SA" sz="2400" b="1" dirty="0" smtClean="0"/>
              <a:t>                   16000</a:t>
            </a:r>
          </a:p>
          <a:p>
            <a:pPr marL="514350" indent="-514350" algn="just"/>
            <a:r>
              <a:rPr lang="ar-SA" sz="2400" b="1" dirty="0" smtClean="0">
                <a:solidFill>
                  <a:srgbClr val="993300"/>
                </a:solidFill>
              </a:rPr>
              <a:t>الإنتاجية</a:t>
            </a:r>
            <a:r>
              <a:rPr lang="ar-SA" sz="2400" b="1" dirty="0" smtClean="0"/>
              <a:t> =                     = 1.60</a:t>
            </a:r>
          </a:p>
          <a:p>
            <a:pPr marL="514350" indent="-514350" algn="just"/>
            <a:r>
              <a:rPr lang="ar-SA" sz="2400" b="1" dirty="0" smtClean="0"/>
              <a:t>                   10000</a:t>
            </a:r>
          </a:p>
          <a:p>
            <a:pPr marL="514350" indent="-514350" algn="just"/>
            <a:r>
              <a:rPr lang="ar-SA" sz="2600" b="1" dirty="0" smtClean="0">
                <a:solidFill>
                  <a:srgbClr val="993300"/>
                </a:solidFill>
              </a:rPr>
              <a:t>واعتماداً على هذا المثال يمكن إيضاح الوسائل التقليدية الخمس كما يلي</a:t>
            </a:r>
            <a:r>
              <a:rPr lang="ar-SA" sz="2600" b="1" dirty="0" smtClean="0"/>
              <a:t>:</a:t>
            </a:r>
          </a:p>
        </p:txBody>
      </p:sp>
      <p:cxnSp>
        <p:nvCxnSpPr>
          <p:cNvPr id="5" name="Straight Connector 4"/>
          <p:cNvCxnSpPr/>
          <p:nvPr/>
        </p:nvCxnSpPr>
        <p:spPr>
          <a:xfrm flipH="1">
            <a:off x="6934200" y="4397992"/>
            <a:ext cx="13716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ransition spd="slow">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9577"/>
            <a:ext cx="9601200" cy="5478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71500" indent="-571500" algn="just">
              <a:buFont typeface="+mj-lt"/>
              <a:buAutoNum type="arabicParenR"/>
            </a:pPr>
            <a:r>
              <a:rPr lang="ar-SA" sz="2600" b="1" dirty="0" smtClean="0">
                <a:solidFill>
                  <a:srgbClr val="993300"/>
                </a:solidFill>
              </a:rPr>
              <a:t>انخفاض تكلفة </a:t>
            </a:r>
            <a:r>
              <a:rPr lang="ar-SA" sz="2600" b="1" dirty="0" err="1" smtClean="0">
                <a:solidFill>
                  <a:srgbClr val="993300"/>
                </a:solidFill>
              </a:rPr>
              <a:t>المدخلات</a:t>
            </a:r>
            <a:r>
              <a:rPr lang="ar-SA" sz="2600" b="1" dirty="0" smtClean="0">
                <a:solidFill>
                  <a:srgbClr val="993300"/>
                </a:solidFill>
              </a:rPr>
              <a:t> مع بقاء المخرجات ثابتة</a:t>
            </a:r>
            <a:r>
              <a:rPr lang="ar-SA" sz="2600" b="1" dirty="0" smtClean="0"/>
              <a:t>: وبافتراض أن قيمة </a:t>
            </a:r>
            <a:r>
              <a:rPr lang="ar-SA" sz="2600" b="1" dirty="0" err="1" smtClean="0"/>
              <a:t>المدخلات</a:t>
            </a:r>
            <a:r>
              <a:rPr lang="ar-SA" sz="2600" b="1" dirty="0" smtClean="0"/>
              <a:t> انخفضت من 10000 إلى 8000 دولار، فإن الإنتاجية سوف تصبح:</a:t>
            </a:r>
          </a:p>
          <a:p>
            <a:pPr marL="514350" indent="-514350" algn="just"/>
            <a:r>
              <a:rPr lang="ar-SA" sz="2400" b="1" dirty="0" smtClean="0"/>
              <a:t>                             16000</a:t>
            </a:r>
          </a:p>
          <a:p>
            <a:pPr marL="514350" indent="-514350" algn="just"/>
            <a:r>
              <a:rPr lang="ar-SA" sz="2400" b="1" dirty="0" smtClean="0"/>
              <a:t>          </a:t>
            </a:r>
            <a:r>
              <a:rPr lang="ar-SA" sz="2400" b="1" dirty="0" smtClean="0">
                <a:solidFill>
                  <a:srgbClr val="993300"/>
                </a:solidFill>
              </a:rPr>
              <a:t>الإنتاجية</a:t>
            </a:r>
            <a:r>
              <a:rPr lang="ar-SA" sz="2400" b="1" dirty="0" smtClean="0"/>
              <a:t> =                     = 2.00                           </a:t>
            </a:r>
          </a:p>
          <a:p>
            <a:pPr marL="514350" indent="-514350" algn="just"/>
            <a:r>
              <a:rPr lang="ar-SA" sz="2400" b="1" dirty="0" smtClean="0"/>
              <a:t>                              8000                                                           </a:t>
            </a:r>
          </a:p>
          <a:p>
            <a:pPr marL="514350" indent="-514350" algn="just"/>
            <a:r>
              <a:rPr lang="ar-SA" sz="2600" b="1" dirty="0" smtClean="0"/>
              <a:t>مما يُعني أن الإنتاجية قد زادت بمقدار 0.40.</a:t>
            </a:r>
          </a:p>
          <a:p>
            <a:pPr marL="514350" indent="-514350" algn="just">
              <a:buFont typeface="+mj-lt"/>
              <a:buAutoNum type="arabicParenR" startAt="2"/>
            </a:pPr>
            <a:r>
              <a:rPr lang="ar-SA" sz="2600" b="1" dirty="0" smtClean="0">
                <a:solidFill>
                  <a:srgbClr val="993300"/>
                </a:solidFill>
              </a:rPr>
              <a:t>زيادة قيمة المخرجات مع بقاء </a:t>
            </a:r>
            <a:r>
              <a:rPr lang="ar-SA" sz="2600" b="1" dirty="0" err="1" smtClean="0">
                <a:solidFill>
                  <a:srgbClr val="993300"/>
                </a:solidFill>
              </a:rPr>
              <a:t>المدخلات</a:t>
            </a:r>
            <a:r>
              <a:rPr lang="ar-SA" sz="2600" b="1" dirty="0" smtClean="0">
                <a:solidFill>
                  <a:srgbClr val="993300"/>
                </a:solidFill>
              </a:rPr>
              <a:t> ثابتة</a:t>
            </a:r>
            <a:r>
              <a:rPr lang="ar-SA" sz="2600" b="1" dirty="0" smtClean="0"/>
              <a:t>: فالعلاقة بين المخرجات والإنتاجية علاقة </a:t>
            </a:r>
            <a:r>
              <a:rPr lang="ar-SA" sz="2600" b="1" dirty="0" err="1" smtClean="0"/>
              <a:t>طردية</a:t>
            </a:r>
            <a:r>
              <a:rPr lang="ar-SA" sz="2600" b="1" dirty="0" smtClean="0"/>
              <a:t>. وبافتراض أن قيمة المخرجات زادت من 16000 إلى 18000 دولار فإن الإنتاجية سوف تصبح:</a:t>
            </a:r>
          </a:p>
          <a:p>
            <a:pPr marL="514350" indent="-514350" algn="just"/>
            <a:r>
              <a:rPr lang="ar-SA" sz="2400" b="1" dirty="0" smtClean="0"/>
              <a:t>                            18000</a:t>
            </a:r>
          </a:p>
          <a:p>
            <a:pPr marL="514350" indent="-514350" algn="just"/>
            <a:r>
              <a:rPr lang="ar-SA" sz="2400" b="1" dirty="0" smtClean="0"/>
              <a:t>          الإنتاجية =                     = 1.80</a:t>
            </a:r>
          </a:p>
          <a:p>
            <a:pPr marL="514350" indent="-514350" algn="just"/>
            <a:r>
              <a:rPr lang="ar-SA" sz="2400" b="1" dirty="0" smtClean="0"/>
              <a:t>                            10000</a:t>
            </a:r>
          </a:p>
          <a:p>
            <a:pPr marL="514350" indent="-514350" algn="just"/>
            <a:r>
              <a:rPr lang="ar-SA" sz="2400" b="1" dirty="0" smtClean="0"/>
              <a:t>             مما يُعني زيادة في الإنتاجية بمقدار 0.20.</a:t>
            </a:r>
          </a:p>
          <a:p>
            <a:pPr marL="514350" indent="-514350" algn="just"/>
            <a:endParaRPr lang="ar-SA" sz="2600" b="1" dirty="0" smtClean="0"/>
          </a:p>
        </p:txBody>
      </p:sp>
      <p:cxnSp>
        <p:nvCxnSpPr>
          <p:cNvPr id="5" name="Straight Connector 4"/>
          <p:cNvCxnSpPr/>
          <p:nvPr/>
        </p:nvCxnSpPr>
        <p:spPr>
          <a:xfrm flipH="1">
            <a:off x="6019800" y="2770496"/>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6" name="Straight Connector 5"/>
          <p:cNvCxnSpPr/>
          <p:nvPr/>
        </p:nvCxnSpPr>
        <p:spPr>
          <a:xfrm flipH="1">
            <a:off x="6096000" y="5437496"/>
            <a:ext cx="1371600" cy="0"/>
          </a:xfrm>
          <a:prstGeom prst="line">
            <a:avLst/>
          </a:prstGeom>
        </p:spPr>
        <p:style>
          <a:lnRef idx="2">
            <a:schemeClr val="dk1"/>
          </a:lnRef>
          <a:fillRef idx="0">
            <a:schemeClr val="dk1"/>
          </a:fillRef>
          <a:effectRef idx="1">
            <a:schemeClr val="dk1"/>
          </a:effectRef>
          <a:fontRef idx="minor">
            <a:schemeClr val="tx1"/>
          </a:fontRef>
        </p:style>
      </p:cxnSp>
      <p:sp>
        <p:nvSpPr>
          <p:cNvPr id="13" name="TextBox 12"/>
          <p:cNvSpPr txBox="1"/>
          <p:nvPr/>
        </p:nvSpPr>
        <p:spPr>
          <a:xfrm>
            <a:off x="990600" y="2286000"/>
            <a:ext cx="2438400" cy="1200329"/>
          </a:xfrm>
          <a:prstGeom prst="rect">
            <a:avLst/>
          </a:prstGeom>
          <a:noFill/>
        </p:spPr>
        <p:txBody>
          <a:bodyPr wrap="square" rtlCol="0">
            <a:spAutoFit/>
          </a:bodyPr>
          <a:lstStyle/>
          <a:p>
            <a:r>
              <a:rPr lang="ar-SA" dirty="0" smtClean="0"/>
              <a:t>              </a:t>
            </a:r>
          </a:p>
          <a:p>
            <a:endParaRPr lang="ar-SA" dirty="0" smtClean="0"/>
          </a:p>
          <a:p>
            <a:r>
              <a:rPr lang="ar-SA" dirty="0" smtClean="0"/>
              <a:t> </a:t>
            </a:r>
          </a:p>
          <a:p>
            <a:endParaRPr lang="en-US" dirty="0"/>
          </a:p>
        </p:txBody>
      </p:sp>
      <p:cxnSp>
        <p:nvCxnSpPr>
          <p:cNvPr id="16" name="Straight Arrow Connector 15"/>
          <p:cNvCxnSpPr/>
          <p:nvPr/>
        </p:nvCxnSpPr>
        <p:spPr>
          <a:xfrm>
            <a:off x="2286000" y="30480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flipH="1">
            <a:off x="2119952" y="2514600"/>
            <a:ext cx="381000" cy="0"/>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flipH="1">
            <a:off x="1600200" y="2819400"/>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flipH="1">
            <a:off x="2133600" y="5799160"/>
            <a:ext cx="381000" cy="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p:cNvCxnSpPr/>
          <p:nvPr/>
        </p:nvCxnSpPr>
        <p:spPr>
          <a:xfrm flipH="1">
            <a:off x="1600200" y="5486400"/>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28" name="Straight Arrow Connector 27"/>
          <p:cNvCxnSpPr/>
          <p:nvPr/>
        </p:nvCxnSpPr>
        <p:spPr>
          <a:xfrm flipV="1">
            <a:off x="2286000" y="49530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slow">
    <p:pull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295400"/>
            <a:ext cx="9601200" cy="550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71500" indent="-571500" algn="just">
              <a:buFont typeface="+mj-lt"/>
              <a:buAutoNum type="arabicParenR" startAt="3"/>
            </a:pPr>
            <a:r>
              <a:rPr lang="ar-SA" sz="2400" b="1" dirty="0" smtClean="0">
                <a:solidFill>
                  <a:srgbClr val="993300"/>
                </a:solidFill>
              </a:rPr>
              <a:t>انخفاض </a:t>
            </a:r>
            <a:r>
              <a:rPr lang="ar-SA" sz="2400" b="1" dirty="0" err="1" smtClean="0">
                <a:solidFill>
                  <a:srgbClr val="993300"/>
                </a:solidFill>
              </a:rPr>
              <a:t>المدخلات</a:t>
            </a:r>
            <a:r>
              <a:rPr lang="ar-SA" sz="2400" b="1" dirty="0" smtClean="0">
                <a:solidFill>
                  <a:srgbClr val="993300"/>
                </a:solidFill>
              </a:rPr>
              <a:t> بنسبة أكبر من انخفاض المخرجات</a:t>
            </a:r>
            <a:r>
              <a:rPr lang="ar-SA" sz="2400" b="1" dirty="0" smtClean="0"/>
              <a:t>: حيث </a:t>
            </a:r>
            <a:r>
              <a:rPr lang="ar-SA" sz="2400" b="1" dirty="0" smtClean="0">
                <a:solidFill>
                  <a:srgbClr val="993300"/>
                </a:solidFill>
              </a:rPr>
              <a:t>يمكن بلوغ ذلك من خلال إزالة العناصر غير المنتجة التي تسبب هدراً ضائعاً</a:t>
            </a:r>
            <a:r>
              <a:rPr lang="ar-SA" sz="2400" b="1" dirty="0" smtClean="0"/>
              <a:t>. وبافتراض أن قيمة أو تكلفة </a:t>
            </a:r>
            <a:r>
              <a:rPr lang="ar-SA" sz="2400" b="1" dirty="0" err="1" smtClean="0"/>
              <a:t>المدخلات</a:t>
            </a:r>
            <a:r>
              <a:rPr lang="ar-SA" sz="2400" b="1" dirty="0" smtClean="0"/>
              <a:t> انخفضت من 10000إلى 9000 دولار، بينما كان انخفاض المخرجات من 16000 إلى 15200 دولار، فإن الإنتاجية ستصبح.</a:t>
            </a:r>
          </a:p>
          <a:p>
            <a:pPr marL="514350" indent="-514350" algn="just"/>
            <a:r>
              <a:rPr lang="ar-SA" sz="2400" b="1" dirty="0" smtClean="0"/>
              <a:t>                            </a:t>
            </a:r>
            <a:r>
              <a:rPr lang="ar-SA" sz="2200" b="1" dirty="0" smtClean="0"/>
              <a:t>15200</a:t>
            </a:r>
          </a:p>
          <a:p>
            <a:pPr marL="514350" indent="-514350" algn="just"/>
            <a:r>
              <a:rPr lang="ar-SA" sz="2200" b="1" dirty="0" smtClean="0"/>
              <a:t>            الإنتاجية =                      = 1.69 </a:t>
            </a:r>
          </a:p>
          <a:p>
            <a:pPr marL="514350" indent="-514350" algn="just"/>
            <a:r>
              <a:rPr lang="ar-SA" sz="2200" b="1" dirty="0" smtClean="0"/>
              <a:t>                               9000                                                           (أكبر)</a:t>
            </a:r>
          </a:p>
          <a:p>
            <a:pPr marL="514350" indent="-514350" algn="just"/>
            <a:r>
              <a:rPr lang="ar-SA" sz="2400" b="1" dirty="0" smtClean="0"/>
              <a:t>مما يُعني أن مؤشر الإنتاجية قد زاد من 1.60 إلى 1.69.</a:t>
            </a:r>
          </a:p>
          <a:p>
            <a:pPr marL="514350" indent="-514350" algn="just">
              <a:buFont typeface="+mj-lt"/>
              <a:buAutoNum type="arabicParenR" startAt="4"/>
            </a:pPr>
            <a:r>
              <a:rPr lang="ar-SA" sz="2400" b="1" dirty="0" smtClean="0">
                <a:solidFill>
                  <a:srgbClr val="993300"/>
                </a:solidFill>
              </a:rPr>
              <a:t>ارتفاع </a:t>
            </a:r>
            <a:r>
              <a:rPr lang="ar-SA" sz="2400" b="1" dirty="0" err="1" smtClean="0">
                <a:solidFill>
                  <a:srgbClr val="993300"/>
                </a:solidFill>
              </a:rPr>
              <a:t>المدخلات</a:t>
            </a:r>
            <a:r>
              <a:rPr lang="ar-SA" sz="2400" b="1" dirty="0" smtClean="0">
                <a:solidFill>
                  <a:srgbClr val="993300"/>
                </a:solidFill>
              </a:rPr>
              <a:t> بنسبة أقل من ارتفاع المخرجات</a:t>
            </a:r>
            <a:r>
              <a:rPr lang="ar-SA" sz="2400" b="1" dirty="0" smtClean="0"/>
              <a:t>: وهذا يعتمد على ارتفاع </a:t>
            </a:r>
            <a:r>
              <a:rPr lang="ar-SA" sz="2400" b="1" dirty="0" err="1" smtClean="0"/>
              <a:t>المدخلات</a:t>
            </a:r>
            <a:r>
              <a:rPr lang="ar-SA" sz="2400" b="1" dirty="0" smtClean="0"/>
              <a:t> والمخرجات بنفس الوقت. وبافتراض ارتفاع </a:t>
            </a:r>
            <a:r>
              <a:rPr lang="ar-SA" sz="2400" b="1" dirty="0" err="1" smtClean="0"/>
              <a:t>المدخلات</a:t>
            </a:r>
            <a:r>
              <a:rPr lang="ar-SA" sz="2400" b="1" dirty="0" smtClean="0"/>
              <a:t> إلى 11000 دولار، والمخرجات إلى 18000 دولار، فإن الإنتاجية:</a:t>
            </a:r>
          </a:p>
          <a:p>
            <a:pPr marL="514350" indent="-514350" algn="just"/>
            <a:r>
              <a:rPr lang="ar-SA" sz="2400" b="1" dirty="0" smtClean="0"/>
              <a:t>                             </a:t>
            </a:r>
            <a:r>
              <a:rPr lang="ar-SA" sz="2200" b="1" dirty="0" smtClean="0"/>
              <a:t>18000</a:t>
            </a:r>
          </a:p>
          <a:p>
            <a:pPr marL="514350" indent="-514350" algn="just"/>
            <a:r>
              <a:rPr lang="ar-SA" sz="2200" b="1" dirty="0" smtClean="0"/>
              <a:t>            الإنتاجية =                     = 1.64                                       (أقل)</a:t>
            </a:r>
          </a:p>
          <a:p>
            <a:pPr marL="514350" indent="-514350" algn="just"/>
            <a:r>
              <a:rPr lang="ar-SA" sz="2200" b="1" dirty="0" smtClean="0"/>
              <a:t>                               11000             </a:t>
            </a:r>
            <a:r>
              <a:rPr lang="ar-SA" sz="2000" b="1" dirty="0" smtClean="0"/>
              <a:t>   مما يُعني زيادة في الإنتاجية من 1.60 إلى 1.64.</a:t>
            </a:r>
            <a:endParaRPr lang="ar-SA" sz="2200" b="1" dirty="0" smtClean="0"/>
          </a:p>
          <a:p>
            <a:pPr marL="514350" indent="-514350" algn="just"/>
            <a:endParaRPr lang="ar-SA" sz="2400" b="1" dirty="0" smtClean="0"/>
          </a:p>
        </p:txBody>
      </p:sp>
      <p:cxnSp>
        <p:nvCxnSpPr>
          <p:cNvPr id="5" name="Straight Connector 4"/>
          <p:cNvCxnSpPr/>
          <p:nvPr/>
        </p:nvCxnSpPr>
        <p:spPr>
          <a:xfrm flipH="1">
            <a:off x="6172200" y="3352800"/>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6" name="Straight Connector 5"/>
          <p:cNvCxnSpPr/>
          <p:nvPr/>
        </p:nvCxnSpPr>
        <p:spPr>
          <a:xfrm flipH="1">
            <a:off x="6107376" y="5867400"/>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a:off x="2286000" y="35052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Straight Connector 9"/>
          <p:cNvCxnSpPr/>
          <p:nvPr/>
        </p:nvCxnSpPr>
        <p:spPr>
          <a:xfrm flipH="1">
            <a:off x="1600200" y="3276600"/>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a:off x="2286000" y="27432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flipV="1">
            <a:off x="2438400" y="56388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flipH="1">
            <a:off x="1752600" y="5562600"/>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flipV="1">
            <a:off x="2438400" y="51054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slow">
    <p:pull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504176"/>
            <a:ext cx="9601200" cy="5201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71500" indent="-571500" algn="just">
              <a:buFont typeface="+mj-lt"/>
              <a:buAutoNum type="arabicParenR" startAt="5"/>
            </a:pPr>
            <a:r>
              <a:rPr lang="ar-SA" sz="2600" b="1" dirty="0" smtClean="0">
                <a:solidFill>
                  <a:srgbClr val="993300"/>
                </a:solidFill>
              </a:rPr>
              <a:t>ارتفاع المخرجات مع انخفاض </a:t>
            </a:r>
            <a:r>
              <a:rPr lang="ar-SA" sz="2600" b="1" dirty="0" err="1" smtClean="0">
                <a:solidFill>
                  <a:srgbClr val="993300"/>
                </a:solidFill>
              </a:rPr>
              <a:t>المدخلات</a:t>
            </a:r>
            <a:r>
              <a:rPr lang="ar-SA" sz="2600" b="1" dirty="0" smtClean="0"/>
              <a:t>: </a:t>
            </a:r>
            <a:r>
              <a:rPr lang="ar-SA" sz="2600" b="1" dirty="0" smtClean="0">
                <a:solidFill>
                  <a:srgbClr val="993300"/>
                </a:solidFill>
              </a:rPr>
              <a:t>من أفضل الأساليب التي تؤدي إلى زيادة الإنتاجية، وأكثرها أثراً في هذا المجال (نتائج افضل بتكلفة أقل)</a:t>
            </a:r>
            <a:r>
              <a:rPr lang="ar-SA" sz="2600" b="1" dirty="0" smtClean="0"/>
              <a:t>. </a:t>
            </a:r>
            <a:r>
              <a:rPr lang="ar-SA" sz="2600" b="1" dirty="0" smtClean="0">
                <a:solidFill>
                  <a:srgbClr val="993300"/>
                </a:solidFill>
              </a:rPr>
              <a:t>ويمكن للمنظمة أن تصل إلى ذلك إذا طبقت منهجية إدارة الجودة الشاملة</a:t>
            </a:r>
            <a:r>
              <a:rPr lang="ar-SA" sz="2600" b="1" dirty="0" smtClean="0"/>
              <a:t>، وركزت على التحسينات المستمرة للعمليات والمنتجات مع إجراء تحسينات في تكلفة </a:t>
            </a:r>
            <a:r>
              <a:rPr lang="ar-SA" sz="2600" b="1" dirty="0" err="1" smtClean="0"/>
              <a:t>المدخلات</a:t>
            </a:r>
            <a:r>
              <a:rPr lang="ar-SA" sz="2600" b="1" dirty="0" smtClean="0"/>
              <a:t> كأن تنتج بعدد أقل من العمالة، أو بوقت أقصر، أو بتكلفة مواد خام أقل. وبافتراض أن المخرجات   زادت إلى 18000 دولار، وأن قيمة </a:t>
            </a:r>
            <a:r>
              <a:rPr lang="ar-SA" sz="2600" b="1" dirty="0" err="1" smtClean="0"/>
              <a:t>المدخلات</a:t>
            </a:r>
            <a:r>
              <a:rPr lang="ar-SA" sz="2600" b="1" dirty="0" smtClean="0"/>
              <a:t> قد انخفضت إلى 8600 دولار، فإن الإنتاجية سوف تصبح:</a:t>
            </a:r>
          </a:p>
          <a:p>
            <a:pPr marL="514350" indent="-514350" algn="just"/>
            <a:r>
              <a:rPr lang="ar-SA" sz="2400" b="1" dirty="0" smtClean="0"/>
              <a:t>                              18000 </a:t>
            </a:r>
          </a:p>
          <a:p>
            <a:pPr marL="514350" indent="-514350" algn="just"/>
            <a:r>
              <a:rPr lang="ar-SA" sz="2400" b="1" dirty="0" smtClean="0"/>
              <a:t>           الإنتاجية =                     = 2.09</a:t>
            </a:r>
          </a:p>
          <a:p>
            <a:pPr marL="514350" indent="-514350" algn="just"/>
            <a:r>
              <a:rPr lang="ar-SA" sz="2400" b="1" dirty="0" smtClean="0"/>
              <a:t>                              8600</a:t>
            </a:r>
          </a:p>
          <a:p>
            <a:pPr marL="514350" indent="-514350" algn="just"/>
            <a:r>
              <a:rPr lang="ar-SA" sz="2600" b="1" dirty="0" smtClean="0"/>
              <a:t>         مما يُعني أن الإنتاجية قد زادت بمقدار 0.49</a:t>
            </a:r>
          </a:p>
          <a:p>
            <a:pPr marL="514350" indent="-514350" algn="just"/>
            <a:endParaRPr lang="ar-SA" sz="2600" b="1" dirty="0" smtClean="0"/>
          </a:p>
          <a:p>
            <a:pPr marL="514350" indent="-514350" algn="just"/>
            <a:endParaRPr lang="ar-SA" sz="2600" b="1" dirty="0" smtClean="0"/>
          </a:p>
        </p:txBody>
      </p:sp>
      <p:cxnSp>
        <p:nvCxnSpPr>
          <p:cNvPr id="5" name="Straight Connector 4"/>
          <p:cNvCxnSpPr/>
          <p:nvPr/>
        </p:nvCxnSpPr>
        <p:spPr>
          <a:xfrm flipH="1">
            <a:off x="6019800" y="4738048"/>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Connector 7"/>
          <p:cNvCxnSpPr/>
          <p:nvPr/>
        </p:nvCxnSpPr>
        <p:spPr>
          <a:xfrm flipH="1">
            <a:off x="1600200" y="4716440"/>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Arrow Connector 8"/>
          <p:cNvCxnSpPr/>
          <p:nvPr/>
        </p:nvCxnSpPr>
        <p:spPr>
          <a:xfrm>
            <a:off x="2286000" y="4863152"/>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flipV="1">
            <a:off x="2286000" y="4253552"/>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slow">
    <p:pull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3000" b="1" dirty="0" smtClean="0"/>
              <a:t> </a:t>
            </a:r>
            <a:r>
              <a:rPr lang="ar-SA" sz="3000" b="1" dirty="0" smtClean="0">
                <a:solidFill>
                  <a:srgbClr val="FF0000"/>
                </a:solidFill>
              </a:rPr>
              <a:t>(تابع) </a:t>
            </a:r>
            <a:r>
              <a:rPr lang="ar-SA" sz="3000" b="1" dirty="0" smtClean="0">
                <a:solidFill>
                  <a:srgbClr val="009900"/>
                </a:solidFill>
              </a:rPr>
              <a:t>الوسائل التي تتبعها المنظمة لتحسين الإنتاجية:</a:t>
            </a:r>
            <a:endParaRPr lang="ar-SA" sz="3000" b="1" dirty="0" smtClean="0">
              <a:solidFill>
                <a:srgbClr val="002060"/>
              </a:solidFill>
              <a:cs typeface="Arial" pitchFamily="34" charset="0"/>
            </a:endParaRPr>
          </a:p>
        </p:txBody>
      </p:sp>
      <p:sp>
        <p:nvSpPr>
          <p:cNvPr id="7" name="Rectangle 5"/>
          <p:cNvSpPr>
            <a:spLocks noChangeArrowheads="1"/>
          </p:cNvSpPr>
          <p:nvPr/>
        </p:nvSpPr>
        <p:spPr bwMode="auto">
          <a:xfrm>
            <a:off x="76200" y="1447800"/>
            <a:ext cx="9601200" cy="4778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600" b="1" u="sng" dirty="0" smtClean="0">
                <a:solidFill>
                  <a:srgbClr val="993300"/>
                </a:solidFill>
              </a:rPr>
              <a:t>برنامج تحسين الإنتاجية (هابي)</a:t>
            </a:r>
            <a:r>
              <a:rPr lang="ar-SA" sz="2600" b="1" dirty="0" smtClean="0">
                <a:solidFill>
                  <a:srgbClr val="993300"/>
                </a:solidFill>
              </a:rPr>
              <a:t>: </a:t>
            </a:r>
            <a:r>
              <a:rPr lang="ar-SA" sz="2600" b="1" dirty="0" smtClean="0"/>
              <a:t>يقوم هذا البرنامج على العنصر البشري ويسمى </a:t>
            </a:r>
            <a:r>
              <a:rPr lang="en-US" sz="2250" b="1" dirty="0" smtClean="0"/>
              <a:t>Human Affililiated Program for Productivity Improvement (HAPPI)</a:t>
            </a:r>
            <a:endParaRPr lang="ar-SA" sz="2250" b="1" dirty="0" smtClean="0"/>
          </a:p>
          <a:p>
            <a:pPr marL="514350" indent="-514350" algn="just"/>
            <a:r>
              <a:rPr lang="ar-SA" sz="2500" b="1" dirty="0" smtClean="0"/>
              <a:t>    حيث </a:t>
            </a:r>
            <a:r>
              <a:rPr lang="ar-SA" sz="2500" b="1" dirty="0" smtClean="0">
                <a:solidFill>
                  <a:srgbClr val="993300"/>
                </a:solidFill>
              </a:rPr>
              <a:t>يعتمد البرنامج على مجموعة من الأساليب الإدارية المنبثقة عن الإدارة اليابانية بهدف تعزيز المركز التنافسي للمنظمة</a:t>
            </a:r>
            <a:r>
              <a:rPr lang="ar-SA" sz="2500" b="1" dirty="0" smtClean="0"/>
              <a:t>. وتتمثل </a:t>
            </a:r>
            <a:r>
              <a:rPr lang="ar-SA" sz="2500" b="1" dirty="0" smtClean="0">
                <a:solidFill>
                  <a:srgbClr val="993300"/>
                </a:solidFill>
              </a:rPr>
              <a:t>فكرة هذا البرنامج بتقسيم أنشطة المنظمة إلى عشرين نشاطاً لكل منها مفتاح</a:t>
            </a:r>
            <a:r>
              <a:rPr lang="ar-SA" sz="2500" b="1" dirty="0" smtClean="0"/>
              <a:t>، </a:t>
            </a:r>
            <a:r>
              <a:rPr lang="ar-SA" sz="2500" b="1" dirty="0" smtClean="0">
                <a:solidFill>
                  <a:srgbClr val="993300"/>
                </a:solidFill>
              </a:rPr>
              <a:t>بالشكل </a:t>
            </a:r>
            <a:r>
              <a:rPr lang="ar-SA" sz="2500" b="1" smtClean="0">
                <a:solidFill>
                  <a:srgbClr val="993300"/>
                </a:solidFill>
              </a:rPr>
              <a:t>الذي يمكّن </a:t>
            </a:r>
            <a:r>
              <a:rPr lang="ar-SA" sz="2500" b="1" dirty="0" smtClean="0">
                <a:solidFill>
                  <a:srgbClr val="993300"/>
                </a:solidFill>
              </a:rPr>
              <a:t>كافة الموظفين من فهم إستراتيجية المنظمة وأهدافها، وبالتالي العمل على الوصول إلى تلك الأهداف</a:t>
            </a:r>
            <a:r>
              <a:rPr lang="ar-SA" sz="2500" b="1" dirty="0" smtClean="0"/>
              <a:t>.</a:t>
            </a:r>
          </a:p>
          <a:p>
            <a:pPr marL="514350" indent="-514350" algn="just"/>
            <a:endParaRPr lang="ar-SA" sz="600" b="1" dirty="0" smtClean="0"/>
          </a:p>
          <a:p>
            <a:pPr marL="514350" indent="-514350" algn="just"/>
            <a:r>
              <a:rPr lang="ar-SA" sz="2600" b="1" u="sng" dirty="0" smtClean="0">
                <a:solidFill>
                  <a:srgbClr val="993300"/>
                </a:solidFill>
              </a:rPr>
              <a:t>ومن ضمن العشرين مفتاحاً المستخدمة من قبل هابي</a:t>
            </a:r>
            <a:r>
              <a:rPr lang="ar-SA" sz="2600" b="1" dirty="0" smtClean="0"/>
              <a:t>: </a:t>
            </a:r>
          </a:p>
          <a:p>
            <a:pPr marL="514350" indent="-514350" algn="just"/>
            <a:r>
              <a:rPr lang="ar-SA" sz="2600" b="1" dirty="0" smtClean="0"/>
              <a:t>     </a:t>
            </a:r>
            <a:r>
              <a:rPr lang="ar-SA" sz="2400" b="1" dirty="0" smtClean="0"/>
              <a:t>- التنظيف والتنظيم.        - ترشيد النظام/ الإدارة بالأهداف.   - تخفيض المخزون.                    - صيانة الأجهزة والآلات.      - نظام ضمان الجودة.                     - إزالة </a:t>
            </a:r>
            <a:r>
              <a:rPr lang="ar-SA" sz="2400" b="1" dirty="0" err="1" smtClean="0"/>
              <a:t>الهدر</a:t>
            </a:r>
            <a:r>
              <a:rPr lang="ar-SA" sz="2400" b="1" dirty="0" smtClean="0"/>
              <a:t>.</a:t>
            </a:r>
          </a:p>
          <a:p>
            <a:pPr marL="514350" indent="-514350" algn="just"/>
            <a:r>
              <a:rPr lang="ar-SA" sz="2400" b="1" dirty="0" smtClean="0"/>
              <a:t>      - تنوع المهارات والتدريب.    - ترشيد استخدام الطاقة والمواد.         - جدولة الإنتاج. </a:t>
            </a:r>
          </a:p>
          <a:p>
            <a:pPr marL="514350" indent="-514350" algn="just"/>
            <a:r>
              <a:rPr lang="ar-SA" sz="2400" b="1" dirty="0" smtClean="0"/>
              <a:t>      - تكنولوجيا متقدمة.            - نشاطات المجموعات الصغيرة </a:t>
            </a:r>
            <a:r>
              <a:rPr lang="en-US" sz="1600" b="1" dirty="0" smtClean="0"/>
              <a:t>Small Group Activities (SGA)</a:t>
            </a:r>
            <a:endParaRPr lang="ar-SA" sz="2400" b="1" dirty="0" smtClean="0"/>
          </a:p>
          <a:p>
            <a:pPr marL="514350" indent="-514350" algn="just"/>
            <a:endParaRPr lang="ar-SA" sz="2600" b="1" dirty="0" smtClean="0"/>
          </a:p>
        </p:txBody>
      </p:sp>
    </p:spTree>
  </p:cSld>
  <p:clrMapOvr>
    <a:masterClrMapping/>
  </p:clrMapOvr>
  <p:transition spd="slow">
    <p:pull dir="l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القياس ومؤشرات الأداء</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409611"/>
            <a:ext cx="9525000" cy="55245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 إن </a:t>
            </a:r>
            <a:r>
              <a:rPr lang="ar-SA" sz="2600" b="1" dirty="0" smtClean="0">
                <a:solidFill>
                  <a:srgbClr val="993300"/>
                </a:solidFill>
              </a:rPr>
              <a:t>برنامج هابي يؤدي إلى أن تحقق كافة الأطراف مزايا أساسية</a:t>
            </a:r>
            <a:r>
              <a:rPr lang="ar-SA" sz="2600" b="1" dirty="0" smtClean="0"/>
              <a:t>، </a:t>
            </a:r>
            <a:r>
              <a:rPr lang="ar-SA" sz="2600" b="1" dirty="0" smtClean="0">
                <a:solidFill>
                  <a:srgbClr val="993300"/>
                </a:solidFill>
              </a:rPr>
              <a:t>فالإدارة العليا </a:t>
            </a:r>
            <a:r>
              <a:rPr lang="ar-SA" sz="2600" b="1" dirty="0" smtClean="0"/>
              <a:t>تحصل على إنتاجية أكثر وتحقق أرباحاً أعلى. وبنفس الوقت </a:t>
            </a:r>
            <a:r>
              <a:rPr lang="ar-SA" sz="2600" b="1" dirty="0" smtClean="0">
                <a:solidFill>
                  <a:srgbClr val="993300"/>
                </a:solidFill>
              </a:rPr>
              <a:t>يتوفر للعاملين بيئة عمل أفضل وتقديراً أحسن </a:t>
            </a:r>
            <a:r>
              <a:rPr lang="ar-SA" sz="2600" b="1" dirty="0" smtClean="0"/>
              <a:t>لإنجازاتهم من قبل الإدارة.</a:t>
            </a:r>
          </a:p>
          <a:p>
            <a:pPr marL="514350" indent="-514350" algn="just"/>
            <a:r>
              <a:rPr lang="ar-SA" sz="2600" b="1" dirty="0" smtClean="0"/>
              <a:t>* يعمل برنامج هابي على </a:t>
            </a:r>
            <a:r>
              <a:rPr lang="ar-SA" sz="2600" b="1" dirty="0" smtClean="0">
                <a:solidFill>
                  <a:srgbClr val="993300"/>
                </a:solidFill>
              </a:rPr>
              <a:t>تحقيق تحول جذري في المنظمة المعنية نتيجة تركيزه على تعزيز دستور الإنتاج الذي يتكون من عنصران، هما</a:t>
            </a:r>
            <a:r>
              <a:rPr lang="ar-SA" sz="2600" b="1" dirty="0" smtClean="0"/>
              <a:t>: </a:t>
            </a:r>
          </a:p>
          <a:p>
            <a:pPr marL="514350" indent="-514350" algn="just"/>
            <a:r>
              <a:rPr lang="ar-SA" sz="2600" b="1" dirty="0" smtClean="0"/>
              <a:t>                    (الجانب المادي ــ أي نوع المنتج، والجانب الإنساني). </a:t>
            </a:r>
          </a:p>
          <a:p>
            <a:pPr marL="514350" indent="-514350" algn="just"/>
            <a:endParaRPr lang="ar-SA" sz="800" b="1" dirty="0" smtClean="0"/>
          </a:p>
          <a:p>
            <a:pPr marL="514350" indent="-514350" algn="just"/>
            <a:r>
              <a:rPr lang="ar-SA" sz="2600" b="1" dirty="0" smtClean="0">
                <a:solidFill>
                  <a:srgbClr val="993300"/>
                </a:solidFill>
              </a:rPr>
              <a:t>دستور الإنتاج</a:t>
            </a:r>
            <a:r>
              <a:rPr lang="ar-SA" sz="2600" b="1" dirty="0" smtClean="0"/>
              <a:t>:         يتضمن سلوك أداء الفرد والمجموعات والإطار الفكري لذلك.</a:t>
            </a:r>
          </a:p>
          <a:p>
            <a:pPr marL="514350" indent="-514350" algn="just"/>
            <a:endParaRPr lang="ar-SA" sz="700" b="1" dirty="0" smtClean="0"/>
          </a:p>
          <a:p>
            <a:pPr marL="514350" indent="-514350" algn="just"/>
            <a:r>
              <a:rPr lang="ar-SA" sz="2600" b="1" u="sng" dirty="0" smtClean="0">
                <a:solidFill>
                  <a:srgbClr val="993300"/>
                </a:solidFill>
              </a:rPr>
              <a:t>يعمل هابي بفعل العناصر التي يتألف منها دستور الإنتاج، والتي يمكن إيجازها بما يلي</a:t>
            </a:r>
            <a:r>
              <a:rPr lang="ar-SA" sz="2600" b="1" dirty="0" smtClean="0"/>
              <a:t>:</a:t>
            </a:r>
          </a:p>
          <a:p>
            <a:pPr marL="514350" indent="-514350" algn="just"/>
            <a:r>
              <a:rPr lang="ar-SA" sz="2600" b="1" dirty="0" smtClean="0"/>
              <a:t>             1- الالتزام.                            2- المسؤولية.</a:t>
            </a:r>
          </a:p>
          <a:p>
            <a:pPr marL="514350" indent="-514350" algn="just"/>
            <a:r>
              <a:rPr lang="ar-SA" sz="2600" b="1" dirty="0" smtClean="0"/>
              <a:t>             3- الأداء العالي.                      4- الاعتراف بالإنجاز.</a:t>
            </a:r>
          </a:p>
          <a:p>
            <a:pPr marL="514350" indent="-514350" algn="just"/>
            <a:r>
              <a:rPr lang="ar-SA" sz="2600" b="1" dirty="0" smtClean="0"/>
              <a:t>             5- الوضوح.                          6- عمل الفريق.</a:t>
            </a:r>
          </a:p>
          <a:p>
            <a:pPr marL="514350" indent="-514350" algn="just"/>
            <a:endParaRPr lang="ar-SA" sz="2600" b="1" dirty="0" smtClean="0"/>
          </a:p>
          <a:p>
            <a:pPr marL="514350" indent="-514350" algn="just"/>
            <a:endParaRPr lang="ar-SA" sz="2600" b="1" dirty="0" smtClean="0"/>
          </a:p>
        </p:txBody>
      </p:sp>
      <p:cxnSp>
        <p:nvCxnSpPr>
          <p:cNvPr id="5" name="Straight Arrow Connector 4"/>
          <p:cNvCxnSpPr/>
          <p:nvPr/>
        </p:nvCxnSpPr>
        <p:spPr>
          <a:xfrm flipH="1">
            <a:off x="7301552" y="4177352"/>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pull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معوقات تطبيق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68455"/>
            <a:ext cx="9372600" cy="40703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solidFill>
                  <a:srgbClr val="993300"/>
                </a:solidFill>
              </a:rPr>
              <a:t>حداثة موضوع </a:t>
            </a:r>
            <a:r>
              <a:rPr lang="ar-SA" sz="2600" b="1" dirty="0" smtClean="0"/>
              <a:t>إدارة الجودة الشاملة وخاصة في البلدان النامية.</a:t>
            </a:r>
          </a:p>
          <a:p>
            <a:pPr marL="514350" indent="-514350" algn="just">
              <a:buFont typeface="+mj-lt"/>
              <a:buAutoNum type="arabicPeriod"/>
            </a:pPr>
            <a:r>
              <a:rPr lang="ar-SA" sz="2600" b="1" dirty="0" smtClean="0">
                <a:solidFill>
                  <a:srgbClr val="993300"/>
                </a:solidFill>
              </a:rPr>
              <a:t>عدم توفر الكفاءات البشرية </a:t>
            </a:r>
            <a:r>
              <a:rPr lang="ar-SA" sz="2600" b="1" dirty="0" smtClean="0"/>
              <a:t>المؤهلة  في هذا المجال.</a:t>
            </a:r>
          </a:p>
          <a:p>
            <a:pPr marL="514350" indent="-514350" algn="just">
              <a:buFont typeface="+mj-lt"/>
              <a:buAutoNum type="arabicPeriod"/>
            </a:pPr>
            <a:r>
              <a:rPr lang="ar-SA" sz="2600" b="1" dirty="0" smtClean="0">
                <a:solidFill>
                  <a:srgbClr val="993300"/>
                </a:solidFill>
              </a:rPr>
              <a:t>تخصيص مبالغ غير كافية </a:t>
            </a:r>
            <a:r>
              <a:rPr lang="ar-SA" sz="2600" b="1" dirty="0" smtClean="0"/>
              <a:t>لأجل تطبيق إدارة الجودة الشاملة.</a:t>
            </a:r>
          </a:p>
          <a:p>
            <a:pPr marL="514350" indent="-514350" algn="just">
              <a:buFont typeface="+mj-lt"/>
              <a:buAutoNum type="arabicPeriod"/>
            </a:pPr>
            <a:r>
              <a:rPr lang="ar-SA" sz="2450" b="1" dirty="0" smtClean="0">
                <a:solidFill>
                  <a:srgbClr val="993300"/>
                </a:solidFill>
              </a:rPr>
              <a:t>الاعتقاد الخاطئ لدى بعض العاملين </a:t>
            </a:r>
            <a:r>
              <a:rPr lang="ar-SA" sz="2450" b="1" dirty="0" smtClean="0"/>
              <a:t>وخاصة القدامى منهم، </a:t>
            </a:r>
            <a:r>
              <a:rPr lang="ar-SA" sz="2450" b="1" dirty="0" smtClean="0">
                <a:solidFill>
                  <a:srgbClr val="993300"/>
                </a:solidFill>
              </a:rPr>
              <a:t>بعدم حاجتهم إلى التدريب</a:t>
            </a:r>
            <a:r>
              <a:rPr lang="ar-SA" sz="2450" b="1" dirty="0" smtClean="0"/>
              <a:t>.</a:t>
            </a:r>
          </a:p>
          <a:p>
            <a:pPr marL="514350" indent="-514350" algn="just">
              <a:buFont typeface="+mj-lt"/>
              <a:buAutoNum type="arabicPeriod"/>
            </a:pPr>
            <a:r>
              <a:rPr lang="ar-SA" sz="2600" b="1" dirty="0" smtClean="0">
                <a:solidFill>
                  <a:srgbClr val="993300"/>
                </a:solidFill>
              </a:rPr>
              <a:t>الأسلوب الديكتاتوري أو الأوتوقراطي </a:t>
            </a:r>
            <a:r>
              <a:rPr lang="ar-SA" sz="2600" b="1" dirty="0" smtClean="0"/>
              <a:t>في الإدارة، وما يصاحبه من تشدد في تفويض الصلاحيات.</a:t>
            </a:r>
          </a:p>
          <a:p>
            <a:pPr marL="514350" indent="-514350" algn="just">
              <a:buFont typeface="+mj-lt"/>
              <a:buAutoNum type="arabicPeriod"/>
            </a:pPr>
            <a:r>
              <a:rPr lang="ar-SA" sz="2600" b="1" dirty="0" smtClean="0">
                <a:solidFill>
                  <a:srgbClr val="993300"/>
                </a:solidFill>
              </a:rPr>
              <a:t>مقاومة التغيير لدى بعض العاملين</a:t>
            </a:r>
            <a:r>
              <a:rPr lang="ar-SA" sz="2600" b="1" dirty="0" smtClean="0"/>
              <a:t> بسبب طبيعتهم، أو بسبب الخوف من التغيير، ..</a:t>
            </a:r>
          </a:p>
          <a:p>
            <a:pPr marL="514350" indent="-514350" algn="just">
              <a:buFont typeface="+mj-lt"/>
              <a:buAutoNum type="arabicPeriod"/>
            </a:pPr>
            <a:r>
              <a:rPr lang="ar-SA" sz="2600" b="1" dirty="0" smtClean="0">
                <a:solidFill>
                  <a:srgbClr val="993300"/>
                </a:solidFill>
              </a:rPr>
              <a:t>عدم الإلمام بالأساليب الإحصائية لضبط الجودة</a:t>
            </a:r>
            <a:r>
              <a:rPr lang="ar-SA" sz="2600" b="1" dirty="0" smtClean="0"/>
              <a:t>.</a:t>
            </a:r>
          </a:p>
          <a:p>
            <a:pPr marL="514350" indent="-514350" algn="just">
              <a:buFont typeface="+mj-lt"/>
              <a:buAutoNum type="arabicPeriod"/>
            </a:pPr>
            <a:r>
              <a:rPr lang="ar-SA" sz="2600" b="1" dirty="0" smtClean="0">
                <a:solidFill>
                  <a:srgbClr val="993300"/>
                </a:solidFill>
              </a:rPr>
              <a:t>توقع النتائج السريعة للفوائد </a:t>
            </a:r>
            <a:r>
              <a:rPr lang="ar-SA" sz="2600" b="1" dirty="0" smtClean="0"/>
              <a:t>التي يمكن أن تجنيها المنظمة من جراء تطبيق إدارة الجودة الشاملة.</a:t>
            </a:r>
          </a:p>
        </p:txBody>
      </p:sp>
    </p:spTree>
  </p:cSld>
  <p:clrMapOvr>
    <a:masterClrMapping/>
  </p:clrMapOvr>
  <p:transition spd="slow">
    <p:wheel spokes="3"/>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معوقات تطبيق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304800" y="1610886"/>
            <a:ext cx="9067800" cy="2923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9"/>
            </a:pPr>
            <a:r>
              <a:rPr lang="ar-SA" sz="2600" b="1" dirty="0" smtClean="0">
                <a:solidFill>
                  <a:srgbClr val="993300"/>
                </a:solidFill>
              </a:rPr>
              <a:t>عدم وجود نظام فعال للاتصالات والتغذية الراجعة</a:t>
            </a:r>
            <a:r>
              <a:rPr lang="ar-SA" sz="2600" b="1" dirty="0" smtClean="0"/>
              <a:t>.</a:t>
            </a:r>
          </a:p>
          <a:p>
            <a:pPr marL="514350" indent="-514350" algn="just">
              <a:buFont typeface="+mj-lt"/>
              <a:buAutoNum type="arabicPeriod" startAt="9"/>
            </a:pPr>
            <a:r>
              <a:rPr lang="ar-SA" sz="2600" b="1" dirty="0" smtClean="0">
                <a:solidFill>
                  <a:srgbClr val="993300"/>
                </a:solidFill>
              </a:rPr>
              <a:t>عدم وجود انسجام وتناغم بين أعضاء الفريق</a:t>
            </a:r>
            <a:r>
              <a:rPr lang="ar-SA" sz="2600" b="1" dirty="0" smtClean="0"/>
              <a:t>، </a:t>
            </a:r>
            <a:r>
              <a:rPr lang="ar-SA" sz="2600" b="1" dirty="0" smtClean="0">
                <a:solidFill>
                  <a:srgbClr val="993300"/>
                </a:solidFill>
              </a:rPr>
              <a:t>أو بين الفرق</a:t>
            </a:r>
            <a:r>
              <a:rPr lang="ar-SA" sz="2600" b="1" dirty="0" smtClean="0"/>
              <a:t>.</a:t>
            </a:r>
          </a:p>
          <a:p>
            <a:pPr marL="514350" indent="-514350" algn="just">
              <a:buFont typeface="+mj-lt"/>
              <a:buAutoNum type="arabicPeriod" startAt="9"/>
            </a:pPr>
            <a:r>
              <a:rPr lang="ar-SA" sz="2600" b="1" dirty="0" smtClean="0">
                <a:solidFill>
                  <a:srgbClr val="993300"/>
                </a:solidFill>
              </a:rPr>
              <a:t>الـتأخر في إيصال المعلومات عن الإنجازات </a:t>
            </a:r>
            <a:r>
              <a:rPr lang="ar-SA" sz="2600" b="1" dirty="0" smtClean="0"/>
              <a:t>التي يحققها العاملون والفرق.</a:t>
            </a:r>
          </a:p>
          <a:p>
            <a:pPr marL="514350" indent="-514350" algn="just"/>
            <a:endParaRPr lang="ar-SA" sz="1400" b="1" dirty="0" smtClean="0"/>
          </a:p>
          <a:p>
            <a:pPr marL="514350" indent="-514350" algn="just"/>
            <a:endParaRPr lang="ar-SA" sz="1400" b="1" dirty="0" smtClean="0"/>
          </a:p>
          <a:p>
            <a:pPr marL="514350" indent="-514350" algn="just"/>
            <a:r>
              <a:rPr lang="ar-SA" sz="2600" b="1" dirty="0" smtClean="0"/>
              <a:t>* </a:t>
            </a:r>
            <a:r>
              <a:rPr lang="ar-SA" sz="2600" b="1" dirty="0" smtClean="0">
                <a:solidFill>
                  <a:srgbClr val="993300"/>
                </a:solidFill>
              </a:rPr>
              <a:t>ينبغي على المنظمة أن تولي اهتمام كبير بهذه المعوقات</a:t>
            </a:r>
            <a:r>
              <a:rPr lang="ar-SA" sz="2600" b="1" dirty="0" smtClean="0"/>
              <a:t>، عبر السعي لإزالتها والقضاء عليها، وذلك بهدف تسيير عملية التطبيق بسهولة وفقاً للخطط الموضوعة.</a:t>
            </a:r>
          </a:p>
        </p:txBody>
      </p:sp>
    </p:spTree>
  </p:cSld>
  <p:clrMapOvr>
    <a:masterClrMapping/>
  </p:clrMapOvr>
  <p:transition spd="slow">
    <p:wheel spokes="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5419</TotalTime>
  <Words>2068</Words>
  <Application>Microsoft Office PowerPoint</Application>
  <PresentationFormat>A4 Paper (210x297 mm)‎</PresentationFormat>
  <Paragraphs>227</Paragraphs>
  <Slides>22</Slides>
  <Notes>22</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1</vt:lpstr>
      <vt:lpstr>المحاضرة الحادية عشرة</vt:lpstr>
      <vt:lpstr>:موضوعات الفصل</vt:lpstr>
      <vt:lpstr>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(تابع) القياس ومؤشرات الأداء: </vt:lpstr>
      <vt:lpstr> (تابع) الوسائل التي تتبعها المنظمة لتحسين الإنتاجية:</vt:lpstr>
      <vt:lpstr>(تابع) القياس ومؤشرات الأداء: </vt:lpstr>
      <vt:lpstr>معوقات تطبيق إدارة الجودة الشاملة: </vt:lpstr>
      <vt:lpstr>(تابع) معوقات تطبيق إدارة الجودة الشاملة: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679</cp:revision>
  <cp:lastPrinted>2011-10-27T16:44:23Z</cp:lastPrinted>
  <dcterms:created xsi:type="dcterms:W3CDTF">2009-10-14T19:14:34Z</dcterms:created>
  <dcterms:modified xsi:type="dcterms:W3CDTF">2012-10-15T11:07:50Z</dcterms:modified>
</cp:coreProperties>
</file>