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22" r:id="rId2"/>
    <p:sldId id="321" r:id="rId3"/>
    <p:sldId id="259" r:id="rId4"/>
    <p:sldId id="287" r:id="rId5"/>
    <p:sldId id="291" r:id="rId6"/>
    <p:sldId id="358" r:id="rId7"/>
    <p:sldId id="375" r:id="rId8"/>
    <p:sldId id="376" r:id="rId9"/>
    <p:sldId id="378" r:id="rId10"/>
    <p:sldId id="379" r:id="rId11"/>
    <p:sldId id="380" r:id="rId12"/>
    <p:sldId id="381" r:id="rId13"/>
    <p:sldId id="382" r:id="rId14"/>
    <p:sldId id="383" r:id="rId15"/>
    <p:sldId id="384" r:id="rId16"/>
    <p:sldId id="385" r:id="rId17"/>
    <p:sldId id="359" r:id="rId18"/>
    <p:sldId id="386" r:id="rId19"/>
    <p:sldId id="387" r:id="rId20"/>
    <p:sldId id="388" r:id="rId21"/>
    <p:sldId id="389" r:id="rId22"/>
    <p:sldId id="390" r:id="rId23"/>
    <p:sldId id="266" r:id="rId24"/>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9900"/>
    <a:srgbClr val="FF3300"/>
    <a:srgbClr val="CC6600"/>
    <a:srgbClr val="000000"/>
    <a:srgbClr val="663300"/>
    <a:srgbClr val="AD9968"/>
    <a:srgbClr val="3B84AF"/>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996"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3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9/24/2012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 xmlns:p14="http://schemas.microsoft.com/office/powerpoint/2010/main"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 xmlns:p14="http://schemas.microsoft.com/office/powerpoint/2010/main" val="917350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 xmlns:p14="http://schemas.microsoft.com/office/powerpoint/2010/main" val="4011665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 xmlns:p14="http://schemas.microsoft.com/office/powerpoint/2010/main"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الخامسة</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009900"/>
                </a:solidFill>
                <a:cs typeface="Arial"/>
              </a:rPr>
              <a:t>الإدارة الإستراتيجية للجودة</a:t>
            </a:r>
            <a:endParaRPr lang="ar-SA" sz="4000" b="1" dirty="0">
              <a:solidFill>
                <a:srgbClr val="009900"/>
              </a:solidFill>
              <a:cs typeface="Arial"/>
            </a:endParaRPr>
          </a:p>
          <a:p>
            <a:endParaRPr lang="ar-SA" sz="4000" dirty="0">
              <a:solidFill>
                <a:srgbClr val="002060"/>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3">
                                            <p:txEl>
                                              <p:pRg st="0" end="0"/>
                                            </p:txEl>
                                          </p:spTgt>
                                        </p:tgtEl>
                                        <p:attrNameLst>
                                          <p:attrName>ppt_w</p:attrName>
                                        </p:attrNameLst>
                                      </p:cBhvr>
                                    </p:anim>
                                    <p:anim by="(#ppt_w*0.50)" calcmode="lin" valueType="num">
                                      <p:cBhvr>
                                        <p:cTn id="14" dur="500" decel="50000" autoRev="1" fill="hold">
                                          <p:stCondLst>
                                            <p:cond delay="0"/>
                                          </p:stCondLst>
                                        </p:cTn>
                                        <p:tgtEl>
                                          <p:spTgt spid="3">
                                            <p:txEl>
                                              <p:pRg st="0" end="0"/>
                                            </p:txEl>
                                          </p:spTgt>
                                        </p:tgtEl>
                                        <p:attrNameLst>
                                          <p:attrName>ppt_x</p:attrName>
                                        </p:attrNameLst>
                                      </p:cBhvr>
                                    </p:anim>
                                    <p:anim from="(-#ppt_h/2)" to="(#ppt_y)" calcmode="lin" valueType="num">
                                      <p:cBhvr>
                                        <p:cTn id="15" dur="1000" fill="hold">
                                          <p:stCondLst>
                                            <p:cond delay="0"/>
                                          </p:stCondLst>
                                        </p:cTn>
                                        <p:tgtEl>
                                          <p:spTgt spid="3">
                                            <p:txEl>
                                              <p:pRg st="0" end="0"/>
                                            </p:txEl>
                                          </p:spTgt>
                                        </p:tgtEl>
                                        <p:attrNameLst>
                                          <p:attrName>ppt_y</p:attrName>
                                        </p:attrNameLst>
                                      </p:cBhvr>
                                    </p:anim>
                                    <p:animRot by="21600000">
                                      <p:cBhvr>
                                        <p:cTn id="16"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74638"/>
            <a:ext cx="8915400" cy="1143000"/>
          </a:xfrm>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2187476"/>
            <a:ext cx="79248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a:t>
            </a:r>
            <a:r>
              <a:rPr lang="en-US" sz="3600" b="1" dirty="0" smtClean="0"/>
              <a:t> </a:t>
            </a:r>
            <a:r>
              <a:rPr lang="ar-SA" sz="3600" b="1" dirty="0" smtClean="0"/>
              <a:t>مفهوم الإدارة الإستراتيجية.</a:t>
            </a:r>
            <a:endParaRPr lang="ar-SA" sz="3600" b="1" dirty="0" smtClean="0">
              <a:solidFill>
                <a:prstClr val="black"/>
              </a:solidFill>
            </a:endParaRPr>
          </a:p>
          <a:p>
            <a:pPr marL="457200" lvl="0" indent="-457200" algn="just">
              <a:buFont typeface="Arial" pitchFamily="34" charset="0"/>
              <a:buChar char="•"/>
            </a:pPr>
            <a:r>
              <a:rPr lang="ar-SA" sz="3600" b="1" dirty="0" smtClean="0">
                <a:solidFill>
                  <a:prstClr val="black"/>
                </a:solidFill>
              </a:rPr>
              <a:t>عمليات الإدارة الإستراتيجية.</a:t>
            </a:r>
          </a:p>
          <a:p>
            <a:pPr marL="457200" lvl="0" indent="-457200" algn="just">
              <a:buFont typeface="Arial" pitchFamily="34" charset="0"/>
              <a:buChar char="•"/>
            </a:pPr>
            <a:r>
              <a:rPr lang="ar-SA" sz="3600" b="1" dirty="0" smtClean="0">
                <a:solidFill>
                  <a:prstClr val="black"/>
                </a:solidFill>
              </a:rPr>
              <a:t>أهم الإستراتيجيات المتبعة في مجال الجودة.</a:t>
            </a: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مفهوم </a:t>
            </a:r>
            <a:r>
              <a:rPr lang="ar-SA" sz="4000" b="1" dirty="0" smtClean="0">
                <a:solidFill>
                  <a:srgbClr val="002060"/>
                </a:solidFill>
              </a:rPr>
              <a:t>الإدارة الإستراتيجية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735247"/>
            <a:ext cx="9296400" cy="364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800" dirty="0" smtClean="0"/>
              <a:t>يمكن تعريف الإدارة الإستراتيجية للجودة بأنها:</a:t>
            </a:r>
          </a:p>
          <a:p>
            <a:pPr marL="514350" indent="-514350" algn="just"/>
            <a:endParaRPr lang="ar-SA" sz="1200" b="1" dirty="0" smtClean="0"/>
          </a:p>
          <a:p>
            <a:pPr marL="514350" indent="-514350" algn="ctr"/>
            <a:r>
              <a:rPr lang="ar-SA" sz="2800" b="1" dirty="0" smtClean="0">
                <a:cs typeface="+mj-cs"/>
              </a:rPr>
              <a:t>”الجزء من الإدارة الإستراتيجية للمنظمة الذي يُعنى </a:t>
            </a:r>
            <a:r>
              <a:rPr lang="ar-SA" sz="2800" b="1" dirty="0" smtClean="0">
                <a:solidFill>
                  <a:srgbClr val="993300"/>
                </a:solidFill>
                <a:cs typeface="+mj-cs"/>
              </a:rPr>
              <a:t>بوضع الأهداف الإستراتيجيـة للجودة ووسائـل تحقيقها والتخطيط الطويـل لها، ووضـع ومتابعة تطبيق برامج الجودة</a:t>
            </a:r>
            <a:r>
              <a:rPr lang="ar-SA" sz="2800" b="1" dirty="0" smtClean="0">
                <a:cs typeface="+mj-cs"/>
              </a:rPr>
              <a:t>، وقياس وتقييم الأداء في نشاطات المنظمة التسويقية والهندسية والإنتاجية والخدمات المختلفة من أجل تحقيق الميزة التنافسية للمنظمة، وبالتالي </a:t>
            </a:r>
            <a:r>
              <a:rPr lang="ar-SA" sz="2800" b="1" dirty="0" smtClean="0">
                <a:cs typeface="+mj-cs"/>
              </a:rPr>
              <a:t>بلوغ أهدافها </a:t>
            </a:r>
            <a:r>
              <a:rPr lang="ar-SA" sz="2800" b="1" dirty="0" smtClean="0">
                <a:cs typeface="+mj-cs"/>
              </a:rPr>
              <a:t>المتمثلة بالحصول على رضا العملاء، وتوسيع حصتها السوقية، وزيادة أرباحها“.</a:t>
            </a:r>
          </a:p>
          <a:p>
            <a:pPr marL="514350" indent="-514350" algn="just"/>
            <a:endParaRPr lang="ar-SA" sz="1200" b="1" dirty="0" smtClean="0"/>
          </a:p>
          <a:p>
            <a:pPr marL="514350" indent="-514350" algn="just"/>
            <a:endParaRPr lang="ar-SA" sz="1200" b="1" dirty="0" smtClean="0"/>
          </a:p>
        </p:txBody>
      </p:sp>
    </p:spTree>
  </p:cSld>
  <p:clrMapOvr>
    <a:masterClrMapping/>
  </p:clrMapOvr>
  <p:transition spd="slow">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002060"/>
                </a:solidFill>
              </a:rPr>
              <a:t>عمليات الإدارة الإستراتيجية</a:t>
            </a:r>
            <a:r>
              <a:rPr lang="ar-SA" sz="4000" b="1" dirty="0" smtClean="0">
                <a:solidFill>
                  <a:srgbClr val="002060"/>
                </a:solidFill>
                <a:cs typeface="Arial" pitchFamily="34" charset="0"/>
              </a:rPr>
              <a:t>:</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560522"/>
            <a:ext cx="9372600" cy="13388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endParaRPr lang="ar-SA" sz="2700" b="1" dirty="0" smtClean="0"/>
          </a:p>
          <a:p>
            <a:pPr algn="just"/>
            <a:r>
              <a:rPr lang="ar-SA" sz="2700" b="1" dirty="0" smtClean="0"/>
              <a:t> </a:t>
            </a:r>
          </a:p>
          <a:p>
            <a:pPr algn="just"/>
            <a:endParaRPr lang="ar-SA" sz="2700" b="1" dirty="0" smtClean="0"/>
          </a:p>
        </p:txBody>
      </p:sp>
      <p:sp>
        <p:nvSpPr>
          <p:cNvPr id="4" name="Rectangle 3"/>
          <p:cNvSpPr/>
          <p:nvPr/>
        </p:nvSpPr>
        <p:spPr>
          <a:xfrm>
            <a:off x="8534400" y="2438400"/>
            <a:ext cx="1143000" cy="1066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ar-SA" sz="2400" b="1" dirty="0" smtClean="0">
                <a:solidFill>
                  <a:schemeClr val="tx1"/>
                </a:solidFill>
              </a:rPr>
              <a:t>الرؤيا القيادية</a:t>
            </a:r>
            <a:endParaRPr lang="en-US" sz="2400" b="1" dirty="0">
              <a:solidFill>
                <a:schemeClr val="tx1"/>
              </a:solidFill>
            </a:endParaRPr>
          </a:p>
        </p:txBody>
      </p:sp>
      <p:sp>
        <p:nvSpPr>
          <p:cNvPr id="5" name="Rectangle 4"/>
          <p:cNvSpPr/>
          <p:nvPr/>
        </p:nvSpPr>
        <p:spPr>
          <a:xfrm>
            <a:off x="7162800" y="2438400"/>
            <a:ext cx="1143000" cy="1066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ar-SA" sz="2400" b="1" dirty="0" smtClean="0">
                <a:solidFill>
                  <a:schemeClr val="tx1"/>
                </a:solidFill>
              </a:rPr>
              <a:t>رسالة المنظمة</a:t>
            </a:r>
            <a:endParaRPr lang="en-US" sz="2400" b="1" dirty="0">
              <a:solidFill>
                <a:schemeClr val="tx1"/>
              </a:solidFill>
            </a:endParaRPr>
          </a:p>
        </p:txBody>
      </p:sp>
      <p:sp>
        <p:nvSpPr>
          <p:cNvPr id="7" name="Rectangle 6"/>
          <p:cNvSpPr/>
          <p:nvPr/>
        </p:nvSpPr>
        <p:spPr>
          <a:xfrm>
            <a:off x="5791200" y="2438400"/>
            <a:ext cx="1143000" cy="1066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ar-SA" sz="2400" b="1" dirty="0" smtClean="0">
                <a:solidFill>
                  <a:schemeClr val="tx1"/>
                </a:solidFill>
              </a:rPr>
              <a:t>تحليل البيئة</a:t>
            </a:r>
            <a:endParaRPr lang="en-US" sz="2400" b="1" dirty="0">
              <a:solidFill>
                <a:schemeClr val="tx1"/>
              </a:solidFill>
            </a:endParaRPr>
          </a:p>
        </p:txBody>
      </p:sp>
      <p:sp>
        <p:nvSpPr>
          <p:cNvPr id="8" name="Rectangle 7"/>
          <p:cNvSpPr/>
          <p:nvPr/>
        </p:nvSpPr>
        <p:spPr>
          <a:xfrm>
            <a:off x="4419600" y="2438400"/>
            <a:ext cx="1143000" cy="1066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ar-SA" sz="2400" b="1" dirty="0" smtClean="0">
                <a:solidFill>
                  <a:schemeClr val="tx1"/>
                </a:solidFill>
              </a:rPr>
              <a:t>تحديد الأهداف الرئيسة</a:t>
            </a:r>
            <a:endParaRPr lang="en-US" sz="2400" b="1" dirty="0">
              <a:solidFill>
                <a:schemeClr val="tx1"/>
              </a:solidFill>
            </a:endParaRPr>
          </a:p>
        </p:txBody>
      </p:sp>
      <p:sp>
        <p:nvSpPr>
          <p:cNvPr id="9" name="Rectangle 8"/>
          <p:cNvSpPr/>
          <p:nvPr/>
        </p:nvSpPr>
        <p:spPr>
          <a:xfrm>
            <a:off x="3048000" y="2438400"/>
            <a:ext cx="1143000" cy="1066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ar-SA" b="1" dirty="0" smtClean="0">
                <a:solidFill>
                  <a:schemeClr val="tx1"/>
                </a:solidFill>
              </a:rPr>
              <a:t>تحديد </a:t>
            </a:r>
            <a:r>
              <a:rPr lang="ar-SA" sz="1600" b="1" dirty="0" smtClean="0">
                <a:solidFill>
                  <a:schemeClr val="tx1"/>
                </a:solidFill>
              </a:rPr>
              <a:t>الإستراتيجيات</a:t>
            </a:r>
          </a:p>
          <a:p>
            <a:pPr algn="ctr"/>
            <a:r>
              <a:rPr lang="ar-SA" b="1" dirty="0" smtClean="0">
                <a:solidFill>
                  <a:schemeClr val="tx1"/>
                </a:solidFill>
              </a:rPr>
              <a:t>المناسبة</a:t>
            </a:r>
            <a:endParaRPr lang="en-US" sz="1600" b="1" dirty="0">
              <a:solidFill>
                <a:schemeClr val="tx1"/>
              </a:solidFill>
            </a:endParaRPr>
          </a:p>
        </p:txBody>
      </p:sp>
      <p:sp>
        <p:nvSpPr>
          <p:cNvPr id="10" name="Rectangle 9"/>
          <p:cNvSpPr/>
          <p:nvPr/>
        </p:nvSpPr>
        <p:spPr>
          <a:xfrm>
            <a:off x="1600200" y="2438400"/>
            <a:ext cx="1219200" cy="1066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ar-SA" b="1" dirty="0" smtClean="0">
                <a:solidFill>
                  <a:schemeClr val="tx1"/>
                </a:solidFill>
              </a:rPr>
              <a:t>تنفيذ الإستراتيجيات</a:t>
            </a:r>
            <a:endParaRPr lang="en-US" sz="1700" b="1" dirty="0">
              <a:solidFill>
                <a:schemeClr val="tx1"/>
              </a:solidFill>
            </a:endParaRPr>
          </a:p>
        </p:txBody>
      </p:sp>
      <p:sp>
        <p:nvSpPr>
          <p:cNvPr id="11" name="Rectangle 10"/>
          <p:cNvSpPr/>
          <p:nvPr/>
        </p:nvSpPr>
        <p:spPr>
          <a:xfrm>
            <a:off x="228600" y="2438400"/>
            <a:ext cx="1143000" cy="1066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ar-SA" sz="2400" b="1" dirty="0" smtClean="0">
                <a:solidFill>
                  <a:schemeClr val="tx1"/>
                </a:solidFill>
              </a:rPr>
              <a:t>الرقابة والتقييم</a:t>
            </a:r>
            <a:endParaRPr lang="en-US" sz="2400" b="1" dirty="0">
              <a:solidFill>
                <a:schemeClr val="tx1"/>
              </a:solidFill>
            </a:endParaRPr>
          </a:p>
        </p:txBody>
      </p:sp>
      <p:cxnSp>
        <p:nvCxnSpPr>
          <p:cNvPr id="13" name="Straight Arrow Connector 12"/>
          <p:cNvCxnSpPr/>
          <p:nvPr/>
        </p:nvCxnSpPr>
        <p:spPr>
          <a:xfrm flipH="1">
            <a:off x="8305800" y="29718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flipH="1">
            <a:off x="4191000" y="29718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flipH="1">
            <a:off x="1371600" y="29718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flipH="1">
            <a:off x="2819400" y="29718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17" name="Straight Arrow Connector 16"/>
          <p:cNvCxnSpPr/>
          <p:nvPr/>
        </p:nvCxnSpPr>
        <p:spPr>
          <a:xfrm flipH="1">
            <a:off x="5562600" y="29718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flipH="1">
            <a:off x="6934200" y="29718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27" name="Straight Connector 26"/>
          <p:cNvCxnSpPr/>
          <p:nvPr/>
        </p:nvCxnSpPr>
        <p:spPr>
          <a:xfrm>
            <a:off x="762000" y="3505200"/>
            <a:ext cx="0" cy="685800"/>
          </a:xfrm>
          <a:prstGeom prst="line">
            <a:avLst/>
          </a:prstGeom>
        </p:spPr>
        <p:style>
          <a:lnRef idx="3">
            <a:schemeClr val="dk1"/>
          </a:lnRef>
          <a:fillRef idx="0">
            <a:schemeClr val="dk1"/>
          </a:fillRef>
          <a:effectRef idx="2">
            <a:schemeClr val="dk1"/>
          </a:effectRef>
          <a:fontRef idx="minor">
            <a:schemeClr val="tx1"/>
          </a:fontRef>
        </p:style>
      </p:cxnSp>
      <p:cxnSp>
        <p:nvCxnSpPr>
          <p:cNvPr id="29" name="Straight Arrow Connector 28"/>
          <p:cNvCxnSpPr/>
          <p:nvPr/>
        </p:nvCxnSpPr>
        <p:spPr>
          <a:xfrm>
            <a:off x="762000" y="4191000"/>
            <a:ext cx="609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31" name="Straight Connector 30"/>
          <p:cNvCxnSpPr/>
          <p:nvPr/>
        </p:nvCxnSpPr>
        <p:spPr>
          <a:xfrm>
            <a:off x="1344304" y="4191000"/>
            <a:ext cx="7799696" cy="0"/>
          </a:xfrm>
          <a:prstGeom prst="line">
            <a:avLst/>
          </a:prstGeom>
        </p:spPr>
        <p:style>
          <a:lnRef idx="3">
            <a:schemeClr val="dk1"/>
          </a:lnRef>
          <a:fillRef idx="0">
            <a:schemeClr val="dk1"/>
          </a:fillRef>
          <a:effectRef idx="2">
            <a:schemeClr val="dk1"/>
          </a:effectRef>
          <a:fontRef idx="minor">
            <a:schemeClr val="tx1"/>
          </a:fontRef>
        </p:style>
      </p:cxnSp>
      <p:cxnSp>
        <p:nvCxnSpPr>
          <p:cNvPr id="42" name="Straight Arrow Connector 41"/>
          <p:cNvCxnSpPr/>
          <p:nvPr/>
        </p:nvCxnSpPr>
        <p:spPr>
          <a:xfrm flipH="1" flipV="1">
            <a:off x="9119548" y="3505200"/>
            <a:ext cx="0" cy="68580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4" name="Straight Arrow Connector 43"/>
          <p:cNvCxnSpPr/>
          <p:nvPr/>
        </p:nvCxnSpPr>
        <p:spPr>
          <a:xfrm flipH="1" flipV="1">
            <a:off x="2133600" y="3505200"/>
            <a:ext cx="0" cy="68580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5" name="Straight Arrow Connector 44"/>
          <p:cNvCxnSpPr/>
          <p:nvPr/>
        </p:nvCxnSpPr>
        <p:spPr>
          <a:xfrm flipH="1" flipV="1">
            <a:off x="3581400" y="3505200"/>
            <a:ext cx="0" cy="68580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6" name="Straight Arrow Connector 45"/>
          <p:cNvCxnSpPr/>
          <p:nvPr/>
        </p:nvCxnSpPr>
        <p:spPr>
          <a:xfrm flipH="1" flipV="1">
            <a:off x="4953000" y="3505200"/>
            <a:ext cx="0" cy="68580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7" name="Straight Arrow Connector 46"/>
          <p:cNvCxnSpPr/>
          <p:nvPr/>
        </p:nvCxnSpPr>
        <p:spPr>
          <a:xfrm flipH="1" flipV="1">
            <a:off x="6324600" y="3505200"/>
            <a:ext cx="0" cy="68580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8" name="Straight Arrow Connector 47"/>
          <p:cNvCxnSpPr/>
          <p:nvPr/>
        </p:nvCxnSpPr>
        <p:spPr>
          <a:xfrm flipH="1" flipV="1">
            <a:off x="7696200" y="3505200"/>
            <a:ext cx="0" cy="68580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9" name="Straight Arrow Connector 48"/>
          <p:cNvCxnSpPr/>
          <p:nvPr/>
        </p:nvCxnSpPr>
        <p:spPr>
          <a:xfrm>
            <a:off x="2743200" y="41910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56" name="Straight Arrow Connector 55"/>
          <p:cNvCxnSpPr/>
          <p:nvPr/>
        </p:nvCxnSpPr>
        <p:spPr>
          <a:xfrm>
            <a:off x="8305800" y="41910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57" name="Straight Arrow Connector 56"/>
          <p:cNvCxnSpPr/>
          <p:nvPr/>
        </p:nvCxnSpPr>
        <p:spPr>
          <a:xfrm>
            <a:off x="6781800" y="41910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58" name="Straight Arrow Connector 57"/>
          <p:cNvCxnSpPr/>
          <p:nvPr/>
        </p:nvCxnSpPr>
        <p:spPr>
          <a:xfrm>
            <a:off x="5410200" y="41910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a:off x="4114800" y="4191000"/>
            <a:ext cx="228600" cy="0"/>
          </a:xfrm>
          <a:prstGeom prst="straightConnector1">
            <a:avLst/>
          </a:prstGeom>
          <a:ln w="57150">
            <a:headEnd type="none" w="med" len="med"/>
            <a:tailEnd type="triangle" w="med" len="med"/>
          </a:ln>
        </p:spPr>
        <p:style>
          <a:lnRef idx="3">
            <a:schemeClr val="dk1"/>
          </a:lnRef>
          <a:fillRef idx="0">
            <a:schemeClr val="dk1"/>
          </a:fillRef>
          <a:effectRef idx="2">
            <a:schemeClr val="dk1"/>
          </a:effectRef>
          <a:fontRef idx="minor">
            <a:schemeClr val="tx1"/>
          </a:fontRef>
        </p:style>
      </p:cxnSp>
      <p:sp>
        <p:nvSpPr>
          <p:cNvPr id="60" name="TextBox 59"/>
          <p:cNvSpPr txBox="1"/>
          <p:nvPr/>
        </p:nvSpPr>
        <p:spPr>
          <a:xfrm>
            <a:off x="3581400" y="4495800"/>
            <a:ext cx="2819400" cy="461665"/>
          </a:xfrm>
          <a:prstGeom prst="rect">
            <a:avLst/>
          </a:prstGeom>
          <a:noFill/>
        </p:spPr>
        <p:txBody>
          <a:bodyPr wrap="square" rtlCol="0">
            <a:spAutoFit/>
          </a:bodyPr>
          <a:lstStyle/>
          <a:p>
            <a:pPr algn="ctr"/>
            <a:r>
              <a:rPr lang="ar-SA" sz="2400" b="1" dirty="0" smtClean="0"/>
              <a:t>التغـذيـة الراجعـة</a:t>
            </a:r>
            <a:endParaRPr lang="en-US" sz="2400" b="1" dirty="0"/>
          </a:p>
        </p:txBody>
      </p:sp>
    </p:spTree>
    <p:extLst>
      <p:ext uri="{BB962C8B-B14F-4D97-AF65-F5344CB8AC3E}">
        <p14:creationId xmlns="" xmlns:p14="http://schemas.microsoft.com/office/powerpoint/2010/main" val="3097407445"/>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edge">
                                      <p:cBhvr>
                                        <p:cTn id="23" dur="2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0"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edge">
                                      <p:cBhvr>
                                        <p:cTn id="34" dur="2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0"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edge">
                                      <p:cBhvr>
                                        <p:cTn id="45" dur="20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0"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edge">
                                      <p:cBhvr>
                                        <p:cTn id="56" dur="20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0"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edge">
                                      <p:cBhvr>
                                        <p:cTn id="67" dur="20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0" presetClass="entr" presetSubtype="0" fill="hold" grpId="0"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edge">
                                      <p:cBhvr>
                                        <p:cTn id="78" dur="2000"/>
                                        <p:tgtEl>
                                          <p:spTgt spid="11"/>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ppt_x"/>
                                          </p:val>
                                        </p:tav>
                                        <p:tav tm="100000">
                                          <p:val>
                                            <p:strVal val="#ppt_x"/>
                                          </p:val>
                                        </p:tav>
                                      </p:tavLst>
                                    </p:anim>
                                    <p:anim calcmode="lin" valueType="num">
                                      <p:cBhvr additive="base">
                                        <p:cTn id="8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additive="base">
                                        <p:cTn id="89" dur="500" fill="hold"/>
                                        <p:tgtEl>
                                          <p:spTgt spid="29"/>
                                        </p:tgtEl>
                                        <p:attrNameLst>
                                          <p:attrName>ppt_x</p:attrName>
                                        </p:attrNameLst>
                                      </p:cBhvr>
                                      <p:tavLst>
                                        <p:tav tm="0">
                                          <p:val>
                                            <p:strVal val="#ppt_x"/>
                                          </p:val>
                                        </p:tav>
                                        <p:tav tm="100000">
                                          <p:val>
                                            <p:strVal val="#ppt_x"/>
                                          </p:val>
                                        </p:tav>
                                      </p:tavLst>
                                    </p:anim>
                                    <p:anim calcmode="lin" valueType="num">
                                      <p:cBhvr additive="base">
                                        <p:cTn id="9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31"/>
                                        </p:tgtEl>
                                        <p:attrNameLst>
                                          <p:attrName>style.visibility</p:attrName>
                                        </p:attrNameLst>
                                      </p:cBhvr>
                                      <p:to>
                                        <p:strVal val="visible"/>
                                      </p:to>
                                    </p:set>
                                    <p:anim calcmode="lin" valueType="num">
                                      <p:cBhvr additive="base">
                                        <p:cTn id="95" dur="500" fill="hold"/>
                                        <p:tgtEl>
                                          <p:spTgt spid="31"/>
                                        </p:tgtEl>
                                        <p:attrNameLst>
                                          <p:attrName>ppt_x</p:attrName>
                                        </p:attrNameLst>
                                      </p:cBhvr>
                                      <p:tavLst>
                                        <p:tav tm="0">
                                          <p:val>
                                            <p:strVal val="#ppt_x"/>
                                          </p:val>
                                        </p:tav>
                                        <p:tav tm="100000">
                                          <p:val>
                                            <p:strVal val="#ppt_x"/>
                                          </p:val>
                                        </p:tav>
                                      </p:tavLst>
                                    </p:anim>
                                    <p:anim calcmode="lin" valueType="num">
                                      <p:cBhvr additive="base">
                                        <p:cTn id="96" dur="500" fill="hold"/>
                                        <p:tgtEl>
                                          <p:spTgt spid="31"/>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42"/>
                                        </p:tgtEl>
                                        <p:attrNameLst>
                                          <p:attrName>style.visibility</p:attrName>
                                        </p:attrNameLst>
                                      </p:cBhvr>
                                      <p:to>
                                        <p:strVal val="visible"/>
                                      </p:to>
                                    </p:set>
                                    <p:anim calcmode="lin" valueType="num">
                                      <p:cBhvr additive="base">
                                        <p:cTn id="99" dur="500" fill="hold"/>
                                        <p:tgtEl>
                                          <p:spTgt spid="42"/>
                                        </p:tgtEl>
                                        <p:attrNameLst>
                                          <p:attrName>ppt_x</p:attrName>
                                        </p:attrNameLst>
                                      </p:cBhvr>
                                      <p:tavLst>
                                        <p:tav tm="0">
                                          <p:val>
                                            <p:strVal val="#ppt_x"/>
                                          </p:val>
                                        </p:tav>
                                        <p:tav tm="100000">
                                          <p:val>
                                            <p:strVal val="#ppt_x"/>
                                          </p:val>
                                        </p:tav>
                                      </p:tavLst>
                                    </p:anim>
                                    <p:anim calcmode="lin" valueType="num">
                                      <p:cBhvr additive="base">
                                        <p:cTn id="10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49"/>
                                        </p:tgtEl>
                                        <p:attrNameLst>
                                          <p:attrName>style.visibility</p:attrName>
                                        </p:attrNameLst>
                                      </p:cBhvr>
                                      <p:to>
                                        <p:strVal val="visible"/>
                                      </p:to>
                                    </p:set>
                                    <p:anim calcmode="lin" valueType="num">
                                      <p:cBhvr additive="base">
                                        <p:cTn id="105" dur="500" fill="hold"/>
                                        <p:tgtEl>
                                          <p:spTgt spid="49"/>
                                        </p:tgtEl>
                                        <p:attrNameLst>
                                          <p:attrName>ppt_x</p:attrName>
                                        </p:attrNameLst>
                                      </p:cBhvr>
                                      <p:tavLst>
                                        <p:tav tm="0">
                                          <p:val>
                                            <p:strVal val="#ppt_x"/>
                                          </p:val>
                                        </p:tav>
                                        <p:tav tm="100000">
                                          <p:val>
                                            <p:strVal val="#ppt_x"/>
                                          </p:val>
                                        </p:tav>
                                      </p:tavLst>
                                    </p:anim>
                                    <p:anim calcmode="lin" valueType="num">
                                      <p:cBhvr additive="base">
                                        <p:cTn id="106" dur="500" fill="hold"/>
                                        <p:tgtEl>
                                          <p:spTgt spid="49"/>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58"/>
                                        </p:tgtEl>
                                        <p:attrNameLst>
                                          <p:attrName>style.visibility</p:attrName>
                                        </p:attrNameLst>
                                      </p:cBhvr>
                                      <p:to>
                                        <p:strVal val="visible"/>
                                      </p:to>
                                    </p:set>
                                    <p:anim calcmode="lin" valueType="num">
                                      <p:cBhvr additive="base">
                                        <p:cTn id="109" dur="500" fill="hold"/>
                                        <p:tgtEl>
                                          <p:spTgt spid="58"/>
                                        </p:tgtEl>
                                        <p:attrNameLst>
                                          <p:attrName>ppt_x</p:attrName>
                                        </p:attrNameLst>
                                      </p:cBhvr>
                                      <p:tavLst>
                                        <p:tav tm="0">
                                          <p:val>
                                            <p:strVal val="#ppt_x"/>
                                          </p:val>
                                        </p:tav>
                                        <p:tav tm="100000">
                                          <p:val>
                                            <p:strVal val="#ppt_x"/>
                                          </p:val>
                                        </p:tav>
                                      </p:tavLst>
                                    </p:anim>
                                    <p:anim calcmode="lin" valueType="num">
                                      <p:cBhvr additive="base">
                                        <p:cTn id="110" dur="500" fill="hold"/>
                                        <p:tgtEl>
                                          <p:spTgt spid="58"/>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59"/>
                                        </p:tgtEl>
                                        <p:attrNameLst>
                                          <p:attrName>style.visibility</p:attrName>
                                        </p:attrNameLst>
                                      </p:cBhvr>
                                      <p:to>
                                        <p:strVal val="visible"/>
                                      </p:to>
                                    </p:set>
                                    <p:anim calcmode="lin" valueType="num">
                                      <p:cBhvr additive="base">
                                        <p:cTn id="113" dur="500" fill="hold"/>
                                        <p:tgtEl>
                                          <p:spTgt spid="59"/>
                                        </p:tgtEl>
                                        <p:attrNameLst>
                                          <p:attrName>ppt_x</p:attrName>
                                        </p:attrNameLst>
                                      </p:cBhvr>
                                      <p:tavLst>
                                        <p:tav tm="0">
                                          <p:val>
                                            <p:strVal val="#ppt_x"/>
                                          </p:val>
                                        </p:tav>
                                        <p:tav tm="100000">
                                          <p:val>
                                            <p:strVal val="#ppt_x"/>
                                          </p:val>
                                        </p:tav>
                                      </p:tavLst>
                                    </p:anim>
                                    <p:anim calcmode="lin" valueType="num">
                                      <p:cBhvr additive="base">
                                        <p:cTn id="114" dur="500" fill="hold"/>
                                        <p:tgtEl>
                                          <p:spTgt spid="59"/>
                                        </p:tgtEl>
                                        <p:attrNameLst>
                                          <p:attrName>ppt_y</p:attrName>
                                        </p:attrNameLst>
                                      </p:cBhvr>
                                      <p:tavLst>
                                        <p:tav tm="0">
                                          <p:val>
                                            <p:strVal val="1+#ppt_h/2"/>
                                          </p:val>
                                        </p:tav>
                                        <p:tav tm="100000">
                                          <p:val>
                                            <p:strVal val="#ppt_y"/>
                                          </p:val>
                                        </p:tav>
                                      </p:tavLst>
                                    </p:anim>
                                  </p:childTnLst>
                                </p:cTn>
                              </p:par>
                              <p:par>
                                <p:cTn id="115" presetID="2" presetClass="entr" presetSubtype="4" fill="hold" nodeType="withEffect">
                                  <p:stCondLst>
                                    <p:cond delay="0"/>
                                  </p:stCondLst>
                                  <p:childTnLst>
                                    <p:set>
                                      <p:cBhvr>
                                        <p:cTn id="116" dur="1" fill="hold">
                                          <p:stCondLst>
                                            <p:cond delay="0"/>
                                          </p:stCondLst>
                                        </p:cTn>
                                        <p:tgtEl>
                                          <p:spTgt spid="57"/>
                                        </p:tgtEl>
                                        <p:attrNameLst>
                                          <p:attrName>style.visibility</p:attrName>
                                        </p:attrNameLst>
                                      </p:cBhvr>
                                      <p:to>
                                        <p:strVal val="visible"/>
                                      </p:to>
                                    </p:set>
                                    <p:anim calcmode="lin" valueType="num">
                                      <p:cBhvr additive="base">
                                        <p:cTn id="117" dur="500" fill="hold"/>
                                        <p:tgtEl>
                                          <p:spTgt spid="57"/>
                                        </p:tgtEl>
                                        <p:attrNameLst>
                                          <p:attrName>ppt_x</p:attrName>
                                        </p:attrNameLst>
                                      </p:cBhvr>
                                      <p:tavLst>
                                        <p:tav tm="0">
                                          <p:val>
                                            <p:strVal val="#ppt_x"/>
                                          </p:val>
                                        </p:tav>
                                        <p:tav tm="100000">
                                          <p:val>
                                            <p:strVal val="#ppt_x"/>
                                          </p:val>
                                        </p:tav>
                                      </p:tavLst>
                                    </p:anim>
                                    <p:anim calcmode="lin" valueType="num">
                                      <p:cBhvr additive="base">
                                        <p:cTn id="118" dur="500" fill="hold"/>
                                        <p:tgtEl>
                                          <p:spTgt spid="57"/>
                                        </p:tgtEl>
                                        <p:attrNameLst>
                                          <p:attrName>ppt_y</p:attrName>
                                        </p:attrNameLst>
                                      </p:cBhvr>
                                      <p:tavLst>
                                        <p:tav tm="0">
                                          <p:val>
                                            <p:strVal val="1+#ppt_h/2"/>
                                          </p:val>
                                        </p:tav>
                                        <p:tav tm="100000">
                                          <p:val>
                                            <p:strVal val="#ppt_y"/>
                                          </p:val>
                                        </p:tav>
                                      </p:tavLst>
                                    </p:anim>
                                  </p:childTnLst>
                                </p:cTn>
                              </p:par>
                              <p:par>
                                <p:cTn id="119" presetID="2" presetClass="entr" presetSubtype="4" fill="hold" nodeType="withEffect">
                                  <p:stCondLst>
                                    <p:cond delay="0"/>
                                  </p:stCondLst>
                                  <p:childTnLst>
                                    <p:set>
                                      <p:cBhvr>
                                        <p:cTn id="120" dur="1" fill="hold">
                                          <p:stCondLst>
                                            <p:cond delay="0"/>
                                          </p:stCondLst>
                                        </p:cTn>
                                        <p:tgtEl>
                                          <p:spTgt spid="56"/>
                                        </p:tgtEl>
                                        <p:attrNameLst>
                                          <p:attrName>style.visibility</p:attrName>
                                        </p:attrNameLst>
                                      </p:cBhvr>
                                      <p:to>
                                        <p:strVal val="visible"/>
                                      </p:to>
                                    </p:set>
                                    <p:anim calcmode="lin" valueType="num">
                                      <p:cBhvr additive="base">
                                        <p:cTn id="121" dur="500" fill="hold"/>
                                        <p:tgtEl>
                                          <p:spTgt spid="56"/>
                                        </p:tgtEl>
                                        <p:attrNameLst>
                                          <p:attrName>ppt_x</p:attrName>
                                        </p:attrNameLst>
                                      </p:cBhvr>
                                      <p:tavLst>
                                        <p:tav tm="0">
                                          <p:val>
                                            <p:strVal val="#ppt_x"/>
                                          </p:val>
                                        </p:tav>
                                        <p:tav tm="100000">
                                          <p:val>
                                            <p:strVal val="#ppt_x"/>
                                          </p:val>
                                        </p:tav>
                                      </p:tavLst>
                                    </p:anim>
                                    <p:anim calcmode="lin" valueType="num">
                                      <p:cBhvr additive="base">
                                        <p:cTn id="12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44"/>
                                        </p:tgtEl>
                                        <p:attrNameLst>
                                          <p:attrName>style.visibility</p:attrName>
                                        </p:attrNameLst>
                                      </p:cBhvr>
                                      <p:to>
                                        <p:strVal val="visible"/>
                                      </p:to>
                                    </p:set>
                                    <p:anim calcmode="lin" valueType="num">
                                      <p:cBhvr additive="base">
                                        <p:cTn id="127" dur="500" fill="hold"/>
                                        <p:tgtEl>
                                          <p:spTgt spid="44"/>
                                        </p:tgtEl>
                                        <p:attrNameLst>
                                          <p:attrName>ppt_x</p:attrName>
                                        </p:attrNameLst>
                                      </p:cBhvr>
                                      <p:tavLst>
                                        <p:tav tm="0">
                                          <p:val>
                                            <p:strVal val="#ppt_x"/>
                                          </p:val>
                                        </p:tav>
                                        <p:tav tm="100000">
                                          <p:val>
                                            <p:strVal val="#ppt_x"/>
                                          </p:val>
                                        </p:tav>
                                      </p:tavLst>
                                    </p:anim>
                                    <p:anim calcmode="lin" valueType="num">
                                      <p:cBhvr additive="base">
                                        <p:cTn id="128" dur="500" fill="hold"/>
                                        <p:tgtEl>
                                          <p:spTgt spid="44"/>
                                        </p:tgtEl>
                                        <p:attrNameLst>
                                          <p:attrName>ppt_y</p:attrName>
                                        </p:attrNameLst>
                                      </p:cBhvr>
                                      <p:tavLst>
                                        <p:tav tm="0">
                                          <p:val>
                                            <p:strVal val="1+#ppt_h/2"/>
                                          </p:val>
                                        </p:tav>
                                        <p:tav tm="100000">
                                          <p:val>
                                            <p:strVal val="#ppt_y"/>
                                          </p:val>
                                        </p:tav>
                                      </p:tavLst>
                                    </p:anim>
                                  </p:childTnLst>
                                </p:cTn>
                              </p:par>
                              <p:par>
                                <p:cTn id="129" presetID="2" presetClass="entr" presetSubtype="4" fill="hold" nodeType="withEffect">
                                  <p:stCondLst>
                                    <p:cond delay="0"/>
                                  </p:stCondLst>
                                  <p:childTnLst>
                                    <p:set>
                                      <p:cBhvr>
                                        <p:cTn id="130" dur="1" fill="hold">
                                          <p:stCondLst>
                                            <p:cond delay="0"/>
                                          </p:stCondLst>
                                        </p:cTn>
                                        <p:tgtEl>
                                          <p:spTgt spid="45"/>
                                        </p:tgtEl>
                                        <p:attrNameLst>
                                          <p:attrName>style.visibility</p:attrName>
                                        </p:attrNameLst>
                                      </p:cBhvr>
                                      <p:to>
                                        <p:strVal val="visible"/>
                                      </p:to>
                                    </p:set>
                                    <p:anim calcmode="lin" valueType="num">
                                      <p:cBhvr additive="base">
                                        <p:cTn id="131" dur="500" fill="hold"/>
                                        <p:tgtEl>
                                          <p:spTgt spid="45"/>
                                        </p:tgtEl>
                                        <p:attrNameLst>
                                          <p:attrName>ppt_x</p:attrName>
                                        </p:attrNameLst>
                                      </p:cBhvr>
                                      <p:tavLst>
                                        <p:tav tm="0">
                                          <p:val>
                                            <p:strVal val="#ppt_x"/>
                                          </p:val>
                                        </p:tav>
                                        <p:tav tm="100000">
                                          <p:val>
                                            <p:strVal val="#ppt_x"/>
                                          </p:val>
                                        </p:tav>
                                      </p:tavLst>
                                    </p:anim>
                                    <p:anim calcmode="lin" valueType="num">
                                      <p:cBhvr additive="base">
                                        <p:cTn id="132" dur="500" fill="hold"/>
                                        <p:tgtEl>
                                          <p:spTgt spid="45"/>
                                        </p:tgtEl>
                                        <p:attrNameLst>
                                          <p:attrName>ppt_y</p:attrName>
                                        </p:attrNameLst>
                                      </p:cBhvr>
                                      <p:tavLst>
                                        <p:tav tm="0">
                                          <p:val>
                                            <p:strVal val="1+#ppt_h/2"/>
                                          </p:val>
                                        </p:tav>
                                        <p:tav tm="100000">
                                          <p:val>
                                            <p:strVal val="#ppt_y"/>
                                          </p:val>
                                        </p:tav>
                                      </p:tavLst>
                                    </p:anim>
                                  </p:childTnLst>
                                </p:cTn>
                              </p:par>
                              <p:par>
                                <p:cTn id="133" presetID="2" presetClass="entr" presetSubtype="4" fill="hold" nodeType="withEffect">
                                  <p:stCondLst>
                                    <p:cond delay="0"/>
                                  </p:stCondLst>
                                  <p:childTnLst>
                                    <p:set>
                                      <p:cBhvr>
                                        <p:cTn id="134" dur="1" fill="hold">
                                          <p:stCondLst>
                                            <p:cond delay="0"/>
                                          </p:stCondLst>
                                        </p:cTn>
                                        <p:tgtEl>
                                          <p:spTgt spid="46"/>
                                        </p:tgtEl>
                                        <p:attrNameLst>
                                          <p:attrName>style.visibility</p:attrName>
                                        </p:attrNameLst>
                                      </p:cBhvr>
                                      <p:to>
                                        <p:strVal val="visible"/>
                                      </p:to>
                                    </p:set>
                                    <p:anim calcmode="lin" valueType="num">
                                      <p:cBhvr additive="base">
                                        <p:cTn id="135" dur="500" fill="hold"/>
                                        <p:tgtEl>
                                          <p:spTgt spid="46"/>
                                        </p:tgtEl>
                                        <p:attrNameLst>
                                          <p:attrName>ppt_x</p:attrName>
                                        </p:attrNameLst>
                                      </p:cBhvr>
                                      <p:tavLst>
                                        <p:tav tm="0">
                                          <p:val>
                                            <p:strVal val="#ppt_x"/>
                                          </p:val>
                                        </p:tav>
                                        <p:tav tm="100000">
                                          <p:val>
                                            <p:strVal val="#ppt_x"/>
                                          </p:val>
                                        </p:tav>
                                      </p:tavLst>
                                    </p:anim>
                                    <p:anim calcmode="lin" valueType="num">
                                      <p:cBhvr additive="base">
                                        <p:cTn id="136" dur="500" fill="hold"/>
                                        <p:tgtEl>
                                          <p:spTgt spid="46"/>
                                        </p:tgtEl>
                                        <p:attrNameLst>
                                          <p:attrName>ppt_y</p:attrName>
                                        </p:attrNameLst>
                                      </p:cBhvr>
                                      <p:tavLst>
                                        <p:tav tm="0">
                                          <p:val>
                                            <p:strVal val="1+#ppt_h/2"/>
                                          </p:val>
                                        </p:tav>
                                        <p:tav tm="100000">
                                          <p:val>
                                            <p:strVal val="#ppt_y"/>
                                          </p:val>
                                        </p:tav>
                                      </p:tavLst>
                                    </p:anim>
                                  </p:childTnLst>
                                </p:cTn>
                              </p:par>
                              <p:par>
                                <p:cTn id="137" presetID="2" presetClass="entr" presetSubtype="4" fill="hold" nodeType="withEffect">
                                  <p:stCondLst>
                                    <p:cond delay="0"/>
                                  </p:stCondLst>
                                  <p:childTnLst>
                                    <p:set>
                                      <p:cBhvr>
                                        <p:cTn id="138" dur="1" fill="hold">
                                          <p:stCondLst>
                                            <p:cond delay="0"/>
                                          </p:stCondLst>
                                        </p:cTn>
                                        <p:tgtEl>
                                          <p:spTgt spid="47"/>
                                        </p:tgtEl>
                                        <p:attrNameLst>
                                          <p:attrName>style.visibility</p:attrName>
                                        </p:attrNameLst>
                                      </p:cBhvr>
                                      <p:to>
                                        <p:strVal val="visible"/>
                                      </p:to>
                                    </p:set>
                                    <p:anim calcmode="lin" valueType="num">
                                      <p:cBhvr additive="base">
                                        <p:cTn id="139" dur="500" fill="hold"/>
                                        <p:tgtEl>
                                          <p:spTgt spid="47"/>
                                        </p:tgtEl>
                                        <p:attrNameLst>
                                          <p:attrName>ppt_x</p:attrName>
                                        </p:attrNameLst>
                                      </p:cBhvr>
                                      <p:tavLst>
                                        <p:tav tm="0">
                                          <p:val>
                                            <p:strVal val="#ppt_x"/>
                                          </p:val>
                                        </p:tav>
                                        <p:tav tm="100000">
                                          <p:val>
                                            <p:strVal val="#ppt_x"/>
                                          </p:val>
                                        </p:tav>
                                      </p:tavLst>
                                    </p:anim>
                                    <p:anim calcmode="lin" valueType="num">
                                      <p:cBhvr additive="base">
                                        <p:cTn id="140" dur="500" fill="hold"/>
                                        <p:tgtEl>
                                          <p:spTgt spid="47"/>
                                        </p:tgtEl>
                                        <p:attrNameLst>
                                          <p:attrName>ppt_y</p:attrName>
                                        </p:attrNameLst>
                                      </p:cBhvr>
                                      <p:tavLst>
                                        <p:tav tm="0">
                                          <p:val>
                                            <p:strVal val="1+#ppt_h/2"/>
                                          </p:val>
                                        </p:tav>
                                        <p:tav tm="100000">
                                          <p:val>
                                            <p:strVal val="#ppt_y"/>
                                          </p:val>
                                        </p:tav>
                                      </p:tavLst>
                                    </p:anim>
                                  </p:childTnLst>
                                </p:cTn>
                              </p:par>
                              <p:par>
                                <p:cTn id="141" presetID="2" presetClass="entr" presetSubtype="4" fill="hold" nodeType="withEffect">
                                  <p:stCondLst>
                                    <p:cond delay="0"/>
                                  </p:stCondLst>
                                  <p:childTnLst>
                                    <p:set>
                                      <p:cBhvr>
                                        <p:cTn id="142" dur="1" fill="hold">
                                          <p:stCondLst>
                                            <p:cond delay="0"/>
                                          </p:stCondLst>
                                        </p:cTn>
                                        <p:tgtEl>
                                          <p:spTgt spid="48"/>
                                        </p:tgtEl>
                                        <p:attrNameLst>
                                          <p:attrName>style.visibility</p:attrName>
                                        </p:attrNameLst>
                                      </p:cBhvr>
                                      <p:to>
                                        <p:strVal val="visible"/>
                                      </p:to>
                                    </p:set>
                                    <p:anim calcmode="lin" valueType="num">
                                      <p:cBhvr additive="base">
                                        <p:cTn id="143" dur="500" fill="hold"/>
                                        <p:tgtEl>
                                          <p:spTgt spid="48"/>
                                        </p:tgtEl>
                                        <p:attrNameLst>
                                          <p:attrName>ppt_x</p:attrName>
                                        </p:attrNameLst>
                                      </p:cBhvr>
                                      <p:tavLst>
                                        <p:tav tm="0">
                                          <p:val>
                                            <p:strVal val="#ppt_x"/>
                                          </p:val>
                                        </p:tav>
                                        <p:tav tm="100000">
                                          <p:val>
                                            <p:strVal val="#ppt_x"/>
                                          </p:val>
                                        </p:tav>
                                      </p:tavLst>
                                    </p:anim>
                                    <p:anim calcmode="lin" valueType="num">
                                      <p:cBhvr additive="base">
                                        <p:cTn id="14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9" presetClass="entr" presetSubtype="0" decel="100000" fill="hold" grpId="0" nodeType="clickEffect">
                                  <p:stCondLst>
                                    <p:cond delay="0"/>
                                  </p:stCondLst>
                                  <p:childTnLst>
                                    <p:set>
                                      <p:cBhvr>
                                        <p:cTn id="148" dur="1" fill="hold">
                                          <p:stCondLst>
                                            <p:cond delay="0"/>
                                          </p:stCondLst>
                                        </p:cTn>
                                        <p:tgtEl>
                                          <p:spTgt spid="60"/>
                                        </p:tgtEl>
                                        <p:attrNameLst>
                                          <p:attrName>style.visibility</p:attrName>
                                        </p:attrNameLst>
                                      </p:cBhvr>
                                      <p:to>
                                        <p:strVal val="visible"/>
                                      </p:to>
                                    </p:set>
                                    <p:anim calcmode="lin" valueType="num">
                                      <p:cBhvr>
                                        <p:cTn id="149" dur="500" fill="hold"/>
                                        <p:tgtEl>
                                          <p:spTgt spid="60"/>
                                        </p:tgtEl>
                                        <p:attrNameLst>
                                          <p:attrName>ppt_w</p:attrName>
                                        </p:attrNameLst>
                                      </p:cBhvr>
                                      <p:tavLst>
                                        <p:tav tm="0">
                                          <p:val>
                                            <p:fltVal val="0"/>
                                          </p:val>
                                        </p:tav>
                                        <p:tav tm="100000">
                                          <p:val>
                                            <p:strVal val="#ppt_w"/>
                                          </p:val>
                                        </p:tav>
                                      </p:tavLst>
                                    </p:anim>
                                    <p:anim calcmode="lin" valueType="num">
                                      <p:cBhvr>
                                        <p:cTn id="150" dur="500" fill="hold"/>
                                        <p:tgtEl>
                                          <p:spTgt spid="60"/>
                                        </p:tgtEl>
                                        <p:attrNameLst>
                                          <p:attrName>ppt_h</p:attrName>
                                        </p:attrNameLst>
                                      </p:cBhvr>
                                      <p:tavLst>
                                        <p:tav tm="0">
                                          <p:val>
                                            <p:fltVal val="0"/>
                                          </p:val>
                                        </p:tav>
                                        <p:tav tm="100000">
                                          <p:val>
                                            <p:strVal val="#ppt_h"/>
                                          </p:val>
                                        </p:tav>
                                      </p:tavLst>
                                    </p:anim>
                                    <p:anim calcmode="lin" valueType="num">
                                      <p:cBhvr>
                                        <p:cTn id="151" dur="500" fill="hold"/>
                                        <p:tgtEl>
                                          <p:spTgt spid="60"/>
                                        </p:tgtEl>
                                        <p:attrNameLst>
                                          <p:attrName>style.rotation</p:attrName>
                                        </p:attrNameLst>
                                      </p:cBhvr>
                                      <p:tavLst>
                                        <p:tav tm="0">
                                          <p:val>
                                            <p:fltVal val="360"/>
                                          </p:val>
                                        </p:tav>
                                        <p:tav tm="100000">
                                          <p:val>
                                            <p:fltVal val="0"/>
                                          </p:val>
                                        </p:tav>
                                      </p:tavLst>
                                    </p:anim>
                                    <p:animEffect transition="in" filter="fade">
                                      <p:cBhvr>
                                        <p:cTn id="15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4" grpId="0" animBg="1"/>
      <p:bldP spid="5" grpId="0" animBg="1"/>
      <p:bldP spid="7" grpId="0" animBg="1"/>
      <p:bldP spid="8" grpId="0" animBg="1"/>
      <p:bldP spid="9" grpId="0" animBg="1"/>
      <p:bldP spid="10" grpId="0" animBg="1"/>
      <p:bldP spid="11" grpId="0" animBg="1"/>
      <p:bldP spid="6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371600"/>
            <a:ext cx="9220200" cy="4893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800" b="1" u="sng" dirty="0" smtClean="0"/>
              <a:t>الرؤيا القيادية</a:t>
            </a:r>
            <a:r>
              <a:rPr lang="ar-SA" sz="2800" b="1" dirty="0" smtClean="0"/>
              <a:t>: </a:t>
            </a:r>
            <a:r>
              <a:rPr lang="ar-SA" sz="2600" b="1" dirty="0" smtClean="0"/>
              <a:t>تعكس الرؤيا القيادية </a:t>
            </a:r>
            <a:r>
              <a:rPr lang="ar-SA" sz="2600" b="1" dirty="0" smtClean="0">
                <a:solidFill>
                  <a:srgbClr val="993300"/>
                </a:solidFill>
              </a:rPr>
              <a:t>تصور الإدارة العليا لما ستكون عليه المنظمة في المدى الطويل.</a:t>
            </a:r>
            <a:r>
              <a:rPr lang="ar-SA" sz="2600" b="1" dirty="0" smtClean="0"/>
              <a:t> وبالرغم من أن الرؤيا القيادية يمكن أن تنبعث في ذهن قائد واحد، إلا أن منهجية إدارة الجودة الشاملة تؤكد </a:t>
            </a:r>
            <a:r>
              <a:rPr lang="ar-SA" sz="2600" b="1" dirty="0" smtClean="0">
                <a:solidFill>
                  <a:srgbClr val="993300"/>
                </a:solidFill>
              </a:rPr>
              <a:t>ضرورة مشاركة الأطراف المعنية أو أصحاب المصالح</a:t>
            </a:r>
            <a:r>
              <a:rPr lang="ar-SA" sz="2600" b="1" dirty="0" smtClean="0"/>
              <a:t> </a:t>
            </a:r>
            <a:r>
              <a:rPr lang="en-US" sz="2600" b="1" dirty="0" smtClean="0"/>
              <a:t>Stakeholders</a:t>
            </a:r>
            <a:r>
              <a:rPr lang="ar-SA" sz="2600" b="1" dirty="0" smtClean="0"/>
              <a:t> من موظفين وعملاء وموردين وغيرهم في وضع الرؤيا القيادية.</a:t>
            </a:r>
          </a:p>
          <a:p>
            <a:pPr marL="514350" indent="-514350" algn="just"/>
            <a:r>
              <a:rPr lang="ar-SA" sz="2600" b="1" dirty="0" smtClean="0"/>
              <a:t> ومن الأمثلة على صياغة الرؤيا القيادية:</a:t>
            </a:r>
          </a:p>
          <a:p>
            <a:pPr marL="514350" indent="-514350" algn="just"/>
            <a:r>
              <a:rPr lang="ar-SA" sz="2600" b="1" dirty="0" smtClean="0"/>
              <a:t>      - الخدمة الممتازة هي شعارنا في تقديم منتجات ذات كفاءة عالية.</a:t>
            </a:r>
          </a:p>
          <a:p>
            <a:pPr marL="514350" indent="-514350" algn="just"/>
            <a:r>
              <a:rPr lang="ar-SA" sz="2600" b="1" dirty="0" smtClean="0"/>
              <a:t>      - استلام العملاء لطلباتهم حسب المواصفات بالضبط.</a:t>
            </a:r>
          </a:p>
          <a:p>
            <a:pPr marL="514350" indent="-514350" algn="just"/>
            <a:r>
              <a:rPr lang="ar-SA" sz="2600" b="1" dirty="0" smtClean="0"/>
              <a:t> ومن الجدير بالذكر أن </a:t>
            </a:r>
            <a:r>
              <a:rPr lang="ar-SA" sz="2600" b="1" dirty="0" smtClean="0">
                <a:solidFill>
                  <a:srgbClr val="993300"/>
                </a:solidFill>
              </a:rPr>
              <a:t>الرؤيا القيادية تتمحور حول العميل، بحيث تعكس قيم المنظمة وفلسفتها، والتي على ضوءها يتم إجراء التغييرات المطلوبة في ثقافة المنظمة</a:t>
            </a:r>
            <a:r>
              <a:rPr lang="ar-SA" sz="2600" b="1" dirty="0" smtClean="0"/>
              <a:t>. ومن الضروري أن تقوم الإدارة بدراسة ماهية القيم التي تريد تبنيها، فمثلاً قد يتم التركيز على الاهتمام بالجودة بدرجة أكبر من الاهتمام بالأسعار.</a:t>
            </a:r>
          </a:p>
        </p:txBody>
      </p:sp>
    </p:spTree>
    <p:extLst>
      <p:ext uri="{BB962C8B-B14F-4D97-AF65-F5344CB8AC3E}">
        <p14:creationId xmlns="" xmlns:p14="http://schemas.microsoft.com/office/powerpoint/2010/main" val="3097407445"/>
      </p:ext>
    </p:extLst>
  </p:cSld>
  <p:clrMapOvr>
    <a:masterClrMapping/>
  </p:clrMapOvr>
  <p:transition spd="slow">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152400" y="1354753"/>
            <a:ext cx="9220200" cy="4893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800" b="1" u="sng" dirty="0" smtClean="0"/>
              <a:t>رسالة المنظمة</a:t>
            </a:r>
            <a:r>
              <a:rPr lang="ar-SA" sz="2800" b="1" dirty="0" smtClean="0"/>
              <a:t>: </a:t>
            </a:r>
            <a:r>
              <a:rPr lang="ar-SA" sz="2600" b="1" dirty="0" smtClean="0"/>
              <a:t>توضح </a:t>
            </a:r>
            <a:r>
              <a:rPr lang="ar-SA" sz="2600" b="1" dirty="0" smtClean="0">
                <a:solidFill>
                  <a:srgbClr val="993300"/>
                </a:solidFill>
              </a:rPr>
              <a:t>الغرض الأساسي الذي وجدت المنظمة من أجله</a:t>
            </a:r>
            <a:r>
              <a:rPr lang="ar-SA" sz="2600" b="1" dirty="0" smtClean="0"/>
              <a:t>، أي مبرر وجود المنظمة واستمرارها في تقديم منتجاتها. وبالتالي فهي </a:t>
            </a:r>
            <a:r>
              <a:rPr lang="ar-SA" sz="2600" b="1" dirty="0" smtClean="0">
                <a:solidFill>
                  <a:srgbClr val="993300"/>
                </a:solidFill>
              </a:rPr>
              <a:t>تُجيب على تساؤلين هامين، هما: من نحن؟ ولماذا نحن موجودين؟. </a:t>
            </a:r>
            <a:r>
              <a:rPr lang="ar-SA" sz="2600" b="1" dirty="0" smtClean="0"/>
              <a:t>ويشارك في وضع رسالة المنظمة </a:t>
            </a:r>
            <a:r>
              <a:rPr lang="ar-SA" sz="2600" b="1" dirty="0" smtClean="0">
                <a:solidFill>
                  <a:srgbClr val="993300"/>
                </a:solidFill>
              </a:rPr>
              <a:t>كافة الأطراف المعنية </a:t>
            </a:r>
            <a:r>
              <a:rPr lang="ar-SA" sz="2600" b="1" dirty="0" smtClean="0"/>
              <a:t>بالمنظمة.</a:t>
            </a:r>
          </a:p>
          <a:p>
            <a:pPr marL="514350" indent="-514350" algn="just"/>
            <a:r>
              <a:rPr lang="ar-SA" sz="2600" b="1" dirty="0" smtClean="0"/>
              <a:t> ومن الأمثلة على صياغة رسالة المنظمة:</a:t>
            </a:r>
          </a:p>
          <a:p>
            <a:pPr marL="514350" indent="-514350" algn="just"/>
            <a:r>
              <a:rPr lang="ar-SA" sz="2600" b="1" dirty="0" smtClean="0"/>
              <a:t>     - إشباع حاجة المستهلك هي أساس أولوياتنا.</a:t>
            </a:r>
          </a:p>
          <a:p>
            <a:pPr marL="514350" indent="-514350" algn="just"/>
            <a:r>
              <a:rPr lang="ar-SA" sz="2600" b="1" dirty="0" smtClean="0"/>
              <a:t>     - إنتاج منتجات ذات درجة عالية من التطور لإرضاء حاجات عملائنا.</a:t>
            </a:r>
          </a:p>
          <a:p>
            <a:pPr marL="514350" indent="-514350" algn="just"/>
            <a:r>
              <a:rPr lang="ar-SA" sz="2600" b="1" dirty="0" smtClean="0"/>
              <a:t> </a:t>
            </a:r>
            <a:r>
              <a:rPr lang="ar-SA" sz="2600" b="1" dirty="0" smtClean="0">
                <a:solidFill>
                  <a:srgbClr val="993300"/>
                </a:solidFill>
              </a:rPr>
              <a:t>لكل منظمة رسالة خاصة </a:t>
            </a:r>
            <a:r>
              <a:rPr lang="ar-SA" sz="2600" b="1" dirty="0" err="1" smtClean="0">
                <a:solidFill>
                  <a:srgbClr val="993300"/>
                </a:solidFill>
              </a:rPr>
              <a:t>بها</a:t>
            </a:r>
            <a:r>
              <a:rPr lang="ar-SA" sz="2600" b="1" dirty="0" smtClean="0">
                <a:solidFill>
                  <a:srgbClr val="993300"/>
                </a:solidFill>
              </a:rPr>
              <a:t>،</a:t>
            </a:r>
            <a:r>
              <a:rPr lang="ar-SA" sz="2600" b="1" dirty="0" smtClean="0"/>
              <a:t> وبناءً عليه فقد يختلف أسلوب صياغة الرسالة ما بين منظمة وأخرى. ويشار أيضاً إلى أن </a:t>
            </a:r>
            <a:r>
              <a:rPr lang="ar-SA" sz="2600" b="1" dirty="0" smtClean="0">
                <a:solidFill>
                  <a:srgbClr val="993300"/>
                </a:solidFill>
              </a:rPr>
              <a:t>رسالة المنظمة قد لا تستمر على وضعها</a:t>
            </a:r>
            <a:r>
              <a:rPr lang="ar-SA" sz="2600" b="1" dirty="0" smtClean="0"/>
              <a:t>، وقد ينالها التغيير بسبب تغيرات بيئية حولها. كما وأن </a:t>
            </a:r>
            <a:r>
              <a:rPr lang="ar-SA" sz="2600" b="1" dirty="0" smtClean="0">
                <a:solidFill>
                  <a:srgbClr val="993300"/>
                </a:solidFill>
              </a:rPr>
              <a:t>درجة اتساع الرسالة الخاصة بالمنظمة تعتمد على تقدير الإدارة العليا للمنظمة،</a:t>
            </a:r>
            <a:r>
              <a:rPr lang="ar-SA" sz="2600" b="1" dirty="0" smtClean="0"/>
              <a:t> </a:t>
            </a:r>
            <a:r>
              <a:rPr lang="ar-SA" sz="2600" b="1" dirty="0" smtClean="0">
                <a:solidFill>
                  <a:srgbClr val="993300"/>
                </a:solidFill>
              </a:rPr>
              <a:t>ولا ينبغي أن تكون </a:t>
            </a:r>
            <a:r>
              <a:rPr lang="ar-SA" sz="2600" b="1" dirty="0" smtClean="0"/>
              <a:t>الرسالة ضيقة ومحدودة للغاية، ولا متسعة للغاية وتفوق قدرات المنظمة. </a:t>
            </a:r>
            <a:endParaRPr lang="ar-SA" sz="2600" b="1" dirty="0" smtClean="0">
              <a:solidFill>
                <a:srgbClr val="FF0000"/>
              </a:solidFill>
            </a:endParaRPr>
          </a:p>
        </p:txBody>
      </p:sp>
    </p:spTree>
    <p:extLst>
      <p:ext uri="{BB962C8B-B14F-4D97-AF65-F5344CB8AC3E}">
        <p14:creationId xmlns="" xmlns:p14="http://schemas.microsoft.com/office/powerpoint/2010/main" val="3097407445"/>
      </p:ext>
    </p:extLst>
  </p:cSld>
  <p:clrMapOvr>
    <a:masterClrMapping/>
  </p:clrMapOvr>
  <p:transition spd="slow">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152400" y="1387763"/>
            <a:ext cx="9448800" cy="47089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3"/>
            </a:pPr>
            <a:r>
              <a:rPr lang="ar-SA" sz="2800" b="1" u="sng" dirty="0" smtClean="0"/>
              <a:t>تحليل البيئة</a:t>
            </a:r>
            <a:r>
              <a:rPr lang="ar-SA" sz="2800" b="1" dirty="0" smtClean="0"/>
              <a:t>:</a:t>
            </a:r>
            <a:r>
              <a:rPr lang="ar-SA" sz="2600" b="1" dirty="0" smtClean="0"/>
              <a:t> تجري المنظمة إجمالاً </a:t>
            </a:r>
            <a:r>
              <a:rPr lang="ar-SA" sz="2600" b="1" dirty="0" smtClean="0">
                <a:solidFill>
                  <a:srgbClr val="993300"/>
                </a:solidFill>
              </a:rPr>
              <a:t>نوعان</a:t>
            </a:r>
            <a:r>
              <a:rPr lang="ar-SA" sz="2600" b="1" dirty="0" smtClean="0"/>
              <a:t> من التحليل للبيئة، هما:</a:t>
            </a:r>
          </a:p>
          <a:p>
            <a:pPr marL="514350" indent="-514350" algn="just"/>
            <a:r>
              <a:rPr lang="ar-SA" sz="2600" b="1" dirty="0" smtClean="0"/>
              <a:t>    أ- </a:t>
            </a:r>
            <a:r>
              <a:rPr lang="ar-SA" sz="2600" b="1" dirty="0" smtClean="0">
                <a:solidFill>
                  <a:srgbClr val="993300"/>
                </a:solidFill>
              </a:rPr>
              <a:t>تحليل البيئة الخارجية: </a:t>
            </a:r>
            <a:r>
              <a:rPr lang="ar-SA" sz="2600" b="1" dirty="0" smtClean="0"/>
              <a:t>فالمنظمة تعيش في ظل نظام مفتوح تؤثر وتتأثر </a:t>
            </a:r>
            <a:r>
              <a:rPr lang="ar-SA" sz="2600" b="1" dirty="0" err="1" smtClean="0"/>
              <a:t>به</a:t>
            </a:r>
            <a:r>
              <a:rPr lang="ar-SA" sz="2600" b="1" dirty="0" smtClean="0"/>
              <a:t> وتتفاعل معه، حيث تقوم المنظمة بتحليل البيئة الخارجية (متغيرات سياسية، واقتصادية، واجتماعية، وتكنولوجية، وأسواق، وعملاء، ومنافسين، وموردين حاليين ومتوقعين، ...)، وذلك من حيث </a:t>
            </a:r>
            <a:r>
              <a:rPr lang="ar-SA" sz="2600" b="1" dirty="0" smtClean="0">
                <a:solidFill>
                  <a:srgbClr val="993300"/>
                </a:solidFill>
              </a:rPr>
              <a:t>الفرص والتهديدات المتوقعة</a:t>
            </a:r>
            <a:r>
              <a:rPr lang="ar-SA" sz="2600" b="1" dirty="0" smtClean="0"/>
              <a:t>.</a:t>
            </a:r>
          </a:p>
          <a:p>
            <a:pPr marL="514350" indent="-514350" algn="just"/>
            <a:endParaRPr lang="ar-SA" sz="500" b="1" dirty="0" smtClean="0"/>
          </a:p>
          <a:p>
            <a:pPr marL="514350" indent="-514350" algn="just"/>
            <a:r>
              <a:rPr lang="ar-SA" sz="2500" b="1" dirty="0" smtClean="0"/>
              <a:t>ومن أبرز الأمثلة على الفرص والتهديدات التي يمكن أن تواجهها المنظمة:</a:t>
            </a:r>
          </a:p>
          <a:p>
            <a:pPr marL="514350" indent="-514350" algn="just"/>
            <a:r>
              <a:rPr lang="ar-SA" sz="2600" b="1" dirty="0" smtClean="0"/>
              <a:t>               </a:t>
            </a:r>
            <a:r>
              <a:rPr lang="ar-SA" sz="2600" b="1" u="sng" dirty="0" smtClean="0"/>
              <a:t>الفرص</a:t>
            </a:r>
            <a:r>
              <a:rPr lang="ar-SA" sz="2600" b="1" dirty="0" smtClean="0"/>
              <a:t>:                                      </a:t>
            </a:r>
            <a:r>
              <a:rPr lang="ar-SA" sz="2600" b="1" u="sng" dirty="0" smtClean="0"/>
              <a:t>التهديدات</a:t>
            </a:r>
            <a:r>
              <a:rPr lang="ar-SA" sz="2600" b="1" dirty="0" smtClean="0"/>
              <a:t>:</a:t>
            </a:r>
          </a:p>
          <a:p>
            <a:pPr marL="514350" indent="-514350" algn="just"/>
            <a:r>
              <a:rPr lang="ar-SA" sz="2600" b="1" dirty="0" smtClean="0"/>
              <a:t>   زيادة الطلب على منتج معين.                دخول منافس قوي إلى السوق.</a:t>
            </a:r>
          </a:p>
          <a:p>
            <a:pPr marL="514350" indent="-514350" algn="just"/>
            <a:r>
              <a:rPr lang="ar-SA" sz="2600" b="1" dirty="0" smtClean="0"/>
              <a:t>        فتح مجال التصدير.                            تغير متطلبات العملاء.</a:t>
            </a:r>
          </a:p>
          <a:p>
            <a:pPr marL="514350" indent="-514350" algn="just"/>
            <a:endParaRPr lang="ar-SA" sz="1200" b="1" dirty="0" smtClean="0"/>
          </a:p>
          <a:p>
            <a:pPr marL="514350" indent="-514350" algn="just"/>
            <a:r>
              <a:rPr lang="ar-SA" sz="2600" b="1" dirty="0" smtClean="0"/>
              <a:t> </a:t>
            </a:r>
            <a:r>
              <a:rPr lang="ar-SA" sz="2400" b="1" dirty="0" smtClean="0"/>
              <a:t>وبالتالي فإن </a:t>
            </a:r>
            <a:r>
              <a:rPr lang="ar-SA" sz="2400" b="1" dirty="0" smtClean="0">
                <a:solidFill>
                  <a:srgbClr val="993300"/>
                </a:solidFill>
              </a:rPr>
              <a:t>هذا التحليل يمكن الإدارة من توقع الفرص واحتمالات حدوثها </a:t>
            </a:r>
            <a:r>
              <a:rPr lang="ar-SA" sz="2400" b="1" dirty="0" smtClean="0"/>
              <a:t>تمهيداً لوضع الخطط الكفيلة باستغلالها، </a:t>
            </a:r>
            <a:r>
              <a:rPr lang="ar-SA" sz="2400" b="1" dirty="0" smtClean="0">
                <a:solidFill>
                  <a:srgbClr val="993300"/>
                </a:solidFill>
              </a:rPr>
              <a:t>ومن توقع التهديدات الكامنة من أجل الاستعداد لها ومواجهتها</a:t>
            </a:r>
            <a:r>
              <a:rPr lang="ar-SA" sz="2400" b="1" dirty="0" smtClean="0"/>
              <a:t>.</a:t>
            </a:r>
          </a:p>
        </p:txBody>
      </p:sp>
    </p:spTree>
    <p:extLst>
      <p:ext uri="{BB962C8B-B14F-4D97-AF65-F5344CB8AC3E}">
        <p14:creationId xmlns="" xmlns:p14="http://schemas.microsoft.com/office/powerpoint/2010/main" val="3097407445"/>
      </p:ext>
    </p:extLst>
  </p:cSld>
  <p:clrMapOvr>
    <a:masterClrMapping/>
  </p:clrMapOvr>
  <p:transition spd="slow">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676400"/>
            <a:ext cx="9296400" cy="43088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ب- </a:t>
            </a:r>
            <a:r>
              <a:rPr lang="ar-SA" sz="2600" b="1" dirty="0" smtClean="0">
                <a:solidFill>
                  <a:srgbClr val="993300"/>
                </a:solidFill>
              </a:rPr>
              <a:t>تحليل البيئة الداخلية:</a:t>
            </a:r>
            <a:r>
              <a:rPr lang="ar-SA" sz="2600" b="1" dirty="0" smtClean="0"/>
              <a:t> وذلك بتشخيص الوضع الداخلي من حيث </a:t>
            </a:r>
            <a:r>
              <a:rPr lang="ar-SA" sz="2600" b="1" dirty="0" smtClean="0">
                <a:solidFill>
                  <a:srgbClr val="993300"/>
                </a:solidFill>
              </a:rPr>
              <a:t>نقاط القوة ونقاط </a:t>
            </a:r>
            <a:r>
              <a:rPr lang="ar-SA" sz="2600" b="1" u="sng" dirty="0" smtClean="0">
                <a:solidFill>
                  <a:srgbClr val="993300"/>
                </a:solidFill>
              </a:rPr>
              <a:t>الضعف</a:t>
            </a:r>
            <a:r>
              <a:rPr lang="ar-SA" sz="2600" b="1" dirty="0" smtClean="0">
                <a:solidFill>
                  <a:srgbClr val="993300"/>
                </a:solidFill>
              </a:rPr>
              <a:t>، </a:t>
            </a:r>
            <a:r>
              <a:rPr lang="ar-SA" sz="2600" b="1" dirty="0" smtClean="0"/>
              <a:t>أي (فرص أو تحديات التحسين).</a:t>
            </a:r>
          </a:p>
          <a:p>
            <a:pPr marL="514350" indent="-514350" algn="just"/>
            <a:endParaRPr lang="ar-SA" sz="1200" b="1" dirty="0" smtClean="0"/>
          </a:p>
          <a:p>
            <a:pPr marL="514350" indent="-514350" algn="just"/>
            <a:r>
              <a:rPr lang="ar-SA" sz="2400" b="1" dirty="0" smtClean="0"/>
              <a:t>ومن أبرز الأمثلة على نقاط القوة وتحديات التحسين الموجودة في المنظمة:</a:t>
            </a:r>
          </a:p>
          <a:p>
            <a:pPr marL="514350" indent="-514350" algn="just"/>
            <a:r>
              <a:rPr lang="ar-SA" sz="2400" b="1" dirty="0" smtClean="0"/>
              <a:t>               </a:t>
            </a:r>
            <a:r>
              <a:rPr lang="ar-SA" sz="2400" b="1" u="sng" dirty="0" smtClean="0"/>
              <a:t>نقاط القوة</a:t>
            </a:r>
            <a:r>
              <a:rPr lang="ar-SA" sz="2400" b="1" dirty="0" smtClean="0"/>
              <a:t>:                                      </a:t>
            </a:r>
            <a:r>
              <a:rPr lang="ar-SA" sz="2400" b="1" u="sng" dirty="0" smtClean="0"/>
              <a:t>تحديات التحسين</a:t>
            </a:r>
            <a:r>
              <a:rPr lang="ar-SA" sz="2400" b="1" dirty="0" smtClean="0"/>
              <a:t>:</a:t>
            </a:r>
          </a:p>
          <a:p>
            <a:pPr marL="514350" indent="-514350" algn="just"/>
            <a:r>
              <a:rPr lang="ar-SA" sz="2400" b="1" dirty="0" smtClean="0"/>
              <a:t>             جودة التصنيع.                                ضعف الوضع التنافسي.</a:t>
            </a:r>
          </a:p>
          <a:p>
            <a:pPr marL="514350" indent="-514350" algn="just"/>
            <a:r>
              <a:rPr lang="ar-SA" sz="2400" b="1" dirty="0" smtClean="0"/>
              <a:t>          توفر مصادر التمويل.                             عدم كفاءة التدريب.</a:t>
            </a:r>
          </a:p>
          <a:p>
            <a:pPr marL="514350" indent="-514350" algn="just"/>
            <a:endParaRPr lang="ar-SA" sz="1200" b="1" dirty="0" smtClean="0"/>
          </a:p>
          <a:p>
            <a:pPr marL="514350" indent="-514350" algn="just"/>
            <a:r>
              <a:rPr lang="ar-SA" sz="2600" b="1" dirty="0" smtClean="0"/>
              <a:t>ولكي تستطيع المنظمة أن تعمل بكفاءة عالية فإنه </a:t>
            </a:r>
            <a:r>
              <a:rPr lang="ar-SA" sz="2600" b="1" dirty="0" smtClean="0">
                <a:solidFill>
                  <a:srgbClr val="993300"/>
                </a:solidFill>
              </a:rPr>
              <a:t>ينبغي على الإدارة تعزيز نقاط القوة لديها، ومحاولة تحسين وتطوير المجالات الأخرى التي لا تعمل بالكفاءة المطلوبة</a:t>
            </a:r>
            <a:r>
              <a:rPr lang="ar-SA" sz="2600" b="1" dirty="0" smtClean="0"/>
              <a:t>.</a:t>
            </a:r>
          </a:p>
          <a:p>
            <a:pPr marL="514350" indent="-514350" algn="just"/>
            <a:endParaRPr lang="ar-SA" sz="2600" b="1" dirty="0" smtClean="0"/>
          </a:p>
          <a:p>
            <a:pPr marL="514350" indent="-514350" algn="just"/>
            <a:endParaRPr lang="ar-SA" sz="2400" b="1" dirty="0" smtClean="0"/>
          </a:p>
        </p:txBody>
      </p:sp>
    </p:spTree>
    <p:extLst>
      <p:ext uri="{BB962C8B-B14F-4D97-AF65-F5344CB8AC3E}">
        <p14:creationId xmlns="" xmlns:p14="http://schemas.microsoft.com/office/powerpoint/2010/main" val="3097407445"/>
      </p:ext>
    </p:extLst>
  </p:cSld>
  <p:clrMapOvr>
    <a:masterClrMapping/>
  </p:clrMapOvr>
  <p:transition spd="slow">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228600" y="1513106"/>
            <a:ext cx="9296400" cy="44627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4"/>
            </a:pPr>
            <a:r>
              <a:rPr lang="ar-SA" sz="2800" b="1" u="sng" dirty="0" smtClean="0"/>
              <a:t>تحديد الأهداف الرئيسة</a:t>
            </a:r>
            <a:r>
              <a:rPr lang="ar-SA" sz="2800" b="1" dirty="0" smtClean="0"/>
              <a:t>: </a:t>
            </a:r>
            <a:r>
              <a:rPr lang="ar-SA" sz="2600" b="1" dirty="0" smtClean="0">
                <a:solidFill>
                  <a:srgbClr val="993300"/>
                </a:solidFill>
              </a:rPr>
              <a:t>يتم تحديدها في ضوء رسالة المنظمة وتحليل البيئة الخارجية والداخلية</a:t>
            </a:r>
            <a:r>
              <a:rPr lang="ar-SA" sz="2600" b="1" dirty="0" smtClean="0"/>
              <a:t>، ومن ثم يتم </a:t>
            </a:r>
            <a:r>
              <a:rPr lang="ar-SA" sz="2600" b="1" dirty="0" smtClean="0">
                <a:solidFill>
                  <a:srgbClr val="993300"/>
                </a:solidFill>
              </a:rPr>
              <a:t>اشتقاق الأهداف الفرعية </a:t>
            </a:r>
            <a:r>
              <a:rPr lang="ar-SA" sz="2600" b="1" dirty="0" smtClean="0"/>
              <a:t>من الأهداف الرئيسة.</a:t>
            </a:r>
          </a:p>
          <a:p>
            <a:pPr marL="514350" indent="-514350" algn="just"/>
            <a:endParaRPr lang="ar-SA" sz="1200" b="1" u="sng" dirty="0" smtClean="0"/>
          </a:p>
          <a:p>
            <a:pPr marL="514350" indent="-514350" algn="just"/>
            <a:r>
              <a:rPr lang="ar-SA" sz="2600" b="1" u="sng" dirty="0" smtClean="0"/>
              <a:t>الهدف</a:t>
            </a:r>
            <a:r>
              <a:rPr lang="ar-SA" sz="2600" b="1" dirty="0" smtClean="0"/>
              <a:t>     الوضع المستقبلي المرغوب أو ما تريد المنظمة تحقيقه خلال فترة زمنية محددة من خلال الاستخدام الأفضل للموارد المتاحة“.</a:t>
            </a:r>
          </a:p>
          <a:p>
            <a:pPr marL="514350" indent="-514350" algn="just"/>
            <a:endParaRPr lang="ar-SA" sz="1200" b="1" dirty="0" smtClean="0"/>
          </a:p>
          <a:p>
            <a:pPr marL="514350" indent="-514350" algn="just"/>
            <a:r>
              <a:rPr lang="ar-SA" sz="2600" b="1" u="sng" dirty="0" smtClean="0"/>
              <a:t>الشروط  التي ينبغي توفرها في الأهداف الجيدة</a:t>
            </a:r>
            <a:r>
              <a:rPr lang="ar-SA" sz="2600" b="1" dirty="0" smtClean="0"/>
              <a:t>: </a:t>
            </a:r>
            <a:r>
              <a:rPr lang="en-US" sz="2600" b="1" dirty="0" smtClean="0">
                <a:solidFill>
                  <a:srgbClr val="993300"/>
                </a:solidFill>
              </a:rPr>
              <a:t>SMART</a:t>
            </a:r>
            <a:endParaRPr lang="ar-SA" sz="2600" b="1" dirty="0" smtClean="0">
              <a:solidFill>
                <a:srgbClr val="993300"/>
              </a:solidFill>
            </a:endParaRPr>
          </a:p>
          <a:p>
            <a:pPr marL="514350" indent="-514350" algn="just">
              <a:buFont typeface="+mj-lt"/>
              <a:buAutoNum type="arabicPeriod"/>
            </a:pPr>
            <a:r>
              <a:rPr lang="ar-SA" sz="2600" b="1" dirty="0" smtClean="0">
                <a:solidFill>
                  <a:srgbClr val="993300"/>
                </a:solidFill>
              </a:rPr>
              <a:t>محدداً</a:t>
            </a:r>
            <a:r>
              <a:rPr lang="ar-SA" sz="2600" b="1" dirty="0" smtClean="0"/>
              <a:t>: </a:t>
            </a:r>
            <a:r>
              <a:rPr lang="en-US" sz="2600" b="1" dirty="0" smtClean="0">
                <a:solidFill>
                  <a:srgbClr val="993300"/>
                </a:solidFill>
              </a:rPr>
              <a:t>S</a:t>
            </a:r>
            <a:r>
              <a:rPr lang="en-US" sz="2600" b="1" dirty="0" smtClean="0"/>
              <a:t>pecific</a:t>
            </a:r>
            <a:endParaRPr lang="ar-SA" sz="2600" b="1" dirty="0" smtClean="0"/>
          </a:p>
          <a:p>
            <a:pPr marL="514350" indent="-514350" algn="just">
              <a:buFont typeface="+mj-lt"/>
              <a:buAutoNum type="arabicPeriod"/>
            </a:pPr>
            <a:r>
              <a:rPr lang="ar-SA" sz="2600" b="1" dirty="0" smtClean="0">
                <a:solidFill>
                  <a:srgbClr val="993300"/>
                </a:solidFill>
              </a:rPr>
              <a:t>قابل للقياس</a:t>
            </a:r>
            <a:r>
              <a:rPr lang="ar-SA" sz="2600" b="1" dirty="0" smtClean="0"/>
              <a:t>: </a:t>
            </a:r>
            <a:r>
              <a:rPr lang="en-US" sz="2600" b="1" dirty="0" smtClean="0">
                <a:solidFill>
                  <a:srgbClr val="993300"/>
                </a:solidFill>
              </a:rPr>
              <a:t>M</a:t>
            </a:r>
            <a:r>
              <a:rPr lang="en-US" sz="2600" b="1" dirty="0" smtClean="0"/>
              <a:t>easurable</a:t>
            </a:r>
          </a:p>
          <a:p>
            <a:pPr marL="514350" indent="-514350" algn="just">
              <a:buFont typeface="+mj-lt"/>
              <a:buAutoNum type="arabicPeriod"/>
            </a:pPr>
            <a:r>
              <a:rPr lang="ar-SA" sz="2600" b="1" dirty="0" smtClean="0">
                <a:solidFill>
                  <a:srgbClr val="993300"/>
                </a:solidFill>
              </a:rPr>
              <a:t>واقعي قابل للتحقيق</a:t>
            </a:r>
            <a:r>
              <a:rPr lang="ar-SA" sz="2600" b="1" dirty="0" smtClean="0"/>
              <a:t>: </a:t>
            </a:r>
            <a:r>
              <a:rPr lang="en-US" sz="2600" b="1" dirty="0" smtClean="0">
                <a:solidFill>
                  <a:srgbClr val="993300"/>
                </a:solidFill>
              </a:rPr>
              <a:t>A</a:t>
            </a:r>
            <a:r>
              <a:rPr lang="en-US" sz="2600" b="1" dirty="0" smtClean="0"/>
              <a:t>chievable</a:t>
            </a:r>
            <a:endParaRPr lang="ar-SA" sz="2600" b="1" dirty="0" smtClean="0"/>
          </a:p>
          <a:p>
            <a:pPr marL="514350" indent="-514350" algn="just">
              <a:buFont typeface="+mj-lt"/>
              <a:buAutoNum type="arabicPeriod"/>
            </a:pPr>
            <a:r>
              <a:rPr lang="ar-SA" sz="2600" b="1" dirty="0" smtClean="0">
                <a:solidFill>
                  <a:srgbClr val="993300"/>
                </a:solidFill>
              </a:rPr>
              <a:t>متعلق بنفس الموضوع</a:t>
            </a:r>
            <a:r>
              <a:rPr lang="ar-SA" sz="2600" b="1" dirty="0" smtClean="0"/>
              <a:t>: </a:t>
            </a:r>
            <a:r>
              <a:rPr lang="en-US" sz="2600" b="1" dirty="0" smtClean="0">
                <a:solidFill>
                  <a:srgbClr val="993300"/>
                </a:solidFill>
              </a:rPr>
              <a:t>R</a:t>
            </a:r>
            <a:r>
              <a:rPr lang="en-US" sz="2600" b="1" dirty="0" smtClean="0"/>
              <a:t>elative</a:t>
            </a:r>
          </a:p>
          <a:p>
            <a:pPr marL="514350" indent="-514350" algn="just">
              <a:buFont typeface="+mj-lt"/>
              <a:buAutoNum type="arabicPeriod"/>
            </a:pPr>
            <a:r>
              <a:rPr lang="ar-SA" sz="2600" b="1" dirty="0" smtClean="0">
                <a:solidFill>
                  <a:srgbClr val="993300"/>
                </a:solidFill>
              </a:rPr>
              <a:t>ضمن إطار زمني</a:t>
            </a:r>
            <a:r>
              <a:rPr lang="ar-SA" sz="2600" b="1" dirty="0" smtClean="0"/>
              <a:t>: </a:t>
            </a:r>
            <a:r>
              <a:rPr lang="en-US" sz="2600" b="1" dirty="0" smtClean="0">
                <a:solidFill>
                  <a:srgbClr val="993300"/>
                </a:solidFill>
              </a:rPr>
              <a:t>T</a:t>
            </a:r>
            <a:r>
              <a:rPr lang="en-US" sz="2600" b="1" dirty="0" smtClean="0"/>
              <a:t>ime Bound</a:t>
            </a:r>
            <a:endParaRPr lang="ar-SA" sz="2600" b="1" dirty="0" smtClean="0"/>
          </a:p>
        </p:txBody>
      </p:sp>
      <p:cxnSp>
        <p:nvCxnSpPr>
          <p:cNvPr id="5" name="Straight Arrow Connector 4"/>
          <p:cNvCxnSpPr/>
          <p:nvPr/>
        </p:nvCxnSpPr>
        <p:spPr>
          <a:xfrm flipH="1">
            <a:off x="8229600" y="2743200"/>
            <a:ext cx="4572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 xmlns:p14="http://schemas.microsoft.com/office/powerpoint/2010/main" val="3097407445"/>
      </p:ext>
    </p:extLst>
  </p:cSld>
  <p:clrMapOvr>
    <a:masterClrMapping/>
  </p:clrMapOvr>
  <p:transition spd="slow">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76200" y="1371600"/>
            <a:ext cx="9296400" cy="46782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solidFill>
                  <a:srgbClr val="993300"/>
                </a:solidFill>
              </a:rPr>
              <a:t>ومن الأمثلة على أهداف الجودة الجيدة التي تسعى المنظمة لتحقيقها:</a:t>
            </a:r>
          </a:p>
          <a:p>
            <a:pPr marL="514350" indent="-514350" algn="just"/>
            <a:r>
              <a:rPr lang="ar-SA" sz="2600" b="1" dirty="0" smtClean="0"/>
              <a:t>- تخفيض عدد الوحدات المرفوضة إلى ثلاث وحدات يومياً خلال عام 2012.</a:t>
            </a:r>
          </a:p>
          <a:p>
            <a:pPr marL="514350" indent="-514350" algn="just"/>
            <a:r>
              <a:rPr lang="ar-SA" sz="2600" b="1" dirty="0" smtClean="0"/>
              <a:t>- تخفيض تكاليف الجودة بنسبة 10% خلال الثلاثة شهور القادمة.</a:t>
            </a:r>
          </a:p>
          <a:p>
            <a:pPr marL="514350" indent="-514350" algn="just"/>
            <a:r>
              <a:rPr lang="ar-SA" sz="2600" b="1" dirty="0" smtClean="0"/>
              <a:t>- زيادة نسبة الإشغال في المستشفى إلى 80% خلال العام القادم.</a:t>
            </a:r>
          </a:p>
          <a:p>
            <a:pPr marL="514350" indent="-514350" algn="just"/>
            <a:endParaRPr lang="ar-SA" sz="1200" b="1" dirty="0" smtClean="0"/>
          </a:p>
          <a:p>
            <a:pPr marL="514350" indent="-514350" algn="just"/>
            <a:r>
              <a:rPr lang="ar-SA" sz="2600" b="1" u="sng" dirty="0" smtClean="0">
                <a:solidFill>
                  <a:srgbClr val="993300"/>
                </a:solidFill>
              </a:rPr>
              <a:t>توضع الأهداف في ضوء عدد من العوامل المؤثرة فيها،</a:t>
            </a:r>
            <a:r>
              <a:rPr lang="ar-SA" sz="2600" b="1" dirty="0" smtClean="0">
                <a:solidFill>
                  <a:srgbClr val="993300"/>
                </a:solidFill>
              </a:rPr>
              <a:t> وأهمها</a:t>
            </a:r>
            <a:r>
              <a:rPr lang="ar-SA" sz="2600" b="1" dirty="0" smtClean="0"/>
              <a:t>:</a:t>
            </a:r>
          </a:p>
          <a:p>
            <a:pPr marL="514350" indent="-514350" algn="just">
              <a:buFont typeface="Wingdings" pitchFamily="2" charset="2"/>
              <a:buChar char="§"/>
            </a:pPr>
            <a:r>
              <a:rPr lang="ar-SA" sz="2600" b="1" dirty="0" smtClean="0"/>
              <a:t>علاقات التأثير والتأثر بين البيئة الخارجية والداخلية للمنظمة.</a:t>
            </a:r>
          </a:p>
          <a:p>
            <a:pPr marL="514350" indent="-514350" algn="just">
              <a:buFont typeface="Wingdings" pitchFamily="2" charset="2"/>
              <a:buChar char="§"/>
            </a:pPr>
            <a:r>
              <a:rPr lang="ar-SA" sz="2600" b="1" dirty="0" smtClean="0"/>
              <a:t>كمية ونوعية الموارد المتاحة للمنظمة.</a:t>
            </a:r>
          </a:p>
          <a:p>
            <a:pPr marL="514350" indent="-514350" algn="just">
              <a:buFont typeface="Wingdings" pitchFamily="2" charset="2"/>
              <a:buChar char="§"/>
            </a:pPr>
            <a:r>
              <a:rPr lang="ar-SA" sz="2600" b="1" dirty="0" smtClean="0"/>
              <a:t>القدرة على تحقيق الموازنة بين المنظمة والبيئة.</a:t>
            </a:r>
          </a:p>
          <a:p>
            <a:pPr marL="514350" indent="-514350" algn="just">
              <a:buFont typeface="Wingdings" pitchFamily="2" charset="2"/>
              <a:buChar char="§"/>
            </a:pPr>
            <a:r>
              <a:rPr lang="ar-SA" sz="2600" b="1" dirty="0" smtClean="0"/>
              <a:t>ثقافة وقيم الإدارة العليا للمنظمة.</a:t>
            </a:r>
          </a:p>
          <a:p>
            <a:pPr marL="514350" indent="-514350" algn="just">
              <a:buFont typeface="Wingdings" pitchFamily="2" charset="2"/>
              <a:buChar char="§"/>
            </a:pPr>
            <a:r>
              <a:rPr lang="ar-SA" sz="2600" b="1" dirty="0" smtClean="0"/>
              <a:t>علاقات السلطة والمسؤولية بين أفراد التنظيم.</a:t>
            </a:r>
          </a:p>
          <a:p>
            <a:pPr marL="514350" indent="-514350" algn="just">
              <a:buFont typeface="Wingdings" pitchFamily="2" charset="2"/>
              <a:buChar char="§"/>
            </a:pPr>
            <a:r>
              <a:rPr lang="ar-SA" sz="2600" b="1" dirty="0" smtClean="0"/>
              <a:t>أسلوب اتخاذ القرارات الإدارية، واتجاه تدفق القرارات.</a:t>
            </a:r>
          </a:p>
        </p:txBody>
      </p:sp>
    </p:spTree>
    <p:extLst>
      <p:ext uri="{BB962C8B-B14F-4D97-AF65-F5344CB8AC3E}">
        <p14:creationId xmlns="" xmlns:p14="http://schemas.microsoft.com/office/powerpoint/2010/main" val="3097407445"/>
      </p:ext>
    </p:extLst>
  </p:cSld>
  <p:clrMapOvr>
    <a:masterClrMapping/>
  </p:clrMapOvr>
  <p:transition spd="slow">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152400" y="1600200"/>
            <a:ext cx="9525000" cy="424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600" b="1" dirty="0" smtClean="0"/>
              <a:t> من الأهمية بمكان التركيز على </a:t>
            </a:r>
            <a:r>
              <a:rPr lang="ar-SA" sz="2600" b="1" dirty="0" smtClean="0">
                <a:solidFill>
                  <a:srgbClr val="993300"/>
                </a:solidFill>
              </a:rPr>
              <a:t>ضرورة مشاركة كافة الأطراف المعنية في وضع الأهداف وتحديدها، وكذلك نشر وتقييم</a:t>
            </a:r>
            <a:r>
              <a:rPr lang="ar-SA" sz="2600" b="1" dirty="0" smtClean="0"/>
              <a:t> الأهداف بعد صياغتها على مختلف الدوائر والأقسام.</a:t>
            </a:r>
          </a:p>
          <a:p>
            <a:pPr marL="514350" indent="-514350" algn="just"/>
            <a:endParaRPr lang="ar-SA" sz="1200" b="1" dirty="0" smtClean="0"/>
          </a:p>
          <a:p>
            <a:pPr marL="514350" indent="-514350" algn="just">
              <a:buFont typeface="+mj-lt"/>
              <a:buAutoNum type="arabicPeriod" startAt="5"/>
            </a:pPr>
            <a:r>
              <a:rPr lang="ar-SA" sz="2800" b="1" u="sng" dirty="0" smtClean="0"/>
              <a:t>تحديد الاستراتيجيات المناسبة</a:t>
            </a:r>
            <a:r>
              <a:rPr lang="ar-SA" sz="2800" b="1" dirty="0" smtClean="0"/>
              <a:t>: </a:t>
            </a:r>
            <a:r>
              <a:rPr lang="ar-SA" sz="2600" b="1" dirty="0" smtClean="0"/>
              <a:t>يوجد العديد من الإستراتيجيات التي يمكن أن تتبناها المنظمة في سبيل الوصول لأهدافها، فهناك:</a:t>
            </a:r>
          </a:p>
          <a:p>
            <a:pPr marL="514350" indent="-514350" algn="just"/>
            <a:r>
              <a:rPr lang="ar-SA" sz="2600" b="1" dirty="0" smtClean="0"/>
              <a:t>    أ- </a:t>
            </a:r>
            <a:r>
              <a:rPr lang="ar-SA" sz="2500" b="1" dirty="0" smtClean="0">
                <a:solidFill>
                  <a:srgbClr val="993300"/>
                </a:solidFill>
              </a:rPr>
              <a:t>الاستراتيجيات الهجومية</a:t>
            </a:r>
            <a:r>
              <a:rPr lang="ar-SA" sz="2500" b="1" dirty="0" smtClean="0"/>
              <a:t>: الموجهة </a:t>
            </a:r>
            <a:r>
              <a:rPr lang="ar-SA" sz="2500" b="1" dirty="0" smtClean="0">
                <a:solidFill>
                  <a:srgbClr val="993300"/>
                </a:solidFill>
              </a:rPr>
              <a:t>للاهتمام بالظروف الخارجية للمنظمة </a:t>
            </a:r>
            <a:r>
              <a:rPr lang="ar-SA" sz="2500" b="1" dirty="0" smtClean="0"/>
              <a:t>مثل فتح   فروع جديدة، والابتكار، وتقديم منتجات جديدة، ...</a:t>
            </a:r>
          </a:p>
          <a:p>
            <a:pPr marL="514350" indent="-514350" algn="just"/>
            <a:r>
              <a:rPr lang="ar-SA" sz="2500" b="1" dirty="0" smtClean="0"/>
              <a:t>    </a:t>
            </a:r>
            <a:r>
              <a:rPr lang="ar-SA" sz="2500" b="1" dirty="0" smtClean="0">
                <a:solidFill>
                  <a:srgbClr val="993300"/>
                </a:solidFill>
              </a:rPr>
              <a:t>ب-الاستراتيجيات الدفاعية</a:t>
            </a:r>
            <a:r>
              <a:rPr lang="ar-SA" sz="2500" b="1" dirty="0" smtClean="0"/>
              <a:t>: التي تستهدف </a:t>
            </a:r>
            <a:r>
              <a:rPr lang="ar-SA" sz="2500" b="1" dirty="0" smtClean="0">
                <a:solidFill>
                  <a:srgbClr val="993300"/>
                </a:solidFill>
              </a:rPr>
              <a:t>الاهتمام بالظروف الداخلية للمنظمة</a:t>
            </a:r>
            <a:r>
              <a:rPr lang="ar-SA" sz="2500" b="1" dirty="0" smtClean="0"/>
              <a:t>، مثل   التدريب، وإعادة بناء الهيكل التنظيمي، ...</a:t>
            </a:r>
          </a:p>
          <a:p>
            <a:pPr marL="514350" indent="-514350" algn="just"/>
            <a:r>
              <a:rPr lang="ar-SA" sz="2500" b="1" dirty="0" smtClean="0"/>
              <a:t>    ج- </a:t>
            </a:r>
            <a:r>
              <a:rPr lang="ar-SA" sz="2350" b="1" dirty="0" smtClean="0">
                <a:solidFill>
                  <a:srgbClr val="993300"/>
                </a:solidFill>
              </a:rPr>
              <a:t>استراتيجيات الاستقرار</a:t>
            </a:r>
            <a:r>
              <a:rPr lang="ar-SA" sz="2350" b="1" dirty="0" smtClean="0"/>
              <a:t>: التي تتبعها </a:t>
            </a:r>
            <a:r>
              <a:rPr lang="ar-SA" sz="2300" b="1" dirty="0" smtClean="0"/>
              <a:t>المنظمة في حالة </a:t>
            </a:r>
            <a:r>
              <a:rPr lang="ar-SA" sz="2300" b="1" dirty="0" smtClean="0">
                <a:solidFill>
                  <a:srgbClr val="993300"/>
                </a:solidFill>
              </a:rPr>
              <a:t>قناعتها بمركزها التنافسي </a:t>
            </a:r>
            <a:r>
              <a:rPr lang="ar-SA" sz="2300" b="1" dirty="0" smtClean="0"/>
              <a:t>في السوق.</a:t>
            </a:r>
          </a:p>
        </p:txBody>
      </p:sp>
    </p:spTree>
    <p:extLst>
      <p:ext uri="{BB962C8B-B14F-4D97-AF65-F5344CB8AC3E}">
        <p14:creationId xmlns="" xmlns:p14="http://schemas.microsoft.com/office/powerpoint/2010/main" val="3097407445"/>
      </p:ext>
    </p:extLst>
  </p:cSld>
  <p:clrMapOvr>
    <a:masterClrMapping/>
  </p:clrMapOvr>
  <p:transition spd="slow">
    <p:pull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152400" y="1304865"/>
            <a:ext cx="9525000" cy="54168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800" b="1" u="sng" dirty="0" smtClean="0"/>
              <a:t>مستويات الاستراتيجيات المختلفة</a:t>
            </a:r>
            <a:r>
              <a:rPr lang="ar-SA" sz="2800" b="1" dirty="0" smtClean="0"/>
              <a:t>:</a:t>
            </a:r>
          </a:p>
          <a:p>
            <a:pPr marL="571500" indent="-571500" algn="just">
              <a:buFont typeface="+mj-lt"/>
              <a:buAutoNum type="romanUcPeriod"/>
            </a:pPr>
            <a:r>
              <a:rPr lang="ar-SA" sz="2600" b="1" dirty="0" smtClean="0">
                <a:solidFill>
                  <a:srgbClr val="993300"/>
                </a:solidFill>
              </a:rPr>
              <a:t>إستراتيجية المنظمة</a:t>
            </a:r>
            <a:r>
              <a:rPr lang="ar-SA" sz="2600" b="1" dirty="0" smtClean="0"/>
              <a:t>: </a:t>
            </a:r>
            <a:r>
              <a:rPr lang="ar-SA" sz="2400" b="1" dirty="0" smtClean="0"/>
              <a:t>الإستراتيجية العامة للمنظمة التي تضعها الإدارة العليا ولفترات طويلة المدى، وتتسم بعمومية الصياغة لكونها تتعلق بالمنظمة ككل، وتشمل الاستراتيجيات الأخرى. وهناك ثلاث استراتيجيات رئيسة على مستوى المنظمة، وهي:</a:t>
            </a:r>
          </a:p>
          <a:p>
            <a:pPr marL="571500" indent="-571500" algn="just"/>
            <a:r>
              <a:rPr lang="ar-SA" sz="2400" b="1" dirty="0" smtClean="0"/>
              <a:t>    أ- </a:t>
            </a:r>
            <a:r>
              <a:rPr lang="ar-SA" sz="2400" b="1" dirty="0" smtClean="0">
                <a:solidFill>
                  <a:srgbClr val="993300"/>
                </a:solidFill>
              </a:rPr>
              <a:t>إستراتيجية قيادة التكلفة</a:t>
            </a:r>
            <a:r>
              <a:rPr lang="ar-SA" sz="2400" b="1" dirty="0" smtClean="0"/>
              <a:t>: التفوق على المنافسين بإنتاج منتجات أقل تكلفة ممكنة من خلال الاستخدام الأمثل للموارد المتاحة، وبالتالي فرض أسعار منافسة.</a:t>
            </a:r>
          </a:p>
          <a:p>
            <a:pPr marL="571500" indent="-571500" algn="just"/>
            <a:r>
              <a:rPr lang="ar-SA" sz="2400" b="1" dirty="0" smtClean="0"/>
              <a:t>   ب- </a:t>
            </a:r>
            <a:r>
              <a:rPr lang="ar-SA" sz="2400" b="1" dirty="0" smtClean="0">
                <a:solidFill>
                  <a:srgbClr val="993300"/>
                </a:solidFill>
              </a:rPr>
              <a:t>إستراتيجية التمييز</a:t>
            </a:r>
            <a:r>
              <a:rPr lang="ar-SA" sz="2400" b="1" dirty="0" smtClean="0"/>
              <a:t>: التفرد بخصائص معينة في المنتج ذات قيمة عالية بالنسبة إلى العميل. ويمكن بلوغ ذلك من خلال رفع جودة التصميم والإنتاج، أو ابتكار طرق جديدة للإنتاج، أو زيادة سرعة الاستجابة لاحتياجات العميل، ... وهنا تقدم المنظمة منتجاتها بأسعار قريبة من أسعار السوق، وقد تبيع بأسعار عالية في السوق.  </a:t>
            </a:r>
            <a:endParaRPr lang="ar-SA" sz="2400" b="1" dirty="0" smtClean="0">
              <a:solidFill>
                <a:srgbClr val="FF0000"/>
              </a:solidFill>
            </a:endParaRPr>
          </a:p>
          <a:p>
            <a:pPr marL="571500" indent="-571500" algn="just"/>
            <a:r>
              <a:rPr lang="ar-SA" sz="2400" b="1" dirty="0" smtClean="0">
                <a:solidFill>
                  <a:srgbClr val="FF0000"/>
                </a:solidFill>
              </a:rPr>
              <a:t>   </a:t>
            </a:r>
            <a:r>
              <a:rPr lang="ar-SA" sz="2400" b="1" dirty="0" smtClean="0"/>
              <a:t> ج- </a:t>
            </a:r>
            <a:r>
              <a:rPr lang="ar-SA" sz="2400" b="1" dirty="0" smtClean="0">
                <a:solidFill>
                  <a:srgbClr val="993300"/>
                </a:solidFill>
              </a:rPr>
              <a:t>إستراتيجية التركيز</a:t>
            </a:r>
            <a:r>
              <a:rPr lang="ar-SA" sz="2400" b="1" dirty="0" smtClean="0"/>
              <a:t>: الاهتمام بفئة محددة من العملاء. ويمكن تصنيف العملاء إلى أقسام بناءً على عدة أسس، أهمها: الأساس الجغرافي، ونوع العملاء، وخط الإنتاج.</a:t>
            </a:r>
          </a:p>
          <a:p>
            <a:pPr marL="571500" indent="-571500" algn="just"/>
            <a:r>
              <a:rPr lang="ar-SA" sz="2400" b="1" dirty="0" smtClean="0"/>
              <a:t>           </a:t>
            </a:r>
            <a:r>
              <a:rPr lang="ar-SA" sz="2800" b="1" dirty="0" smtClean="0"/>
              <a:t> </a:t>
            </a:r>
            <a:r>
              <a:rPr lang="ar-SA" sz="1950" b="1" dirty="0" smtClean="0"/>
              <a:t>* تتضمن إستراتيجية التركيز تطبيق إما أسلوب قيادة التكلفة، أو التمييز، أو كلاهما على الفئة المستهدفة. </a:t>
            </a:r>
            <a:endParaRPr lang="ar-SA" sz="1950" b="1" dirty="0" smtClean="0">
              <a:solidFill>
                <a:srgbClr val="FF0000"/>
              </a:solidFill>
            </a:endParaRPr>
          </a:p>
          <a:p>
            <a:pPr marL="514350" indent="-514350" algn="just"/>
            <a:endParaRPr lang="ar-SA" sz="2400" b="1" dirty="0" smtClean="0">
              <a:solidFill>
                <a:srgbClr val="00B050"/>
              </a:solidFill>
            </a:endParaRPr>
          </a:p>
        </p:txBody>
      </p:sp>
    </p:spTree>
    <p:extLst>
      <p:ext uri="{BB962C8B-B14F-4D97-AF65-F5344CB8AC3E}">
        <p14:creationId xmlns="" xmlns:p14="http://schemas.microsoft.com/office/powerpoint/2010/main" val="3097407445"/>
      </p:ext>
    </p:extLst>
  </p:cSld>
  <p:clrMapOvr>
    <a:masterClrMapping/>
  </p:clrMapOvr>
  <p:transition spd="slow">
    <p:pull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152400" y="1447800"/>
            <a:ext cx="9525000" cy="45243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800" b="1" dirty="0" smtClean="0">
                <a:solidFill>
                  <a:srgbClr val="009900"/>
                </a:solidFill>
              </a:rPr>
              <a:t>(تابع) </a:t>
            </a:r>
            <a:r>
              <a:rPr lang="ar-SA" sz="2800" b="1" u="sng" dirty="0" smtClean="0"/>
              <a:t>مستويات الاستراتيجيات المختلفة</a:t>
            </a:r>
            <a:r>
              <a:rPr lang="ar-SA" sz="2800" b="1" dirty="0" smtClean="0"/>
              <a:t>:</a:t>
            </a:r>
          </a:p>
          <a:p>
            <a:pPr marL="571500" indent="-571500" algn="just">
              <a:buFont typeface="+mj-lt"/>
              <a:buAutoNum type="romanUcPeriod" startAt="2"/>
            </a:pPr>
            <a:r>
              <a:rPr lang="ar-SA" sz="2600" b="1" dirty="0" smtClean="0">
                <a:solidFill>
                  <a:srgbClr val="993300"/>
                </a:solidFill>
              </a:rPr>
              <a:t>إستراتيجيات وحدات الأعمال</a:t>
            </a:r>
            <a:r>
              <a:rPr lang="ar-SA" sz="2600" b="1" dirty="0" smtClean="0"/>
              <a:t>: تتعلق </a:t>
            </a:r>
            <a:r>
              <a:rPr lang="ar-SA" sz="2600" b="1" dirty="0" smtClean="0">
                <a:solidFill>
                  <a:srgbClr val="993300"/>
                </a:solidFill>
              </a:rPr>
              <a:t>بصياغة وتنفيذ الخطة الإستراتيجية المتعلقة بكل وحدة من وحدات الأعمال</a:t>
            </a:r>
            <a:r>
              <a:rPr lang="ar-SA" sz="2600" b="1" dirty="0" smtClean="0"/>
              <a:t>، ففي المنظمة متعددة الأقسام والتي تنتج أكثر من منتج واحد ولديها عدة وحدات أعمال، فإنه يكون لكل وحدة أعمال إستراتيجيتها الخاصة </a:t>
            </a:r>
            <a:r>
              <a:rPr lang="ar-SA" sz="2600" b="1" dirty="0" err="1" smtClean="0"/>
              <a:t>بها</a:t>
            </a:r>
            <a:r>
              <a:rPr lang="ar-SA" sz="2600" b="1" dirty="0" smtClean="0"/>
              <a:t>.</a:t>
            </a:r>
          </a:p>
          <a:p>
            <a:pPr marL="571500" indent="-571500" algn="just"/>
            <a:r>
              <a:rPr lang="ar-SA" sz="2600" b="1" dirty="0" smtClean="0"/>
              <a:t>      تتصف هذه الاستراتيجيات بكونها أكثر تفصيلاً من إستراتيجية المنظمة، وأكثر قرباً من العمليات التشغيلية، وتغطي عادةً فترة متوسطة تتراوح بين سنة وثلاث سنوات.</a:t>
            </a:r>
          </a:p>
          <a:p>
            <a:pPr marL="571500" indent="-571500" algn="just">
              <a:buFont typeface="+mj-lt"/>
              <a:buAutoNum type="romanUcPeriod" startAt="3"/>
            </a:pPr>
            <a:r>
              <a:rPr lang="ar-SA" sz="2600" b="1" dirty="0" smtClean="0">
                <a:solidFill>
                  <a:srgbClr val="993300"/>
                </a:solidFill>
              </a:rPr>
              <a:t>الإستراتيجيات الوظيفية</a:t>
            </a:r>
            <a:r>
              <a:rPr lang="ar-SA" sz="2600" b="1" dirty="0" smtClean="0"/>
              <a:t>: تظهر </a:t>
            </a:r>
            <a:r>
              <a:rPr lang="ar-SA" sz="2600" b="1" dirty="0" smtClean="0">
                <a:solidFill>
                  <a:srgbClr val="993300"/>
                </a:solidFill>
              </a:rPr>
              <a:t>على مستوى وظائف المنظمة كالإنتاج، والتسويق، </a:t>
            </a:r>
            <a:r>
              <a:rPr lang="ar-SA" sz="2600" b="1" u="sng" dirty="0" smtClean="0">
                <a:solidFill>
                  <a:srgbClr val="993300"/>
                </a:solidFill>
              </a:rPr>
              <a:t>والجودة</a:t>
            </a:r>
            <a:r>
              <a:rPr lang="ar-SA" sz="2600" b="1" dirty="0" smtClean="0">
                <a:solidFill>
                  <a:srgbClr val="993300"/>
                </a:solidFill>
              </a:rPr>
              <a:t>، والتمويل، والمشتريات، والموارد البشرية، وغيرها</a:t>
            </a:r>
            <a:r>
              <a:rPr lang="ar-SA" sz="2600" b="1" dirty="0" smtClean="0"/>
              <a:t>، حيث يكون هناك خطة إستراتيجية لكل من هذه الوظائف. وتتصف هذه الإستراتيجيات بكونها أكثر تفصيلاً بالنسبة للإستراتيجيات السابق ذكرها، وتغطي فترة سنة واحدة أو أقل عادةً. </a:t>
            </a:r>
            <a:endParaRPr lang="ar-SA" sz="2600" b="1" dirty="0" smtClean="0">
              <a:solidFill>
                <a:srgbClr val="FF0000"/>
              </a:solidFill>
            </a:endParaRPr>
          </a:p>
        </p:txBody>
      </p:sp>
    </p:spTree>
    <p:extLst>
      <p:ext uri="{BB962C8B-B14F-4D97-AF65-F5344CB8AC3E}">
        <p14:creationId xmlns="" xmlns:p14="http://schemas.microsoft.com/office/powerpoint/2010/main" val="3097407445"/>
      </p:ext>
    </p:extLst>
  </p:cSld>
  <p:clrMapOvr>
    <a:masterClrMapping/>
  </p:clrMapOvr>
  <p:transition spd="slow">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152400" y="1633240"/>
            <a:ext cx="9448800" cy="449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6"/>
            </a:pPr>
            <a:r>
              <a:rPr lang="ar-SA" sz="2800" b="1" u="sng" dirty="0" smtClean="0"/>
              <a:t>تنفيذ الاستراتيجيات</a:t>
            </a:r>
            <a:r>
              <a:rPr lang="ar-SA" sz="2800" b="1" dirty="0" smtClean="0"/>
              <a:t>: </a:t>
            </a:r>
            <a:r>
              <a:rPr lang="ar-SA" sz="2600" b="1" dirty="0" smtClean="0"/>
              <a:t>بمعنى تنفيذ الإستراتيجيات على أرض الواقع. وتعتبر هذه المرحلة جزءاً مهماً في عملية الإدارة الإستراتيجية، </a:t>
            </a:r>
            <a:r>
              <a:rPr lang="ar-SA" sz="2600" b="1" dirty="0" smtClean="0">
                <a:solidFill>
                  <a:srgbClr val="993300"/>
                </a:solidFill>
              </a:rPr>
              <a:t>فأثناء تنفيذ هذه الإستراتيجيات يتبين للإدارة مدى ملائمة الإستراتيجيات، وما هي العقبات </a:t>
            </a:r>
            <a:r>
              <a:rPr lang="ar-SA" sz="2600" b="1" dirty="0" smtClean="0"/>
              <a:t>والمشاكل التي تواجه عملية التنفيذ.</a:t>
            </a:r>
          </a:p>
          <a:p>
            <a:pPr marL="514350" indent="-514350" algn="just"/>
            <a:endParaRPr lang="ar-SA" sz="1200" b="1" dirty="0" smtClean="0"/>
          </a:p>
          <a:p>
            <a:pPr marL="514350" indent="-514350" algn="just"/>
            <a:r>
              <a:rPr lang="ar-SA" sz="2600" b="1" dirty="0" smtClean="0"/>
              <a:t>* ينبغي على إدارة المنظمة </a:t>
            </a:r>
            <a:r>
              <a:rPr lang="ar-SA" sz="2600" b="1" dirty="0" smtClean="0">
                <a:solidFill>
                  <a:srgbClr val="993300"/>
                </a:solidFill>
              </a:rPr>
              <a:t>إعداد خطة عمل تتوافق مع الاستراتيجيات المتبناة</a:t>
            </a:r>
            <a:r>
              <a:rPr lang="ar-SA" sz="2600" b="1" dirty="0" smtClean="0"/>
              <a:t>، بحيث تبيّن هذه الخطة الأنشطة المطلوب القيام </a:t>
            </a:r>
            <a:r>
              <a:rPr lang="ar-SA" sz="2600" b="1" dirty="0" err="1" smtClean="0"/>
              <a:t>بها</a:t>
            </a:r>
            <a:r>
              <a:rPr lang="ar-SA" sz="2600" b="1" dirty="0" smtClean="0"/>
              <a:t>، ومن سيقوم بتنفيذها، والموارد المستخدمة في تنفيذها، والإطار الزمني لهذا التنفيذ.</a:t>
            </a:r>
          </a:p>
          <a:p>
            <a:pPr marL="514350" indent="-514350" algn="just"/>
            <a:endParaRPr lang="ar-SA" sz="1200" b="1" dirty="0" smtClean="0"/>
          </a:p>
          <a:p>
            <a:pPr marL="514350" indent="-514350" algn="just"/>
            <a:r>
              <a:rPr lang="ar-SA" sz="2600" b="1" dirty="0" smtClean="0"/>
              <a:t>* </a:t>
            </a:r>
            <a:r>
              <a:rPr lang="ar-SA" sz="2600" b="1" dirty="0" smtClean="0">
                <a:solidFill>
                  <a:srgbClr val="993300"/>
                </a:solidFill>
              </a:rPr>
              <a:t>تقوم الإدارة بترجمة خطط العمل المتوافقة مع الإستراتيجيات المتبناة إلى موازنات تقديرية</a:t>
            </a:r>
            <a:r>
              <a:rPr lang="ar-SA" sz="2600" b="1" dirty="0" smtClean="0"/>
              <a:t>، بحيث تعمل أثناء التنفيذ على </a:t>
            </a:r>
            <a:r>
              <a:rPr lang="ar-SA" sz="2600" b="1" dirty="0" err="1" smtClean="0"/>
              <a:t>التقيّد</a:t>
            </a:r>
            <a:r>
              <a:rPr lang="ar-SA" sz="2600" b="1" dirty="0" smtClean="0"/>
              <a:t> </a:t>
            </a:r>
            <a:r>
              <a:rPr lang="ar-SA" sz="2600" b="1" dirty="0" err="1" smtClean="0"/>
              <a:t>بها</a:t>
            </a:r>
            <a:r>
              <a:rPr lang="ar-SA" sz="2600" b="1" dirty="0" smtClean="0"/>
              <a:t> وعدم تجاوز مخصصاتها.</a:t>
            </a:r>
          </a:p>
          <a:p>
            <a:pPr marL="514350" indent="-514350" algn="just"/>
            <a:endParaRPr lang="ar-SA" sz="2600" b="1" dirty="0" smtClean="0"/>
          </a:p>
        </p:txBody>
      </p:sp>
    </p:spTree>
    <p:extLst>
      <p:ext uri="{BB962C8B-B14F-4D97-AF65-F5344CB8AC3E}">
        <p14:creationId xmlns="" xmlns:p14="http://schemas.microsoft.com/office/powerpoint/2010/main" val="3097407445"/>
      </p:ext>
    </p:extLst>
  </p:cSld>
  <p:clrMapOvr>
    <a:masterClrMapping/>
  </p:clrMapOvr>
  <p:transition spd="slow">
    <p:strips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000" b="1" dirty="0" smtClean="0">
                <a:solidFill>
                  <a:srgbClr val="FF0000"/>
                </a:solidFill>
              </a:rPr>
              <a:t>(تابع) </a:t>
            </a:r>
            <a:r>
              <a:rPr lang="ar-SA" sz="4000" b="1" dirty="0" smtClean="0">
                <a:solidFill>
                  <a:srgbClr val="002060"/>
                </a:solidFill>
              </a:rPr>
              <a:t>عمليات الإدارة الإستراتيجية:</a:t>
            </a:r>
            <a:r>
              <a:rPr lang="ar-SA" sz="4000" b="1" dirty="0" smtClean="0">
                <a:solidFill>
                  <a:srgbClr val="009900"/>
                </a:solidFill>
                <a:cs typeface="Arial" pitchFamily="34" charset="0"/>
              </a:rPr>
              <a:t>  </a:t>
            </a:r>
            <a:endParaRPr lang="ar-SA" sz="4000" b="1" dirty="0">
              <a:solidFill>
                <a:srgbClr val="009900"/>
              </a:solidFill>
              <a:cs typeface="Arial" pitchFamily="34" charset="0"/>
            </a:endParaRPr>
          </a:p>
        </p:txBody>
      </p:sp>
      <p:sp>
        <p:nvSpPr>
          <p:cNvPr id="6" name="Rectangle 4"/>
          <p:cNvSpPr>
            <a:spLocks noChangeArrowheads="1"/>
          </p:cNvSpPr>
          <p:nvPr/>
        </p:nvSpPr>
        <p:spPr bwMode="auto">
          <a:xfrm>
            <a:off x="152400" y="1633240"/>
            <a:ext cx="9448800" cy="21236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7"/>
            </a:pPr>
            <a:r>
              <a:rPr lang="ar-SA" sz="2800" b="1" u="sng" dirty="0" smtClean="0"/>
              <a:t>الرقابة والتقييم</a:t>
            </a:r>
            <a:r>
              <a:rPr lang="ar-SA" sz="2800" b="1" dirty="0" smtClean="0"/>
              <a:t>: </a:t>
            </a:r>
            <a:r>
              <a:rPr lang="ar-SA" sz="2600" b="1" dirty="0" smtClean="0"/>
              <a:t>يتعلق </a:t>
            </a:r>
            <a:r>
              <a:rPr lang="ar-SA" sz="2600" b="1" dirty="0" smtClean="0">
                <a:solidFill>
                  <a:srgbClr val="993300"/>
                </a:solidFill>
              </a:rPr>
              <a:t>الجانب الأول </a:t>
            </a:r>
            <a:r>
              <a:rPr lang="ar-SA" sz="2600" b="1" dirty="0" smtClean="0"/>
              <a:t>بالرقابة على التنفيذ بما يضمن التنفيذ السليم واتخاذ الإجراءات التصحيحية في الوقت المناسب عند وجود انحرافات. في حين أن </a:t>
            </a:r>
            <a:r>
              <a:rPr lang="ar-SA" sz="2600" b="1" dirty="0" smtClean="0">
                <a:solidFill>
                  <a:srgbClr val="993300"/>
                </a:solidFill>
              </a:rPr>
              <a:t>الجانب الثاني </a:t>
            </a:r>
            <a:r>
              <a:rPr lang="ar-SA" sz="2600" b="1" dirty="0" smtClean="0"/>
              <a:t>يتعلق بعملية تقييم الإستراتيجيات المطبقة، ومستويات إنجاز الأهداف الموضوعة، وخطط العمل من خلال التغذية العكسية للمعلومات التي توضح مدى مطابقة النتائج الفعلية مع ما هو مخطط.</a:t>
            </a:r>
          </a:p>
        </p:txBody>
      </p:sp>
    </p:spTree>
    <p:extLst>
      <p:ext uri="{BB962C8B-B14F-4D97-AF65-F5344CB8AC3E}">
        <p14:creationId xmlns="" xmlns:p14="http://schemas.microsoft.com/office/powerpoint/2010/main" val="3097407445"/>
      </p:ext>
    </p:extLst>
  </p:cSld>
  <p:clrMapOvr>
    <a:masterClrMapping/>
  </p:clrMapOvr>
  <p:transition spd="slow">
    <p:strips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أهم الإ</a:t>
            </a:r>
            <a:r>
              <a:rPr lang="ar-SA" sz="4000" b="1" dirty="0" smtClean="0">
                <a:solidFill>
                  <a:srgbClr val="002060"/>
                </a:solidFill>
              </a:rPr>
              <a:t>ستراتيجيات المتبعة في مجال الجودة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473369"/>
            <a:ext cx="9220200" cy="5078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800" b="1" u="sng" dirty="0" smtClean="0"/>
              <a:t>تولي الإدارة العليا ضبط الجودة</a:t>
            </a:r>
            <a:r>
              <a:rPr lang="ar-SA" sz="2800" b="1" dirty="0" smtClean="0"/>
              <a:t>: </a:t>
            </a:r>
            <a:r>
              <a:rPr lang="ar-SA" sz="2700" b="1" dirty="0" smtClean="0"/>
              <a:t>حيث يكون </a:t>
            </a:r>
            <a:r>
              <a:rPr lang="ar-SA" sz="2700" b="1" dirty="0" smtClean="0">
                <a:solidFill>
                  <a:srgbClr val="993300"/>
                </a:solidFill>
              </a:rPr>
              <a:t>رئيس مجلس إدارة المنظمة، أو مديرها العام هو </a:t>
            </a:r>
            <a:r>
              <a:rPr lang="ar-SA" sz="2700" b="1" dirty="0" err="1" smtClean="0">
                <a:solidFill>
                  <a:srgbClr val="993300"/>
                </a:solidFill>
              </a:rPr>
              <a:t>المسؤول</a:t>
            </a:r>
            <a:r>
              <a:rPr lang="ar-SA" sz="2700" b="1" dirty="0" smtClean="0">
                <a:solidFill>
                  <a:srgbClr val="993300"/>
                </a:solidFill>
              </a:rPr>
              <a:t> الأول </a:t>
            </a:r>
            <a:r>
              <a:rPr lang="ar-SA" sz="2700" b="1" dirty="0" smtClean="0"/>
              <a:t>عن إدارة أنشطة الجودة والضبط والرقابة على الجودة. </a:t>
            </a:r>
            <a:r>
              <a:rPr lang="ar-SA" sz="2700" b="1" u="sng" dirty="0" smtClean="0">
                <a:solidFill>
                  <a:srgbClr val="993300"/>
                </a:solidFill>
              </a:rPr>
              <a:t>وتستلزم هذه الإستراتيجية وجود ما يلي</a:t>
            </a:r>
            <a:r>
              <a:rPr lang="ar-SA" sz="2700" b="1" dirty="0" smtClean="0"/>
              <a:t>:</a:t>
            </a:r>
          </a:p>
          <a:p>
            <a:pPr marL="514350" indent="-514350" algn="just"/>
            <a:r>
              <a:rPr lang="ar-SA" sz="2700" b="1" dirty="0" smtClean="0"/>
              <a:t>   أ- </a:t>
            </a:r>
            <a:r>
              <a:rPr lang="ar-SA" sz="2700" b="1" dirty="0" smtClean="0">
                <a:solidFill>
                  <a:srgbClr val="993300"/>
                </a:solidFill>
              </a:rPr>
              <a:t>سياسات مكتوبة للجودة</a:t>
            </a:r>
            <a:r>
              <a:rPr lang="ar-SA" sz="2700" b="1" dirty="0" smtClean="0"/>
              <a:t>، بحيث يتم نشرها وتعميمها على كافة العاملين.</a:t>
            </a:r>
          </a:p>
          <a:p>
            <a:pPr marL="514350" indent="-514350" algn="just"/>
            <a:r>
              <a:rPr lang="ar-SA" sz="2700" b="1" dirty="0" smtClean="0"/>
              <a:t>  ب- </a:t>
            </a:r>
            <a:r>
              <a:rPr lang="ar-SA" sz="2700" b="1" dirty="0" smtClean="0">
                <a:solidFill>
                  <a:srgbClr val="993300"/>
                </a:solidFill>
              </a:rPr>
              <a:t>وضع أهداف الجودة لجميع الوظائف في كافة المستويات</a:t>
            </a:r>
            <a:r>
              <a:rPr lang="ar-SA" sz="2700" b="1" dirty="0" smtClean="0"/>
              <a:t>، وخاصة تلك الأهداف المتعلقة بالتحسينات المستمرة.</a:t>
            </a:r>
          </a:p>
          <a:p>
            <a:pPr marL="514350" indent="-514350" algn="just"/>
            <a:r>
              <a:rPr lang="ar-SA" sz="2700" b="1" dirty="0" smtClean="0"/>
              <a:t>  ج- </a:t>
            </a:r>
            <a:r>
              <a:rPr lang="ar-SA" sz="2700" b="1" dirty="0" smtClean="0">
                <a:solidFill>
                  <a:srgbClr val="993300"/>
                </a:solidFill>
              </a:rPr>
              <a:t>توزيع المسؤوليات حول أنشطة الجودة</a:t>
            </a:r>
            <a:r>
              <a:rPr lang="ar-SA" sz="2700" b="1" dirty="0" smtClean="0"/>
              <a:t>.</a:t>
            </a:r>
          </a:p>
          <a:p>
            <a:pPr marL="514350" indent="-514350" algn="just"/>
            <a:r>
              <a:rPr lang="ar-SA" sz="2700" b="1" dirty="0" smtClean="0"/>
              <a:t>  د- </a:t>
            </a:r>
            <a:r>
              <a:rPr lang="ar-SA" sz="2700" b="1" dirty="0" smtClean="0">
                <a:solidFill>
                  <a:srgbClr val="993300"/>
                </a:solidFill>
              </a:rPr>
              <a:t>تمكين العاملين من تأدية أعمالهم من خلال تفويض الصلاحيات التي يحتاجونها</a:t>
            </a:r>
            <a:r>
              <a:rPr lang="ar-SA" sz="2700" b="1" dirty="0" smtClean="0"/>
              <a:t> لأداء أعمالهم بطريقة تساعدهم على تحقيق أهداف الجودة.</a:t>
            </a:r>
          </a:p>
          <a:p>
            <a:pPr marL="514350" indent="-514350" algn="just">
              <a:buFont typeface="+mj-lt"/>
              <a:buAutoNum type="arabicPeriod" startAt="2"/>
            </a:pPr>
            <a:r>
              <a:rPr lang="ar-SA" sz="2800" b="1" u="sng" dirty="0" smtClean="0"/>
              <a:t>تدريب الجودة المكثّف</a:t>
            </a:r>
            <a:r>
              <a:rPr lang="ar-SA" sz="2800" b="1" dirty="0" smtClean="0"/>
              <a:t>: </a:t>
            </a:r>
            <a:r>
              <a:rPr lang="ar-SA" sz="2700" b="1" dirty="0" smtClean="0"/>
              <a:t>الذي </a:t>
            </a:r>
            <a:r>
              <a:rPr lang="ar-SA" sz="2700" b="1" dirty="0" smtClean="0">
                <a:solidFill>
                  <a:srgbClr val="993300"/>
                </a:solidFill>
              </a:rPr>
              <a:t>يشمل كافة العاملين </a:t>
            </a:r>
            <a:r>
              <a:rPr lang="ar-SA" sz="2700" b="1" dirty="0" smtClean="0"/>
              <a:t>في كافة المستويات الإدارية في المنظمة، بحيث يقود هذا التدريب إلى فهم أنشطة الجودة.</a:t>
            </a:r>
          </a:p>
          <a:p>
            <a:pPr marL="514350" indent="-514350" algn="just"/>
            <a:endParaRPr lang="ar-SA" sz="2700" b="1" dirty="0" smtClean="0"/>
          </a:p>
        </p:txBody>
      </p:sp>
    </p:spTree>
  </p:cSld>
  <p:clrMapOvr>
    <a:masterClrMapping/>
  </p:clrMapOvr>
  <p:transition spd="slow">
    <p:wheel spokes="3"/>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a:t>
            </a:r>
            <a:r>
              <a:rPr lang="ar-SA" sz="4200" b="1" dirty="0" smtClean="0">
                <a:solidFill>
                  <a:srgbClr val="002060"/>
                </a:solidFill>
                <a:cs typeface="Arial" pitchFamily="34" charset="0"/>
              </a:rPr>
              <a:t> </a:t>
            </a:r>
            <a:r>
              <a:rPr lang="ar-SA" sz="4000" b="1" dirty="0" smtClean="0">
                <a:solidFill>
                  <a:srgbClr val="002060"/>
                </a:solidFill>
              </a:rPr>
              <a:t>استراتيجيات الجودة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578382"/>
            <a:ext cx="9220200" cy="42780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3"/>
            </a:pPr>
            <a:r>
              <a:rPr lang="ar-SA" sz="2800" b="1" u="sng" dirty="0" smtClean="0"/>
              <a:t>التركيز على العملاء</a:t>
            </a:r>
            <a:r>
              <a:rPr lang="ar-SA" sz="2800" b="1" dirty="0" smtClean="0"/>
              <a:t>: </a:t>
            </a:r>
            <a:r>
              <a:rPr lang="ar-SA" sz="2700" b="1" dirty="0" smtClean="0">
                <a:solidFill>
                  <a:srgbClr val="993300"/>
                </a:solidFill>
              </a:rPr>
              <a:t>من خلال دراسة احتياجاتهم ومتطلباتهم والعمل على تلبيتها</a:t>
            </a:r>
            <a:r>
              <a:rPr lang="ar-SA" sz="2700" b="1" dirty="0" smtClean="0"/>
              <a:t>، وهذه الإستراتيجية تتطلب إجراء </a:t>
            </a:r>
            <a:r>
              <a:rPr lang="ar-SA" sz="2700" b="1" dirty="0" smtClean="0">
                <a:solidFill>
                  <a:srgbClr val="993300"/>
                </a:solidFill>
              </a:rPr>
              <a:t>بحوث تسويقية </a:t>
            </a:r>
            <a:r>
              <a:rPr lang="ar-SA" sz="2700" b="1" dirty="0" smtClean="0"/>
              <a:t>لدراسة خصائص العملاء وفئاتهم وحاجاتهم المعلنة وغير المعلنة، الحالية منها والمستقبلية، </a:t>
            </a:r>
            <a:r>
              <a:rPr lang="ar-SA" sz="2700" b="1" dirty="0" smtClean="0">
                <a:solidFill>
                  <a:srgbClr val="993300"/>
                </a:solidFill>
              </a:rPr>
              <a:t>ناهيك عن إجراء دراسات مستفيضة عن المنظمات المنافسة باستمرار</a:t>
            </a:r>
            <a:r>
              <a:rPr lang="ar-SA" sz="2700" b="1" dirty="0" smtClean="0"/>
              <a:t> من أجل تحديد نقاط القوة ومواطن الضعف لديها.</a:t>
            </a:r>
          </a:p>
          <a:p>
            <a:pPr marL="514350" indent="-514350" algn="just">
              <a:buFont typeface="+mj-lt"/>
              <a:buAutoNum type="arabicPeriod" startAt="3"/>
            </a:pPr>
            <a:r>
              <a:rPr lang="ar-SA" sz="2800" b="1" u="sng" dirty="0" smtClean="0"/>
              <a:t>تحسين الجودة</a:t>
            </a:r>
            <a:r>
              <a:rPr lang="ar-SA" sz="2800" b="1" dirty="0" smtClean="0"/>
              <a:t>: </a:t>
            </a:r>
            <a:r>
              <a:rPr lang="ar-SA" sz="2700" b="1" dirty="0" smtClean="0"/>
              <a:t>تسعى هذه البرامج إلى </a:t>
            </a:r>
            <a:r>
              <a:rPr lang="ar-SA" sz="2700" b="1" dirty="0" smtClean="0">
                <a:solidFill>
                  <a:srgbClr val="993300"/>
                </a:solidFill>
              </a:rPr>
              <a:t>تطوير العمليات داخل المنظمة</a:t>
            </a:r>
            <a:r>
              <a:rPr lang="ar-SA" sz="2700" b="1" dirty="0" smtClean="0"/>
              <a:t>، وينبغي أن تتضمن </a:t>
            </a:r>
            <a:r>
              <a:rPr lang="ar-SA" sz="2700" b="1" dirty="0" smtClean="0">
                <a:solidFill>
                  <a:srgbClr val="993300"/>
                </a:solidFill>
              </a:rPr>
              <a:t>معلومات عن تكاليف الجودة </a:t>
            </a:r>
            <a:r>
              <a:rPr lang="ar-SA" sz="2700" b="1" dirty="0" smtClean="0"/>
              <a:t>وخاصةً التكاليف المخفية منها، ناهيك عن </a:t>
            </a:r>
            <a:r>
              <a:rPr lang="ar-SA" sz="2700" b="1" dirty="0" smtClean="0">
                <a:solidFill>
                  <a:srgbClr val="993300"/>
                </a:solidFill>
              </a:rPr>
              <a:t>تقييم العمليات بشكل كامل ودراسة العلاقات فيما بينها</a:t>
            </a:r>
            <a:r>
              <a:rPr lang="ar-SA" sz="2700" b="1" dirty="0" smtClean="0"/>
              <a:t>، بالإضافة إلى ضرورة إجراء </a:t>
            </a:r>
            <a:r>
              <a:rPr lang="ar-SA" sz="2700" b="1" dirty="0" smtClean="0">
                <a:solidFill>
                  <a:srgbClr val="993300"/>
                </a:solidFill>
              </a:rPr>
              <a:t>المقارنات المرجعية </a:t>
            </a:r>
            <a:r>
              <a:rPr lang="en-US" sz="2700" b="1" dirty="0" smtClean="0"/>
              <a:t>Benchmarking</a:t>
            </a:r>
            <a:r>
              <a:rPr lang="ar-SA" sz="2700" b="1" dirty="0" smtClean="0"/>
              <a:t> مع المنظمات الأخرى المناسبة.</a:t>
            </a:r>
          </a:p>
        </p:txBody>
      </p:sp>
    </p:spTree>
  </p:cSld>
  <p:clrMapOvr>
    <a:masterClrMapping/>
  </p:clrMapOvr>
  <p:transition spd="slow">
    <p:split orient="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200" b="1" dirty="0" smtClean="0">
                <a:solidFill>
                  <a:srgbClr val="FF0000"/>
                </a:solidFill>
                <a:cs typeface="Arial" pitchFamily="34" charset="0"/>
              </a:rPr>
              <a:t>(تابع)</a:t>
            </a:r>
            <a:r>
              <a:rPr lang="ar-SA" sz="4200" b="1" dirty="0" smtClean="0">
                <a:solidFill>
                  <a:srgbClr val="002060"/>
                </a:solidFill>
                <a:cs typeface="Arial" pitchFamily="34" charset="0"/>
              </a:rPr>
              <a:t> </a:t>
            </a:r>
            <a:r>
              <a:rPr lang="ar-SA" sz="4000" b="1" dirty="0" smtClean="0">
                <a:solidFill>
                  <a:srgbClr val="002060"/>
                </a:solidFill>
              </a:rPr>
              <a:t>استراتيجيات الجودة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615113"/>
            <a:ext cx="9220200" cy="3185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mj-lt"/>
              <a:buAutoNum type="arabicPeriod" startAt="5"/>
            </a:pPr>
            <a:r>
              <a:rPr lang="ar-SA" sz="2800" b="1" u="sng" dirty="0" smtClean="0"/>
              <a:t>الضبط الإحصائي للجودة</a:t>
            </a:r>
            <a:r>
              <a:rPr lang="ar-SA" sz="2800" b="1" dirty="0" smtClean="0"/>
              <a:t>: </a:t>
            </a:r>
            <a:r>
              <a:rPr lang="ar-SA" sz="2700" b="1" dirty="0" smtClean="0"/>
              <a:t>هنالك </a:t>
            </a:r>
            <a:r>
              <a:rPr lang="ar-SA" sz="2700" b="1" dirty="0" smtClean="0">
                <a:solidFill>
                  <a:srgbClr val="993300"/>
                </a:solidFill>
              </a:rPr>
              <a:t>سبع أدوات معروفة </a:t>
            </a:r>
            <a:r>
              <a:rPr lang="ar-SA" sz="2700" b="1" dirty="0" smtClean="0"/>
              <a:t>تستخدم في هذا المجال وهي: </a:t>
            </a:r>
            <a:r>
              <a:rPr lang="ar-SA" sz="2700" b="1" dirty="0" smtClean="0">
                <a:solidFill>
                  <a:srgbClr val="993300"/>
                </a:solidFill>
              </a:rPr>
              <a:t>شكل الانتشار، وتحليل </a:t>
            </a:r>
            <a:r>
              <a:rPr lang="ar-SA" sz="2700" b="1" dirty="0" err="1" smtClean="0">
                <a:solidFill>
                  <a:srgbClr val="993300"/>
                </a:solidFill>
              </a:rPr>
              <a:t>باريتو</a:t>
            </a:r>
            <a:r>
              <a:rPr lang="ar-SA" sz="2700" b="1" dirty="0" smtClean="0">
                <a:solidFill>
                  <a:srgbClr val="993300"/>
                </a:solidFill>
              </a:rPr>
              <a:t>، وخريطة السبب والأثر، وخريطة تدفق العمليات، وقائمة المراجعة، وخريطة المتابعة، وخرائط الرقابة</a:t>
            </a:r>
            <a:r>
              <a:rPr lang="ar-SA" sz="2700" b="1" dirty="0" smtClean="0"/>
              <a:t>. حيث تساعد هذه الأدوات في تصنيف البيانات، وتحليل مشكلات العمل، وتحديد أولويات حل المشكلات، والعمل على حلها.</a:t>
            </a:r>
          </a:p>
          <a:p>
            <a:pPr marL="514350" indent="-514350" algn="just"/>
            <a:endParaRPr lang="ar-SA" sz="1200" b="1" dirty="0" smtClean="0"/>
          </a:p>
          <a:p>
            <a:pPr marL="514350" indent="-514350" algn="just"/>
            <a:r>
              <a:rPr lang="ar-SA" sz="2700" b="1" dirty="0" smtClean="0"/>
              <a:t>* قد تقوم المنظمة بتخفيض عدد أفراد العينة الواحدة، وتخفيض تكلفة الصيانة الوقائية إذا كانت فرص اكتشاف الأخطاء أو العيوب عالية، والعكس صحيح</a:t>
            </a:r>
          </a:p>
        </p:txBody>
      </p:sp>
    </p:spTree>
  </p:cSld>
  <p:clrMapOvr>
    <a:masterClrMapping/>
  </p:clrMapOvr>
  <p:transition spd="slow">
    <p:spli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009900"/>
                </a:solidFill>
                <a:cs typeface="Arial" pitchFamily="34" charset="0"/>
              </a:rPr>
              <a:t> العلاقة بين إستراتيجية الجودة وإستراتيجية المنظمة: </a:t>
            </a:r>
          </a:p>
        </p:txBody>
      </p:sp>
      <p:sp>
        <p:nvSpPr>
          <p:cNvPr id="4" name="Rectangle 3"/>
          <p:cNvSpPr/>
          <p:nvPr/>
        </p:nvSpPr>
        <p:spPr>
          <a:xfrm>
            <a:off x="7467600" y="1467136"/>
            <a:ext cx="1981200" cy="16764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0" anchor="ctr"/>
          <a:lstStyle/>
          <a:p>
            <a:pPr algn="ctr"/>
            <a:r>
              <a:rPr lang="ar-SA" b="1" dirty="0" smtClean="0">
                <a:solidFill>
                  <a:schemeClr val="tx1"/>
                </a:solidFill>
              </a:rPr>
              <a:t>العوامل الخاصة بمتطلبات الصناعة والتكنولوجيا المطلوبة وظروف المنافسة في السوق // الوضع الحالي للمنظمة وأهدافها</a:t>
            </a:r>
            <a:endParaRPr lang="en-US" b="1" dirty="0">
              <a:solidFill>
                <a:schemeClr val="tx1"/>
              </a:solidFill>
            </a:endParaRPr>
          </a:p>
        </p:txBody>
      </p:sp>
      <p:cxnSp>
        <p:nvCxnSpPr>
          <p:cNvPr id="6" name="Straight Arrow Connector 5"/>
          <p:cNvCxnSpPr/>
          <p:nvPr/>
        </p:nvCxnSpPr>
        <p:spPr>
          <a:xfrm flipH="1">
            <a:off x="6019800" y="2286000"/>
            <a:ext cx="1447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Rectangle 7"/>
          <p:cNvSpPr/>
          <p:nvPr/>
        </p:nvSpPr>
        <p:spPr>
          <a:xfrm>
            <a:off x="4495800" y="1752600"/>
            <a:ext cx="1524000" cy="1066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0" anchor="ctr"/>
          <a:lstStyle/>
          <a:p>
            <a:pPr algn="ctr"/>
            <a:r>
              <a:rPr lang="ar-SA" b="1" dirty="0" smtClean="0">
                <a:solidFill>
                  <a:schemeClr val="tx1"/>
                </a:solidFill>
              </a:rPr>
              <a:t>الإستراتيجية العامة للمنظمة</a:t>
            </a:r>
            <a:endParaRPr lang="en-US" b="1" dirty="0">
              <a:solidFill>
                <a:schemeClr val="tx1"/>
              </a:solidFill>
            </a:endParaRPr>
          </a:p>
        </p:txBody>
      </p:sp>
      <p:cxnSp>
        <p:nvCxnSpPr>
          <p:cNvPr id="10" name="Straight Arrow Connector 9"/>
          <p:cNvCxnSpPr/>
          <p:nvPr/>
        </p:nvCxnSpPr>
        <p:spPr>
          <a:xfrm flipH="1">
            <a:off x="2819400" y="2286000"/>
            <a:ext cx="16764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 name="Rectangle 13"/>
          <p:cNvSpPr/>
          <p:nvPr/>
        </p:nvSpPr>
        <p:spPr>
          <a:xfrm>
            <a:off x="1143000" y="1981200"/>
            <a:ext cx="1676400" cy="7620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0" anchor="ctr"/>
          <a:lstStyle/>
          <a:p>
            <a:pPr algn="ctr"/>
            <a:r>
              <a:rPr lang="ar-SA" sz="1900" b="1" dirty="0" smtClean="0">
                <a:solidFill>
                  <a:srgbClr val="993300"/>
                </a:solidFill>
              </a:rPr>
              <a:t>إستراتيجية الجودة</a:t>
            </a:r>
            <a:endParaRPr lang="en-US" sz="1900" b="1" dirty="0">
              <a:solidFill>
                <a:srgbClr val="993300"/>
              </a:solidFill>
            </a:endParaRPr>
          </a:p>
        </p:txBody>
      </p:sp>
      <p:cxnSp>
        <p:nvCxnSpPr>
          <p:cNvPr id="16" name="Straight Arrow Connector 15"/>
          <p:cNvCxnSpPr/>
          <p:nvPr/>
        </p:nvCxnSpPr>
        <p:spPr>
          <a:xfrm>
            <a:off x="1905000" y="2743200"/>
            <a:ext cx="0" cy="42990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Rectangle 16"/>
          <p:cNvSpPr/>
          <p:nvPr/>
        </p:nvSpPr>
        <p:spPr>
          <a:xfrm>
            <a:off x="1143000" y="3181064"/>
            <a:ext cx="1676400" cy="7130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0" anchor="ctr"/>
          <a:lstStyle/>
          <a:p>
            <a:pPr algn="ctr"/>
            <a:r>
              <a:rPr lang="ar-SA" b="1" dirty="0" smtClean="0">
                <a:solidFill>
                  <a:schemeClr val="tx1"/>
                </a:solidFill>
              </a:rPr>
              <a:t>تصميم المنتج</a:t>
            </a:r>
            <a:endParaRPr lang="en-US" b="1" dirty="0">
              <a:solidFill>
                <a:schemeClr val="tx1"/>
              </a:solidFill>
            </a:endParaRPr>
          </a:p>
        </p:txBody>
      </p:sp>
      <p:sp>
        <p:nvSpPr>
          <p:cNvPr id="23" name="Rectangle 22"/>
          <p:cNvSpPr/>
          <p:nvPr/>
        </p:nvSpPr>
        <p:spPr>
          <a:xfrm>
            <a:off x="1143000" y="4329752"/>
            <a:ext cx="1676400" cy="7130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0" anchor="ctr"/>
          <a:lstStyle/>
          <a:p>
            <a:pPr algn="ctr"/>
            <a:r>
              <a:rPr lang="ar-SA" sz="1700" b="1" dirty="0" smtClean="0">
                <a:solidFill>
                  <a:schemeClr val="tx1"/>
                </a:solidFill>
              </a:rPr>
              <a:t>المعايير</a:t>
            </a:r>
            <a:r>
              <a:rPr lang="ar-SA" b="1" dirty="0" smtClean="0">
                <a:solidFill>
                  <a:schemeClr val="tx1"/>
                </a:solidFill>
              </a:rPr>
              <a:t> </a:t>
            </a:r>
            <a:r>
              <a:rPr lang="ar-SA" sz="1700" b="1" dirty="0" smtClean="0">
                <a:solidFill>
                  <a:schemeClr val="tx1"/>
                </a:solidFill>
              </a:rPr>
              <a:t>والمواصفات</a:t>
            </a:r>
            <a:r>
              <a:rPr lang="ar-SA" b="1" dirty="0" smtClean="0">
                <a:solidFill>
                  <a:schemeClr val="tx1"/>
                </a:solidFill>
              </a:rPr>
              <a:t> المطلوبة</a:t>
            </a:r>
            <a:endParaRPr lang="en-US" b="1" dirty="0">
              <a:solidFill>
                <a:schemeClr val="tx1"/>
              </a:solidFill>
            </a:endParaRPr>
          </a:p>
        </p:txBody>
      </p:sp>
      <p:cxnSp>
        <p:nvCxnSpPr>
          <p:cNvPr id="24" name="Straight Arrow Connector 23"/>
          <p:cNvCxnSpPr/>
          <p:nvPr/>
        </p:nvCxnSpPr>
        <p:spPr>
          <a:xfrm>
            <a:off x="1905000" y="3899848"/>
            <a:ext cx="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7" name="Rectangle 26"/>
          <p:cNvSpPr/>
          <p:nvPr/>
        </p:nvSpPr>
        <p:spPr>
          <a:xfrm>
            <a:off x="1143000" y="5410200"/>
            <a:ext cx="1676400" cy="7130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0" anchor="ctr"/>
          <a:lstStyle/>
          <a:p>
            <a:pPr algn="ctr"/>
            <a:r>
              <a:rPr lang="ar-SA" b="1" dirty="0" err="1" smtClean="0">
                <a:solidFill>
                  <a:schemeClr val="tx1"/>
                </a:solidFill>
              </a:rPr>
              <a:t>مدخلات</a:t>
            </a:r>
            <a:endParaRPr lang="en-US" b="1" dirty="0">
              <a:solidFill>
                <a:schemeClr val="tx1"/>
              </a:solidFill>
            </a:endParaRPr>
          </a:p>
        </p:txBody>
      </p:sp>
      <p:cxnSp>
        <p:nvCxnSpPr>
          <p:cNvPr id="28" name="Straight Arrow Connector 27"/>
          <p:cNvCxnSpPr/>
          <p:nvPr/>
        </p:nvCxnSpPr>
        <p:spPr>
          <a:xfrm>
            <a:off x="1905000" y="5029200"/>
            <a:ext cx="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9" name="Rectangle 28"/>
          <p:cNvSpPr/>
          <p:nvPr/>
        </p:nvSpPr>
        <p:spPr>
          <a:xfrm>
            <a:off x="7086600" y="5410200"/>
            <a:ext cx="1676400" cy="7130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0" anchor="ctr"/>
          <a:lstStyle/>
          <a:p>
            <a:pPr algn="ctr"/>
            <a:r>
              <a:rPr lang="ar-SA" sz="2400" b="1" dirty="0" smtClean="0">
                <a:solidFill>
                  <a:schemeClr val="tx1"/>
                </a:solidFill>
              </a:rPr>
              <a:t>العميــل</a:t>
            </a:r>
            <a:endParaRPr lang="en-US" sz="2200" b="1" dirty="0">
              <a:solidFill>
                <a:schemeClr val="tx1"/>
              </a:solidFill>
            </a:endParaRPr>
          </a:p>
        </p:txBody>
      </p:sp>
      <p:sp>
        <p:nvSpPr>
          <p:cNvPr id="30" name="Rectangle 29"/>
          <p:cNvSpPr/>
          <p:nvPr/>
        </p:nvSpPr>
        <p:spPr>
          <a:xfrm>
            <a:off x="5105400" y="5410200"/>
            <a:ext cx="1676400" cy="7130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0" anchor="ctr"/>
          <a:lstStyle/>
          <a:p>
            <a:pPr algn="ctr"/>
            <a:r>
              <a:rPr lang="ar-SA" b="1" dirty="0" smtClean="0">
                <a:solidFill>
                  <a:schemeClr val="tx1"/>
                </a:solidFill>
              </a:rPr>
              <a:t>المنتج النهائي</a:t>
            </a:r>
            <a:endParaRPr lang="en-US" b="1" dirty="0">
              <a:solidFill>
                <a:schemeClr val="tx1"/>
              </a:solidFill>
            </a:endParaRPr>
          </a:p>
        </p:txBody>
      </p:sp>
      <p:sp>
        <p:nvSpPr>
          <p:cNvPr id="31" name="Rectangle 30"/>
          <p:cNvSpPr/>
          <p:nvPr/>
        </p:nvSpPr>
        <p:spPr>
          <a:xfrm>
            <a:off x="3124200" y="5410200"/>
            <a:ext cx="1676400" cy="7130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rtlCol="0" anchor="ctr"/>
          <a:lstStyle/>
          <a:p>
            <a:pPr algn="ctr"/>
            <a:r>
              <a:rPr lang="ar-SA" b="1" dirty="0" smtClean="0">
                <a:solidFill>
                  <a:schemeClr val="tx1"/>
                </a:solidFill>
              </a:rPr>
              <a:t>العملية الإنتاجية</a:t>
            </a:r>
            <a:endParaRPr lang="en-US" b="1" dirty="0">
              <a:solidFill>
                <a:schemeClr val="tx1"/>
              </a:solidFill>
            </a:endParaRPr>
          </a:p>
        </p:txBody>
      </p:sp>
      <p:cxnSp>
        <p:nvCxnSpPr>
          <p:cNvPr id="32" name="Straight Arrow Connector 31"/>
          <p:cNvCxnSpPr>
            <a:stCxn id="27" idx="3"/>
          </p:cNvCxnSpPr>
          <p:nvPr/>
        </p:nvCxnSpPr>
        <p:spPr>
          <a:xfrm>
            <a:off x="2819400" y="5766748"/>
            <a:ext cx="2743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a:off x="6781800" y="5791200"/>
            <a:ext cx="2743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p:cNvCxnSpPr/>
          <p:nvPr/>
        </p:nvCxnSpPr>
        <p:spPr>
          <a:xfrm>
            <a:off x="4800600" y="5791200"/>
            <a:ext cx="2743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9" name="Straight Connector 38"/>
          <p:cNvCxnSpPr/>
          <p:nvPr/>
        </p:nvCxnSpPr>
        <p:spPr>
          <a:xfrm>
            <a:off x="2819400" y="4645356"/>
            <a:ext cx="5105400" cy="38100"/>
          </a:xfrm>
          <a:prstGeom prst="line">
            <a:avLst/>
          </a:prstGeom>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a:off x="7924800" y="4683456"/>
            <a:ext cx="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3" name="Straight Arrow Connector 42"/>
          <p:cNvCxnSpPr/>
          <p:nvPr/>
        </p:nvCxnSpPr>
        <p:spPr>
          <a:xfrm>
            <a:off x="3886200" y="4683456"/>
            <a:ext cx="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4" name="Straight Arrow Connector 43"/>
          <p:cNvCxnSpPr/>
          <p:nvPr/>
        </p:nvCxnSpPr>
        <p:spPr>
          <a:xfrm>
            <a:off x="5943600" y="4697104"/>
            <a:ext cx="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edge">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edge">
                                      <p:cBhvr>
                                        <p:cTn id="26" dur="2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edge">
                                      <p:cBhvr>
                                        <p:cTn id="37" dur="2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0"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edge">
                                      <p:cBhvr>
                                        <p:cTn id="48" dur="20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0"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edge">
                                      <p:cBhvr>
                                        <p:cTn id="59" dur="20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ppt_x"/>
                                          </p:val>
                                        </p:tav>
                                        <p:tav tm="100000">
                                          <p:val>
                                            <p:strVal val="#ppt_x"/>
                                          </p:val>
                                        </p:tav>
                                      </p:tavLst>
                                    </p:anim>
                                    <p:anim calcmode="lin" valueType="num">
                                      <p:cBhvr additive="base">
                                        <p:cTn id="6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0" presetClass="entr" presetSubtype="0" fill="hold" grpId="0" nodeType="click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edge">
                                      <p:cBhvr>
                                        <p:cTn id="70" dur="2000"/>
                                        <p:tgtEl>
                                          <p:spTgt spid="27"/>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additive="base">
                                        <p:cTn id="75" dur="500" fill="hold"/>
                                        <p:tgtEl>
                                          <p:spTgt spid="32"/>
                                        </p:tgtEl>
                                        <p:attrNameLst>
                                          <p:attrName>ppt_x</p:attrName>
                                        </p:attrNameLst>
                                      </p:cBhvr>
                                      <p:tavLst>
                                        <p:tav tm="0">
                                          <p:val>
                                            <p:strVal val="#ppt_x"/>
                                          </p:val>
                                        </p:tav>
                                        <p:tav tm="100000">
                                          <p:val>
                                            <p:strVal val="#ppt_x"/>
                                          </p:val>
                                        </p:tav>
                                      </p:tavLst>
                                    </p:anim>
                                    <p:anim calcmode="lin" valueType="num">
                                      <p:cBhvr additive="base">
                                        <p:cTn id="7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0" presetClass="entr" presetSubtype="0"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edge">
                                      <p:cBhvr>
                                        <p:cTn id="81" dur="2000"/>
                                        <p:tgtEl>
                                          <p:spTgt spid="31"/>
                                        </p:tgtEl>
                                      </p:cBhvr>
                                    </p:animEffect>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additive="base">
                                        <p:cTn id="86" dur="500" fill="hold"/>
                                        <p:tgtEl>
                                          <p:spTgt spid="37"/>
                                        </p:tgtEl>
                                        <p:attrNameLst>
                                          <p:attrName>ppt_x</p:attrName>
                                        </p:attrNameLst>
                                      </p:cBhvr>
                                      <p:tavLst>
                                        <p:tav tm="0">
                                          <p:val>
                                            <p:strVal val="#ppt_x"/>
                                          </p:val>
                                        </p:tav>
                                        <p:tav tm="100000">
                                          <p:val>
                                            <p:strVal val="#ppt_x"/>
                                          </p:val>
                                        </p:tav>
                                      </p:tavLst>
                                    </p:anim>
                                    <p:anim calcmode="lin" valueType="num">
                                      <p:cBhvr additive="base">
                                        <p:cTn id="8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0" presetClass="entr" presetSubtype="0" fill="hold" grpId="0" nodeType="click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edge">
                                      <p:cBhvr>
                                        <p:cTn id="92" dur="2000"/>
                                        <p:tgtEl>
                                          <p:spTgt spid="30"/>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additive="base">
                                        <p:cTn id="97" dur="500" fill="hold"/>
                                        <p:tgtEl>
                                          <p:spTgt spid="36"/>
                                        </p:tgtEl>
                                        <p:attrNameLst>
                                          <p:attrName>ppt_x</p:attrName>
                                        </p:attrNameLst>
                                      </p:cBhvr>
                                      <p:tavLst>
                                        <p:tav tm="0">
                                          <p:val>
                                            <p:strVal val="#ppt_x"/>
                                          </p:val>
                                        </p:tav>
                                        <p:tav tm="100000">
                                          <p:val>
                                            <p:strVal val="#ppt_x"/>
                                          </p:val>
                                        </p:tav>
                                      </p:tavLst>
                                    </p:anim>
                                    <p:anim calcmode="lin" valueType="num">
                                      <p:cBhvr additive="base">
                                        <p:cTn id="9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0" presetClass="entr" presetSubtype="0" fill="hold" grpId="0" nodeType="click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wedge">
                                      <p:cBhvr>
                                        <p:cTn id="103" dur="2000"/>
                                        <p:tgtEl>
                                          <p:spTgt spid="29"/>
                                        </p:tgtEl>
                                      </p:cBhvr>
                                    </p:animEffect>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additive="base">
                                        <p:cTn id="108" dur="500" fill="hold"/>
                                        <p:tgtEl>
                                          <p:spTgt spid="39"/>
                                        </p:tgtEl>
                                        <p:attrNameLst>
                                          <p:attrName>ppt_x</p:attrName>
                                        </p:attrNameLst>
                                      </p:cBhvr>
                                      <p:tavLst>
                                        <p:tav tm="0">
                                          <p:val>
                                            <p:strVal val="#ppt_x"/>
                                          </p:val>
                                        </p:tav>
                                        <p:tav tm="100000">
                                          <p:val>
                                            <p:strVal val="#ppt_x"/>
                                          </p:val>
                                        </p:tav>
                                      </p:tavLst>
                                    </p:anim>
                                    <p:anim calcmode="lin" valueType="num">
                                      <p:cBhvr additive="base">
                                        <p:cTn id="10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nodeType="clickEffect">
                                  <p:stCondLst>
                                    <p:cond delay="0"/>
                                  </p:stCondLst>
                                  <p:childTnLst>
                                    <p:set>
                                      <p:cBhvr>
                                        <p:cTn id="113" dur="1" fill="hold">
                                          <p:stCondLst>
                                            <p:cond delay="0"/>
                                          </p:stCondLst>
                                        </p:cTn>
                                        <p:tgtEl>
                                          <p:spTgt spid="43"/>
                                        </p:tgtEl>
                                        <p:attrNameLst>
                                          <p:attrName>style.visibility</p:attrName>
                                        </p:attrNameLst>
                                      </p:cBhvr>
                                      <p:to>
                                        <p:strVal val="visible"/>
                                      </p:to>
                                    </p:set>
                                    <p:anim calcmode="lin" valueType="num">
                                      <p:cBhvr additive="base">
                                        <p:cTn id="114" dur="500" fill="hold"/>
                                        <p:tgtEl>
                                          <p:spTgt spid="43"/>
                                        </p:tgtEl>
                                        <p:attrNameLst>
                                          <p:attrName>ppt_x</p:attrName>
                                        </p:attrNameLst>
                                      </p:cBhvr>
                                      <p:tavLst>
                                        <p:tav tm="0">
                                          <p:val>
                                            <p:strVal val="#ppt_x"/>
                                          </p:val>
                                        </p:tav>
                                        <p:tav tm="100000">
                                          <p:val>
                                            <p:strVal val="#ppt_x"/>
                                          </p:val>
                                        </p:tav>
                                      </p:tavLst>
                                    </p:anim>
                                    <p:anim calcmode="lin" valueType="num">
                                      <p:cBhvr additive="base">
                                        <p:cTn id="115" dur="500" fill="hold"/>
                                        <p:tgtEl>
                                          <p:spTgt spid="43"/>
                                        </p:tgtEl>
                                        <p:attrNameLst>
                                          <p:attrName>ppt_y</p:attrName>
                                        </p:attrNameLst>
                                      </p:cBhvr>
                                      <p:tavLst>
                                        <p:tav tm="0">
                                          <p:val>
                                            <p:strVal val="1+#ppt_h/2"/>
                                          </p:val>
                                        </p:tav>
                                        <p:tav tm="100000">
                                          <p:val>
                                            <p:strVal val="#ppt_y"/>
                                          </p:val>
                                        </p:tav>
                                      </p:tavLst>
                                    </p:anim>
                                  </p:childTnLst>
                                </p:cTn>
                              </p:par>
                              <p:par>
                                <p:cTn id="116" presetID="2" presetClass="entr" presetSubtype="4" fill="hold" nodeType="withEffect">
                                  <p:stCondLst>
                                    <p:cond delay="0"/>
                                  </p:stCondLst>
                                  <p:childTnLst>
                                    <p:set>
                                      <p:cBhvr>
                                        <p:cTn id="117" dur="1" fill="hold">
                                          <p:stCondLst>
                                            <p:cond delay="0"/>
                                          </p:stCondLst>
                                        </p:cTn>
                                        <p:tgtEl>
                                          <p:spTgt spid="44"/>
                                        </p:tgtEl>
                                        <p:attrNameLst>
                                          <p:attrName>style.visibility</p:attrName>
                                        </p:attrNameLst>
                                      </p:cBhvr>
                                      <p:to>
                                        <p:strVal val="visible"/>
                                      </p:to>
                                    </p:set>
                                    <p:anim calcmode="lin" valueType="num">
                                      <p:cBhvr additive="base">
                                        <p:cTn id="118" dur="500" fill="hold"/>
                                        <p:tgtEl>
                                          <p:spTgt spid="44"/>
                                        </p:tgtEl>
                                        <p:attrNameLst>
                                          <p:attrName>ppt_x</p:attrName>
                                        </p:attrNameLst>
                                      </p:cBhvr>
                                      <p:tavLst>
                                        <p:tav tm="0">
                                          <p:val>
                                            <p:strVal val="#ppt_x"/>
                                          </p:val>
                                        </p:tav>
                                        <p:tav tm="100000">
                                          <p:val>
                                            <p:strVal val="#ppt_x"/>
                                          </p:val>
                                        </p:tav>
                                      </p:tavLst>
                                    </p:anim>
                                    <p:anim calcmode="lin" valueType="num">
                                      <p:cBhvr additive="base">
                                        <p:cTn id="119" dur="500" fill="hold"/>
                                        <p:tgtEl>
                                          <p:spTgt spid="44"/>
                                        </p:tgtEl>
                                        <p:attrNameLst>
                                          <p:attrName>ppt_y</p:attrName>
                                        </p:attrNameLst>
                                      </p:cBhvr>
                                      <p:tavLst>
                                        <p:tav tm="0">
                                          <p:val>
                                            <p:strVal val="1+#ppt_h/2"/>
                                          </p:val>
                                        </p:tav>
                                        <p:tav tm="100000">
                                          <p:val>
                                            <p:strVal val="#ppt_y"/>
                                          </p:val>
                                        </p:tav>
                                      </p:tavLst>
                                    </p:anim>
                                  </p:childTnLst>
                                </p:cTn>
                              </p:par>
                              <p:par>
                                <p:cTn id="120" presetID="2" presetClass="entr" presetSubtype="4" fill="hold" nodeType="withEffect">
                                  <p:stCondLst>
                                    <p:cond delay="0"/>
                                  </p:stCondLst>
                                  <p:childTnLst>
                                    <p:set>
                                      <p:cBhvr>
                                        <p:cTn id="121" dur="1" fill="hold">
                                          <p:stCondLst>
                                            <p:cond delay="0"/>
                                          </p:stCondLst>
                                        </p:cTn>
                                        <p:tgtEl>
                                          <p:spTgt spid="41"/>
                                        </p:tgtEl>
                                        <p:attrNameLst>
                                          <p:attrName>style.visibility</p:attrName>
                                        </p:attrNameLst>
                                      </p:cBhvr>
                                      <p:to>
                                        <p:strVal val="visible"/>
                                      </p:to>
                                    </p:set>
                                    <p:anim calcmode="lin" valueType="num">
                                      <p:cBhvr additive="base">
                                        <p:cTn id="122" dur="500" fill="hold"/>
                                        <p:tgtEl>
                                          <p:spTgt spid="41"/>
                                        </p:tgtEl>
                                        <p:attrNameLst>
                                          <p:attrName>ppt_x</p:attrName>
                                        </p:attrNameLst>
                                      </p:cBhvr>
                                      <p:tavLst>
                                        <p:tav tm="0">
                                          <p:val>
                                            <p:strVal val="#ppt_x"/>
                                          </p:val>
                                        </p:tav>
                                        <p:tav tm="100000">
                                          <p:val>
                                            <p:strVal val="#ppt_x"/>
                                          </p:val>
                                        </p:tav>
                                      </p:tavLst>
                                    </p:anim>
                                    <p:anim calcmode="lin" valueType="num">
                                      <p:cBhvr additive="base">
                                        <p:cTn id="123"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4" grpId="0" animBg="1"/>
      <p:bldP spid="8" grpId="0" animBg="1"/>
      <p:bldP spid="14" grpId="0" animBg="1"/>
      <p:bldP spid="17" grpId="0" animBg="1"/>
      <p:bldP spid="23" grpId="0" animBg="1"/>
      <p:bldP spid="27" grpId="0" animBg="1"/>
      <p:bldP spid="29" grpId="0" animBg="1"/>
      <p:bldP spid="30" grpId="0" animBg="1"/>
      <p:bldP spid="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002060"/>
                </a:solidFill>
                <a:cs typeface="Arial" pitchFamily="34" charset="0"/>
              </a:rPr>
              <a:t> </a:t>
            </a:r>
            <a:r>
              <a:rPr lang="ar-SA" sz="3200" b="1" dirty="0" smtClean="0">
                <a:solidFill>
                  <a:srgbClr val="FF0000"/>
                </a:solidFill>
                <a:cs typeface="Arial" pitchFamily="34" charset="0"/>
              </a:rPr>
              <a:t>(تابع)</a:t>
            </a:r>
            <a:r>
              <a:rPr lang="ar-SA" sz="3200" b="1" dirty="0" smtClean="0">
                <a:solidFill>
                  <a:srgbClr val="002060"/>
                </a:solidFill>
                <a:cs typeface="Arial" pitchFamily="34" charset="0"/>
              </a:rPr>
              <a:t> </a:t>
            </a:r>
            <a:r>
              <a:rPr lang="ar-SA" sz="3200" b="1" dirty="0" smtClean="0">
                <a:solidFill>
                  <a:srgbClr val="009900"/>
                </a:solidFill>
                <a:cs typeface="Arial" pitchFamily="34" charset="0"/>
              </a:rPr>
              <a:t>العلاقة بين إستراتيجية الجودة وإستراتيجية المنظمة: </a:t>
            </a:r>
            <a:r>
              <a:rPr lang="ar-SA" sz="3200" b="1" dirty="0" smtClean="0">
                <a:solidFill>
                  <a:srgbClr val="002060"/>
                </a:solidFill>
                <a:cs typeface="Arial" pitchFamily="34" charset="0"/>
              </a:rPr>
              <a:t> </a:t>
            </a:r>
          </a:p>
        </p:txBody>
      </p:sp>
      <p:sp>
        <p:nvSpPr>
          <p:cNvPr id="7" name="Rectangle 5"/>
          <p:cNvSpPr>
            <a:spLocks noChangeArrowheads="1"/>
          </p:cNvSpPr>
          <p:nvPr/>
        </p:nvSpPr>
        <p:spPr bwMode="auto">
          <a:xfrm>
            <a:off x="152400" y="1524000"/>
            <a:ext cx="9448800" cy="48320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r>
              <a:rPr lang="ar-SA" sz="2700" dirty="0" smtClean="0"/>
              <a:t>يتضح من الشكل السابق:</a:t>
            </a:r>
          </a:p>
          <a:p>
            <a:pPr marL="514350" indent="-514350" algn="just"/>
            <a:endParaRPr lang="ar-SA" sz="1200" dirty="0" smtClean="0"/>
          </a:p>
          <a:p>
            <a:pPr marL="514350" indent="-514350" algn="just">
              <a:buFont typeface="Wingdings" pitchFamily="2" charset="2"/>
              <a:buChar char="ü"/>
            </a:pPr>
            <a:r>
              <a:rPr lang="ar-SA" sz="2700" b="1" dirty="0" smtClean="0">
                <a:solidFill>
                  <a:srgbClr val="993300"/>
                </a:solidFill>
              </a:rPr>
              <a:t>تحدد المنظمات إستراتيجية الجودة ضمن إطار الإستراتيجية العامة</a:t>
            </a:r>
            <a:r>
              <a:rPr lang="ar-SA" sz="2700" b="1" dirty="0" smtClean="0"/>
              <a:t> لها، وإستراتيجية الجودة ما هي إلا جزء من سياسات الإنتاج.</a:t>
            </a:r>
          </a:p>
          <a:p>
            <a:pPr marL="514350" indent="-514350" algn="just">
              <a:buFont typeface="Wingdings" pitchFamily="2" charset="2"/>
              <a:buChar char="ü"/>
            </a:pPr>
            <a:r>
              <a:rPr lang="ar-SA" sz="2600" b="1" dirty="0" smtClean="0"/>
              <a:t>لا بد من </a:t>
            </a:r>
            <a:r>
              <a:rPr lang="ar-SA" sz="2600" b="1" dirty="0" smtClean="0">
                <a:solidFill>
                  <a:srgbClr val="993300"/>
                </a:solidFill>
              </a:rPr>
              <a:t>مراعاة تكنولوجيا الإنتاج </a:t>
            </a:r>
            <a:r>
              <a:rPr lang="ar-SA" sz="2600" b="1" dirty="0" smtClean="0"/>
              <a:t>المتوفرة للمنظمة عند تحديد إستراتيجية الجودة.</a:t>
            </a:r>
          </a:p>
          <a:p>
            <a:pPr marL="514350" indent="-514350" algn="just">
              <a:buFont typeface="Wingdings" pitchFamily="2" charset="2"/>
              <a:buChar char="ü"/>
            </a:pPr>
            <a:r>
              <a:rPr lang="ar-SA" sz="2700" b="1" dirty="0" smtClean="0"/>
              <a:t>من الضروري أن تكون إستراتيجية الجودة </a:t>
            </a:r>
            <a:r>
              <a:rPr lang="ar-SA" sz="2700" b="1" dirty="0" smtClean="0">
                <a:solidFill>
                  <a:srgbClr val="993300"/>
                </a:solidFill>
              </a:rPr>
              <a:t>محددة ومعروفة لكافة الجهات </a:t>
            </a:r>
            <a:r>
              <a:rPr lang="ar-SA" sz="2700" b="1" dirty="0" smtClean="0"/>
              <a:t>سواء من داخل أو خارج المنظمة.</a:t>
            </a:r>
          </a:p>
          <a:p>
            <a:pPr marL="514350" indent="-514350" algn="just">
              <a:buFont typeface="Wingdings" pitchFamily="2" charset="2"/>
              <a:buChar char="ü"/>
            </a:pPr>
            <a:r>
              <a:rPr lang="ar-SA" sz="2700" b="1" dirty="0" smtClean="0"/>
              <a:t>ضرورة </a:t>
            </a:r>
            <a:r>
              <a:rPr lang="ar-SA" sz="2700" b="1" dirty="0" smtClean="0">
                <a:solidFill>
                  <a:srgbClr val="993300"/>
                </a:solidFill>
              </a:rPr>
              <a:t>إبلاغ كافة الأطراف المشتركة في العملية الإنتاجية بالمعايير والمواصفات المطلوبة لتصميم المنتج</a:t>
            </a:r>
            <a:r>
              <a:rPr lang="ar-SA" sz="2700" b="1" dirty="0" smtClean="0"/>
              <a:t>، حتى يتم تدبير الموارد وإجراء العمليات التشغيلية في ضوء تلك المواصفات.</a:t>
            </a:r>
          </a:p>
          <a:p>
            <a:pPr marL="514350" indent="-514350" algn="just"/>
            <a:endParaRPr lang="ar-SA" sz="2700" b="1" dirty="0" smtClean="0"/>
          </a:p>
          <a:p>
            <a:pPr marL="514350" indent="-514350" algn="just">
              <a:buFont typeface="+mj-lt"/>
              <a:buAutoNum type="arabicPeriod"/>
            </a:pPr>
            <a:endParaRPr lang="ar-SA" sz="2700" b="1" dirty="0" smtClean="0"/>
          </a:p>
        </p:txBody>
      </p:sp>
    </p:spTree>
  </p:cSld>
  <p:clrMapOvr>
    <a:masterClrMapping/>
  </p:clrMapOvr>
  <p:transition spd="slow">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002060"/>
                </a:solidFill>
                <a:cs typeface="Arial" pitchFamily="34" charset="0"/>
              </a:rPr>
              <a:t> </a:t>
            </a:r>
            <a:r>
              <a:rPr lang="ar-SA" sz="3200" b="1" dirty="0" smtClean="0">
                <a:solidFill>
                  <a:srgbClr val="FF0000"/>
                </a:solidFill>
                <a:cs typeface="Arial" pitchFamily="34" charset="0"/>
              </a:rPr>
              <a:t>(تابع)</a:t>
            </a:r>
            <a:r>
              <a:rPr lang="ar-SA" sz="3200" b="1" dirty="0" smtClean="0">
                <a:solidFill>
                  <a:srgbClr val="002060"/>
                </a:solidFill>
                <a:cs typeface="Arial" pitchFamily="34" charset="0"/>
              </a:rPr>
              <a:t> </a:t>
            </a:r>
            <a:r>
              <a:rPr lang="ar-SA" sz="3200" b="1" dirty="0" smtClean="0">
                <a:solidFill>
                  <a:srgbClr val="009900"/>
                </a:solidFill>
                <a:cs typeface="Arial" pitchFamily="34" charset="0"/>
              </a:rPr>
              <a:t>العلاقة بين إستراتيجية الجودة وإستراتيجية المنظمة: </a:t>
            </a:r>
            <a:r>
              <a:rPr lang="ar-SA" sz="3200" b="1" dirty="0" smtClean="0">
                <a:solidFill>
                  <a:srgbClr val="002060"/>
                </a:solidFill>
                <a:cs typeface="Arial" pitchFamily="34" charset="0"/>
              </a:rPr>
              <a:t> </a:t>
            </a:r>
          </a:p>
        </p:txBody>
      </p:sp>
      <p:sp>
        <p:nvSpPr>
          <p:cNvPr id="7" name="Rectangle 5"/>
          <p:cNvSpPr>
            <a:spLocks noChangeArrowheads="1"/>
          </p:cNvSpPr>
          <p:nvPr/>
        </p:nvSpPr>
        <p:spPr bwMode="auto">
          <a:xfrm>
            <a:off x="152400" y="1447800"/>
            <a:ext cx="9448800" cy="5355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514350" indent="-514350" algn="just">
              <a:buFont typeface="Wingdings" pitchFamily="2" charset="2"/>
              <a:buChar char="ü"/>
            </a:pPr>
            <a:r>
              <a:rPr lang="ar-SA" sz="2600" b="1" dirty="0" smtClean="0"/>
              <a:t>يمكن الإشارة من خلال الشكل إلى </a:t>
            </a:r>
            <a:r>
              <a:rPr lang="ar-SA" sz="2600" b="1" u="sng" dirty="0" smtClean="0"/>
              <a:t>أربعة أنواع أساسية للرقابة على الجودة</a:t>
            </a:r>
            <a:r>
              <a:rPr lang="ar-SA" sz="2600" b="1" dirty="0" smtClean="0"/>
              <a:t>، وهي:</a:t>
            </a:r>
          </a:p>
          <a:p>
            <a:pPr marL="514350" indent="-514350" algn="just"/>
            <a:endParaRPr lang="ar-SA" sz="900" b="1" dirty="0" smtClean="0"/>
          </a:p>
          <a:p>
            <a:pPr marL="514350" indent="-514350" algn="just"/>
            <a:r>
              <a:rPr lang="ar-SA" sz="2700" b="1" dirty="0" smtClean="0"/>
              <a:t>    - الرقابة على </a:t>
            </a:r>
            <a:r>
              <a:rPr lang="ar-SA" sz="2700" b="1" dirty="0" smtClean="0">
                <a:solidFill>
                  <a:srgbClr val="993300"/>
                </a:solidFill>
              </a:rPr>
              <a:t>المدخلات</a:t>
            </a:r>
            <a:r>
              <a:rPr lang="ar-SA" sz="2700" b="1" dirty="0" smtClean="0"/>
              <a:t> اللازمة للإنتاج. </a:t>
            </a:r>
          </a:p>
          <a:p>
            <a:pPr marL="514350" indent="-514350" algn="just"/>
            <a:r>
              <a:rPr lang="ar-SA" sz="2700" b="1" dirty="0" smtClean="0"/>
              <a:t>    - الرقابة على </a:t>
            </a:r>
            <a:r>
              <a:rPr lang="ar-SA" sz="2700" b="1" dirty="0" smtClean="0">
                <a:solidFill>
                  <a:srgbClr val="993300"/>
                </a:solidFill>
              </a:rPr>
              <a:t>الإنتاج أثناء عملية الإنتاج الفعلي</a:t>
            </a:r>
            <a:r>
              <a:rPr lang="ar-SA" sz="2700" b="1" dirty="0" smtClean="0"/>
              <a:t>، </a:t>
            </a:r>
            <a:r>
              <a:rPr lang="ar-SA" sz="2600" b="1" dirty="0" smtClean="0"/>
              <a:t>وخلال المراحل المختلفة للإنتاج.</a:t>
            </a:r>
          </a:p>
          <a:p>
            <a:pPr marL="514350" indent="-514350" algn="just"/>
            <a:r>
              <a:rPr lang="ar-SA" sz="2700" b="1" dirty="0" smtClean="0"/>
              <a:t>    - الرقابة على </a:t>
            </a:r>
            <a:r>
              <a:rPr lang="ar-SA" sz="2700" b="1" dirty="0" smtClean="0">
                <a:solidFill>
                  <a:srgbClr val="993300"/>
                </a:solidFill>
              </a:rPr>
              <a:t>الإنتاج النهائي قبل القيام بعملية إيصال المنتجات إلى العملاء</a:t>
            </a:r>
            <a:r>
              <a:rPr lang="ar-SA" sz="2700" b="1" dirty="0" smtClean="0"/>
              <a:t>.</a:t>
            </a:r>
          </a:p>
          <a:p>
            <a:pPr marL="514350" indent="-514350" algn="just"/>
            <a:r>
              <a:rPr lang="ar-SA" sz="2700" b="1" dirty="0" smtClean="0"/>
              <a:t>    - الرقابة على </a:t>
            </a:r>
            <a:r>
              <a:rPr lang="ar-SA" sz="2700" b="1" dirty="0" smtClean="0">
                <a:solidFill>
                  <a:srgbClr val="993300"/>
                </a:solidFill>
              </a:rPr>
              <a:t>جودة المنتج أثناء الاستخدام الفعلي من قبل المستهلك</a:t>
            </a:r>
            <a:r>
              <a:rPr lang="ar-SA" sz="2700" b="1" dirty="0" smtClean="0"/>
              <a:t>.</a:t>
            </a:r>
          </a:p>
          <a:p>
            <a:pPr marL="514350" indent="-514350" algn="just"/>
            <a:endParaRPr lang="ar-SA" sz="700" b="1" dirty="0" smtClean="0"/>
          </a:p>
          <a:p>
            <a:pPr marL="514350" indent="-514350" algn="just">
              <a:buFont typeface="Wingdings" pitchFamily="2" charset="2"/>
              <a:buChar char="ü"/>
            </a:pPr>
            <a:r>
              <a:rPr lang="ar-SA" sz="2700" b="1" dirty="0" smtClean="0">
                <a:solidFill>
                  <a:srgbClr val="993300"/>
                </a:solidFill>
              </a:rPr>
              <a:t>ضرورة</a:t>
            </a:r>
            <a:r>
              <a:rPr lang="ar-SA" sz="2700" b="1" dirty="0" smtClean="0"/>
              <a:t> الحصول على </a:t>
            </a:r>
            <a:r>
              <a:rPr lang="ar-SA" sz="2700" b="1" dirty="0" smtClean="0">
                <a:solidFill>
                  <a:srgbClr val="993300"/>
                </a:solidFill>
              </a:rPr>
              <a:t>التغذية العكسية </a:t>
            </a:r>
            <a:r>
              <a:rPr lang="ar-SA" sz="2700" b="1" dirty="0" smtClean="0"/>
              <a:t>وبشكل دقيق وسريع عن نتيجة كل نوع من أنواع الرقابة على الجودة التي تم ممارستها، وذلك حتى يتم اتخاذ الإجراءات العلاجية المناسبة.</a:t>
            </a:r>
          </a:p>
          <a:p>
            <a:pPr marL="514350" indent="-514350" algn="just"/>
            <a:endParaRPr lang="en-US" sz="900" b="1" dirty="0" smtClean="0"/>
          </a:p>
          <a:p>
            <a:pPr marL="514350" indent="-514350" algn="just"/>
            <a:r>
              <a:rPr lang="ar-SA" sz="2600" b="1" u="sng" dirty="0" smtClean="0"/>
              <a:t>خلاصة</a:t>
            </a:r>
            <a:r>
              <a:rPr lang="ar-SA" sz="2400" b="1" dirty="0" smtClean="0"/>
              <a:t>: </a:t>
            </a:r>
            <a:r>
              <a:rPr lang="ar-SA" sz="2200" b="1" dirty="0" smtClean="0">
                <a:solidFill>
                  <a:srgbClr val="993300"/>
                </a:solidFill>
              </a:rPr>
              <a:t>إستراتيجية الجودة هي جزء مهم من إستراتيجية المنظمة، وبالتالي يجب أن تدرك إدارة المنظمة كافة الأبعاد الإستراتيجية للجودة، وأن تولي الاهتمام الكبير للتخطيط الإستراتيجي للجودة</a:t>
            </a:r>
            <a:r>
              <a:rPr lang="ar-SA" sz="2200" b="1" dirty="0" smtClean="0"/>
              <a:t>.</a:t>
            </a:r>
          </a:p>
          <a:p>
            <a:pPr marL="514350" indent="-514350" algn="just"/>
            <a:endParaRPr lang="ar-SA" sz="2700" b="1" dirty="0" smtClean="0"/>
          </a:p>
          <a:p>
            <a:pPr marL="514350" indent="-514350" algn="just">
              <a:buFont typeface="+mj-lt"/>
              <a:buAutoNum type="arabicPeriod"/>
            </a:pPr>
            <a:endParaRPr lang="ar-SA" sz="2700" b="1" dirty="0" smtClean="0"/>
          </a:p>
        </p:txBody>
      </p:sp>
    </p:spTree>
  </p:cSld>
  <p:clrMapOvr>
    <a:masterClrMapping/>
  </p:clrMapOvr>
  <p:transition spd="slow">
    <p:plu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4693</TotalTime>
  <Words>2092</Words>
  <Application>Microsoft Office PowerPoint</Application>
  <PresentationFormat>A4 Paper (210x297 mm)</PresentationFormat>
  <Paragraphs>192</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1</vt:lpstr>
      <vt:lpstr>المحاضرة الخامسة</vt:lpstr>
      <vt:lpstr>:موضوعات الفصل</vt:lpstr>
      <vt:lpstr> مفهوم الإدارة الإستراتيجية: </vt:lpstr>
      <vt:lpstr>عمليات الإدارة الإستراتيجية:</vt:lpstr>
      <vt:lpstr>(تابع) عمليات الإدارة الإستراتيجية:  </vt:lpstr>
      <vt:lpstr>(تابع) عمليات الإدارة الإستراتيجية:  </vt:lpstr>
      <vt:lpstr>(تابع) عمليات الإدارة الإستراتيجية:  </vt:lpstr>
      <vt:lpstr>(تابع) عمليات الإدارة الإستراتيجية:  </vt:lpstr>
      <vt:lpstr>(تابع) عمليات الإدارة الإستراتيجية:  </vt:lpstr>
      <vt:lpstr>(تابع) عمليات الإدارة الإستراتيجية:  </vt:lpstr>
      <vt:lpstr>(تابع) عمليات الإدارة الإستراتيجية:  </vt:lpstr>
      <vt:lpstr>(تابع) عمليات الإدارة الإستراتيجية:  </vt:lpstr>
      <vt:lpstr>(تابع) عمليات الإدارة الإستراتيجية:  </vt:lpstr>
      <vt:lpstr>(تابع) عمليات الإدارة الإستراتيجية:  </vt:lpstr>
      <vt:lpstr>(تابع) عمليات الإدارة الإستراتيجية:  </vt:lpstr>
      <vt:lpstr> أهم الإستراتيجيات المتبعة في مجال الجودة: </vt:lpstr>
      <vt:lpstr> (تابع) استراتيجيات الجودة: </vt:lpstr>
      <vt:lpstr> (تابع) استراتيجيات الجودة: </vt:lpstr>
      <vt:lpstr> العلاقة بين إستراتيجية الجودة وإستراتيجية المنظمة: </vt:lpstr>
      <vt:lpstr> (تابع) العلاقة بين إستراتيجية الجودة وإستراتيجية المنظمة:  </vt:lpstr>
      <vt:lpstr> (تابع) العلاقة بين إستراتيجية الجودة وإستراتيجية المنظمة:  </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582</cp:revision>
  <cp:lastPrinted>2011-10-27T16:44:23Z</cp:lastPrinted>
  <dcterms:created xsi:type="dcterms:W3CDTF">2009-10-14T19:14:34Z</dcterms:created>
  <dcterms:modified xsi:type="dcterms:W3CDTF">2012-09-24T09:38:54Z</dcterms:modified>
</cp:coreProperties>
</file>