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22" r:id="rId2"/>
    <p:sldId id="321" r:id="rId3"/>
    <p:sldId id="259" r:id="rId4"/>
    <p:sldId id="287" r:id="rId5"/>
    <p:sldId id="391" r:id="rId6"/>
    <p:sldId id="358" r:id="rId7"/>
    <p:sldId id="392" r:id="rId8"/>
    <p:sldId id="393" r:id="rId9"/>
    <p:sldId id="375" r:id="rId10"/>
    <p:sldId id="394" r:id="rId11"/>
    <p:sldId id="376" r:id="rId12"/>
    <p:sldId id="395" r:id="rId13"/>
    <p:sldId id="396" r:id="rId14"/>
    <p:sldId id="378" r:id="rId15"/>
    <p:sldId id="397" r:id="rId16"/>
    <p:sldId id="398" r:id="rId17"/>
    <p:sldId id="379" r:id="rId18"/>
    <p:sldId id="380" r:id="rId19"/>
    <p:sldId id="399" r:id="rId20"/>
    <p:sldId id="266" r:id="rId21"/>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9900"/>
    <a:srgbClr val="FF3300"/>
    <a:srgbClr val="CC6600"/>
    <a:srgbClr val="000000"/>
    <a:srgbClr val="663300"/>
    <a:srgbClr val="AD9968"/>
    <a:srgbClr val="3B84AF"/>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70" d="100"/>
          <a:sy n="70" d="100"/>
        </p:scale>
        <p:origin x="-1596"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222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D0A102-8ED4-4440-946D-7612BC523316}" type="doc">
      <dgm:prSet loTypeId="urn:microsoft.com/office/officeart/2005/8/layout/pyramid1" loCatId="pyramid" qsTypeId="urn:microsoft.com/office/officeart/2005/8/quickstyle/simple1" qsCatId="simple" csTypeId="urn:microsoft.com/office/officeart/2005/8/colors/accent1_2" csCatId="accent1" phldr="1"/>
      <dgm:spPr/>
    </dgm:pt>
    <dgm:pt modelId="{07D07EE9-9D92-436B-8395-71C8765FA184}">
      <dgm:prSet phldrT="[Text]" custT="1"/>
      <dgm:spPr/>
      <dgm:t>
        <a:bodyPr/>
        <a:lstStyle/>
        <a:p>
          <a:endParaRPr lang="ar-SA" sz="2400" b="1" dirty="0" smtClean="0">
            <a:solidFill>
              <a:srgbClr val="993300"/>
            </a:solidFill>
          </a:endParaRPr>
        </a:p>
        <a:p>
          <a:r>
            <a:rPr lang="ar-SA" sz="2400" b="1" u="sng" dirty="0" smtClean="0">
              <a:solidFill>
                <a:srgbClr val="993300"/>
              </a:solidFill>
            </a:rPr>
            <a:t>تحقيق </a:t>
          </a:r>
        </a:p>
        <a:p>
          <a:r>
            <a:rPr lang="ar-SA" sz="2400" b="1" u="sng" dirty="0" smtClean="0">
              <a:solidFill>
                <a:srgbClr val="993300"/>
              </a:solidFill>
            </a:rPr>
            <a:t>الذات: </a:t>
          </a:r>
          <a:endParaRPr lang="en-US" sz="2400" b="1" u="sng" dirty="0">
            <a:solidFill>
              <a:srgbClr val="993300"/>
            </a:solidFill>
          </a:endParaRPr>
        </a:p>
      </dgm:t>
    </dgm:pt>
    <dgm:pt modelId="{A5A7C186-69CB-4184-B7B2-FB80EBA4C39F}" type="parTrans" cxnId="{D3B6EBD3-3C28-4FF2-AAEA-B7EC5183E886}">
      <dgm:prSet/>
      <dgm:spPr/>
      <dgm:t>
        <a:bodyPr/>
        <a:lstStyle/>
        <a:p>
          <a:endParaRPr lang="en-US" sz="2800" b="1"/>
        </a:p>
      </dgm:t>
    </dgm:pt>
    <dgm:pt modelId="{FE89AC24-CC31-4EE0-8EBE-19A2A8C0B922}" type="sibTrans" cxnId="{D3B6EBD3-3C28-4FF2-AAEA-B7EC5183E886}">
      <dgm:prSet/>
      <dgm:spPr/>
      <dgm:t>
        <a:bodyPr/>
        <a:lstStyle/>
        <a:p>
          <a:endParaRPr lang="en-US" sz="2800" b="1"/>
        </a:p>
      </dgm:t>
    </dgm:pt>
    <dgm:pt modelId="{32F7BF99-9CC7-4651-BE52-CEACB6EEBDF3}">
      <dgm:prSet phldrT="[Text]" custT="1"/>
      <dgm:spPr/>
      <dgm:t>
        <a:bodyPr/>
        <a:lstStyle/>
        <a:p>
          <a:r>
            <a:rPr lang="ar-SA" sz="2400" b="1" u="sng" dirty="0" smtClean="0">
              <a:solidFill>
                <a:srgbClr val="993300"/>
              </a:solidFill>
            </a:rPr>
            <a:t>التقدير والاحترام:</a:t>
          </a:r>
        </a:p>
        <a:p>
          <a:r>
            <a:rPr lang="ar-SA" sz="2000" b="0" dirty="0" smtClean="0"/>
            <a:t>احترام الفرد لذاته وتقديرالآخرين له</a:t>
          </a:r>
        </a:p>
      </dgm:t>
    </dgm:pt>
    <dgm:pt modelId="{7D13C846-0233-4CA3-A0D4-239BBE6162F9}" type="parTrans" cxnId="{E3933BF8-895D-4129-B92B-9E1E3D1FD64F}">
      <dgm:prSet/>
      <dgm:spPr/>
      <dgm:t>
        <a:bodyPr/>
        <a:lstStyle/>
        <a:p>
          <a:endParaRPr lang="en-US" sz="2800" b="1"/>
        </a:p>
      </dgm:t>
    </dgm:pt>
    <dgm:pt modelId="{5E26B868-70D7-4EF8-BDAF-263E4F25FB16}" type="sibTrans" cxnId="{E3933BF8-895D-4129-B92B-9E1E3D1FD64F}">
      <dgm:prSet/>
      <dgm:spPr/>
      <dgm:t>
        <a:bodyPr/>
        <a:lstStyle/>
        <a:p>
          <a:endParaRPr lang="en-US" sz="2800" b="1"/>
        </a:p>
      </dgm:t>
    </dgm:pt>
    <dgm:pt modelId="{ECE36F8E-3840-4DA0-BFD7-47A8203A7ABD}">
      <dgm:prSet phldrT="[Text]" custT="1"/>
      <dgm:spPr/>
      <dgm:t>
        <a:bodyPr/>
        <a:lstStyle/>
        <a:p>
          <a:r>
            <a:rPr lang="ar-SA" sz="2400" b="1" u="sng" dirty="0" smtClean="0">
              <a:solidFill>
                <a:srgbClr val="993300"/>
              </a:solidFill>
            </a:rPr>
            <a:t>الحاجات الإجتماعية:</a:t>
          </a:r>
        </a:p>
        <a:p>
          <a:r>
            <a:rPr lang="ar-SA" sz="2000" b="0" dirty="0" smtClean="0"/>
            <a:t>الانضمام إلى جماعات، علاقات، إنتماء..</a:t>
          </a:r>
          <a:endParaRPr lang="en-US" sz="2000" b="0" dirty="0"/>
        </a:p>
      </dgm:t>
    </dgm:pt>
    <dgm:pt modelId="{6CCA311F-726A-4769-BBD0-54E2D6AFE506}" type="parTrans" cxnId="{9E128025-05F6-4F0A-A607-6C0135EDCD95}">
      <dgm:prSet/>
      <dgm:spPr/>
      <dgm:t>
        <a:bodyPr/>
        <a:lstStyle/>
        <a:p>
          <a:endParaRPr lang="en-US" sz="2800" b="1"/>
        </a:p>
      </dgm:t>
    </dgm:pt>
    <dgm:pt modelId="{B0816B2B-6B5B-432A-A99D-E7406DA48243}" type="sibTrans" cxnId="{9E128025-05F6-4F0A-A607-6C0135EDCD95}">
      <dgm:prSet/>
      <dgm:spPr/>
      <dgm:t>
        <a:bodyPr/>
        <a:lstStyle/>
        <a:p>
          <a:endParaRPr lang="en-US" sz="2800" b="1"/>
        </a:p>
      </dgm:t>
    </dgm:pt>
    <dgm:pt modelId="{212CB3DA-5D57-4A2F-8433-2A030F8E7C66}" type="pres">
      <dgm:prSet presAssocID="{7ED0A102-8ED4-4440-946D-7612BC523316}" presName="Name0" presStyleCnt="0">
        <dgm:presLayoutVars>
          <dgm:dir/>
          <dgm:animLvl val="lvl"/>
          <dgm:resizeHandles val="exact"/>
        </dgm:presLayoutVars>
      </dgm:prSet>
      <dgm:spPr/>
    </dgm:pt>
    <dgm:pt modelId="{DA575393-B5F7-4BDC-A3A3-02E2D51AA81D}" type="pres">
      <dgm:prSet presAssocID="{07D07EE9-9D92-436B-8395-71C8765FA184}" presName="Name8" presStyleCnt="0"/>
      <dgm:spPr/>
    </dgm:pt>
    <dgm:pt modelId="{D3ABFF36-6F4E-4885-857F-9240872228D6}" type="pres">
      <dgm:prSet presAssocID="{07D07EE9-9D92-436B-8395-71C8765FA184}" presName="level" presStyleLbl="node1" presStyleIdx="0" presStyleCnt="3" custScaleX="103153" custScaleY="46682" custLinFactNeighborX="1349" custLinFactNeighborY="1660">
        <dgm:presLayoutVars>
          <dgm:chMax val="1"/>
          <dgm:bulletEnabled val="1"/>
        </dgm:presLayoutVars>
      </dgm:prSet>
      <dgm:spPr/>
      <dgm:t>
        <a:bodyPr/>
        <a:lstStyle/>
        <a:p>
          <a:endParaRPr lang="en-US"/>
        </a:p>
      </dgm:t>
    </dgm:pt>
    <dgm:pt modelId="{E6644962-EA74-4D54-954F-EA445B1FC413}" type="pres">
      <dgm:prSet presAssocID="{07D07EE9-9D92-436B-8395-71C8765FA184}" presName="levelTx" presStyleLbl="revTx" presStyleIdx="0" presStyleCnt="0">
        <dgm:presLayoutVars>
          <dgm:chMax val="1"/>
          <dgm:bulletEnabled val="1"/>
        </dgm:presLayoutVars>
      </dgm:prSet>
      <dgm:spPr/>
      <dgm:t>
        <a:bodyPr/>
        <a:lstStyle/>
        <a:p>
          <a:endParaRPr lang="en-US"/>
        </a:p>
      </dgm:t>
    </dgm:pt>
    <dgm:pt modelId="{967CDB25-8E45-4633-BC91-F85C210CB979}" type="pres">
      <dgm:prSet presAssocID="{32F7BF99-9CC7-4651-BE52-CEACB6EEBDF3}" presName="Name8" presStyleCnt="0"/>
      <dgm:spPr/>
    </dgm:pt>
    <dgm:pt modelId="{82C72730-5717-4F32-84D7-81B192C1621D}" type="pres">
      <dgm:prSet presAssocID="{32F7BF99-9CC7-4651-BE52-CEACB6EEBDF3}" presName="level" presStyleLbl="node1" presStyleIdx="1" presStyleCnt="3" custScaleY="36400" custLinFactNeighborY="0">
        <dgm:presLayoutVars>
          <dgm:chMax val="1"/>
          <dgm:bulletEnabled val="1"/>
        </dgm:presLayoutVars>
      </dgm:prSet>
      <dgm:spPr/>
      <dgm:t>
        <a:bodyPr/>
        <a:lstStyle/>
        <a:p>
          <a:endParaRPr lang="en-US"/>
        </a:p>
      </dgm:t>
    </dgm:pt>
    <dgm:pt modelId="{DE16E2E1-CD6D-486D-839F-79D1D3127DF1}" type="pres">
      <dgm:prSet presAssocID="{32F7BF99-9CC7-4651-BE52-CEACB6EEBDF3}" presName="levelTx" presStyleLbl="revTx" presStyleIdx="0" presStyleCnt="0">
        <dgm:presLayoutVars>
          <dgm:chMax val="1"/>
          <dgm:bulletEnabled val="1"/>
        </dgm:presLayoutVars>
      </dgm:prSet>
      <dgm:spPr/>
      <dgm:t>
        <a:bodyPr/>
        <a:lstStyle/>
        <a:p>
          <a:endParaRPr lang="en-US"/>
        </a:p>
      </dgm:t>
    </dgm:pt>
    <dgm:pt modelId="{399F1524-0906-4BC9-B28B-3E9B68EE0819}" type="pres">
      <dgm:prSet presAssocID="{ECE36F8E-3840-4DA0-BFD7-47A8203A7ABD}" presName="Name8" presStyleCnt="0"/>
      <dgm:spPr/>
    </dgm:pt>
    <dgm:pt modelId="{1BF6EF3F-C0B7-4176-82B9-C8295DD4DD6D}" type="pres">
      <dgm:prSet presAssocID="{ECE36F8E-3840-4DA0-BFD7-47A8203A7ABD}" presName="level" presStyleLbl="node1" presStyleIdx="2" presStyleCnt="3" custScaleY="40819" custLinFactNeighborX="17391" custLinFactNeighborY="19665">
        <dgm:presLayoutVars>
          <dgm:chMax val="1"/>
          <dgm:bulletEnabled val="1"/>
        </dgm:presLayoutVars>
      </dgm:prSet>
      <dgm:spPr/>
      <dgm:t>
        <a:bodyPr/>
        <a:lstStyle/>
        <a:p>
          <a:endParaRPr lang="en-US"/>
        </a:p>
      </dgm:t>
    </dgm:pt>
    <dgm:pt modelId="{18C329DB-823E-4403-922A-94F099660DE1}" type="pres">
      <dgm:prSet presAssocID="{ECE36F8E-3840-4DA0-BFD7-47A8203A7ABD}" presName="levelTx" presStyleLbl="revTx" presStyleIdx="0" presStyleCnt="0">
        <dgm:presLayoutVars>
          <dgm:chMax val="1"/>
          <dgm:bulletEnabled val="1"/>
        </dgm:presLayoutVars>
      </dgm:prSet>
      <dgm:spPr/>
      <dgm:t>
        <a:bodyPr/>
        <a:lstStyle/>
        <a:p>
          <a:endParaRPr lang="en-US"/>
        </a:p>
      </dgm:t>
    </dgm:pt>
  </dgm:ptLst>
  <dgm:cxnLst>
    <dgm:cxn modelId="{1661B88F-CA7B-4571-9D28-CED460544EFC}" type="presOf" srcId="{32F7BF99-9CC7-4651-BE52-CEACB6EEBDF3}" destId="{DE16E2E1-CD6D-486D-839F-79D1D3127DF1}" srcOrd="1" destOrd="0" presId="urn:microsoft.com/office/officeart/2005/8/layout/pyramid1"/>
    <dgm:cxn modelId="{B884F595-E0BF-4A7E-A27E-69D4BE70E5F8}" type="presOf" srcId="{07D07EE9-9D92-436B-8395-71C8765FA184}" destId="{D3ABFF36-6F4E-4885-857F-9240872228D6}" srcOrd="0" destOrd="0" presId="urn:microsoft.com/office/officeart/2005/8/layout/pyramid1"/>
    <dgm:cxn modelId="{E3933BF8-895D-4129-B92B-9E1E3D1FD64F}" srcId="{7ED0A102-8ED4-4440-946D-7612BC523316}" destId="{32F7BF99-9CC7-4651-BE52-CEACB6EEBDF3}" srcOrd="1" destOrd="0" parTransId="{7D13C846-0233-4CA3-A0D4-239BBE6162F9}" sibTransId="{5E26B868-70D7-4EF8-BDAF-263E4F25FB16}"/>
    <dgm:cxn modelId="{A52C1D71-4E87-4332-A739-E1CDB8738320}" type="presOf" srcId="{ECE36F8E-3840-4DA0-BFD7-47A8203A7ABD}" destId="{18C329DB-823E-4403-922A-94F099660DE1}" srcOrd="1" destOrd="0" presId="urn:microsoft.com/office/officeart/2005/8/layout/pyramid1"/>
    <dgm:cxn modelId="{27E374A0-2092-4990-BCAE-D43B4B2DA78A}" type="presOf" srcId="{32F7BF99-9CC7-4651-BE52-CEACB6EEBDF3}" destId="{82C72730-5717-4F32-84D7-81B192C1621D}" srcOrd="0" destOrd="0" presId="urn:microsoft.com/office/officeart/2005/8/layout/pyramid1"/>
    <dgm:cxn modelId="{D3B6EBD3-3C28-4FF2-AAEA-B7EC5183E886}" srcId="{7ED0A102-8ED4-4440-946D-7612BC523316}" destId="{07D07EE9-9D92-436B-8395-71C8765FA184}" srcOrd="0" destOrd="0" parTransId="{A5A7C186-69CB-4184-B7B2-FB80EBA4C39F}" sibTransId="{FE89AC24-CC31-4EE0-8EBE-19A2A8C0B922}"/>
    <dgm:cxn modelId="{ECF7EAAF-AFA0-4B67-9D15-E4258B1A9335}" type="presOf" srcId="{07D07EE9-9D92-436B-8395-71C8765FA184}" destId="{E6644962-EA74-4D54-954F-EA445B1FC413}" srcOrd="1" destOrd="0" presId="urn:microsoft.com/office/officeart/2005/8/layout/pyramid1"/>
    <dgm:cxn modelId="{9E128025-05F6-4F0A-A607-6C0135EDCD95}" srcId="{7ED0A102-8ED4-4440-946D-7612BC523316}" destId="{ECE36F8E-3840-4DA0-BFD7-47A8203A7ABD}" srcOrd="2" destOrd="0" parTransId="{6CCA311F-726A-4769-BBD0-54E2D6AFE506}" sibTransId="{B0816B2B-6B5B-432A-A99D-E7406DA48243}"/>
    <dgm:cxn modelId="{279070FF-C31D-431C-AF7F-901A3F8F8B2C}" type="presOf" srcId="{7ED0A102-8ED4-4440-946D-7612BC523316}" destId="{212CB3DA-5D57-4A2F-8433-2A030F8E7C66}" srcOrd="0" destOrd="0" presId="urn:microsoft.com/office/officeart/2005/8/layout/pyramid1"/>
    <dgm:cxn modelId="{FFC97D25-A873-4A60-992F-35161A27A1C4}" type="presOf" srcId="{ECE36F8E-3840-4DA0-BFD7-47A8203A7ABD}" destId="{1BF6EF3F-C0B7-4176-82B9-C8295DD4DD6D}" srcOrd="0" destOrd="0" presId="urn:microsoft.com/office/officeart/2005/8/layout/pyramid1"/>
    <dgm:cxn modelId="{F4480565-468D-4661-B610-910855E93C42}" type="presParOf" srcId="{212CB3DA-5D57-4A2F-8433-2A030F8E7C66}" destId="{DA575393-B5F7-4BDC-A3A3-02E2D51AA81D}" srcOrd="0" destOrd="0" presId="urn:microsoft.com/office/officeart/2005/8/layout/pyramid1"/>
    <dgm:cxn modelId="{474F97DD-D544-4A76-BDB3-B9CC50633F46}" type="presParOf" srcId="{DA575393-B5F7-4BDC-A3A3-02E2D51AA81D}" destId="{D3ABFF36-6F4E-4885-857F-9240872228D6}" srcOrd="0" destOrd="0" presId="urn:microsoft.com/office/officeart/2005/8/layout/pyramid1"/>
    <dgm:cxn modelId="{CB0E9512-48BD-4B9C-9CC0-926DF6D66A36}" type="presParOf" srcId="{DA575393-B5F7-4BDC-A3A3-02E2D51AA81D}" destId="{E6644962-EA74-4D54-954F-EA445B1FC413}" srcOrd="1" destOrd="0" presId="urn:microsoft.com/office/officeart/2005/8/layout/pyramid1"/>
    <dgm:cxn modelId="{922D7D93-488D-4789-AF75-6C9F4DF7F65A}" type="presParOf" srcId="{212CB3DA-5D57-4A2F-8433-2A030F8E7C66}" destId="{967CDB25-8E45-4633-BC91-F85C210CB979}" srcOrd="1" destOrd="0" presId="urn:microsoft.com/office/officeart/2005/8/layout/pyramid1"/>
    <dgm:cxn modelId="{6E92649D-AF97-44BC-97ED-819C9E214ECD}" type="presParOf" srcId="{967CDB25-8E45-4633-BC91-F85C210CB979}" destId="{82C72730-5717-4F32-84D7-81B192C1621D}" srcOrd="0" destOrd="0" presId="urn:microsoft.com/office/officeart/2005/8/layout/pyramid1"/>
    <dgm:cxn modelId="{82D2C282-34E1-4AA1-8D8C-7C7F99E4A236}" type="presParOf" srcId="{967CDB25-8E45-4633-BC91-F85C210CB979}" destId="{DE16E2E1-CD6D-486D-839F-79D1D3127DF1}" srcOrd="1" destOrd="0" presId="urn:microsoft.com/office/officeart/2005/8/layout/pyramid1"/>
    <dgm:cxn modelId="{0A8E36B8-7C06-4C56-A07B-9B8230D4E93F}" type="presParOf" srcId="{212CB3DA-5D57-4A2F-8433-2A030F8E7C66}" destId="{399F1524-0906-4BC9-B28B-3E9B68EE0819}" srcOrd="2" destOrd="0" presId="urn:microsoft.com/office/officeart/2005/8/layout/pyramid1"/>
    <dgm:cxn modelId="{B1DB38CE-653E-43D9-B6FC-AA379CED76C6}" type="presParOf" srcId="{399F1524-0906-4BC9-B28B-3E9B68EE0819}" destId="{1BF6EF3F-C0B7-4176-82B9-C8295DD4DD6D}" srcOrd="0" destOrd="0" presId="urn:microsoft.com/office/officeart/2005/8/layout/pyramid1"/>
    <dgm:cxn modelId="{1992F025-3CD1-4203-A9E1-F8E4701FB7D1}" type="presParOf" srcId="{399F1524-0906-4BC9-B28B-3E9B68EE0819}" destId="{18C329DB-823E-4403-922A-94F099660DE1}" srcOrd="1" destOrd="0" presId="urn:microsoft.com/office/officeart/2005/8/layout/pyramid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ABFF36-6F4E-4885-857F-9240872228D6}">
      <dsp:nvSpPr>
        <dsp:cNvPr id="0" name=""/>
        <dsp:cNvSpPr/>
      </dsp:nvSpPr>
      <dsp:spPr>
        <a:xfrm>
          <a:off x="1586546" y="41857"/>
          <a:ext cx="1984203" cy="1177100"/>
        </a:xfrm>
        <a:prstGeom prst="trapezoid">
          <a:avLst>
            <a:gd name="adj" fmla="val 8170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ar-SA" sz="2400" b="1" kern="1200" dirty="0" smtClean="0">
            <a:solidFill>
              <a:srgbClr val="993300"/>
            </a:solidFill>
          </a:endParaRPr>
        </a:p>
        <a:p>
          <a:pPr lvl="0" algn="ctr" defTabSz="1066800">
            <a:lnSpc>
              <a:spcPct val="90000"/>
            </a:lnSpc>
            <a:spcBef>
              <a:spcPct val="0"/>
            </a:spcBef>
            <a:spcAft>
              <a:spcPct val="35000"/>
            </a:spcAft>
          </a:pPr>
          <a:r>
            <a:rPr lang="ar-SA" sz="2400" b="1" u="sng" kern="1200" dirty="0" smtClean="0">
              <a:solidFill>
                <a:srgbClr val="993300"/>
              </a:solidFill>
            </a:rPr>
            <a:t>تحقيق </a:t>
          </a:r>
        </a:p>
        <a:p>
          <a:pPr lvl="0" algn="ctr" defTabSz="1066800">
            <a:lnSpc>
              <a:spcPct val="90000"/>
            </a:lnSpc>
            <a:spcBef>
              <a:spcPct val="0"/>
            </a:spcBef>
            <a:spcAft>
              <a:spcPct val="35000"/>
            </a:spcAft>
          </a:pPr>
          <a:r>
            <a:rPr lang="ar-SA" sz="2400" b="1" u="sng" kern="1200" dirty="0" smtClean="0">
              <a:solidFill>
                <a:srgbClr val="993300"/>
              </a:solidFill>
            </a:rPr>
            <a:t>الذات: </a:t>
          </a:r>
          <a:endParaRPr lang="en-US" sz="2400" b="1" u="sng" kern="1200" dirty="0">
            <a:solidFill>
              <a:srgbClr val="993300"/>
            </a:solidFill>
          </a:endParaRPr>
        </a:p>
      </dsp:txBody>
      <dsp:txXfrm>
        <a:off x="1586546" y="41857"/>
        <a:ext cx="1984203" cy="1177100"/>
      </dsp:txXfrm>
    </dsp:sp>
    <dsp:sp modelId="{82C72730-5717-4F32-84D7-81B192C1621D}">
      <dsp:nvSpPr>
        <dsp:cNvPr id="0" name=""/>
        <dsp:cNvSpPr/>
      </dsp:nvSpPr>
      <dsp:spPr>
        <a:xfrm>
          <a:off x="840983" y="1177100"/>
          <a:ext cx="3423433" cy="917836"/>
        </a:xfrm>
        <a:prstGeom prst="trapezoid">
          <a:avLst>
            <a:gd name="adj" fmla="val 8170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SA" sz="2400" b="1" u="sng" kern="1200" dirty="0" smtClean="0">
              <a:solidFill>
                <a:srgbClr val="993300"/>
              </a:solidFill>
            </a:rPr>
            <a:t>التقدير والاحترام:</a:t>
          </a:r>
        </a:p>
        <a:p>
          <a:pPr lvl="0" algn="ctr" defTabSz="1066800">
            <a:lnSpc>
              <a:spcPct val="90000"/>
            </a:lnSpc>
            <a:spcBef>
              <a:spcPct val="0"/>
            </a:spcBef>
            <a:spcAft>
              <a:spcPct val="35000"/>
            </a:spcAft>
          </a:pPr>
          <a:r>
            <a:rPr lang="ar-SA" sz="2000" b="0" kern="1200" dirty="0" smtClean="0"/>
            <a:t>احترام الفرد لذاته وتقديرالآخرين له</a:t>
          </a:r>
        </a:p>
      </dsp:txBody>
      <dsp:txXfrm>
        <a:off x="1440084" y="1177100"/>
        <a:ext cx="2225231" cy="917836"/>
      </dsp:txXfrm>
    </dsp:sp>
    <dsp:sp modelId="{1BF6EF3F-C0B7-4176-82B9-C8295DD4DD6D}">
      <dsp:nvSpPr>
        <dsp:cNvPr id="0" name=""/>
        <dsp:cNvSpPr/>
      </dsp:nvSpPr>
      <dsp:spPr>
        <a:xfrm>
          <a:off x="0" y="2094936"/>
          <a:ext cx="5105400" cy="1029263"/>
        </a:xfrm>
        <a:prstGeom prst="trapezoid">
          <a:avLst>
            <a:gd name="adj" fmla="val 8170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SA" sz="2400" b="1" u="sng" kern="1200" dirty="0" smtClean="0">
              <a:solidFill>
                <a:srgbClr val="993300"/>
              </a:solidFill>
            </a:rPr>
            <a:t>الحاجات الإجتماعية:</a:t>
          </a:r>
        </a:p>
        <a:p>
          <a:pPr lvl="0" algn="ctr" defTabSz="1066800">
            <a:lnSpc>
              <a:spcPct val="90000"/>
            </a:lnSpc>
            <a:spcBef>
              <a:spcPct val="0"/>
            </a:spcBef>
            <a:spcAft>
              <a:spcPct val="35000"/>
            </a:spcAft>
          </a:pPr>
          <a:r>
            <a:rPr lang="ar-SA" sz="2000" b="0" kern="1200" dirty="0" smtClean="0"/>
            <a:t>الانضمام إلى جماعات، علاقات، إنتماء..</a:t>
          </a:r>
          <a:endParaRPr lang="en-US" sz="2000" b="0" kern="1200" dirty="0"/>
        </a:p>
      </dsp:txBody>
      <dsp:txXfrm>
        <a:off x="893444" y="2094936"/>
        <a:ext cx="3318510" cy="102926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9/24/2012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xmlns=""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xmlns=""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السادسة</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009900"/>
                </a:solidFill>
                <a:cs typeface="Arial"/>
              </a:rPr>
              <a:t>الموارد البشرية في إدارة الجودة الشاملة</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3">
                                            <p:txEl>
                                              <p:pRg st="0" end="0"/>
                                            </p:txEl>
                                          </p:spTgt>
                                        </p:tgtEl>
                                        <p:attrNameLst>
                                          <p:attrName>ppt_w</p:attrName>
                                        </p:attrNameLst>
                                      </p:cBhvr>
                                    </p:anim>
                                    <p:anim by="(#ppt_w*0.50)" calcmode="lin" valueType="num">
                                      <p:cBhvr>
                                        <p:cTn id="14" dur="500" decel="50000" autoRev="1" fill="hold">
                                          <p:stCondLst>
                                            <p:cond delay="0"/>
                                          </p:stCondLst>
                                        </p:cTn>
                                        <p:tgtEl>
                                          <p:spTgt spid="3">
                                            <p:txEl>
                                              <p:pRg st="0" end="0"/>
                                            </p:txEl>
                                          </p:spTgt>
                                        </p:tgtEl>
                                        <p:attrNameLst>
                                          <p:attrName>ppt_x</p:attrName>
                                        </p:attrNameLst>
                                      </p:cBhvr>
                                    </p:anim>
                                    <p:anim from="(-#ppt_h/2)" to="(#ppt_y)" calcmode="lin" valueType="num">
                                      <p:cBhvr>
                                        <p:cTn id="15" dur="1000" fill="hold">
                                          <p:stCondLst>
                                            <p:cond delay="0"/>
                                          </p:stCondLst>
                                        </p:cTn>
                                        <p:tgtEl>
                                          <p:spTgt spid="3">
                                            <p:txEl>
                                              <p:pRg st="0" end="0"/>
                                            </p:txEl>
                                          </p:spTgt>
                                        </p:tgtEl>
                                        <p:attrNameLst>
                                          <p:attrName>ppt_y</p:attrName>
                                        </p:attrNameLst>
                                      </p:cBhvr>
                                    </p:anim>
                                    <p:animRot by="21600000">
                                      <p:cBhvr>
                                        <p:cTn id="16"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5000"/>
            <a:ext cx="7924800"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دراسة الدوافع والحوافز.</a:t>
            </a:r>
          </a:p>
          <a:p>
            <a:pPr lvl="0" algn="just">
              <a:buFont typeface="Arial" pitchFamily="34" charset="0"/>
              <a:buChar char="•"/>
            </a:pPr>
            <a:r>
              <a:rPr lang="ar-SA" sz="3600" b="1" dirty="0" smtClean="0">
                <a:solidFill>
                  <a:prstClr val="black"/>
                </a:solidFill>
              </a:rPr>
              <a:t> اندماج العاملين.</a:t>
            </a:r>
          </a:p>
          <a:p>
            <a:pPr lvl="0" algn="just">
              <a:buFont typeface="Arial" pitchFamily="34" charset="0"/>
              <a:buChar char="•"/>
            </a:pPr>
            <a:r>
              <a:rPr lang="ar-SA" sz="3600" b="1" dirty="0" smtClean="0">
                <a:solidFill>
                  <a:prstClr val="black"/>
                </a:solidFill>
              </a:rPr>
              <a:t> تمكين العاملين.</a:t>
            </a:r>
          </a:p>
          <a:p>
            <a:pPr lvl="0" algn="just">
              <a:buFont typeface="Arial" pitchFamily="34" charset="0"/>
              <a:buChar char="•"/>
            </a:pPr>
            <a:r>
              <a:rPr lang="ar-SA" sz="3600" b="1" dirty="0" smtClean="0">
                <a:solidFill>
                  <a:prstClr val="black"/>
                </a:solidFill>
              </a:rPr>
              <a:t> الاتصالات بين العاملين.</a:t>
            </a:r>
          </a:p>
          <a:p>
            <a:pPr lvl="0" algn="just">
              <a:buFont typeface="Arial" pitchFamily="34" charset="0"/>
              <a:buChar char="•"/>
            </a:pPr>
            <a:r>
              <a:rPr lang="ar-SA" sz="3600" b="1" dirty="0" smtClean="0">
                <a:solidFill>
                  <a:prstClr val="black"/>
                </a:solidFill>
              </a:rPr>
              <a:t> تدريب الجودة.</a:t>
            </a: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دراسة الدوافع والآثار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572176"/>
            <a:ext cx="9677400" cy="3685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الدوافع</a:t>
            </a:r>
            <a:r>
              <a:rPr lang="ar-SA" sz="2600" b="1" dirty="0" smtClean="0"/>
              <a:t>:           </a:t>
            </a:r>
            <a:r>
              <a:rPr lang="ar-SA" sz="2600" b="1" dirty="0" smtClean="0">
                <a:solidFill>
                  <a:srgbClr val="993300"/>
                </a:solidFill>
              </a:rPr>
              <a:t>قوى داخلية </a:t>
            </a:r>
            <a:r>
              <a:rPr lang="ar-SA" sz="2600" b="1" dirty="0" smtClean="0"/>
              <a:t>تؤثر على تفكير الفرد وتوجه سلوكه باتجاه الهدف الذي يشبع حاجاته ورغباته غير المشبعة. </a:t>
            </a:r>
          </a:p>
          <a:p>
            <a:pPr marL="514350" indent="-514350" algn="just"/>
            <a:r>
              <a:rPr lang="ar-SA" sz="2600" b="1" u="sng" dirty="0" smtClean="0"/>
              <a:t>الحاجة</a:t>
            </a:r>
            <a:r>
              <a:rPr lang="ar-SA" sz="2600" b="1" dirty="0" smtClean="0"/>
              <a:t>:          هي </a:t>
            </a:r>
            <a:r>
              <a:rPr lang="ar-SA" sz="2600" b="1" dirty="0" smtClean="0">
                <a:solidFill>
                  <a:srgbClr val="993300"/>
                </a:solidFill>
              </a:rPr>
              <a:t>حالة من عدم التوازن الفسيولوجي أو النفسي </a:t>
            </a:r>
            <a:r>
              <a:rPr lang="ar-SA" sz="2600" b="1" dirty="0" smtClean="0"/>
              <a:t>كالجوع والعطش أو المركز الوظيفي.</a:t>
            </a:r>
          </a:p>
          <a:p>
            <a:pPr marL="514350" indent="-514350" algn="just"/>
            <a:r>
              <a:rPr lang="ar-SA" sz="2600" b="1" u="sng" dirty="0" smtClean="0"/>
              <a:t>الرغبة</a:t>
            </a:r>
            <a:r>
              <a:rPr lang="ar-SA" sz="2600" b="1" dirty="0" smtClean="0"/>
              <a:t>:            تتعلق </a:t>
            </a:r>
            <a:r>
              <a:rPr lang="ar-SA" sz="2600" b="1" dirty="0" smtClean="0">
                <a:solidFill>
                  <a:srgbClr val="993300"/>
                </a:solidFill>
              </a:rPr>
              <a:t>بالميل إزاء أشياء معينة يؤدي تحقيقها إلى إرضاء الفرد وإسعاده</a:t>
            </a:r>
            <a:r>
              <a:rPr lang="ar-SA" sz="2600" b="1" dirty="0" smtClean="0"/>
              <a:t>. </a:t>
            </a:r>
            <a:r>
              <a:rPr lang="ar-SA" sz="2550" b="1" dirty="0" smtClean="0"/>
              <a:t>وهذا الميل لا يكون ناتجاً عن حالة عدم توازن فسيولوجي أو نفسي لدى الفرد.</a:t>
            </a:r>
          </a:p>
          <a:p>
            <a:pPr marL="514350" indent="-514350" algn="just"/>
            <a:endParaRPr lang="ar-SA" sz="2600" b="1" dirty="0" smtClean="0"/>
          </a:p>
          <a:p>
            <a:pPr marL="514350" indent="-514350" algn="just"/>
            <a:r>
              <a:rPr lang="ar-SA" sz="2600" b="1" dirty="0" smtClean="0"/>
              <a:t>* تعتبر </a:t>
            </a:r>
            <a:r>
              <a:rPr lang="ar-SA" sz="2600" b="1" dirty="0" smtClean="0">
                <a:solidFill>
                  <a:srgbClr val="993300"/>
                </a:solidFill>
              </a:rPr>
              <a:t>نظرية </a:t>
            </a:r>
            <a:r>
              <a:rPr lang="ar-SA" sz="2600" b="1" dirty="0" err="1" smtClean="0">
                <a:solidFill>
                  <a:srgbClr val="993300"/>
                </a:solidFill>
              </a:rPr>
              <a:t>ابراهام</a:t>
            </a:r>
            <a:r>
              <a:rPr lang="ar-SA" sz="2600" b="1" dirty="0" smtClean="0">
                <a:solidFill>
                  <a:srgbClr val="993300"/>
                </a:solidFill>
              </a:rPr>
              <a:t> </a:t>
            </a:r>
            <a:r>
              <a:rPr lang="ar-SA" sz="2600" b="1" dirty="0" err="1" smtClean="0">
                <a:solidFill>
                  <a:srgbClr val="993300"/>
                </a:solidFill>
              </a:rPr>
              <a:t>ماسلو</a:t>
            </a:r>
            <a:r>
              <a:rPr lang="ar-SA" sz="2600" b="1" dirty="0" smtClean="0"/>
              <a:t> </a:t>
            </a:r>
            <a:r>
              <a:rPr lang="en-US" sz="2600" b="1" dirty="0" smtClean="0"/>
              <a:t>Maslow</a:t>
            </a:r>
            <a:r>
              <a:rPr lang="ar-SA" sz="2600" b="1" dirty="0" smtClean="0"/>
              <a:t> للحاجات الإنسانية من أهم النظريات في مجال الدافعية، حيث قام بترتيب الحاجات الإنسانية على شكل سلم هرمي، وكما يلي:</a:t>
            </a:r>
          </a:p>
        </p:txBody>
      </p:sp>
      <p:cxnSp>
        <p:nvCxnSpPr>
          <p:cNvPr id="5" name="Straight Arrow Connector 4"/>
          <p:cNvCxnSpPr/>
          <p:nvPr/>
        </p:nvCxnSpPr>
        <p:spPr>
          <a:xfrm flipH="1" flipV="1">
            <a:off x="7933672" y="1864056"/>
            <a:ext cx="7315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Straight Arrow Connector 8"/>
          <p:cNvCxnSpPr/>
          <p:nvPr/>
        </p:nvCxnSpPr>
        <p:spPr>
          <a:xfrm flipH="1" flipV="1">
            <a:off x="7955280" y="2639704"/>
            <a:ext cx="7315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flipH="1" flipV="1">
            <a:off x="7955280" y="3429000"/>
            <a:ext cx="7315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4989" y="29496"/>
            <a:ext cx="8605012" cy="732504"/>
          </a:xfrm>
        </p:spPr>
        <p:txBody>
          <a:bodyPr>
            <a:normAutofit/>
          </a:bodyPr>
          <a:lstStyle/>
          <a:p>
            <a:pPr algn="r" rtl="1"/>
            <a:r>
              <a:rPr lang="en-US" sz="3600" b="1" dirty="0" smtClean="0">
                <a:solidFill>
                  <a:schemeClr val="tx1"/>
                </a:solidFill>
              </a:rPr>
              <a:t>    </a:t>
            </a:r>
            <a:r>
              <a:rPr lang="ar-SA" sz="3600" b="1" dirty="0" smtClean="0">
                <a:solidFill>
                  <a:schemeClr val="tx1"/>
                </a:solidFill>
              </a:rPr>
              <a:t>نظرية الحاجات الإنسانية: </a:t>
            </a:r>
            <a:r>
              <a:rPr lang="ar-SA" sz="3600" dirty="0" smtClean="0">
                <a:solidFill>
                  <a:schemeClr val="tx1"/>
                </a:solidFill>
                <a:effectLst/>
              </a:rPr>
              <a:t>إبراهام ماسلو.</a:t>
            </a:r>
            <a:endParaRPr lang="en-US" sz="3600" dirty="0"/>
          </a:p>
        </p:txBody>
      </p:sp>
      <p:sp>
        <p:nvSpPr>
          <p:cNvPr id="3" name="Content Placeholder 2"/>
          <p:cNvSpPr>
            <a:spLocks noGrp="1"/>
          </p:cNvSpPr>
          <p:nvPr>
            <p:ph idx="1"/>
          </p:nvPr>
        </p:nvSpPr>
        <p:spPr>
          <a:xfrm>
            <a:off x="990600" y="762000"/>
            <a:ext cx="8832850" cy="5715000"/>
          </a:xfrm>
        </p:spPr>
        <p:txBody>
          <a:bodyPr/>
          <a:lstStyle/>
          <a:p>
            <a:pPr algn="r" rtl="1">
              <a:buNone/>
            </a:pPr>
            <a:r>
              <a:rPr lang="ar-SA" dirty="0" smtClean="0"/>
              <a:t>*</a:t>
            </a:r>
            <a:endParaRPr lang="en-US" dirty="0"/>
          </a:p>
        </p:txBody>
      </p:sp>
      <p:sp>
        <p:nvSpPr>
          <p:cNvPr id="5" name="Slide Number Placeholder 4"/>
          <p:cNvSpPr>
            <a:spLocks noGrp="1"/>
          </p:cNvSpPr>
          <p:nvPr>
            <p:ph type="sldNum" sz="quarter" idx="4294967295"/>
          </p:nvPr>
        </p:nvSpPr>
        <p:spPr>
          <a:xfrm>
            <a:off x="9331452" y="6305550"/>
            <a:ext cx="495300" cy="476250"/>
          </a:xfrm>
          <a:prstGeom prst="rect">
            <a:avLst/>
          </a:prstGeom>
        </p:spPr>
        <p:txBody>
          <a:bodyPr/>
          <a:lstStyle/>
          <a:p>
            <a:fld id="{2516CA6B-16E3-4284-92E5-BD42E824E462}" type="slidenum">
              <a:rPr lang="en-US" sz="1800" smtClean="0"/>
              <a:pPr/>
              <a:t>5</a:t>
            </a:fld>
            <a:endParaRPr lang="en-US" sz="1800" dirty="0"/>
          </a:p>
        </p:txBody>
      </p:sp>
      <p:graphicFrame>
        <p:nvGraphicFramePr>
          <p:cNvPr id="6" name="Diagram 5"/>
          <p:cNvGraphicFramePr/>
          <p:nvPr/>
        </p:nvGraphicFramePr>
        <p:xfrm>
          <a:off x="2895600" y="914400"/>
          <a:ext cx="5105400" cy="312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rapezoid 10"/>
          <p:cNvSpPr/>
          <p:nvPr/>
        </p:nvSpPr>
        <p:spPr>
          <a:xfrm>
            <a:off x="2286000" y="4038600"/>
            <a:ext cx="6324600" cy="838200"/>
          </a:xfrm>
          <a:prstGeom prst="trapezoid">
            <a:avLst>
              <a:gd name="adj" fmla="val 6914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ar-SA" sz="2400" b="1" u="sng" dirty="0" smtClean="0">
                <a:solidFill>
                  <a:srgbClr val="993300"/>
                </a:solidFill>
              </a:rPr>
              <a:t>حاجات الأمان: </a:t>
            </a:r>
            <a:endParaRPr lang="ar-SA" sz="2000" b="1" u="sng" dirty="0" smtClean="0">
              <a:solidFill>
                <a:srgbClr val="993300"/>
              </a:solidFill>
            </a:endParaRPr>
          </a:p>
          <a:p>
            <a:pPr algn="ctr"/>
            <a:r>
              <a:rPr lang="ar-SA" sz="2000" dirty="0" smtClean="0">
                <a:solidFill>
                  <a:schemeClr val="tx1"/>
                </a:solidFill>
              </a:rPr>
              <a:t>كالأمن الشخصي، والحماية من المخاطر، ومن البطالة</a:t>
            </a:r>
            <a:endParaRPr lang="ar-SA" sz="2400" dirty="0" smtClean="0">
              <a:solidFill>
                <a:schemeClr val="tx1"/>
              </a:solidFill>
            </a:endParaRPr>
          </a:p>
          <a:p>
            <a:pPr algn="ctr"/>
            <a:endParaRPr lang="ar-SA" sz="2000" b="1" dirty="0" smtClean="0">
              <a:solidFill>
                <a:schemeClr val="tx1"/>
              </a:solidFill>
            </a:endParaRPr>
          </a:p>
          <a:p>
            <a:pPr algn="ctr"/>
            <a:endParaRPr lang="en-US" sz="2000" b="1" dirty="0">
              <a:solidFill>
                <a:schemeClr val="tx1"/>
              </a:solidFill>
            </a:endParaRPr>
          </a:p>
        </p:txBody>
      </p:sp>
      <p:sp>
        <p:nvSpPr>
          <p:cNvPr id="13" name="Trapezoid 12"/>
          <p:cNvSpPr/>
          <p:nvPr/>
        </p:nvSpPr>
        <p:spPr>
          <a:xfrm>
            <a:off x="1600200" y="4876800"/>
            <a:ext cx="7696200" cy="990600"/>
          </a:xfrm>
          <a:prstGeom prst="trapezoid">
            <a:avLst>
              <a:gd name="adj" fmla="val 6914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ar-SA" sz="2400" b="1" dirty="0" smtClean="0">
                <a:solidFill>
                  <a:srgbClr val="993300"/>
                </a:solidFill>
              </a:rPr>
              <a:t>الحاجات الفسيولوجية (البيولوجية، الأساسية، القاعدة)</a:t>
            </a:r>
          </a:p>
          <a:p>
            <a:pPr algn="ctr"/>
            <a:r>
              <a:rPr lang="ar-SA" sz="2000" dirty="0" smtClean="0">
                <a:solidFill>
                  <a:schemeClr val="tx1"/>
                </a:solidFill>
              </a:rPr>
              <a:t>لازمة للحفاظ على الحياة كالمأكل والمشرب والملبس</a:t>
            </a:r>
            <a:endParaRPr lang="en-US" sz="2000" dirty="0">
              <a:solidFill>
                <a:schemeClr val="tx1"/>
              </a:solidFill>
            </a:endParaRPr>
          </a:p>
        </p:txBody>
      </p:sp>
      <p:sp>
        <p:nvSpPr>
          <p:cNvPr id="14" name="Up Arrow 13"/>
          <p:cNvSpPr/>
          <p:nvPr/>
        </p:nvSpPr>
        <p:spPr>
          <a:xfrm rot="19523784">
            <a:off x="7842521" y="2203683"/>
            <a:ext cx="491126" cy="2546809"/>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557803" y="1197072"/>
            <a:ext cx="2889250" cy="7620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ar-SA" sz="2000" dirty="0" smtClean="0"/>
              <a:t>التميز والإبداع والتفرد </a:t>
            </a:r>
          </a:p>
          <a:p>
            <a:pPr algn="ctr"/>
            <a:r>
              <a:rPr lang="ar-SA" sz="2000" dirty="0" smtClean="0"/>
              <a:t>بأعمال إستثنائية </a:t>
            </a:r>
            <a:endParaRPr lang="en-US" sz="2000" dirty="0"/>
          </a:p>
        </p:txBody>
      </p:sp>
      <p:cxnSp>
        <p:nvCxnSpPr>
          <p:cNvPr id="17" name="Straight Arrow Connector 16"/>
          <p:cNvCxnSpPr/>
          <p:nvPr/>
        </p:nvCxnSpPr>
        <p:spPr>
          <a:xfrm rot="10800000">
            <a:off x="4156789" y="1474836"/>
            <a:ext cx="495300" cy="1588"/>
          </a:xfrm>
          <a:prstGeom prst="straightConnector1">
            <a:avLst/>
          </a:prstGeom>
          <a:ln w="41275">
            <a:tailEnd type="arrow"/>
          </a:ln>
        </p:spPr>
        <p:style>
          <a:lnRef idx="3">
            <a:schemeClr val="dk1"/>
          </a:lnRef>
          <a:fillRef idx="0">
            <a:schemeClr val="dk1"/>
          </a:fillRef>
          <a:effectRef idx="2">
            <a:schemeClr val="dk1"/>
          </a:effectRef>
          <a:fontRef idx="minor">
            <a:schemeClr val="tx1"/>
          </a:fontRef>
        </p:style>
      </p:cxnSp>
      <p:sp>
        <p:nvSpPr>
          <p:cNvPr id="16" name="Explosion 2 15"/>
          <p:cNvSpPr/>
          <p:nvPr/>
        </p:nvSpPr>
        <p:spPr>
          <a:xfrm>
            <a:off x="8077200" y="1752600"/>
            <a:ext cx="1828800" cy="1905000"/>
          </a:xfrm>
          <a:prstGeom prst="irregularSeal2">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1900" b="1" dirty="0" smtClean="0">
                <a:solidFill>
                  <a:schemeClr val="tx1"/>
                </a:solidFill>
              </a:rPr>
              <a:t>التدرج في الإشباع</a:t>
            </a:r>
            <a:endParaRPr lang="en-US" sz="1900" b="1" dirty="0">
              <a:solidFill>
                <a:schemeClr val="tx1"/>
              </a:solidFill>
            </a:endParaRPr>
          </a:p>
        </p:txBody>
      </p:sp>
      <p:sp>
        <p:nvSpPr>
          <p:cNvPr id="18" name="TextBox 17"/>
          <p:cNvSpPr txBox="1"/>
          <p:nvPr/>
        </p:nvSpPr>
        <p:spPr>
          <a:xfrm>
            <a:off x="-76200" y="2768025"/>
            <a:ext cx="3505200" cy="584775"/>
          </a:xfrm>
          <a:prstGeom prst="rect">
            <a:avLst/>
          </a:prstGeom>
          <a:noFill/>
        </p:spPr>
        <p:txBody>
          <a:bodyPr wrap="square" rtlCol="0">
            <a:spAutoFit/>
          </a:bodyPr>
          <a:lstStyle/>
          <a:p>
            <a:pPr marL="596646" indent="-514350"/>
            <a:r>
              <a:rPr lang="ar-SA" sz="1600" b="1" dirty="0" smtClean="0"/>
              <a:t>  الحاجة المشبعة            لا تولد دافع لإشباعها</a:t>
            </a:r>
          </a:p>
          <a:p>
            <a:pPr marL="596646" indent="-514350"/>
            <a:r>
              <a:rPr lang="ar-SA" sz="1600" b="1" dirty="0" smtClean="0"/>
              <a:t>  الحاجة غير المشبعة       تولد دافع لإشباعها</a:t>
            </a:r>
            <a:endParaRPr lang="en-US" sz="1600" b="1" dirty="0"/>
          </a:p>
        </p:txBody>
      </p:sp>
      <p:cxnSp>
        <p:nvCxnSpPr>
          <p:cNvPr id="20" name="Straight Arrow Connector 19"/>
          <p:cNvCxnSpPr/>
          <p:nvPr/>
        </p:nvCxnSpPr>
        <p:spPr>
          <a:xfrm flipH="1">
            <a:off x="1524000" y="2944504"/>
            <a:ext cx="228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Straight Arrow Connector 20"/>
          <p:cNvCxnSpPr/>
          <p:nvPr/>
        </p:nvCxnSpPr>
        <p:spPr>
          <a:xfrm flipH="1">
            <a:off x="1524000" y="3151496"/>
            <a:ext cx="228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slow">
    <p:newsflash/>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edge">
                                      <p:cBhvr>
                                        <p:cTn id="15" dur="2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edge">
                                      <p:cBhvr>
                                        <p:cTn id="20" dur="20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edge">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ppt_x"/>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ppt_x"/>
                                          </p:val>
                                        </p:tav>
                                        <p:tav tm="100000">
                                          <p:val>
                                            <p:strVal val="#ppt_x"/>
                                          </p:val>
                                        </p:tav>
                                      </p:tavLst>
                                    </p:anim>
                                    <p:anim calcmode="lin" valueType="num">
                                      <p:cBhvr additive="base">
                                        <p:cTn id="5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2" presetClass="entr" presetSubtype="4"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slide(fromBottom)">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P spid="11" grpId="0" animBg="1"/>
      <p:bldP spid="13" grpId="0" animBg="1"/>
      <p:bldP spid="14" grpId="0" animBg="1"/>
      <p:bldP spid="15" grpId="0" animBg="1"/>
      <p:bldP spid="16"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200" b="1" dirty="0" smtClean="0">
                <a:solidFill>
                  <a:srgbClr val="FF0000"/>
                </a:solidFill>
              </a:rPr>
              <a:t>(تابع) </a:t>
            </a:r>
            <a:r>
              <a:rPr lang="ar-SA" sz="4200" b="1" dirty="0" smtClean="0">
                <a:solidFill>
                  <a:srgbClr val="002060"/>
                </a:solidFill>
              </a:rPr>
              <a:t>دراسة الدوافع والآثار:</a:t>
            </a:r>
            <a:r>
              <a:rPr lang="ar-SA" sz="4200" b="1" dirty="0" smtClean="0">
                <a:solidFill>
                  <a:srgbClr val="009900"/>
                </a:solidFill>
                <a:cs typeface="Arial" pitchFamily="34" charset="0"/>
              </a:rPr>
              <a:t>  </a:t>
            </a:r>
            <a:endParaRPr lang="ar-SA" sz="4200" b="1" dirty="0">
              <a:solidFill>
                <a:srgbClr val="009900"/>
              </a:solidFill>
              <a:cs typeface="Arial" pitchFamily="34" charset="0"/>
            </a:endParaRPr>
          </a:p>
        </p:txBody>
      </p:sp>
      <p:sp>
        <p:nvSpPr>
          <p:cNvPr id="6" name="Rectangle 4"/>
          <p:cNvSpPr>
            <a:spLocks noChangeArrowheads="1"/>
          </p:cNvSpPr>
          <p:nvPr/>
        </p:nvSpPr>
        <p:spPr bwMode="auto">
          <a:xfrm>
            <a:off x="228600" y="1475125"/>
            <a:ext cx="9220200" cy="4062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توصل ديفيد </a:t>
            </a:r>
            <a:r>
              <a:rPr lang="ar-SA" sz="2600" b="1" dirty="0" err="1" smtClean="0"/>
              <a:t>ماكليلاند</a:t>
            </a:r>
            <a:r>
              <a:rPr lang="ar-SA" sz="2600" b="1" dirty="0" smtClean="0"/>
              <a:t> </a:t>
            </a:r>
            <a:r>
              <a:rPr lang="en-US" sz="2600" b="1" dirty="0" smtClean="0"/>
              <a:t>David McClelland</a:t>
            </a:r>
            <a:r>
              <a:rPr lang="ar-SA" sz="2600" b="1" dirty="0" smtClean="0"/>
              <a:t> إلى تحديد ثلاثة أنواع من الحاجات تؤثر في دافعية العاملين، وهي:</a:t>
            </a:r>
            <a:endParaRPr lang="en-US" sz="2600" b="1" dirty="0" smtClean="0"/>
          </a:p>
          <a:p>
            <a:pPr marL="514350" indent="-514350" algn="just">
              <a:buFont typeface="+mj-lt"/>
              <a:buAutoNum type="arabicPeriod"/>
            </a:pPr>
            <a:r>
              <a:rPr lang="ar-SA" sz="2600" b="1" dirty="0" smtClean="0"/>
              <a:t>الحاجة إلى </a:t>
            </a:r>
            <a:r>
              <a:rPr lang="ar-SA" sz="2600" b="1" dirty="0" smtClean="0">
                <a:solidFill>
                  <a:srgbClr val="993300"/>
                </a:solidFill>
              </a:rPr>
              <a:t>الانتماء</a:t>
            </a:r>
            <a:r>
              <a:rPr lang="ar-SA" sz="2600" b="1" dirty="0" smtClean="0"/>
              <a:t>: يقوم الأفراد ببناء علاقات اجتماعية متينة مع الآخرين على حساب العمل.</a:t>
            </a:r>
          </a:p>
          <a:p>
            <a:pPr marL="514350" indent="-514350" algn="just">
              <a:buFont typeface="+mj-lt"/>
              <a:buAutoNum type="arabicPeriod"/>
            </a:pPr>
            <a:r>
              <a:rPr lang="ar-SA" sz="2600" b="1" dirty="0" smtClean="0"/>
              <a:t>الحاجة إلى </a:t>
            </a:r>
            <a:r>
              <a:rPr lang="ar-SA" sz="2600" b="1" dirty="0" smtClean="0">
                <a:solidFill>
                  <a:srgbClr val="993300"/>
                </a:solidFill>
              </a:rPr>
              <a:t>الإنجاز</a:t>
            </a:r>
            <a:r>
              <a:rPr lang="ar-SA" sz="2600" b="1" dirty="0" smtClean="0"/>
              <a:t>: الأفراد يحبون العمل في الوظائف التي تتصف بالتحدي.</a:t>
            </a:r>
          </a:p>
          <a:p>
            <a:pPr marL="514350" indent="-514350" algn="just">
              <a:buFont typeface="+mj-lt"/>
              <a:buAutoNum type="arabicPeriod"/>
            </a:pPr>
            <a:r>
              <a:rPr lang="ar-SA" sz="2600" b="1" dirty="0" smtClean="0"/>
              <a:t>الحاجة إلى </a:t>
            </a:r>
            <a:r>
              <a:rPr lang="ar-SA" sz="2600" b="1" dirty="0" smtClean="0">
                <a:solidFill>
                  <a:srgbClr val="993300"/>
                </a:solidFill>
              </a:rPr>
              <a:t>السلطة</a:t>
            </a:r>
            <a:r>
              <a:rPr lang="ar-SA" sz="2600" b="1" dirty="0" smtClean="0"/>
              <a:t>: يتصف الأفراد بالتأثير في الآخرين والسيطرة عليهم، ويسعون للحصول على مراكز وظيفية أعلى دائماً.</a:t>
            </a:r>
          </a:p>
          <a:p>
            <a:pPr marL="514350" indent="-514350" algn="just"/>
            <a:endParaRPr lang="ar-SA" sz="1200" b="1" dirty="0" smtClean="0"/>
          </a:p>
          <a:p>
            <a:pPr marL="514350" indent="-514350" algn="just"/>
            <a:endParaRPr lang="ar-SA" sz="700" b="1" dirty="0" smtClean="0"/>
          </a:p>
          <a:p>
            <a:pPr marL="514350" indent="-514350" algn="just"/>
            <a:r>
              <a:rPr lang="ar-SA" sz="2600" b="1" u="sng" dirty="0" smtClean="0"/>
              <a:t>الخلاصة</a:t>
            </a:r>
            <a:r>
              <a:rPr lang="ar-SA" sz="2600" b="1" dirty="0" smtClean="0"/>
              <a:t>: </a:t>
            </a:r>
            <a:r>
              <a:rPr lang="ar-SA" sz="2600" b="1" dirty="0" smtClean="0">
                <a:solidFill>
                  <a:srgbClr val="993300"/>
                </a:solidFill>
              </a:rPr>
              <a:t>حاجات الإنسان عديدة ومتنوعة، وهي تختلف من فرد لآخر، وقد تتغير عند نفس الفرد من وقتٍ لآخر</a:t>
            </a:r>
            <a:r>
              <a:rPr lang="ar-SA" sz="2600" b="1" dirty="0" smtClean="0"/>
              <a:t>.</a:t>
            </a:r>
          </a:p>
        </p:txBody>
      </p:sp>
    </p:spTree>
    <p:extLst>
      <p:ext uri="{BB962C8B-B14F-4D97-AF65-F5344CB8AC3E}">
        <p14:creationId xmlns:p14="http://schemas.microsoft.com/office/powerpoint/2010/main" xmlns="" val="3097407445"/>
      </p:ext>
    </p:extLst>
  </p:cSld>
  <p:clrMapOvr>
    <a:masterClrMapping/>
  </p:clrMapOvr>
  <p:transition spd="slow">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دراسة الدوافع والآثار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652349"/>
            <a:ext cx="9677400" cy="4093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الحوافز</a:t>
            </a:r>
            <a:r>
              <a:rPr lang="ar-SA" sz="2600" b="1" dirty="0" smtClean="0"/>
              <a:t>:          </a:t>
            </a:r>
            <a:r>
              <a:rPr lang="ar-SA" sz="2600" b="1" dirty="0" smtClean="0">
                <a:solidFill>
                  <a:srgbClr val="993300"/>
                </a:solidFill>
              </a:rPr>
              <a:t>قوى خارجية </a:t>
            </a:r>
            <a:r>
              <a:rPr lang="ar-SA" sz="2600" b="1" dirty="0" smtClean="0"/>
              <a:t>تؤثر بشكل أو بآخر في السلوك الإنساني. </a:t>
            </a:r>
            <a:r>
              <a:rPr lang="ar-SA" sz="2600" b="1" dirty="0" smtClean="0">
                <a:solidFill>
                  <a:srgbClr val="993300"/>
                </a:solidFill>
              </a:rPr>
              <a:t>وتُستخدم أدوات التحفيز لتغيير اتجاهات الموظف وبالتالي أداءه. </a:t>
            </a:r>
          </a:p>
          <a:p>
            <a:pPr marL="514350" indent="-514350" algn="just"/>
            <a:endParaRPr lang="ar-SA" sz="800" b="1" dirty="0" smtClean="0"/>
          </a:p>
          <a:p>
            <a:pPr marL="514350" indent="-514350" algn="just"/>
            <a:endParaRPr lang="ar-SA" sz="1200" b="1" dirty="0" smtClean="0"/>
          </a:p>
          <a:p>
            <a:pPr marL="514350" indent="-514350" algn="just"/>
            <a:r>
              <a:rPr lang="ar-SA" sz="2600" b="1" u="sng" dirty="0" smtClean="0"/>
              <a:t>أنواع الحوافز</a:t>
            </a:r>
            <a:r>
              <a:rPr lang="ar-SA" sz="2600" b="1" dirty="0" smtClean="0"/>
              <a:t>: </a:t>
            </a:r>
          </a:p>
          <a:p>
            <a:pPr marL="514350" indent="-514350" algn="just">
              <a:buFont typeface="+mj-lt"/>
              <a:buAutoNum type="arabicPeriod"/>
            </a:pPr>
            <a:r>
              <a:rPr lang="ar-SA" sz="2600" b="1" dirty="0" smtClean="0">
                <a:solidFill>
                  <a:srgbClr val="993300"/>
                </a:solidFill>
              </a:rPr>
              <a:t>من حيث طبيعتها</a:t>
            </a:r>
            <a:r>
              <a:rPr lang="ar-SA" sz="2600" b="1" dirty="0" smtClean="0"/>
              <a:t>: </a:t>
            </a:r>
          </a:p>
          <a:p>
            <a:pPr marL="514350" indent="-514350" algn="just"/>
            <a:r>
              <a:rPr lang="ar-SA" sz="2600" b="1" dirty="0" smtClean="0"/>
              <a:t>    أ- حوافز </a:t>
            </a:r>
            <a:r>
              <a:rPr lang="ar-SA" sz="2600" b="1" dirty="0" smtClean="0">
                <a:solidFill>
                  <a:srgbClr val="993300"/>
                </a:solidFill>
              </a:rPr>
              <a:t>مادية</a:t>
            </a:r>
            <a:r>
              <a:rPr lang="ar-SA" sz="2600" b="1" dirty="0" smtClean="0"/>
              <a:t>.</a:t>
            </a:r>
          </a:p>
          <a:p>
            <a:pPr marL="514350" indent="-514350" algn="just"/>
            <a:r>
              <a:rPr lang="ar-SA" sz="2600" b="1" dirty="0" smtClean="0"/>
              <a:t>   ب- حوافز </a:t>
            </a:r>
            <a:r>
              <a:rPr lang="ar-SA" sz="2600" b="1" dirty="0" smtClean="0">
                <a:solidFill>
                  <a:srgbClr val="993300"/>
                </a:solidFill>
              </a:rPr>
              <a:t>معنوية</a:t>
            </a:r>
            <a:r>
              <a:rPr lang="ar-SA" sz="2600" b="1" dirty="0" smtClean="0"/>
              <a:t>.</a:t>
            </a:r>
          </a:p>
          <a:p>
            <a:pPr marL="514350" indent="-514350" algn="just"/>
            <a:endParaRPr lang="ar-SA" sz="800" b="1" dirty="0" smtClean="0"/>
          </a:p>
          <a:p>
            <a:pPr marL="514350" indent="-514350" algn="just">
              <a:buFont typeface="+mj-lt"/>
              <a:buAutoNum type="arabicPeriod" startAt="2"/>
            </a:pPr>
            <a:r>
              <a:rPr lang="ar-SA" sz="2600" b="1" dirty="0" smtClean="0">
                <a:solidFill>
                  <a:srgbClr val="993300"/>
                </a:solidFill>
              </a:rPr>
              <a:t>من حيث المستفيدين</a:t>
            </a:r>
            <a:r>
              <a:rPr lang="ar-SA" sz="2600" b="1" dirty="0" smtClean="0"/>
              <a:t>:</a:t>
            </a:r>
          </a:p>
          <a:p>
            <a:pPr marL="514350" indent="-514350" algn="just"/>
            <a:r>
              <a:rPr lang="ar-SA" sz="2600" b="1" dirty="0" smtClean="0"/>
              <a:t>    أ- حوافز </a:t>
            </a:r>
            <a:r>
              <a:rPr lang="ar-SA" sz="2600" b="1" dirty="0" smtClean="0">
                <a:solidFill>
                  <a:srgbClr val="993300"/>
                </a:solidFill>
              </a:rPr>
              <a:t>فردية</a:t>
            </a:r>
            <a:r>
              <a:rPr lang="ar-SA" sz="2600" b="1" dirty="0" smtClean="0"/>
              <a:t>.</a:t>
            </a:r>
          </a:p>
          <a:p>
            <a:pPr marL="514350" indent="-514350" algn="just"/>
            <a:r>
              <a:rPr lang="ar-SA" sz="2600" b="1" dirty="0" smtClean="0"/>
              <a:t>   ب- حوافز </a:t>
            </a:r>
            <a:r>
              <a:rPr lang="ar-SA" sz="2600" b="1" dirty="0" smtClean="0">
                <a:solidFill>
                  <a:srgbClr val="993300"/>
                </a:solidFill>
              </a:rPr>
              <a:t>جماعية</a:t>
            </a:r>
            <a:r>
              <a:rPr lang="ar-SA" sz="2600" b="1" dirty="0" smtClean="0"/>
              <a:t>.     </a:t>
            </a:r>
            <a:endParaRPr lang="ar-SA" sz="2600" b="1" dirty="0" smtClean="0">
              <a:solidFill>
                <a:srgbClr val="FF0000"/>
              </a:solidFill>
            </a:endParaRPr>
          </a:p>
        </p:txBody>
      </p:sp>
      <p:cxnSp>
        <p:nvCxnSpPr>
          <p:cNvPr id="5" name="Straight Arrow Connector 4"/>
          <p:cNvCxnSpPr/>
          <p:nvPr/>
        </p:nvCxnSpPr>
        <p:spPr>
          <a:xfrm flipH="1" flipV="1">
            <a:off x="7848600" y="1905000"/>
            <a:ext cx="7315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دراسة الدوافع والآثار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45863"/>
            <a:ext cx="9448800" cy="3254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r>
              <a:rPr lang="ar-SA" sz="2550" b="1" dirty="0" smtClean="0">
                <a:solidFill>
                  <a:srgbClr val="009900"/>
                </a:solidFill>
              </a:rPr>
              <a:t>ضمن فلسفة إدارة الجودة الشاملة ينبغي أن تتوفر في الحوافز المادية الاعتبارات التالية:</a:t>
            </a:r>
          </a:p>
          <a:p>
            <a:pPr marL="514350" indent="-514350" algn="just"/>
            <a:endParaRPr lang="ar-SA" sz="1200" b="1" dirty="0" smtClean="0">
              <a:solidFill>
                <a:srgbClr val="009900"/>
              </a:solidFill>
            </a:endParaRPr>
          </a:p>
          <a:p>
            <a:pPr marL="514350" indent="-514350" algn="just">
              <a:buFont typeface="+mj-lt"/>
              <a:buAutoNum type="arabicPeriod"/>
            </a:pPr>
            <a:r>
              <a:rPr lang="ar-SA" sz="2600" b="1" dirty="0" smtClean="0">
                <a:solidFill>
                  <a:srgbClr val="993300"/>
                </a:solidFill>
              </a:rPr>
              <a:t>مكافآت عادلة</a:t>
            </a:r>
            <a:r>
              <a:rPr lang="ar-SA" sz="2600" b="1" dirty="0" smtClean="0"/>
              <a:t>: قائمة على أسس موضوعية.</a:t>
            </a:r>
          </a:p>
          <a:p>
            <a:pPr marL="514350" indent="-514350" algn="just">
              <a:buFont typeface="+mj-lt"/>
              <a:buAutoNum type="arabicPeriod"/>
            </a:pPr>
            <a:r>
              <a:rPr lang="ar-SA" sz="2600" b="1" dirty="0" smtClean="0">
                <a:solidFill>
                  <a:srgbClr val="993300"/>
                </a:solidFill>
              </a:rPr>
              <a:t>توقيت دفع الحوافز المادية</a:t>
            </a:r>
            <a:r>
              <a:rPr lang="ar-SA" sz="2600" b="1" dirty="0" smtClean="0"/>
              <a:t>: حتى يربط العامل بين الأداء والحوافز.</a:t>
            </a:r>
          </a:p>
          <a:p>
            <a:pPr marL="514350" indent="-514350" algn="just">
              <a:buFont typeface="+mj-lt"/>
              <a:buAutoNum type="arabicPeriod"/>
            </a:pPr>
            <a:r>
              <a:rPr lang="ar-SA" sz="2600" b="1" dirty="0" smtClean="0">
                <a:solidFill>
                  <a:srgbClr val="993300"/>
                </a:solidFill>
              </a:rPr>
              <a:t>منح الحوافز المادية أو المعنوية لمستحقيها أمام العاملين </a:t>
            </a:r>
            <a:r>
              <a:rPr lang="ar-SA" sz="2600" b="1" dirty="0" smtClean="0"/>
              <a:t>لزيادة فعالية تأثيرها.</a:t>
            </a:r>
          </a:p>
          <a:p>
            <a:pPr marL="514350" indent="-514350" algn="just">
              <a:buFont typeface="+mj-lt"/>
              <a:buAutoNum type="arabicPeriod"/>
            </a:pPr>
            <a:r>
              <a:rPr lang="ar-SA" sz="2600" b="1" dirty="0" smtClean="0">
                <a:solidFill>
                  <a:srgbClr val="993300"/>
                </a:solidFill>
              </a:rPr>
              <a:t>منح علاوة جودة سنوية لكافة العاملين </a:t>
            </a:r>
            <a:r>
              <a:rPr lang="ar-SA" sz="2600" b="1" dirty="0" smtClean="0"/>
              <a:t>على أساس نتائج المنظمة.</a:t>
            </a:r>
          </a:p>
          <a:p>
            <a:pPr marL="514350" indent="-514350" algn="just">
              <a:buFont typeface="+mj-lt"/>
              <a:buAutoNum type="arabicPeriod"/>
            </a:pPr>
            <a:r>
              <a:rPr lang="ar-SA" sz="2600" b="1" dirty="0" smtClean="0">
                <a:solidFill>
                  <a:srgbClr val="993300"/>
                </a:solidFill>
              </a:rPr>
              <a:t>استخدام الحوافز المعنوية بشكلٍ متوازي مع الحوافز المادية</a:t>
            </a:r>
            <a:r>
              <a:rPr lang="ar-SA" sz="2600" b="1" dirty="0" smtClean="0"/>
              <a:t>.</a:t>
            </a:r>
          </a:p>
          <a:p>
            <a:pPr marL="514350" indent="-514350" algn="just">
              <a:buFont typeface="+mj-lt"/>
              <a:buAutoNum type="arabicPeriod"/>
            </a:pPr>
            <a:r>
              <a:rPr lang="ar-SA" sz="2600" b="1" dirty="0" smtClean="0">
                <a:solidFill>
                  <a:srgbClr val="993300"/>
                </a:solidFill>
              </a:rPr>
              <a:t>استخدام الحوافز الجماعية</a:t>
            </a:r>
            <a:r>
              <a:rPr lang="ar-SA" sz="2600" b="1" dirty="0" smtClean="0"/>
              <a:t> لأجل تعزيز روح الفريق.</a:t>
            </a:r>
          </a:p>
        </p:txBody>
      </p:sp>
    </p:spTree>
  </p:cSld>
  <p:clrMapOvr>
    <a:masterClrMapping/>
  </p:clrMapOvr>
  <p:transition spd="slow">
    <p:cover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304800"/>
            <a:ext cx="9144000" cy="1143000"/>
          </a:xfrm>
        </p:spPr>
        <p:txBody>
          <a:bodyPr/>
          <a:lstStyle/>
          <a:p>
            <a:pPr algn="just" rtl="1" eaLnBrk="1" hangingPunct="1"/>
            <a:r>
              <a:rPr lang="ar-SA" sz="4000" b="1" dirty="0" smtClean="0">
                <a:solidFill>
                  <a:srgbClr val="002060"/>
                </a:solidFill>
              </a:rPr>
              <a:t>اندماج العاملين: </a:t>
            </a:r>
            <a:r>
              <a:rPr lang="en-US" sz="4000" b="1" dirty="0" smtClean="0">
                <a:solidFill>
                  <a:srgbClr val="002060"/>
                </a:solidFill>
              </a:rPr>
              <a:t> Employee Involvement</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304800" y="1371600"/>
            <a:ext cx="9067800" cy="48628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solidFill>
                  <a:srgbClr val="993300"/>
                </a:solidFill>
              </a:rPr>
              <a:t>لا يعتبر اندماج العاملين هدفاً بحد ذاته، بل هو أداه لترسيخ مساهمة العاملين في كل النواحي الإدارية بالمنظمة</a:t>
            </a:r>
            <a:r>
              <a:rPr lang="ar-SA" sz="2600" b="1" dirty="0" smtClean="0"/>
              <a:t>، من إيجاد أفكار جديدة وحل المشكلات وجهود التحسين المستمر بهدف نجاح المنظمة. فلا بد للإدارة من معاملة الموظف باحترام، وأن تستمع إلى وجهات نظره، وتُزيل عوائق الاتصال مع مدرائه.</a:t>
            </a:r>
          </a:p>
          <a:p>
            <a:pPr marL="514350" indent="-514350" algn="just"/>
            <a:endParaRPr lang="ar-SA" sz="800" b="1" dirty="0" smtClean="0"/>
          </a:p>
          <a:p>
            <a:pPr marL="514350" indent="-514350" algn="just"/>
            <a:r>
              <a:rPr lang="ar-SA" sz="2600" b="1" dirty="0" smtClean="0"/>
              <a:t>* إن كلمة الاندماج </a:t>
            </a:r>
            <a:r>
              <a:rPr lang="ar-SA" sz="2600" b="1" dirty="0" smtClean="0">
                <a:solidFill>
                  <a:srgbClr val="993300"/>
                </a:solidFill>
              </a:rPr>
              <a:t>أعمق وأكثر شمولاً من المشاركة</a:t>
            </a:r>
            <a:r>
              <a:rPr lang="ar-SA" sz="2600" b="1" dirty="0" smtClean="0"/>
              <a:t> </a:t>
            </a:r>
            <a:r>
              <a:rPr lang="en-US" sz="2600" b="1" dirty="0" smtClean="0"/>
              <a:t>Participation</a:t>
            </a:r>
            <a:r>
              <a:rPr lang="ar-SA" sz="2600" b="1" dirty="0" smtClean="0"/>
              <a:t>، وتتضمن </a:t>
            </a:r>
            <a:r>
              <a:rPr lang="ar-SA" sz="2600" b="1" dirty="0" smtClean="0">
                <a:solidFill>
                  <a:srgbClr val="993300"/>
                </a:solidFill>
              </a:rPr>
              <a:t>تشجيع للعاملين على أن يكونوا أكثر قرباً والتصاقاً بأهداف المنظمة</a:t>
            </a:r>
            <a:r>
              <a:rPr lang="ar-SA" sz="2600" b="1" dirty="0" smtClean="0"/>
              <a:t>.</a:t>
            </a:r>
          </a:p>
          <a:p>
            <a:pPr marL="514350" indent="-514350" algn="just"/>
            <a:endParaRPr lang="ar-SA" sz="800" b="1" dirty="0" smtClean="0"/>
          </a:p>
          <a:p>
            <a:pPr marL="514350" indent="-514350" algn="just"/>
            <a:r>
              <a:rPr lang="ar-SA" sz="2600" b="1" dirty="0" smtClean="0"/>
              <a:t>* يعتبر اندماج العاملين </a:t>
            </a:r>
            <a:r>
              <a:rPr lang="ar-SA" sz="2600" b="1" dirty="0" smtClean="0">
                <a:solidFill>
                  <a:srgbClr val="993300"/>
                </a:solidFill>
              </a:rPr>
              <a:t>إحدى أساليب حفز العاملين</a:t>
            </a:r>
            <a:r>
              <a:rPr lang="ar-SA" sz="2600" b="1" dirty="0" smtClean="0"/>
              <a:t>، مما يؤدي على رفع الروح المعنوية للعاملين الذين يدركون أهميتهم في المنظمة ومدى احترام الإدارة لآرائهم، وبالتالي خلق اهتمام كبير لديهم في وظائفهم.</a:t>
            </a:r>
          </a:p>
          <a:p>
            <a:pPr marL="514350" indent="-514350" algn="just"/>
            <a:endParaRPr lang="ar-SA" sz="800" b="1" dirty="0" smtClean="0"/>
          </a:p>
          <a:p>
            <a:pPr marL="514350" indent="-514350" algn="just"/>
            <a:r>
              <a:rPr lang="ar-SA" sz="2600" b="1" dirty="0" smtClean="0"/>
              <a:t>* أثبتت العديد من الدراسات </a:t>
            </a:r>
            <a:r>
              <a:rPr lang="ar-SA" sz="2600" b="1" dirty="0" smtClean="0">
                <a:solidFill>
                  <a:srgbClr val="993300"/>
                </a:solidFill>
              </a:rPr>
              <a:t>وجود علاقة ذات دلالة معنوية بين اندماج العاملين في الإدارة وبين الرضا الوظيفي،</a:t>
            </a:r>
            <a:r>
              <a:rPr lang="ar-SA" sz="2600" b="1" dirty="0" smtClean="0"/>
              <a:t> مما يؤدي لرفع مستوى أداء العاملين.</a:t>
            </a:r>
          </a:p>
        </p:txBody>
      </p:sp>
    </p:spTree>
    <p:extLst>
      <p:ext uri="{BB962C8B-B14F-4D97-AF65-F5344CB8AC3E}">
        <p14:creationId xmlns:p14="http://schemas.microsoft.com/office/powerpoint/2010/main" xmlns="" val="3097407445"/>
      </p:ext>
    </p:extLst>
  </p:cSld>
  <p:clrMapOvr>
    <a:masterClrMapping/>
  </p:clrMapOvr>
  <p:transition spd="slow">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304800"/>
            <a:ext cx="91440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اندماج العاملين:</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304800" y="1447800"/>
            <a:ext cx="9372600" cy="5001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endParaRPr lang="ar-SA" sz="800" b="1" dirty="0" smtClean="0"/>
          </a:p>
          <a:p>
            <a:pPr marL="514350" indent="-514350" algn="just"/>
            <a:r>
              <a:rPr lang="ar-SA" sz="2500" b="1" dirty="0" smtClean="0"/>
              <a:t>* إن اندماج العاملين في وضع الأهداف </a:t>
            </a:r>
            <a:r>
              <a:rPr lang="ar-SA" sz="2500" b="1" dirty="0" smtClean="0">
                <a:solidFill>
                  <a:srgbClr val="993300"/>
                </a:solidFill>
              </a:rPr>
              <a:t>يساعد إلى حدٍ كبير في التحديد الدقيق لهذه الأهداف، وفي إيجاد التزام داخلي </a:t>
            </a:r>
            <a:r>
              <a:rPr lang="ar-SA" sz="2500" b="1" dirty="0" smtClean="0"/>
              <a:t>لدى العاملين تجاه تلك الأهداف، الأمر الذي من شأنه </a:t>
            </a:r>
            <a:r>
              <a:rPr lang="ar-SA" sz="2500" b="1" dirty="0" smtClean="0">
                <a:solidFill>
                  <a:srgbClr val="993300"/>
                </a:solidFill>
              </a:rPr>
              <a:t>تعزيز شعور الملكية النفسية </a:t>
            </a:r>
            <a:r>
              <a:rPr lang="en-US" sz="2500" b="1" dirty="0" smtClean="0"/>
              <a:t>Psychological Ownership</a:t>
            </a:r>
            <a:r>
              <a:rPr lang="ar-SA" sz="2500" b="1" dirty="0" smtClean="0"/>
              <a:t> داخل العاملين، مما يؤدي إلى زيادة الإنتاجية وزيادة أرباح المنظمة، فاعتزاز الفرد بعمله واندماجه في أعمال المنظمة لتحقيق التميز هي </a:t>
            </a:r>
            <a:r>
              <a:rPr lang="ar-SA" sz="2500" b="1" dirty="0" smtClean="0">
                <a:solidFill>
                  <a:srgbClr val="993300"/>
                </a:solidFill>
              </a:rPr>
              <a:t>الحافز الحقيقي في المدى الطويل.</a:t>
            </a:r>
          </a:p>
          <a:p>
            <a:pPr marL="514350" indent="-514350" algn="just"/>
            <a:endParaRPr lang="ar-SA" sz="700" b="1" dirty="0" smtClean="0"/>
          </a:p>
          <a:p>
            <a:pPr marL="514350" indent="-514350" algn="just"/>
            <a:r>
              <a:rPr lang="ar-SA" sz="2600" b="1" dirty="0" smtClean="0"/>
              <a:t>* </a:t>
            </a:r>
            <a:r>
              <a:rPr lang="ar-SA" sz="2400" b="1" dirty="0" smtClean="0"/>
              <a:t>لا بد من التركيز على اندماج العاملين في المنظمة </a:t>
            </a:r>
            <a:r>
              <a:rPr lang="ar-SA" sz="2400" b="1" dirty="0" smtClean="0">
                <a:solidFill>
                  <a:srgbClr val="993300"/>
                </a:solidFill>
              </a:rPr>
              <a:t>وخاصة العمال والمنفذين </a:t>
            </a:r>
            <a:r>
              <a:rPr lang="ar-SA" sz="2400" b="1" dirty="0" smtClean="0"/>
              <a:t>والذين يعملون في أسفل الهرم التنظيمي لكونهم من سيقومون بتطبيق مفهوم إدارة الجودة الشاملة.  </a:t>
            </a:r>
          </a:p>
          <a:p>
            <a:pPr marL="514350" indent="-514350" algn="just"/>
            <a:endParaRPr lang="ar-SA" sz="1200" b="1" dirty="0" smtClean="0">
              <a:solidFill>
                <a:srgbClr val="FF0000"/>
              </a:solidFill>
            </a:endParaRPr>
          </a:p>
          <a:p>
            <a:pPr marL="514350" indent="-514350" algn="just"/>
            <a:endParaRPr lang="ar-SA" sz="700" b="1" dirty="0" smtClean="0">
              <a:solidFill>
                <a:srgbClr val="FF0000"/>
              </a:solidFill>
            </a:endParaRPr>
          </a:p>
          <a:p>
            <a:pPr marL="514350" indent="-514350" algn="just"/>
            <a:r>
              <a:rPr lang="ar-SA" sz="2600" b="1" dirty="0" smtClean="0"/>
              <a:t>*</a:t>
            </a:r>
            <a:r>
              <a:rPr lang="ar-SA" sz="2600" b="1" dirty="0" smtClean="0">
                <a:solidFill>
                  <a:srgbClr val="FF0000"/>
                </a:solidFill>
              </a:rPr>
              <a:t> </a:t>
            </a:r>
            <a:r>
              <a:rPr lang="ar-SA" sz="2500" b="1" dirty="0" smtClean="0">
                <a:solidFill>
                  <a:srgbClr val="993300"/>
                </a:solidFill>
              </a:rPr>
              <a:t>من طرق زيادة اندماج العاملين </a:t>
            </a:r>
            <a:r>
              <a:rPr lang="ar-SA" sz="2500" b="1" dirty="0" smtClean="0"/>
              <a:t>تشكيل الفرق لحل مشاكل العمل، ومناقشات العاملين مع </a:t>
            </a:r>
            <a:r>
              <a:rPr lang="ar-SA" sz="2500" b="1" dirty="0" err="1" smtClean="0"/>
              <a:t>مدرائهم</a:t>
            </a:r>
            <a:r>
              <a:rPr lang="ar-SA" sz="2500" b="1" dirty="0" smtClean="0"/>
              <a:t>، واجتماعات حلقات الجودة، وتشكيل فرق اندماج العاملين في بعض المنظمات، بالإضافة إلى وضع </a:t>
            </a:r>
            <a:r>
              <a:rPr lang="ar-SA" sz="2500" b="1" dirty="0" err="1" smtClean="0"/>
              <a:t>وتفعيل</a:t>
            </a:r>
            <a:r>
              <a:rPr lang="ar-SA" sz="2500" b="1" dirty="0" smtClean="0"/>
              <a:t> أنظمة الاقتراحات.</a:t>
            </a:r>
          </a:p>
          <a:p>
            <a:pPr marL="514350" indent="-514350" algn="just"/>
            <a:endParaRPr lang="ar-SA" sz="800" b="1" dirty="0" smtClean="0"/>
          </a:p>
          <a:p>
            <a:pPr marL="514350" indent="-514350" algn="just"/>
            <a:endParaRPr lang="ar-SA" sz="2600" b="1" dirty="0" smtClean="0"/>
          </a:p>
        </p:txBody>
      </p:sp>
    </p:spTree>
    <p:extLst>
      <p:ext uri="{BB962C8B-B14F-4D97-AF65-F5344CB8AC3E}">
        <p14:creationId xmlns:p14="http://schemas.microsoft.com/office/powerpoint/2010/main" xmlns="" val="3097407445"/>
      </p:ext>
    </p:extLst>
  </p:cSld>
  <p:clrMapOvr>
    <a:masterClrMapping/>
  </p:clrMapOvr>
  <p:transition spd="slow">
    <p:strips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002060"/>
                </a:solidFill>
              </a:rPr>
              <a:t> تمكين العاملين: </a:t>
            </a:r>
            <a:r>
              <a:rPr lang="en-US" sz="4000" b="1" dirty="0" smtClean="0">
                <a:solidFill>
                  <a:srgbClr val="002060"/>
                </a:solidFill>
              </a:rPr>
              <a:t>Employee Empowerment</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381000" y="1828800"/>
            <a:ext cx="9067800" cy="2893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تمكين الموظف</a:t>
            </a:r>
            <a:r>
              <a:rPr lang="ar-SA" sz="2600" b="1" dirty="0" smtClean="0"/>
              <a:t>:        </a:t>
            </a:r>
            <a:r>
              <a:rPr lang="ar-SA" sz="2600" b="1" dirty="0" smtClean="0">
                <a:solidFill>
                  <a:srgbClr val="993300"/>
                </a:solidFill>
              </a:rPr>
              <a:t>رفع قدرته على اتخاذ القرارات بنفسه وبدون إرشاد الإدارة، </a:t>
            </a:r>
            <a:r>
              <a:rPr lang="ar-SA" sz="2600" b="1" dirty="0" smtClean="0"/>
              <a:t>فالهدف الأساسي من التمكين هو توفير الظروف للسماح لكافة الموظفين بأن يساهموا بأقصى طاقاتهم في جهود التحسين المستمر والقيام بأعمالهم </a:t>
            </a:r>
            <a:r>
              <a:rPr lang="ar-SA" sz="2600" b="1" dirty="0" smtClean="0"/>
              <a:t>على أكمل وجه</a:t>
            </a:r>
            <a:r>
              <a:rPr lang="ar-SA" sz="2600" b="1" dirty="0" smtClean="0"/>
              <a:t>، حيث تبرز أهمية معرفة الموظف وسعة إطلاعه في مجال العمل حتى يستطيع أن يتخذ قرارات جيدة وصائبة، </a:t>
            </a:r>
            <a:r>
              <a:rPr lang="ar-SA" sz="2600" b="1" dirty="0" smtClean="0">
                <a:solidFill>
                  <a:srgbClr val="993300"/>
                </a:solidFill>
              </a:rPr>
              <a:t>حيث يمتد شعور الموظف بالمسؤولية عن الأعمال خارج حدود وظيفته.</a:t>
            </a:r>
          </a:p>
          <a:p>
            <a:pPr marL="514350" indent="-514350" algn="just"/>
            <a:endParaRPr lang="ar-SA" sz="2600" b="1" dirty="0" smtClean="0"/>
          </a:p>
        </p:txBody>
      </p:sp>
      <p:cxnSp>
        <p:nvCxnSpPr>
          <p:cNvPr id="5" name="Straight Arrow Connector 4"/>
          <p:cNvCxnSpPr/>
          <p:nvPr/>
        </p:nvCxnSpPr>
        <p:spPr>
          <a:xfrm flipH="1">
            <a:off x="6934200" y="2106304"/>
            <a:ext cx="54864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3097407445"/>
      </p:ext>
    </p:extLst>
  </p:cSld>
  <p:clrMapOvr>
    <a:masterClrMapping/>
  </p:clrMapOvr>
  <p:transition spd="slow">
    <p:wheel spokes="3"/>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002060"/>
                </a:solidFill>
              </a:rPr>
              <a:t> </a:t>
            </a:r>
            <a:r>
              <a:rPr lang="ar-SA" sz="4000" b="1" dirty="0" smtClean="0">
                <a:solidFill>
                  <a:srgbClr val="FF0000"/>
                </a:solidFill>
              </a:rPr>
              <a:t>(تابع) </a:t>
            </a:r>
            <a:r>
              <a:rPr lang="ar-SA" sz="4000" b="1" dirty="0" smtClean="0">
                <a:solidFill>
                  <a:srgbClr val="002060"/>
                </a:solidFill>
              </a:rPr>
              <a:t>تمكين العاملين:</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381000" y="1507391"/>
            <a:ext cx="9067800" cy="347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solidFill>
                  <a:srgbClr val="009900"/>
                </a:solidFill>
              </a:rPr>
              <a:t>إن نجاح التمكين يعتمد على عدة </a:t>
            </a:r>
            <a:r>
              <a:rPr lang="ar-SA" sz="2600" b="1" dirty="0" smtClean="0">
                <a:solidFill>
                  <a:srgbClr val="009900"/>
                </a:solidFill>
              </a:rPr>
              <a:t>عوامل، </a:t>
            </a:r>
            <a:r>
              <a:rPr lang="ar-SA" sz="2600" b="1" dirty="0" smtClean="0">
                <a:solidFill>
                  <a:srgbClr val="009900"/>
                </a:solidFill>
              </a:rPr>
              <a:t>من أهمها: </a:t>
            </a:r>
          </a:p>
          <a:p>
            <a:pPr marL="514350" indent="-514350" algn="just"/>
            <a:endParaRPr lang="ar-SA" sz="1200" b="1" dirty="0" smtClean="0"/>
          </a:p>
          <a:p>
            <a:pPr marL="514350" indent="-514350" algn="just">
              <a:buFont typeface="Wingdings" pitchFamily="2" charset="2"/>
              <a:buChar char="§"/>
            </a:pPr>
            <a:r>
              <a:rPr lang="ar-SA" sz="2600" b="1" dirty="0" smtClean="0">
                <a:solidFill>
                  <a:srgbClr val="993300"/>
                </a:solidFill>
              </a:rPr>
              <a:t>مدى رغبة </a:t>
            </a:r>
            <a:r>
              <a:rPr lang="ar-SA" sz="2600" b="1" dirty="0" err="1" smtClean="0">
                <a:solidFill>
                  <a:srgbClr val="993300"/>
                </a:solidFill>
              </a:rPr>
              <a:t>الرؤوساء</a:t>
            </a:r>
            <a:r>
              <a:rPr lang="ar-SA" sz="2600" b="1" dirty="0" smtClean="0">
                <a:solidFill>
                  <a:srgbClr val="993300"/>
                </a:solidFill>
              </a:rPr>
              <a:t> بتحويل الصلاحيات للمرؤوسين</a:t>
            </a:r>
            <a:r>
              <a:rPr lang="ar-SA" sz="2600" b="1" dirty="0" smtClean="0"/>
              <a:t>.</a:t>
            </a:r>
          </a:p>
          <a:p>
            <a:pPr marL="514350" indent="-514350" algn="just">
              <a:buFont typeface="Wingdings" pitchFamily="2" charset="2"/>
              <a:buChar char="§"/>
            </a:pPr>
            <a:r>
              <a:rPr lang="ar-SA" sz="2600" b="1" dirty="0" smtClean="0">
                <a:solidFill>
                  <a:srgbClr val="993300"/>
                </a:solidFill>
              </a:rPr>
              <a:t>الثقة المتبادلة </a:t>
            </a:r>
            <a:r>
              <a:rPr lang="ar-SA" sz="2600" b="1" dirty="0" smtClean="0"/>
              <a:t>بين الرؤساء والمرؤوسين.</a:t>
            </a:r>
          </a:p>
          <a:p>
            <a:pPr marL="514350" indent="-514350" algn="just">
              <a:buFont typeface="Wingdings" pitchFamily="2" charset="2"/>
              <a:buChar char="§"/>
            </a:pPr>
            <a:r>
              <a:rPr lang="ar-SA" sz="2600" b="1" dirty="0" smtClean="0">
                <a:solidFill>
                  <a:srgbClr val="993300"/>
                </a:solidFill>
              </a:rPr>
              <a:t>فعالية نظام الاتصالات </a:t>
            </a:r>
            <a:r>
              <a:rPr lang="ar-SA" sz="2600" b="1" dirty="0" smtClean="0"/>
              <a:t>والتغذية العكسية في المنظمة.</a:t>
            </a:r>
          </a:p>
          <a:p>
            <a:pPr marL="514350" indent="-514350" algn="just">
              <a:buFont typeface="Wingdings" pitchFamily="2" charset="2"/>
              <a:buChar char="§"/>
            </a:pPr>
            <a:r>
              <a:rPr lang="ar-SA" sz="2600" b="1" dirty="0" smtClean="0"/>
              <a:t>وجود </a:t>
            </a:r>
            <a:r>
              <a:rPr lang="ar-SA" sz="2600" b="1" dirty="0" smtClean="0">
                <a:solidFill>
                  <a:srgbClr val="993300"/>
                </a:solidFill>
              </a:rPr>
              <a:t>نظام موضوعي لتقييم الأداء</a:t>
            </a:r>
            <a:r>
              <a:rPr lang="ar-SA" sz="2600" b="1" dirty="0" smtClean="0"/>
              <a:t>.</a:t>
            </a:r>
          </a:p>
          <a:p>
            <a:pPr marL="514350" indent="-514350" algn="just">
              <a:buFont typeface="Wingdings" pitchFamily="2" charset="2"/>
              <a:buChar char="§"/>
            </a:pPr>
            <a:r>
              <a:rPr lang="ar-SA" sz="2600" b="1" dirty="0" smtClean="0"/>
              <a:t>وجود </a:t>
            </a:r>
            <a:r>
              <a:rPr lang="ar-SA" sz="2600" b="1" dirty="0" smtClean="0">
                <a:solidFill>
                  <a:srgbClr val="993300"/>
                </a:solidFill>
              </a:rPr>
              <a:t>نظام عادل للتعيين </a:t>
            </a:r>
            <a:r>
              <a:rPr lang="ar-SA" sz="2600" b="1" dirty="0" smtClean="0"/>
              <a:t>قائم على توظيف المؤهلين ذوي المهارات العالية.</a:t>
            </a:r>
          </a:p>
          <a:p>
            <a:pPr marL="514350" indent="-514350" algn="just">
              <a:buFont typeface="Wingdings" pitchFamily="2" charset="2"/>
              <a:buChar char="§"/>
            </a:pPr>
            <a:r>
              <a:rPr lang="ar-SA" sz="2600" b="1" dirty="0" smtClean="0">
                <a:solidFill>
                  <a:srgbClr val="993300"/>
                </a:solidFill>
              </a:rPr>
              <a:t>ربط الأداء بالحوافز </a:t>
            </a:r>
            <a:r>
              <a:rPr lang="ar-SA" sz="2600" b="1" dirty="0" smtClean="0"/>
              <a:t>المادية والمعنوية.</a:t>
            </a:r>
          </a:p>
          <a:p>
            <a:pPr marL="514350" indent="-514350" algn="just">
              <a:buFont typeface="Wingdings" pitchFamily="2" charset="2"/>
              <a:buChar char="§"/>
            </a:pPr>
            <a:r>
              <a:rPr lang="ar-SA" sz="2600" b="1" dirty="0" smtClean="0">
                <a:solidFill>
                  <a:srgbClr val="993300"/>
                </a:solidFill>
              </a:rPr>
              <a:t>تدريب المرؤوسين على تحمّل المسؤولية</a:t>
            </a:r>
            <a:r>
              <a:rPr lang="ar-SA" sz="2600" b="1" dirty="0" smtClean="0"/>
              <a:t>، والقيام بالأعباء الموكلة إليهم.</a:t>
            </a:r>
          </a:p>
        </p:txBody>
      </p:sp>
    </p:spTree>
    <p:extLst>
      <p:ext uri="{BB962C8B-B14F-4D97-AF65-F5344CB8AC3E}">
        <p14:creationId xmlns:p14="http://schemas.microsoft.com/office/powerpoint/2010/main" xmlns="" val="3097407445"/>
      </p:ext>
    </p:extLst>
  </p:cSld>
  <p:clrMapOvr>
    <a:masterClrMapping/>
  </p:clrMapOvr>
  <p:transition spd="slow">
    <p:strip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002060"/>
                </a:solidFill>
              </a:rPr>
              <a:t> </a:t>
            </a:r>
            <a:r>
              <a:rPr lang="ar-SA" sz="4000" b="1" dirty="0" smtClean="0">
                <a:solidFill>
                  <a:srgbClr val="FF0000"/>
                </a:solidFill>
              </a:rPr>
              <a:t>(تابع) </a:t>
            </a:r>
            <a:r>
              <a:rPr lang="ar-SA" sz="4000" b="1" dirty="0" smtClean="0">
                <a:solidFill>
                  <a:srgbClr val="002060"/>
                </a:solidFill>
              </a:rPr>
              <a:t>تمكين العاملين:</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304800" y="1417796"/>
            <a:ext cx="9296400" cy="45935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تمتد الفوائد الناجمة عن سياسة تمكين العاملين لتشمل:</a:t>
            </a:r>
          </a:p>
          <a:p>
            <a:pPr marL="514350" indent="-514350" algn="just"/>
            <a:r>
              <a:rPr lang="ar-SA" sz="2600" b="1" u="sng" dirty="0" smtClean="0">
                <a:solidFill>
                  <a:srgbClr val="993300"/>
                </a:solidFill>
              </a:rPr>
              <a:t>الموظفين</a:t>
            </a:r>
            <a:r>
              <a:rPr lang="ar-SA" sz="2600" b="1" dirty="0" smtClean="0"/>
              <a:t>: توجد أمامهم فرصاً جديدة لإثبات أنفسهم، وتطلق العنان لطاقات الموظف وتسلط الضوء على مواهبه وإبداعاته.</a:t>
            </a:r>
          </a:p>
          <a:p>
            <a:pPr marL="514350" indent="-514350" algn="just"/>
            <a:r>
              <a:rPr lang="ar-SA" sz="2600" b="1" u="sng" dirty="0" smtClean="0">
                <a:solidFill>
                  <a:srgbClr val="993300"/>
                </a:solidFill>
              </a:rPr>
              <a:t>الإدارة</a:t>
            </a:r>
            <a:r>
              <a:rPr lang="ar-SA" sz="2600" b="1" dirty="0" smtClean="0"/>
              <a:t>: تسهّل العمل وتجعل الموظفين أكثر نشاطاً وحماساً مما يؤثر في نتائج الأعمال.</a:t>
            </a:r>
          </a:p>
          <a:p>
            <a:pPr marL="514350" indent="-514350" algn="just"/>
            <a:r>
              <a:rPr lang="ar-SA" sz="2600" b="1" u="sng" dirty="0" smtClean="0">
                <a:solidFill>
                  <a:srgbClr val="993300"/>
                </a:solidFill>
              </a:rPr>
              <a:t>المنظمة</a:t>
            </a:r>
            <a:r>
              <a:rPr lang="ar-SA" sz="2600" b="1" dirty="0" smtClean="0"/>
              <a:t>: زيادة رضا العملاء بسبب قدرة الموظف السريعة على الاستجابة لهم وحل مشاكلهم دون الرجوع في كل صغيرة وكبيرة إلى الإدارة، مما يزيد الحصة السوقية للمنظمة، ويؤثر على نجاحها.</a:t>
            </a:r>
          </a:p>
          <a:p>
            <a:pPr marL="514350" indent="-514350" algn="just"/>
            <a:endParaRPr lang="ar-SA" sz="800" b="1" dirty="0" smtClean="0"/>
          </a:p>
          <a:p>
            <a:pPr marL="514350" indent="-514350" algn="just"/>
            <a:r>
              <a:rPr lang="ar-SA" sz="2600" b="1" dirty="0" smtClean="0"/>
              <a:t>* إن </a:t>
            </a:r>
            <a:r>
              <a:rPr lang="ar-SA" sz="2600" b="1" dirty="0" smtClean="0">
                <a:solidFill>
                  <a:srgbClr val="993300"/>
                </a:solidFill>
              </a:rPr>
              <a:t>سياسة التمكين تبدأ من الإدارة العليا</a:t>
            </a:r>
            <a:r>
              <a:rPr lang="ar-SA" sz="2600" b="1" dirty="0" smtClean="0"/>
              <a:t>، فلا بد من دعم الإدارة العليا وإعطاء الضوء الأخضر للموظفين ليجروا التحسين وفقاً لمتطلبات إدارة الجودة الشاملة. </a:t>
            </a:r>
            <a:r>
              <a:rPr lang="ar-SA" sz="2550" b="1" u="sng" dirty="0" smtClean="0"/>
              <a:t>وهنالك من يرى أن </a:t>
            </a:r>
            <a:r>
              <a:rPr lang="ar-SA" sz="2550" b="1" dirty="0" smtClean="0">
                <a:solidFill>
                  <a:srgbClr val="993300"/>
                </a:solidFill>
              </a:rPr>
              <a:t>الفكرة الأساسية لمفهوم التمكين أن تتم عملية تفويض الصلاحيات </a:t>
            </a:r>
            <a:r>
              <a:rPr lang="ar-SA" sz="2500" b="1" dirty="0" smtClean="0">
                <a:solidFill>
                  <a:srgbClr val="993300"/>
                </a:solidFill>
              </a:rPr>
              <a:t>إلى أقل مستوى إداري في المنظمة، بحيث يُتبع النظام </a:t>
            </a:r>
            <a:r>
              <a:rPr lang="ar-SA" sz="2500" b="1" dirty="0" err="1" smtClean="0">
                <a:solidFill>
                  <a:srgbClr val="993300"/>
                </a:solidFill>
              </a:rPr>
              <a:t>اللامركزي</a:t>
            </a:r>
            <a:r>
              <a:rPr lang="ar-SA" sz="2500" b="1" dirty="0" smtClean="0">
                <a:solidFill>
                  <a:srgbClr val="993300"/>
                </a:solidFill>
              </a:rPr>
              <a:t> في اتخاذ القرارات</a:t>
            </a:r>
            <a:r>
              <a:rPr lang="ar-SA" sz="2500" b="1" dirty="0" smtClean="0"/>
              <a:t>.</a:t>
            </a:r>
          </a:p>
        </p:txBody>
      </p:sp>
    </p:spTree>
    <p:extLst>
      <p:ext uri="{BB962C8B-B14F-4D97-AF65-F5344CB8AC3E}">
        <p14:creationId xmlns:p14="http://schemas.microsoft.com/office/powerpoint/2010/main" xmlns="" val="3097407445"/>
      </p:ext>
    </p:extLst>
  </p:cSld>
  <p:clrMapOvr>
    <a:masterClrMapping/>
  </p:clrMapOvr>
  <p:transition spd="slow">
    <p:strips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002060"/>
                </a:solidFill>
              </a:rPr>
              <a:t> الاتصالات </a:t>
            </a:r>
            <a:r>
              <a:rPr lang="ar-SA" sz="4000" b="1" smtClean="0">
                <a:solidFill>
                  <a:srgbClr val="002060"/>
                </a:solidFill>
              </a:rPr>
              <a:t>بين العاملين:</a:t>
            </a:r>
            <a:r>
              <a:rPr lang="ar-SA" sz="4000" b="1"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371600"/>
            <a:ext cx="9296400" cy="5201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500" b="1" dirty="0" smtClean="0"/>
              <a:t>   </a:t>
            </a:r>
            <a:r>
              <a:rPr lang="ar-SA" sz="2500" b="1" u="sng" dirty="0" smtClean="0"/>
              <a:t>الاتصال</a:t>
            </a:r>
            <a:r>
              <a:rPr lang="ar-SA" sz="2500" b="1" dirty="0" smtClean="0"/>
              <a:t>:         عملية </a:t>
            </a:r>
            <a:r>
              <a:rPr lang="ar-SA" sz="2500" b="1" dirty="0" smtClean="0">
                <a:solidFill>
                  <a:srgbClr val="993300"/>
                </a:solidFill>
              </a:rPr>
              <a:t>تحويل المعلومات</a:t>
            </a:r>
            <a:r>
              <a:rPr lang="ar-SA" sz="2500" b="1" dirty="0" smtClean="0"/>
              <a:t> من فرد إلى آخر أو من جهة إلى أخرى.</a:t>
            </a:r>
          </a:p>
          <a:p>
            <a:pPr marL="514350" indent="-514350" algn="just"/>
            <a:r>
              <a:rPr lang="ar-SA" sz="2500" b="1" dirty="0" smtClean="0"/>
              <a:t>* تبرز </a:t>
            </a:r>
            <a:r>
              <a:rPr lang="ar-SA" sz="2500" b="1" dirty="0" smtClean="0">
                <a:solidFill>
                  <a:srgbClr val="993300"/>
                </a:solidFill>
              </a:rPr>
              <a:t>أهمية التغذية الراجعة </a:t>
            </a:r>
            <a:r>
              <a:rPr lang="ar-SA" sz="2500" b="1" dirty="0" smtClean="0"/>
              <a:t>لدى المرسل للتأكد من فهم المستقبل لمضمون الرسالة. حيث أن </a:t>
            </a:r>
            <a:r>
              <a:rPr lang="ar-SA" sz="2500" b="1" dirty="0" smtClean="0">
                <a:solidFill>
                  <a:srgbClr val="993300"/>
                </a:solidFill>
              </a:rPr>
              <a:t>كثيراً من مرتكزات إدارة الجودة الشاملة تقوم على أساس الاتصالات الفعالة، مثل اندماج العاملين، أو تمكينهم</a:t>
            </a:r>
            <a:r>
              <a:rPr lang="ar-SA" sz="2500" b="1" dirty="0" smtClean="0"/>
              <a:t>. </a:t>
            </a:r>
            <a:r>
              <a:rPr lang="ar-SA" sz="2500" b="1" dirty="0" smtClean="0">
                <a:solidFill>
                  <a:srgbClr val="993300"/>
                </a:solidFill>
              </a:rPr>
              <a:t>بالإضافة إلى أن نجاح فرق العمل وحلقات الجودة أساسه الاتصالات الفعالة، وخاصة الاتصالات الأفقية</a:t>
            </a:r>
            <a:r>
              <a:rPr lang="ar-SA" sz="2500" b="1" dirty="0" smtClean="0"/>
              <a:t>.</a:t>
            </a:r>
          </a:p>
          <a:p>
            <a:pPr marL="514350" indent="-514350" algn="just"/>
            <a:r>
              <a:rPr lang="ar-SA" sz="2500" b="1" dirty="0" smtClean="0"/>
              <a:t>* إن </a:t>
            </a:r>
            <a:r>
              <a:rPr lang="ar-SA" sz="2500" b="1" dirty="0" smtClean="0">
                <a:solidFill>
                  <a:srgbClr val="993300"/>
                </a:solidFill>
              </a:rPr>
              <a:t>أحد أقدم أساليب الاتصالات، نظام الاقتراحات</a:t>
            </a:r>
            <a:r>
              <a:rPr lang="ar-SA" sz="2500" b="1" dirty="0" smtClean="0"/>
              <a:t>، ففي ظل النظام الجديد للاقتراحات يعلم الموظفين بأن اقتراحاتهم مثمّنة، ويتم تقييمها وتنفيذها بسرعة كبيرة. </a:t>
            </a:r>
            <a:endParaRPr lang="ar-SA" sz="2500" b="1" dirty="0" smtClean="0">
              <a:solidFill>
                <a:srgbClr val="FF0000"/>
              </a:solidFill>
            </a:endParaRPr>
          </a:p>
          <a:p>
            <a:pPr marL="514350" indent="-514350" algn="just"/>
            <a:endParaRPr lang="ar-SA" sz="700" b="1" dirty="0" smtClean="0"/>
          </a:p>
          <a:p>
            <a:pPr marL="514350" indent="-514350" algn="just"/>
            <a:r>
              <a:rPr lang="ar-SA" sz="2500" b="1" u="sng" dirty="0" smtClean="0"/>
              <a:t>مستويات الاتصالات</a:t>
            </a:r>
            <a:r>
              <a:rPr lang="ar-SA" sz="2500" b="1" dirty="0" smtClean="0"/>
              <a:t>: </a:t>
            </a:r>
          </a:p>
          <a:p>
            <a:pPr marL="514350" indent="-514350" algn="just">
              <a:buFont typeface="+mj-lt"/>
              <a:buAutoNum type="arabicPeriod"/>
            </a:pPr>
            <a:r>
              <a:rPr lang="ar-SA" sz="2500" b="1" dirty="0" smtClean="0"/>
              <a:t>الاتصالات </a:t>
            </a:r>
            <a:r>
              <a:rPr lang="ar-SA" sz="2500" b="1" dirty="0" smtClean="0">
                <a:solidFill>
                  <a:srgbClr val="993300"/>
                </a:solidFill>
              </a:rPr>
              <a:t>الفردية</a:t>
            </a:r>
            <a:r>
              <a:rPr lang="ar-SA" sz="2500" b="1" dirty="0" smtClean="0"/>
              <a:t>: تكون بين فرد وآخر.</a:t>
            </a:r>
          </a:p>
          <a:p>
            <a:pPr marL="514350" indent="-514350" algn="just">
              <a:buFont typeface="+mj-lt"/>
              <a:buAutoNum type="arabicPeriod"/>
            </a:pPr>
            <a:r>
              <a:rPr lang="ar-SA" sz="2500" b="1" dirty="0" smtClean="0"/>
              <a:t>الاتصالات </a:t>
            </a:r>
            <a:r>
              <a:rPr lang="ar-SA" sz="2500" b="1" dirty="0" smtClean="0">
                <a:solidFill>
                  <a:srgbClr val="993300"/>
                </a:solidFill>
              </a:rPr>
              <a:t>داخل الفريق</a:t>
            </a:r>
            <a:r>
              <a:rPr lang="ar-SA" sz="2500" b="1" dirty="0" smtClean="0"/>
              <a:t>: تجري بين أعضاء الفريق الواحد.</a:t>
            </a:r>
          </a:p>
          <a:p>
            <a:pPr marL="514350" indent="-514350" algn="just">
              <a:buFont typeface="+mj-lt"/>
              <a:buAutoNum type="arabicPeriod"/>
            </a:pPr>
            <a:r>
              <a:rPr lang="ar-SA" sz="2500" b="1" dirty="0" smtClean="0"/>
              <a:t>الاتصالات </a:t>
            </a:r>
            <a:r>
              <a:rPr lang="ar-SA" sz="2500" b="1" dirty="0" smtClean="0">
                <a:solidFill>
                  <a:srgbClr val="993300"/>
                </a:solidFill>
              </a:rPr>
              <a:t>بين الفرق المختلفة داخل التنظيم</a:t>
            </a:r>
            <a:r>
              <a:rPr lang="ar-SA" sz="2500" b="1" dirty="0" smtClean="0"/>
              <a:t>.</a:t>
            </a:r>
          </a:p>
          <a:p>
            <a:pPr marL="514350" indent="-514350" algn="just">
              <a:buFont typeface="+mj-lt"/>
              <a:buAutoNum type="arabicPeriod"/>
            </a:pPr>
            <a:r>
              <a:rPr lang="ar-SA" sz="2500" b="1" dirty="0" smtClean="0"/>
              <a:t>الاتصالات </a:t>
            </a:r>
            <a:r>
              <a:rPr lang="ar-SA" sz="2500" b="1" dirty="0" smtClean="0">
                <a:solidFill>
                  <a:srgbClr val="993300"/>
                </a:solidFill>
              </a:rPr>
              <a:t>الخارجية</a:t>
            </a:r>
            <a:r>
              <a:rPr lang="ar-SA" sz="2500" b="1" dirty="0" smtClean="0"/>
              <a:t>: تحدث بين داخل المنظمة وخارجها. </a:t>
            </a:r>
          </a:p>
          <a:p>
            <a:pPr marL="514350" indent="-514350" algn="just"/>
            <a:endParaRPr lang="ar-SA" sz="2500" b="1" dirty="0" smtClean="0"/>
          </a:p>
        </p:txBody>
      </p:sp>
      <p:cxnSp>
        <p:nvCxnSpPr>
          <p:cNvPr id="5" name="Straight Arrow Connector 4"/>
          <p:cNvCxnSpPr/>
          <p:nvPr/>
        </p:nvCxnSpPr>
        <p:spPr>
          <a:xfrm flipH="1">
            <a:off x="7557448" y="1641144"/>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3097407445"/>
      </p:ext>
    </p:extLst>
  </p:cSld>
  <p:clrMapOvr>
    <a:masterClrMapping/>
  </p:clrMapOvr>
  <p:transition spd="slow">
    <p:wheel spokes="3"/>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002060"/>
                </a:solidFill>
              </a:rPr>
              <a:t> </a:t>
            </a:r>
            <a:r>
              <a:rPr lang="ar-SA" sz="4000" b="1" dirty="0" smtClean="0">
                <a:solidFill>
                  <a:srgbClr val="FF0000"/>
                </a:solidFill>
              </a:rPr>
              <a:t>(تابع) </a:t>
            </a:r>
            <a:r>
              <a:rPr lang="ar-SA" sz="4000" b="1" dirty="0" smtClean="0">
                <a:solidFill>
                  <a:srgbClr val="002060"/>
                </a:solidFill>
              </a:rPr>
              <a:t>الاتصالات بين العاملين:</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76200" y="1370886"/>
            <a:ext cx="9296400" cy="4801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500" b="1" dirty="0" smtClean="0">
                <a:solidFill>
                  <a:srgbClr val="993300"/>
                </a:solidFill>
              </a:rPr>
              <a:t>يجب العمل على تحسين هذه المهارات الاتصالية </a:t>
            </a:r>
            <a:r>
              <a:rPr lang="ar-SA" sz="2500" b="1" dirty="0" smtClean="0"/>
              <a:t>سواء على مستوى الرئيس أو المرؤوس أو فرق العمل، من خلال التدريب وغيره. </a:t>
            </a:r>
            <a:r>
              <a:rPr lang="ar-SA" sz="2500" b="1" u="sng" dirty="0" smtClean="0"/>
              <a:t>ومن أهم هذه المهارات الاتصالية</a:t>
            </a:r>
            <a:r>
              <a:rPr lang="ar-SA" sz="2500" b="1" dirty="0" smtClean="0"/>
              <a:t>:</a:t>
            </a:r>
          </a:p>
          <a:p>
            <a:pPr marL="514350" indent="-514350" algn="just"/>
            <a:endParaRPr lang="ar-SA" sz="600" b="1" dirty="0" smtClean="0"/>
          </a:p>
          <a:p>
            <a:pPr marL="514350" indent="-514350" algn="just">
              <a:buFont typeface="+mj-lt"/>
              <a:buAutoNum type="arabicPeriod"/>
            </a:pPr>
            <a:r>
              <a:rPr lang="ar-SA" sz="2500" b="1" dirty="0" smtClean="0">
                <a:solidFill>
                  <a:srgbClr val="993300"/>
                </a:solidFill>
              </a:rPr>
              <a:t>مهارات القراءة</a:t>
            </a:r>
            <a:r>
              <a:rPr lang="ar-SA" sz="2500" b="1" dirty="0" smtClean="0"/>
              <a:t>: </a:t>
            </a:r>
            <a:r>
              <a:rPr lang="ar-SA" sz="2500" b="1" dirty="0" smtClean="0">
                <a:solidFill>
                  <a:srgbClr val="993300"/>
                </a:solidFill>
              </a:rPr>
              <a:t>القارئ الجيد يقرأ ويستوعب ما يقرؤه بالشكل الصحيح وبدون الحاجة إلى إعادة ما تم قراءته</a:t>
            </a:r>
            <a:r>
              <a:rPr lang="ar-SA" sz="2500" b="1" dirty="0" smtClean="0"/>
              <a:t>، كما أنه يقرأ الرسالة الاتصالية بدرجات مختلفة من السرعة والاهتمام.</a:t>
            </a:r>
          </a:p>
          <a:p>
            <a:pPr marL="514350" indent="-514350" algn="just">
              <a:buFont typeface="+mj-lt"/>
              <a:buAutoNum type="arabicPeriod"/>
            </a:pPr>
            <a:r>
              <a:rPr lang="ar-SA" sz="2500" b="1" dirty="0" smtClean="0">
                <a:solidFill>
                  <a:srgbClr val="993300"/>
                </a:solidFill>
              </a:rPr>
              <a:t>مهارات الكتابة</a:t>
            </a:r>
            <a:r>
              <a:rPr lang="ar-SA" sz="2500" b="1" dirty="0" smtClean="0"/>
              <a:t>: تتطلب مهام إدارة الجودة الشاملة </a:t>
            </a:r>
            <a:r>
              <a:rPr lang="ar-SA" sz="2500" b="1" dirty="0" smtClean="0">
                <a:solidFill>
                  <a:srgbClr val="993300"/>
                </a:solidFill>
              </a:rPr>
              <a:t>إتقان الكتابة بأسلوب واضح ومفهوم، وبشكل خالي من الأخطاء اللغوية </a:t>
            </a:r>
            <a:r>
              <a:rPr lang="ar-SA" sz="2500" b="1" dirty="0" err="1" smtClean="0">
                <a:solidFill>
                  <a:srgbClr val="993300"/>
                </a:solidFill>
              </a:rPr>
              <a:t>والطباعية</a:t>
            </a:r>
            <a:r>
              <a:rPr lang="ar-SA" sz="2500" b="1" dirty="0" smtClean="0"/>
              <a:t>، </a:t>
            </a:r>
            <a:r>
              <a:rPr lang="ar-SA" sz="2500" b="1" u="sng" dirty="0" smtClean="0"/>
              <a:t>ومن أجل تحسين القدرة على ذلك فإنه ينبغي مراعاة</a:t>
            </a:r>
            <a:r>
              <a:rPr lang="ar-SA" sz="2500" b="1" dirty="0" smtClean="0"/>
              <a:t>:</a:t>
            </a:r>
          </a:p>
          <a:p>
            <a:pPr marL="514350" indent="-514350" algn="just">
              <a:buFont typeface="Wingdings" pitchFamily="2" charset="2"/>
              <a:buChar char="ü"/>
            </a:pPr>
            <a:r>
              <a:rPr lang="ar-SA" sz="2000" b="1" dirty="0" smtClean="0"/>
              <a:t>أن تكون الرسالة مختصرة قدر الإمكان.</a:t>
            </a:r>
          </a:p>
          <a:p>
            <a:pPr marL="514350" indent="-514350" algn="just">
              <a:buFont typeface="Wingdings" pitchFamily="2" charset="2"/>
              <a:buChar char="ü"/>
            </a:pPr>
            <a:r>
              <a:rPr lang="ar-SA" sz="2000" b="1" dirty="0" smtClean="0"/>
              <a:t>الكتابة بأسلوب مباشر.</a:t>
            </a:r>
          </a:p>
          <a:p>
            <a:pPr marL="514350" indent="-514350" algn="just">
              <a:buFont typeface="Wingdings" pitchFamily="2" charset="2"/>
              <a:buChar char="ü"/>
            </a:pPr>
            <a:r>
              <a:rPr lang="ar-SA" sz="2000" b="1" dirty="0" smtClean="0"/>
              <a:t>استخدام كلمات محددة وتفادي الكلمات التي تحمل أكثر من معنى.</a:t>
            </a:r>
          </a:p>
          <a:p>
            <a:pPr marL="514350" indent="-514350" algn="just">
              <a:buFont typeface="Wingdings" pitchFamily="2" charset="2"/>
              <a:buChar char="ü"/>
            </a:pPr>
            <a:r>
              <a:rPr lang="ar-SA" sz="2000" b="1" dirty="0" smtClean="0"/>
              <a:t>مراعاة المستوى التعليمي والثقافي للطرف المستقبل.</a:t>
            </a:r>
          </a:p>
          <a:p>
            <a:pPr marL="514350" indent="-514350" algn="just">
              <a:buFont typeface="Wingdings" pitchFamily="2" charset="2"/>
              <a:buChar char="ü"/>
            </a:pPr>
            <a:r>
              <a:rPr lang="ar-SA" sz="2000" b="1" dirty="0" smtClean="0"/>
              <a:t>مراعاة الدقة في المعلومات المكتوبة.</a:t>
            </a:r>
          </a:p>
        </p:txBody>
      </p:sp>
    </p:spTree>
    <p:extLst>
      <p:ext uri="{BB962C8B-B14F-4D97-AF65-F5344CB8AC3E}">
        <p14:creationId xmlns:p14="http://schemas.microsoft.com/office/powerpoint/2010/main" xmlns="" val="3097407445"/>
      </p:ext>
    </p:extLst>
  </p:cSld>
  <p:clrMapOvr>
    <a:masterClrMapping/>
  </p:clrMapOvr>
  <p:transition spd="slow">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002060"/>
                </a:solidFill>
              </a:rPr>
              <a:t> </a:t>
            </a:r>
            <a:r>
              <a:rPr lang="ar-SA" sz="4000" b="1" dirty="0" smtClean="0">
                <a:solidFill>
                  <a:srgbClr val="FF0000"/>
                </a:solidFill>
              </a:rPr>
              <a:t>(تابع) </a:t>
            </a:r>
            <a:r>
              <a:rPr lang="ar-SA" sz="4000" b="1" dirty="0" smtClean="0">
                <a:solidFill>
                  <a:srgbClr val="002060"/>
                </a:solidFill>
              </a:rPr>
              <a:t>الاتصالات بين العاملين:</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474381"/>
            <a:ext cx="9448800" cy="48320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3"/>
            </a:pPr>
            <a:r>
              <a:rPr lang="ar-SA" sz="2500" b="1" dirty="0" smtClean="0">
                <a:solidFill>
                  <a:srgbClr val="993300"/>
                </a:solidFill>
              </a:rPr>
              <a:t>مهارات الإنصات</a:t>
            </a:r>
            <a:r>
              <a:rPr lang="ar-SA" sz="2500" b="1" dirty="0" smtClean="0"/>
              <a:t>: يتضمن </a:t>
            </a:r>
            <a:r>
              <a:rPr lang="ar-SA" sz="2500" b="1" dirty="0" smtClean="0">
                <a:solidFill>
                  <a:srgbClr val="993300"/>
                </a:solidFill>
              </a:rPr>
              <a:t>الإنصات القائم على الاستماع بتفرغ وبتركيز</a:t>
            </a:r>
            <a:r>
              <a:rPr lang="ar-SA" sz="2500" b="1" dirty="0" smtClean="0"/>
              <a:t>. ويمكن تحسين مهارات الإنصات من خلال الابتعاد عن كل ما يشتت الانتباه، وتتبّع المجالات التي تهم المستقبل أثناء الحديث، والحكم على المضمون لا على طريقة الكلام، ناهيك عن وجوب الاهتمام بالمتحدث من خلال الاستماع إليه وتشجيعه على مواصلة الحديث.</a:t>
            </a:r>
          </a:p>
          <a:p>
            <a:pPr marL="514350" indent="-514350" algn="just">
              <a:buFont typeface="+mj-lt"/>
              <a:buAutoNum type="arabicPeriod" startAt="3"/>
            </a:pPr>
            <a:r>
              <a:rPr lang="ar-SA" sz="2500" b="1" dirty="0" smtClean="0">
                <a:solidFill>
                  <a:srgbClr val="993300"/>
                </a:solidFill>
              </a:rPr>
              <a:t>مهارات التحدّث</a:t>
            </a:r>
            <a:r>
              <a:rPr lang="ar-SA" sz="2500" b="1" dirty="0" smtClean="0"/>
              <a:t>: ينبغي أن </a:t>
            </a:r>
            <a:r>
              <a:rPr lang="ar-SA" sz="2500" b="1" dirty="0" smtClean="0">
                <a:solidFill>
                  <a:srgbClr val="993300"/>
                </a:solidFill>
              </a:rPr>
              <a:t>يركز المتحدث على جوهر الموضوع أثناء الحديث</a:t>
            </a:r>
            <a:r>
              <a:rPr lang="ar-SA" sz="2500" b="1" dirty="0" smtClean="0"/>
              <a:t>، وأن لا يترك الأمور تقوده إلى مواضيع أخرى بعيدة عن الموضوع الأساس.</a:t>
            </a:r>
          </a:p>
          <a:p>
            <a:pPr marL="514350" indent="-514350" algn="just">
              <a:buFont typeface="+mj-lt"/>
              <a:buAutoNum type="arabicPeriod" startAt="3"/>
            </a:pPr>
            <a:r>
              <a:rPr lang="ar-SA" sz="2500" b="1" dirty="0" smtClean="0">
                <a:solidFill>
                  <a:srgbClr val="993300"/>
                </a:solidFill>
              </a:rPr>
              <a:t>مهارات التعبير غير اللفظي</a:t>
            </a:r>
            <a:r>
              <a:rPr lang="ar-SA" sz="2500" b="1" dirty="0" smtClean="0"/>
              <a:t>: تسمى هذه الأدوات </a:t>
            </a:r>
            <a:r>
              <a:rPr lang="ar-SA" sz="2500" b="1" dirty="0" smtClean="0">
                <a:solidFill>
                  <a:srgbClr val="993300"/>
                </a:solidFill>
              </a:rPr>
              <a:t>بلغة الجسد </a:t>
            </a:r>
            <a:r>
              <a:rPr lang="en-US" sz="2500" b="1" dirty="0" smtClean="0"/>
              <a:t>Body Language</a:t>
            </a:r>
            <a:r>
              <a:rPr lang="ar-SA" sz="2500" b="1" dirty="0" smtClean="0"/>
              <a:t>، وذلك لأنها </a:t>
            </a:r>
            <a:r>
              <a:rPr lang="ar-SA" sz="2500" b="1" dirty="0" smtClean="0">
                <a:solidFill>
                  <a:srgbClr val="993300"/>
                </a:solidFill>
              </a:rPr>
              <a:t>تتعلق بالإشارات والحركات والإيماءات الجسدية</a:t>
            </a:r>
            <a:r>
              <a:rPr lang="ar-SA" sz="2500" b="1" dirty="0" smtClean="0"/>
              <a:t>. </a:t>
            </a:r>
            <a:r>
              <a:rPr lang="ar-SA" sz="2500" b="1" u="sng" dirty="0" smtClean="0"/>
              <a:t>ومن التعبيرات غير اللفظية التي تستخدم في عملية الاتصال</a:t>
            </a:r>
            <a:r>
              <a:rPr lang="ar-SA" sz="2500" b="1" dirty="0" smtClean="0"/>
              <a:t>:</a:t>
            </a:r>
          </a:p>
          <a:p>
            <a:pPr marL="514350" indent="-514350" algn="just"/>
            <a:endParaRPr lang="ar-SA" sz="800" b="1" dirty="0" smtClean="0"/>
          </a:p>
          <a:p>
            <a:pPr marL="514350" indent="-514350" algn="just"/>
            <a:r>
              <a:rPr lang="ar-SA" sz="2500" b="1" dirty="0" smtClean="0"/>
              <a:t>                  - الابتسامة وتعبيرات العيون.                   - نبرة الصوت.</a:t>
            </a:r>
          </a:p>
          <a:p>
            <a:pPr marL="514350" indent="-514350" algn="just"/>
            <a:r>
              <a:rPr lang="ar-SA" sz="2500" b="1" dirty="0" smtClean="0"/>
              <a:t>                  - حركات اليد وإشارات الأصابع.                - إيماء الرأس.</a:t>
            </a:r>
          </a:p>
          <a:p>
            <a:pPr marL="514350" indent="-514350" algn="just"/>
            <a:r>
              <a:rPr lang="ar-SA" sz="2500" b="1" dirty="0" smtClean="0"/>
              <a:t>                  - حركات الجسم.</a:t>
            </a:r>
          </a:p>
        </p:txBody>
      </p:sp>
    </p:spTree>
    <p:extLst>
      <p:ext uri="{BB962C8B-B14F-4D97-AF65-F5344CB8AC3E}">
        <p14:creationId xmlns:p14="http://schemas.microsoft.com/office/powerpoint/2010/main" xmlns="" val="3097407445"/>
      </p:ext>
    </p:extLst>
  </p:cSld>
  <p:clrMapOvr>
    <a:masterClrMapping/>
  </p:clrMapOvr>
  <p:transition spd="slow">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002060"/>
                </a:solidFill>
              </a:rPr>
              <a:t> تدريب الجودة:</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152400" y="1600200"/>
            <a:ext cx="9372600" cy="347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يسعى تدريب الجودة أساساً إلى تحقيق ثلاثة أهداف رئيسة، وهي</a:t>
            </a:r>
            <a:r>
              <a:rPr lang="ar-SA" sz="2600" b="1" dirty="0" smtClean="0"/>
              <a:t>:</a:t>
            </a:r>
          </a:p>
          <a:p>
            <a:pPr marL="514350" indent="-514350" algn="just"/>
            <a:endParaRPr lang="ar-SA" sz="1200" b="1" dirty="0" smtClean="0"/>
          </a:p>
          <a:p>
            <a:pPr marL="514350" indent="-514350" algn="just">
              <a:buFont typeface="+mj-lt"/>
              <a:buAutoNum type="arabicPeriod"/>
            </a:pPr>
            <a:r>
              <a:rPr lang="ar-SA" sz="2600" b="1" dirty="0" smtClean="0">
                <a:solidFill>
                  <a:srgbClr val="993300"/>
                </a:solidFill>
              </a:rPr>
              <a:t>زيادة معلومات </a:t>
            </a:r>
            <a:r>
              <a:rPr lang="ar-SA" sz="2600" b="1" dirty="0" smtClean="0"/>
              <a:t>الموظف المتدرب على المواضيع المتعلقة بإدارة الجودة الشاملة.</a:t>
            </a:r>
          </a:p>
          <a:p>
            <a:pPr marL="514350" indent="-514350" algn="just">
              <a:buFont typeface="+mj-lt"/>
              <a:buAutoNum type="arabicPeriod"/>
            </a:pPr>
            <a:r>
              <a:rPr lang="ar-SA" sz="2600" b="1" dirty="0" smtClean="0">
                <a:solidFill>
                  <a:srgbClr val="993300"/>
                </a:solidFill>
              </a:rPr>
              <a:t>تحسين مهارات </a:t>
            </a:r>
            <a:r>
              <a:rPr lang="ar-SA" sz="2600" b="1" dirty="0" smtClean="0"/>
              <a:t>الموظف المتدرب في مجالات الجودة، حتى يستطيع أن يؤدي عمله بشكل أكثر فعالية.</a:t>
            </a:r>
          </a:p>
          <a:p>
            <a:pPr marL="514350" indent="-514350" algn="just">
              <a:buFont typeface="+mj-lt"/>
              <a:buAutoNum type="arabicPeriod"/>
            </a:pPr>
            <a:r>
              <a:rPr lang="ar-SA" sz="2600" b="1" dirty="0" smtClean="0">
                <a:solidFill>
                  <a:srgbClr val="993300"/>
                </a:solidFill>
              </a:rPr>
              <a:t>تغيير اتجاهات </a:t>
            </a:r>
            <a:r>
              <a:rPr lang="ar-SA" sz="2600" b="1" dirty="0" smtClean="0"/>
              <a:t>الموظف المتدرب كي تصبح اتجاهاته أكثر إيجابية إزاء الجودة     في العمل.</a:t>
            </a:r>
          </a:p>
          <a:p>
            <a:pPr marL="514350" indent="-514350" algn="just"/>
            <a:endParaRPr lang="ar-SA" sz="2600" b="1" dirty="0" smtClean="0"/>
          </a:p>
          <a:p>
            <a:pPr marL="514350" indent="-514350" algn="just"/>
            <a:r>
              <a:rPr lang="ar-SA" sz="2600" b="1" dirty="0" smtClean="0"/>
              <a:t>  </a:t>
            </a:r>
          </a:p>
        </p:txBody>
      </p:sp>
    </p:spTree>
    <p:extLst>
      <p:ext uri="{BB962C8B-B14F-4D97-AF65-F5344CB8AC3E}">
        <p14:creationId xmlns:p14="http://schemas.microsoft.com/office/powerpoint/2010/main" xmlns="" val="3097407445"/>
      </p:ext>
    </p:extLst>
  </p:cSld>
  <p:clrMapOvr>
    <a:masterClrMapping/>
  </p:clrMapOvr>
  <p:transition spd="slow">
    <p:wheel spokes="3"/>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304800"/>
            <a:ext cx="8991600" cy="1143000"/>
          </a:xfrm>
        </p:spPr>
        <p:txBody>
          <a:bodyPr/>
          <a:lstStyle/>
          <a:p>
            <a:pPr algn="just" rtl="1" eaLnBrk="1" hangingPunct="1"/>
            <a:r>
              <a:rPr lang="ar-SA" sz="3200" b="1" dirty="0" smtClean="0">
                <a:solidFill>
                  <a:srgbClr val="009900"/>
                </a:solidFill>
              </a:rPr>
              <a:t> مراحل عملية التدريب في الجودة:</a:t>
            </a:r>
            <a:r>
              <a:rPr lang="ar-SA" sz="3200" b="1" dirty="0" smtClean="0">
                <a:solidFill>
                  <a:srgbClr val="009900"/>
                </a:solidFill>
                <a:cs typeface="Arial" pitchFamily="34" charset="0"/>
              </a:rPr>
              <a:t>  </a:t>
            </a:r>
            <a:endParaRPr lang="ar-SA" sz="3200" b="1" dirty="0">
              <a:solidFill>
                <a:srgbClr val="009900"/>
              </a:solidFill>
              <a:cs typeface="Arial" pitchFamily="34" charset="0"/>
            </a:endParaRPr>
          </a:p>
        </p:txBody>
      </p:sp>
      <p:sp>
        <p:nvSpPr>
          <p:cNvPr id="6" name="Rectangle 4"/>
          <p:cNvSpPr>
            <a:spLocks noChangeArrowheads="1"/>
          </p:cNvSpPr>
          <p:nvPr/>
        </p:nvSpPr>
        <p:spPr bwMode="auto">
          <a:xfrm>
            <a:off x="228600" y="1371600"/>
            <a:ext cx="9067800" cy="4893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u="sng" dirty="0" smtClean="0"/>
              <a:t>تحديد الاحتياجات التدريبية</a:t>
            </a:r>
            <a:r>
              <a:rPr lang="ar-SA" sz="2600" b="1" dirty="0" smtClean="0"/>
              <a:t>: تتضمن </a:t>
            </a:r>
            <a:r>
              <a:rPr lang="ar-SA" sz="2600" b="1" dirty="0" smtClean="0">
                <a:solidFill>
                  <a:srgbClr val="993300"/>
                </a:solidFill>
              </a:rPr>
              <a:t>تحديد عدد وطبيعة عمل العاملين</a:t>
            </a:r>
            <a:r>
              <a:rPr lang="ar-SA" sz="2600" b="1" dirty="0" smtClean="0"/>
              <a:t> الذين سيشملهم التدريب على الجودة بإتباع أساليب موضوعية علمية.</a:t>
            </a:r>
          </a:p>
          <a:p>
            <a:pPr marL="514350" indent="-514350" algn="just">
              <a:buFont typeface="+mj-lt"/>
              <a:buAutoNum type="arabicPeriod"/>
            </a:pPr>
            <a:r>
              <a:rPr lang="ar-SA" sz="2600" b="1" u="sng" dirty="0" smtClean="0"/>
              <a:t>تصميم البرنامج التدريبي</a:t>
            </a:r>
            <a:r>
              <a:rPr lang="ar-SA" sz="2600" b="1" dirty="0" smtClean="0"/>
              <a:t>: وتشمل تحديد </a:t>
            </a:r>
            <a:r>
              <a:rPr lang="ar-SA" sz="2600" b="1" dirty="0" smtClean="0">
                <a:solidFill>
                  <a:srgbClr val="993300"/>
                </a:solidFill>
              </a:rPr>
              <a:t>أهداف</a:t>
            </a:r>
            <a:r>
              <a:rPr lang="ar-SA" sz="2600" b="1" dirty="0" smtClean="0"/>
              <a:t> البرنامج التدريبي، </a:t>
            </a:r>
            <a:r>
              <a:rPr lang="ar-SA" sz="2600" b="1" dirty="0" smtClean="0">
                <a:solidFill>
                  <a:srgbClr val="993300"/>
                </a:solidFill>
              </a:rPr>
              <a:t>والموضوعات</a:t>
            </a:r>
            <a:r>
              <a:rPr lang="ar-SA" sz="2600" b="1" dirty="0" smtClean="0"/>
              <a:t> التي يحتويها كل برنامج، فضلاً عن توفير </a:t>
            </a:r>
            <a:r>
              <a:rPr lang="ar-SA" sz="2600" b="1" dirty="0" smtClean="0">
                <a:solidFill>
                  <a:srgbClr val="993300"/>
                </a:solidFill>
              </a:rPr>
              <a:t>مستلزمات</a:t>
            </a:r>
            <a:r>
              <a:rPr lang="ar-SA" sz="2600" b="1" dirty="0" smtClean="0"/>
              <a:t> البرنامج.</a:t>
            </a:r>
          </a:p>
          <a:p>
            <a:pPr marL="514350" indent="-514350" algn="just">
              <a:buFont typeface="+mj-lt"/>
              <a:buAutoNum type="arabicPeriod"/>
            </a:pPr>
            <a:r>
              <a:rPr lang="ar-SA" sz="2600" b="1" u="sng" dirty="0" smtClean="0"/>
              <a:t>تأسيس المنظمة التدريبية</a:t>
            </a:r>
            <a:r>
              <a:rPr lang="ar-SA" sz="2600" b="1" dirty="0" smtClean="0"/>
              <a:t>: ففي كثير من المنظمات تقع  </a:t>
            </a:r>
            <a:r>
              <a:rPr lang="ar-SA" sz="2600" b="1" dirty="0" smtClean="0">
                <a:solidFill>
                  <a:srgbClr val="993300"/>
                </a:solidFill>
              </a:rPr>
              <a:t>مسؤولية الإشراف على تدريب الجودة </a:t>
            </a:r>
            <a:r>
              <a:rPr lang="ar-SA" sz="2600" b="1" dirty="0" smtClean="0"/>
              <a:t>على عاتق مدير أو أكثر من مديري المنظمة، حيث ينبغي على كافة مديري المنظمة التأكد من أن مرؤوسيهم مؤهلين ولديهم المهارات الكافية لأداء أعمالهم. ومن الضروري </a:t>
            </a:r>
            <a:r>
              <a:rPr lang="ar-SA" sz="2600" b="1" dirty="0" smtClean="0">
                <a:solidFill>
                  <a:srgbClr val="993300"/>
                </a:solidFill>
              </a:rPr>
              <a:t>استخدام المدربين المتخصصين </a:t>
            </a:r>
            <a:r>
              <a:rPr lang="ar-SA" sz="2600" b="1" dirty="0" smtClean="0"/>
              <a:t>من داخل المنظمة أو من خارجها.</a:t>
            </a:r>
          </a:p>
          <a:p>
            <a:pPr marL="514350" indent="-514350" algn="just">
              <a:buFont typeface="+mj-lt"/>
              <a:buAutoNum type="arabicPeriod"/>
            </a:pPr>
            <a:r>
              <a:rPr lang="ar-SA" sz="2600" b="1" u="sng" dirty="0" smtClean="0"/>
              <a:t>التحضير للبرنامج وتجهيز المادة التدريبية</a:t>
            </a:r>
            <a:r>
              <a:rPr lang="ar-SA" sz="2600" b="1" dirty="0" smtClean="0"/>
              <a:t>: فلا بد من </a:t>
            </a:r>
            <a:r>
              <a:rPr lang="ar-SA" sz="2600" b="1" dirty="0" smtClean="0">
                <a:solidFill>
                  <a:srgbClr val="993300"/>
                </a:solidFill>
              </a:rPr>
              <a:t>مشاركة دائرة الجودة في وضع المادة التدريبية</a:t>
            </a:r>
            <a:r>
              <a:rPr lang="ar-SA" sz="2600" b="1" dirty="0" smtClean="0"/>
              <a:t>. وهنا يتم اختيار أساليب التدريب الملائمة كالمحاضرات، والندوات، ودراسة الحالات. </a:t>
            </a:r>
          </a:p>
        </p:txBody>
      </p:sp>
    </p:spTree>
    <p:extLst>
      <p:ext uri="{BB962C8B-B14F-4D97-AF65-F5344CB8AC3E}">
        <p14:creationId xmlns:p14="http://schemas.microsoft.com/office/powerpoint/2010/main" xmlns="" val="3097407445"/>
      </p:ext>
    </p:extLst>
  </p:cSld>
  <p:clrMapOvr>
    <a:masterClrMapping/>
  </p:clrMapOvr>
  <p:transition spd="slow">
    <p:pull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304800"/>
            <a:ext cx="8991600" cy="1143000"/>
          </a:xfrm>
        </p:spPr>
        <p:txBody>
          <a:bodyPr/>
          <a:lstStyle/>
          <a:p>
            <a:pPr algn="just" rtl="1" eaLnBrk="1" hangingPunct="1"/>
            <a:r>
              <a:rPr lang="ar-SA" sz="3200" b="1" dirty="0" smtClean="0">
                <a:solidFill>
                  <a:srgbClr val="009900"/>
                </a:solidFill>
              </a:rPr>
              <a:t> </a:t>
            </a:r>
            <a:r>
              <a:rPr lang="ar-SA" sz="3200" b="1" dirty="0" smtClean="0">
                <a:solidFill>
                  <a:srgbClr val="FF0000"/>
                </a:solidFill>
              </a:rPr>
              <a:t>(تابع) </a:t>
            </a:r>
            <a:r>
              <a:rPr lang="ar-SA" sz="3200" b="1" dirty="0" smtClean="0">
                <a:solidFill>
                  <a:srgbClr val="009900"/>
                </a:solidFill>
              </a:rPr>
              <a:t>مراحل عملية التدريب في الجودة:</a:t>
            </a:r>
            <a:r>
              <a:rPr lang="ar-SA" sz="3200" b="1" dirty="0" smtClean="0">
                <a:solidFill>
                  <a:srgbClr val="009900"/>
                </a:solidFill>
                <a:cs typeface="Arial" pitchFamily="34" charset="0"/>
              </a:rPr>
              <a:t>  </a:t>
            </a:r>
            <a:endParaRPr lang="ar-SA" sz="3200" b="1" dirty="0">
              <a:solidFill>
                <a:srgbClr val="009900"/>
              </a:solidFill>
              <a:cs typeface="Arial" pitchFamily="34" charset="0"/>
            </a:endParaRPr>
          </a:p>
        </p:txBody>
      </p:sp>
      <p:sp>
        <p:nvSpPr>
          <p:cNvPr id="6" name="Rectangle 4"/>
          <p:cNvSpPr>
            <a:spLocks noChangeArrowheads="1"/>
          </p:cNvSpPr>
          <p:nvPr/>
        </p:nvSpPr>
        <p:spPr bwMode="auto">
          <a:xfrm>
            <a:off x="228600" y="1371600"/>
            <a:ext cx="9372600" cy="5093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5"/>
            </a:pPr>
            <a:r>
              <a:rPr lang="ar-SA" sz="2400" b="1" u="sng" dirty="0" smtClean="0"/>
              <a:t>تنفيذ البرنامج التدريبي</a:t>
            </a:r>
            <a:r>
              <a:rPr lang="ar-SA" sz="2400" b="1" dirty="0" smtClean="0"/>
              <a:t>: يتطلب التنفيذ </a:t>
            </a:r>
            <a:r>
              <a:rPr lang="ar-SA" sz="2400" b="1" dirty="0" smtClean="0">
                <a:solidFill>
                  <a:srgbClr val="993300"/>
                </a:solidFill>
              </a:rPr>
              <a:t>التزاماً تاماً من المدرب والمتدرب</a:t>
            </a:r>
            <a:r>
              <a:rPr lang="ar-SA" sz="2400" b="1" dirty="0" smtClean="0"/>
              <a:t>. ومن الضروري أن تُدار العملية التدريبية بكفاءة من قبل منسق البرنامج.</a:t>
            </a:r>
          </a:p>
          <a:p>
            <a:pPr marL="514350" indent="-514350" algn="just">
              <a:buFont typeface="+mj-lt"/>
              <a:buAutoNum type="arabicPeriod" startAt="5"/>
            </a:pPr>
            <a:r>
              <a:rPr lang="ar-SA" sz="2300" b="1" u="sng" dirty="0" smtClean="0"/>
              <a:t>تقييم البرنامج التدريبي</a:t>
            </a:r>
            <a:r>
              <a:rPr lang="ar-SA" sz="2300" b="1" dirty="0" smtClean="0"/>
              <a:t>: بهدف </a:t>
            </a:r>
            <a:r>
              <a:rPr lang="ar-SA" sz="2300" b="1" dirty="0" smtClean="0">
                <a:solidFill>
                  <a:srgbClr val="993300"/>
                </a:solidFill>
              </a:rPr>
              <a:t>التأكد من سير الأمور كما هو مخطط</a:t>
            </a:r>
            <a:r>
              <a:rPr lang="ar-SA" sz="2300" b="1" dirty="0" smtClean="0"/>
              <a:t>، وتجري عملية التقييم للمدرب، ولموضوعات البرنامج، ولتوقيت البرنامج، ولمكان التدريب، ولأسلوب التدريب، ...</a:t>
            </a:r>
          </a:p>
          <a:p>
            <a:pPr marL="514350" indent="-514350" algn="just"/>
            <a:endParaRPr lang="ar-SA" sz="800" b="1" dirty="0" smtClean="0"/>
          </a:p>
          <a:p>
            <a:pPr marL="514350" indent="-514350" algn="just"/>
            <a:r>
              <a:rPr lang="ar-SA" sz="2400" b="1" dirty="0" smtClean="0"/>
              <a:t>* إن </a:t>
            </a:r>
            <a:r>
              <a:rPr lang="ar-SA" sz="2400" b="1" dirty="0" smtClean="0">
                <a:solidFill>
                  <a:srgbClr val="993300"/>
                </a:solidFill>
              </a:rPr>
              <a:t>تقييم البرنامج </a:t>
            </a:r>
            <a:r>
              <a:rPr lang="ar-SA" sz="2400" b="1" dirty="0" smtClean="0"/>
              <a:t>التدريبي يفيد في </a:t>
            </a:r>
            <a:r>
              <a:rPr lang="ar-SA" sz="2400" b="1" dirty="0" smtClean="0">
                <a:solidFill>
                  <a:srgbClr val="993300"/>
                </a:solidFill>
              </a:rPr>
              <a:t>الحكم على مدى فعالية البرنامج، وفي كشف نقاط الضعف في البرنامج</a:t>
            </a:r>
            <a:r>
              <a:rPr lang="ar-SA" sz="2400" b="1" dirty="0" smtClean="0"/>
              <a:t> حتى يمكن تجنبها مستقبلاً.</a:t>
            </a:r>
          </a:p>
          <a:p>
            <a:pPr marL="514350" indent="-514350" algn="just"/>
            <a:endParaRPr lang="ar-SA" sz="700" b="1" dirty="0" smtClean="0"/>
          </a:p>
          <a:p>
            <a:pPr marL="514350" indent="-514350" algn="just"/>
            <a:r>
              <a:rPr lang="ar-SA" sz="2400" b="1" dirty="0" smtClean="0"/>
              <a:t>* </a:t>
            </a:r>
            <a:r>
              <a:rPr lang="ar-SA" sz="2400" b="1" dirty="0" smtClean="0">
                <a:solidFill>
                  <a:srgbClr val="993300"/>
                </a:solidFill>
              </a:rPr>
              <a:t>يشمل التدريب على الجودة كافة المستويات الإدارية</a:t>
            </a:r>
            <a:r>
              <a:rPr lang="ar-SA" sz="2400" b="1" dirty="0" smtClean="0"/>
              <a:t>، </a:t>
            </a:r>
            <a:r>
              <a:rPr lang="ar-SA" sz="2400" b="1" dirty="0" smtClean="0">
                <a:solidFill>
                  <a:srgbClr val="993300"/>
                </a:solidFill>
              </a:rPr>
              <a:t>كما أنه يشمل كافة العاملين</a:t>
            </a:r>
            <a:r>
              <a:rPr lang="ar-SA" sz="2400" b="1" dirty="0" smtClean="0"/>
              <a:t>، </a:t>
            </a:r>
            <a:r>
              <a:rPr lang="ar-SA" sz="2400" b="1" dirty="0" smtClean="0">
                <a:solidFill>
                  <a:srgbClr val="993300"/>
                </a:solidFill>
              </a:rPr>
              <a:t>وتقع مواضيع البرامج التدريبية في صلب إدارة الجودة الشاملة</a:t>
            </a:r>
            <a:r>
              <a:rPr lang="ar-SA" sz="2400" b="1" dirty="0" smtClean="0"/>
              <a:t>. وبشكل عام فإن التدريب يهتم بتعليم العاملين منهجية وتقنيات تطبيق مبادئ إدارة الجودة الشاملة في أعمالهم اليومية وفي علاقاتهم مع العملاء سواء العملاء الداخليين أو الخارجيين. كما وأن التدريب على كل ما يتعلق بعمل الفريق ضروري جداً لأجل إنجاح جهود التحسين المستمر في تطبيق مبادئ إدارة الجودة الشاملة.</a:t>
            </a:r>
          </a:p>
          <a:p>
            <a:pPr marL="514350" indent="-514350" algn="just">
              <a:buFont typeface="+mj-lt"/>
              <a:buAutoNum type="arabicPeriod" startAt="5"/>
            </a:pPr>
            <a:endParaRPr lang="ar-SA" sz="2400" b="1" dirty="0" smtClean="0"/>
          </a:p>
        </p:txBody>
      </p:sp>
    </p:spTree>
    <p:extLst>
      <p:ext uri="{BB962C8B-B14F-4D97-AF65-F5344CB8AC3E}">
        <p14:creationId xmlns:p14="http://schemas.microsoft.com/office/powerpoint/2010/main" xmlns="" val="3097407445"/>
      </p:ext>
    </p:extLst>
  </p:cSld>
  <p:clrMapOvr>
    <a:masterClrMapping/>
  </p:clrMapOvr>
  <p:transition spd="slow">
    <p:wheel spokes="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4797</TotalTime>
  <Words>1832</Words>
  <Application>Microsoft Office PowerPoint</Application>
  <PresentationFormat>A4 Paper (210x297 mm)</PresentationFormat>
  <Paragraphs>188</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1</vt:lpstr>
      <vt:lpstr>المحاضرة السادسة</vt:lpstr>
      <vt:lpstr>:موضوعات الفصل</vt:lpstr>
      <vt:lpstr> دراسة الدوافع والآثار: </vt:lpstr>
      <vt:lpstr>    نظرية الحاجات الإنسانية: إبراهام ماسلو.</vt:lpstr>
      <vt:lpstr>(تابع) دراسة الدوافع والآثار:  </vt:lpstr>
      <vt:lpstr> (تابع) دراسة الدوافع والآثار: </vt:lpstr>
      <vt:lpstr> (تابع) دراسة الدوافع والآثار: </vt:lpstr>
      <vt:lpstr>اندماج العاملين:  Employee Involvement</vt:lpstr>
      <vt:lpstr>(تابع) اندماج العاملين:</vt:lpstr>
      <vt:lpstr> تمكين العاملين: Employee Empowerment  </vt:lpstr>
      <vt:lpstr> (تابع) تمكين العاملين:  </vt:lpstr>
      <vt:lpstr> (تابع) تمكين العاملين:  </vt:lpstr>
      <vt:lpstr> الاتصالات بين العاملين:  </vt:lpstr>
      <vt:lpstr> (تابع) الاتصالات بين العاملين:  </vt:lpstr>
      <vt:lpstr> (تابع) الاتصالات بين العاملين:  </vt:lpstr>
      <vt:lpstr> تدريب الجودة:</vt:lpstr>
      <vt:lpstr> مراحل عملية التدريب في الجودة:  </vt:lpstr>
      <vt:lpstr> (تابع) مراحل عملية التدريب في الجودة:  </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597</cp:revision>
  <cp:lastPrinted>2011-10-27T16:44:23Z</cp:lastPrinted>
  <dcterms:created xsi:type="dcterms:W3CDTF">2009-10-14T19:14:34Z</dcterms:created>
  <dcterms:modified xsi:type="dcterms:W3CDTF">2012-09-24T10:44:49Z</dcterms:modified>
</cp:coreProperties>
</file>