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22" r:id="rId2"/>
    <p:sldId id="321" r:id="rId3"/>
    <p:sldId id="259" r:id="rId4"/>
    <p:sldId id="287" r:id="rId5"/>
    <p:sldId id="443" r:id="rId6"/>
    <p:sldId id="431" r:id="rId7"/>
    <p:sldId id="432" r:id="rId8"/>
    <p:sldId id="433" r:id="rId9"/>
    <p:sldId id="434" r:id="rId10"/>
    <p:sldId id="435" r:id="rId11"/>
    <p:sldId id="437" r:id="rId12"/>
    <p:sldId id="438" r:id="rId13"/>
    <p:sldId id="412" r:id="rId14"/>
    <p:sldId id="439" r:id="rId15"/>
    <p:sldId id="440" r:id="rId16"/>
    <p:sldId id="441" r:id="rId17"/>
    <p:sldId id="442" r:id="rId18"/>
    <p:sldId id="266" r:id="rId19"/>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663300"/>
    <a:srgbClr val="FF3300"/>
    <a:srgbClr val="CC6600"/>
    <a:srgbClr val="000000"/>
    <a:srgbClr val="AD9968"/>
    <a:srgbClr val="3B84A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684" y="-19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295" cy="4934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195" y="1"/>
            <a:ext cx="2946388" cy="493482"/>
          </a:xfrm>
          <a:prstGeom prst="rect">
            <a:avLst/>
          </a:prstGeom>
        </p:spPr>
        <p:txBody>
          <a:bodyPr vert="horz" lIns="91440" tIns="45720" rIns="91440" bIns="45720" rtlCol="0"/>
          <a:lstStyle>
            <a:lvl1pPr algn="r">
              <a:defRPr sz="1200"/>
            </a:lvl1pPr>
          </a:lstStyle>
          <a:p>
            <a:fld id="{58C94CA4-AF10-425D-B1C2-9A50805B5964}" type="datetimeFigureOut">
              <a:rPr lang="en-US" smtClean="0"/>
              <a:pPr/>
              <a:t>10/8/2012</a:t>
            </a:fld>
            <a:endParaRPr lang="en-US"/>
          </a:p>
        </p:txBody>
      </p:sp>
      <p:sp>
        <p:nvSpPr>
          <p:cNvPr id="4" name="Footer Placeholder 3"/>
          <p:cNvSpPr>
            <a:spLocks noGrp="1"/>
          </p:cNvSpPr>
          <p:nvPr>
            <p:ph type="ftr" sz="quarter" idx="2"/>
          </p:nvPr>
        </p:nvSpPr>
        <p:spPr>
          <a:xfrm>
            <a:off x="0" y="9378464"/>
            <a:ext cx="2945295" cy="49348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195" y="9378464"/>
            <a:ext cx="2946388" cy="493482"/>
          </a:xfrm>
          <a:prstGeom prst="rect">
            <a:avLst/>
          </a:prstGeom>
        </p:spPr>
        <p:txBody>
          <a:bodyPr vert="horz" lIns="91440" tIns="45720" rIns="91440" bIns="45720" rtlCol="0" anchor="b"/>
          <a:lstStyle>
            <a:lvl1pPr algn="r">
              <a:defRPr sz="1200"/>
            </a:lvl1pPr>
          </a:lstStyle>
          <a:p>
            <a:fld id="{04B1E67E-A1D6-48E5-AFA9-8D5DDD53E292}" type="slidenum">
              <a:rPr lang="en-US" smtClean="0"/>
              <a:pPr/>
              <a:t>‹#›</a:t>
            </a:fld>
            <a:endParaRPr lang="en-US"/>
          </a:p>
        </p:txBody>
      </p:sp>
    </p:spTree>
    <p:extLst>
      <p:ext uri="{BB962C8B-B14F-4D97-AF65-F5344CB8AC3E}">
        <p14:creationId xmlns:p14="http://schemas.microsoft.com/office/powerpoint/2010/main" val="509548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3713"/>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50444" y="0"/>
            <a:ext cx="2945659" cy="493713"/>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10/8/2012</a:t>
            </a:fld>
            <a:endParaRPr lang="en-US" dirty="0"/>
          </a:p>
        </p:txBody>
      </p:sp>
      <p:sp>
        <p:nvSpPr>
          <p:cNvPr id="4" name="Slide Image Placeholder 3"/>
          <p:cNvSpPr>
            <a:spLocks noGrp="1" noRot="1" noChangeAspect="1"/>
          </p:cNvSpPr>
          <p:nvPr>
            <p:ph type="sldImg" idx="2"/>
          </p:nvPr>
        </p:nvSpPr>
        <p:spPr>
          <a:xfrm>
            <a:off x="725488" y="739775"/>
            <a:ext cx="5346700" cy="3703638"/>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378824"/>
            <a:ext cx="2945659" cy="493713"/>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50444" y="9378824"/>
            <a:ext cx="2945659" cy="493713"/>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العاشرة</a:t>
            </a:r>
            <a:endParaRPr lang="ar-SA" sz="4200" dirty="0"/>
          </a:p>
        </p:txBody>
      </p:sp>
      <p:sp>
        <p:nvSpPr>
          <p:cNvPr id="3" name="عنوان فرعي 2"/>
          <p:cNvSpPr>
            <a:spLocks noGrp="1"/>
          </p:cNvSpPr>
          <p:nvPr>
            <p:ph type="subTitle" idx="1"/>
          </p:nvPr>
        </p:nvSpPr>
        <p:spPr>
          <a:xfrm>
            <a:off x="838200" y="4191000"/>
            <a:ext cx="8153400" cy="1752600"/>
          </a:xfrm>
        </p:spPr>
        <p:txBody>
          <a:bodyPr/>
          <a:lstStyle/>
          <a:p>
            <a:pPr lvl="0" eaLnBrk="1" fontAlgn="auto" hangingPunct="1">
              <a:spcAft>
                <a:spcPts val="0"/>
              </a:spcAft>
              <a:defRPr/>
            </a:pPr>
            <a:r>
              <a:rPr lang="ar-SA" sz="4000" b="1" dirty="0" smtClean="0">
                <a:solidFill>
                  <a:srgbClr val="009900"/>
                </a:solidFill>
                <a:cs typeface="Arial"/>
              </a:rPr>
              <a:t>تطبيـق إدارة الجـودة الشاملـة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by="(-#ppt_w*2)" calcmode="lin" valueType="num">
                                      <p:cBhvr rctx="PPT">
                                        <p:cTn id="14" dur="500" autoRev="1" fill="hold">
                                          <p:stCondLst>
                                            <p:cond delay="0"/>
                                          </p:stCondLst>
                                        </p:cTn>
                                        <p:tgtEl>
                                          <p:spTgt spid="3">
                                            <p:txEl>
                                              <p:pRg st="0" end="0"/>
                                            </p:txEl>
                                          </p:spTgt>
                                        </p:tgtEl>
                                        <p:attrNameLst>
                                          <p:attrName>ppt_w</p:attrName>
                                        </p:attrNameLst>
                                      </p:cBhvr>
                                    </p:anim>
                                    <p:anim by="(#ppt_w*0.50)" calcmode="lin" valueType="num">
                                      <p:cBhvr>
                                        <p:cTn id="15" dur="500" decel="50000" autoRev="1" fill="hold">
                                          <p:stCondLst>
                                            <p:cond delay="0"/>
                                          </p:stCondLst>
                                        </p:cTn>
                                        <p:tgtEl>
                                          <p:spTgt spid="3">
                                            <p:txEl>
                                              <p:pRg st="0" end="0"/>
                                            </p:txEl>
                                          </p:spTgt>
                                        </p:tgtEl>
                                        <p:attrNameLst>
                                          <p:attrName>ppt_x</p:attrName>
                                        </p:attrNameLst>
                                      </p:cBhvr>
                                    </p:anim>
                                    <p:anim from="(-#ppt_h/2)" to="(#ppt_y)" calcmode="lin" valueType="num">
                                      <p:cBhvr>
                                        <p:cTn id="16" dur="1000" fill="hold">
                                          <p:stCondLst>
                                            <p:cond delay="0"/>
                                          </p:stCondLst>
                                        </p:cTn>
                                        <p:tgtEl>
                                          <p:spTgt spid="3">
                                            <p:txEl>
                                              <p:pRg st="0" end="0"/>
                                            </p:txEl>
                                          </p:spTgt>
                                        </p:tgtEl>
                                        <p:attrNameLst>
                                          <p:attrName>ppt_y</p:attrName>
                                        </p:attrNameLst>
                                      </p:cBhvr>
                                    </p:anim>
                                    <p:animRot by="21600000">
                                      <p:cBhvr>
                                        <p:cTn id="17"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381000" y="1841480"/>
            <a:ext cx="9067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متطلبات تطبيق إدارة الجودة الشاملة.</a:t>
            </a:r>
          </a:p>
          <a:p>
            <a:pPr lvl="0" algn="just">
              <a:buFont typeface="Arial" pitchFamily="34" charset="0"/>
              <a:buChar char="•"/>
            </a:pPr>
            <a:r>
              <a:rPr lang="ar-SA" sz="3600" b="1" dirty="0" smtClean="0">
                <a:solidFill>
                  <a:prstClr val="black"/>
                </a:solidFill>
              </a:rPr>
              <a:t> مستويات تبنّي إدارة الجودة الشاملة. </a:t>
            </a:r>
          </a:p>
          <a:p>
            <a:pPr lvl="0" algn="just">
              <a:buFont typeface="Arial" pitchFamily="34" charset="0"/>
              <a:buChar char="•"/>
            </a:pPr>
            <a:r>
              <a:rPr lang="ar-SA" sz="3600" b="1" dirty="0" smtClean="0">
                <a:solidFill>
                  <a:prstClr val="black"/>
                </a:solidFill>
              </a:rPr>
              <a:t> مراحل تطبيق إدارة الجودة الشاملة.</a:t>
            </a:r>
          </a:p>
          <a:p>
            <a:pPr lvl="0" algn="just">
              <a:buFont typeface="Arial" pitchFamily="34" charset="0"/>
              <a:buChar char="•"/>
            </a:pPr>
            <a:r>
              <a:rPr lang="ar-SA" sz="3600" b="1" dirty="0" smtClean="0"/>
              <a:t> القياس ومؤشرات الأداء. </a:t>
            </a:r>
            <a:r>
              <a:rPr lang="ar-SA" sz="2800" b="1" dirty="0" smtClean="0">
                <a:solidFill>
                  <a:srgbClr val="7030A0"/>
                </a:solidFill>
              </a:rPr>
              <a:t>(المحاضرة الحادية عشرة)</a:t>
            </a:r>
            <a:endParaRPr lang="ar-SA" sz="3600" b="1" dirty="0" smtClean="0">
              <a:solidFill>
                <a:srgbClr val="7030A0"/>
              </a:solidFill>
            </a:endParaRPr>
          </a:p>
          <a:p>
            <a:pPr lvl="0" algn="just">
              <a:buFont typeface="Arial" pitchFamily="34" charset="0"/>
              <a:buChar char="•"/>
            </a:pPr>
            <a:r>
              <a:rPr lang="ar-SA" sz="3600" b="1" dirty="0" smtClean="0"/>
              <a:t> معوقات تطبيق إدارة الجودة الشاملة. </a:t>
            </a:r>
            <a:r>
              <a:rPr lang="ar-SA" sz="2800" b="1" dirty="0" smtClean="0">
                <a:solidFill>
                  <a:srgbClr val="7030A0"/>
                </a:solidFill>
              </a:rPr>
              <a:t>(المحاضرة الحادية عشرة)</a:t>
            </a:r>
            <a:endParaRPr lang="ar-SA" sz="3600" b="1" dirty="0" smtClean="0">
              <a:solidFill>
                <a:srgbClr val="7030A0"/>
              </a:solidFill>
            </a:endParaRP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متطلبات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600200"/>
            <a:ext cx="9601200"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يتطلب تطبيق منهجية إدارة الجودة الشاملة </a:t>
            </a:r>
            <a:r>
              <a:rPr lang="ar-SA" sz="2700" b="1" dirty="0" smtClean="0">
                <a:solidFill>
                  <a:srgbClr val="993300"/>
                </a:solidFill>
              </a:rPr>
              <a:t>توفر المناخ الملائم للتطبيق </a:t>
            </a:r>
            <a:r>
              <a:rPr lang="ar-SA" sz="2700" b="1" dirty="0" smtClean="0"/>
              <a:t>بما يحويه من ثقافة المنظمة، وهيكلها التنظيمي، وأنماط </a:t>
            </a:r>
            <a:r>
              <a:rPr lang="ar-SA" sz="2700" b="1" dirty="0"/>
              <a:t>إ</a:t>
            </a:r>
            <a:r>
              <a:rPr lang="ar-SA" sz="2700" b="1" dirty="0" smtClean="0"/>
              <a:t>شراف، ... </a:t>
            </a:r>
          </a:p>
          <a:p>
            <a:pPr marL="514350" indent="-514350" algn="just"/>
            <a:endParaRPr lang="ar-SA" sz="1200" b="1" dirty="0" smtClean="0"/>
          </a:p>
          <a:p>
            <a:pPr marL="514350" indent="-514350" algn="just"/>
            <a:r>
              <a:rPr lang="ar-SA" sz="2700" b="1" u="sng" dirty="0" smtClean="0"/>
              <a:t>ومن أهم المتطلبات التي ينبغي توفرها عند البدء بتطبيق هذه المنهجية</a:t>
            </a:r>
            <a:r>
              <a:rPr lang="ar-SA" sz="2700" b="1" dirty="0" smtClean="0"/>
              <a:t>:</a:t>
            </a:r>
          </a:p>
          <a:p>
            <a:pPr marL="514350" indent="-514350" algn="just"/>
            <a:endParaRPr lang="ar-SA" sz="500" b="1" dirty="0" smtClean="0"/>
          </a:p>
          <a:p>
            <a:pPr marL="514350" indent="-514350" algn="just">
              <a:buFont typeface="+mj-lt"/>
              <a:buAutoNum type="arabicPeriod"/>
            </a:pPr>
            <a:r>
              <a:rPr lang="ar-SA" sz="2700" b="1" dirty="0" smtClean="0">
                <a:solidFill>
                  <a:srgbClr val="993300"/>
                </a:solidFill>
              </a:rPr>
              <a:t>دعم الإدارة العليا</a:t>
            </a:r>
            <a:r>
              <a:rPr lang="ar-SA" sz="2700" b="1" dirty="0" smtClean="0"/>
              <a:t>: اقتناع ثم الاستعداد للدعم.</a:t>
            </a:r>
          </a:p>
          <a:p>
            <a:pPr marL="514350" indent="-514350" algn="just">
              <a:buFont typeface="+mj-lt"/>
              <a:buAutoNum type="arabicPeriod"/>
            </a:pPr>
            <a:r>
              <a:rPr lang="ar-SA" sz="2700" b="1" dirty="0" smtClean="0">
                <a:solidFill>
                  <a:srgbClr val="993300"/>
                </a:solidFill>
              </a:rPr>
              <a:t>التركيز على العميل</a:t>
            </a:r>
            <a:r>
              <a:rPr lang="ar-SA" sz="2700" b="1" dirty="0" smtClean="0"/>
              <a:t>: توفر قاعدة بيانات عن العملاء، </a:t>
            </a:r>
            <a:r>
              <a:rPr lang="ar-SA" sz="2600" b="1" dirty="0" err="1" smtClean="0"/>
              <a:t>وتفعيل</a:t>
            </a:r>
            <a:r>
              <a:rPr lang="ar-SA" sz="2600" b="1" dirty="0" smtClean="0"/>
              <a:t> نظام التغذية العكسية.</a:t>
            </a:r>
          </a:p>
          <a:p>
            <a:pPr marL="514350" indent="-514350" algn="just">
              <a:buFont typeface="+mj-lt"/>
              <a:buAutoNum type="arabicPeriod"/>
            </a:pPr>
            <a:r>
              <a:rPr lang="ar-SA" sz="2700" b="1" dirty="0" smtClean="0">
                <a:solidFill>
                  <a:srgbClr val="993300"/>
                </a:solidFill>
              </a:rPr>
              <a:t>التعاون وروح الفريق</a:t>
            </a:r>
            <a:r>
              <a:rPr lang="ar-SA" sz="2700" b="1" dirty="0" smtClean="0"/>
              <a:t>: </a:t>
            </a:r>
            <a:r>
              <a:rPr lang="ar-SA" sz="2600" b="1" dirty="0" smtClean="0"/>
              <a:t>لكون منهجية إدارة الجودة الشاملة تعتمد أساساً على     فرق العمل.</a:t>
            </a:r>
          </a:p>
          <a:p>
            <a:pPr marL="514350" indent="-514350" algn="just">
              <a:buFont typeface="+mj-lt"/>
              <a:buAutoNum type="arabicPeriod"/>
            </a:pPr>
            <a:r>
              <a:rPr lang="ar-SA" sz="2700" b="1" dirty="0" smtClean="0">
                <a:solidFill>
                  <a:srgbClr val="993300"/>
                </a:solidFill>
              </a:rPr>
              <a:t>ممارسة النمط القيادي المناسب</a:t>
            </a:r>
            <a:r>
              <a:rPr lang="ar-SA" sz="2700" b="1" dirty="0" smtClean="0"/>
              <a:t>: ومن أكثر الأنماط القيادية مناسبة هو النمط الديمقراطي القائم على المشاركة وتفويض الصلاحيات. </a:t>
            </a:r>
            <a:endParaRPr lang="ar-SA" sz="2700" b="1" dirty="0" smtClean="0">
              <a:solidFill>
                <a:srgbClr val="FF0000"/>
              </a:solidFill>
            </a:endParaRPr>
          </a:p>
        </p:txBody>
      </p:sp>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متطلبات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716375"/>
            <a:ext cx="96012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700" b="1" dirty="0" smtClean="0">
                <a:solidFill>
                  <a:srgbClr val="993300"/>
                </a:solidFill>
              </a:rPr>
              <a:t>وجود نظام للقياس</a:t>
            </a:r>
            <a:r>
              <a:rPr lang="ar-SA" sz="2700" b="1" dirty="0" smtClean="0"/>
              <a:t>: بالاعتماد على استخدام الأساليب الإحصائية لضبط الجودة، مما يسمح باكتشاف الاختلافات والانحرافات وتصحيحها في الوقت المناسب.</a:t>
            </a:r>
          </a:p>
          <a:p>
            <a:pPr marL="514350" indent="-514350" algn="just">
              <a:buFont typeface="+mj-lt"/>
              <a:buAutoNum type="arabicPeriod" startAt="6"/>
            </a:pPr>
            <a:r>
              <a:rPr lang="ar-SA" sz="2700" b="1" dirty="0" smtClean="0">
                <a:solidFill>
                  <a:srgbClr val="993300"/>
                </a:solidFill>
              </a:rPr>
              <a:t>فعالية نظام الاتصالات</a:t>
            </a:r>
            <a:r>
              <a:rPr lang="ar-SA" sz="2700" b="1" dirty="0" smtClean="0"/>
              <a:t>: الذي يعتبر بمثابة الجهاز العصبي للمنظمة، ويعمل باتجاهين سواء بين الرئيس والمرؤوس أو بين داخل المنظمة وخارجها، لإيصال المعلومات الدقيقة عن إنجازات العاملين في أقرب وقت ممكن.</a:t>
            </a:r>
          </a:p>
        </p:txBody>
      </p:sp>
    </p:spTree>
    <p:extLst>
      <p:ext uri="{BB962C8B-B14F-4D97-AF65-F5344CB8AC3E}">
        <p14:creationId xmlns:p14="http://schemas.microsoft.com/office/powerpoint/2010/main" val="2907274240"/>
      </p:ext>
    </p:extLst>
  </p:cSld>
  <p:clrMapOvr>
    <a:masterClrMapping/>
  </p:clrMapOvr>
  <p:transition spd="slow">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32215"/>
            <a:ext cx="9448800" cy="426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993300"/>
                </a:solidFill>
              </a:rPr>
              <a:t>تختلف مستويات تبنّي إدارة الجودة الشاملة وفقاً لمدى حماسة الإدارة واقتناعها، والفترة الزمنية التي مرت على بدء التطبيق، بالإضافة إلى طبيعة ومدى توفر الموارد </a:t>
            </a:r>
            <a:r>
              <a:rPr lang="ar-SA" sz="2600" b="1" dirty="0" smtClean="0"/>
              <a:t>في هذا المجال. </a:t>
            </a:r>
            <a:r>
              <a:rPr lang="ar-SA" sz="2600" b="1" u="sng" dirty="0" smtClean="0"/>
              <a:t>وتقسم مستويات التبنّي إلى</a:t>
            </a:r>
            <a:r>
              <a:rPr lang="ar-SA" sz="2600" b="1" dirty="0" smtClean="0"/>
              <a:t>:</a:t>
            </a:r>
          </a:p>
          <a:p>
            <a:pPr marL="514350" indent="-514350" algn="just"/>
            <a:endParaRPr lang="ar-SA" sz="1200" b="1" dirty="0" smtClean="0"/>
          </a:p>
          <a:p>
            <a:pPr marL="514350" indent="-514350" algn="just">
              <a:buFont typeface="+mj-lt"/>
              <a:buAutoNum type="arabicPeriod"/>
            </a:pPr>
            <a:r>
              <a:rPr lang="ar-SA" sz="2600" b="1" u="sng" dirty="0" smtClean="0">
                <a:solidFill>
                  <a:srgbClr val="993300"/>
                </a:solidFill>
              </a:rPr>
              <a:t>مستوى غير الملتزمون</a:t>
            </a:r>
            <a:r>
              <a:rPr lang="en-US" sz="2600" b="1" u="sng" dirty="0" smtClean="0">
                <a:solidFill>
                  <a:srgbClr val="993300"/>
                </a:solidFill>
              </a:rPr>
              <a:t> </a:t>
            </a:r>
            <a:r>
              <a:rPr lang="ar-SA" sz="2600" b="1" u="sng" dirty="0" smtClean="0">
                <a:solidFill>
                  <a:srgbClr val="993300"/>
                </a:solidFill>
              </a:rPr>
              <a:t> </a:t>
            </a:r>
            <a:r>
              <a:rPr lang="en-US" sz="2600" b="1" u="sng" dirty="0" smtClean="0"/>
              <a:t>Uncommitted</a:t>
            </a:r>
            <a:r>
              <a:rPr lang="ar-SA" sz="2600" b="1" dirty="0" smtClean="0"/>
              <a:t>: يشمل </a:t>
            </a:r>
            <a:r>
              <a:rPr lang="ar-SA" sz="2600" b="1" dirty="0" smtClean="0">
                <a:solidFill>
                  <a:srgbClr val="993300"/>
                </a:solidFill>
              </a:rPr>
              <a:t>كافة المنظمات الحاصلة على نظام إدارة الجودة </a:t>
            </a:r>
            <a:r>
              <a:rPr lang="en-US" sz="2600" b="1" dirty="0" smtClean="0">
                <a:solidFill>
                  <a:srgbClr val="993300"/>
                </a:solidFill>
              </a:rPr>
              <a:t>ISO 9000</a:t>
            </a:r>
            <a:r>
              <a:rPr lang="ar-SA" sz="2600" b="1" dirty="0" smtClean="0">
                <a:solidFill>
                  <a:srgbClr val="993300"/>
                </a:solidFill>
              </a:rPr>
              <a:t> والتي بدأت بتطبيق بعض مفاهيم وأدوات إدارة الجودة لكنها لم تبدأ بتطبيق عمليات تحسين الجودة</a:t>
            </a:r>
            <a:r>
              <a:rPr lang="ar-SA" sz="2600" b="1" dirty="0" smtClean="0"/>
              <a:t>. فالمنظمات هنا غير ملتزمة لأنه ليس لديها خطط طويلة الأمد لتحسين الجودة. حيث تدافع إدارة المنظمات في هذا المستوى عن سبب عدم تطوير أنظمة الجودة الشاملة لديهم بأنهم يحققون أرباحاً جيدة بدون تطبيق أية مفاهيم جديدة، </a:t>
            </a:r>
            <a:r>
              <a:rPr lang="ar-SA" sz="2500" b="1" dirty="0" smtClean="0"/>
              <a:t>الأمر الذي قد يكون صحيحاً على المدى القصير.</a:t>
            </a:r>
          </a:p>
        </p:txBody>
      </p:sp>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600200"/>
            <a:ext cx="9525000" cy="345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solidFill>
                  <a:srgbClr val="993300"/>
                </a:solidFill>
              </a:rPr>
              <a:t>من أهم خصائص المنظمات في هذا المستوى</a:t>
            </a:r>
            <a:r>
              <a:rPr lang="ar-SA" sz="2600" b="1" dirty="0" smtClean="0"/>
              <a:t>:</a:t>
            </a:r>
          </a:p>
          <a:p>
            <a:pPr marL="514350" indent="-514350" algn="just"/>
            <a:endParaRPr lang="ar-SA" sz="1200" b="1" dirty="0" smtClean="0"/>
          </a:p>
          <a:p>
            <a:pPr marL="514350" indent="-514350" algn="just">
              <a:buFont typeface="Wingdings" pitchFamily="2" charset="2"/>
              <a:buChar char="§"/>
            </a:pPr>
            <a:r>
              <a:rPr lang="ar-SA" sz="2600" b="1" dirty="0" smtClean="0"/>
              <a:t>التركيز على معدل العائد على الأصول والمبيعات.</a:t>
            </a:r>
          </a:p>
          <a:p>
            <a:pPr marL="514350" indent="-514350" algn="just">
              <a:buFont typeface="Wingdings" pitchFamily="2" charset="2"/>
              <a:buChar char="§"/>
            </a:pPr>
            <a:r>
              <a:rPr lang="ar-SA" sz="2600" b="1" dirty="0" smtClean="0"/>
              <a:t>عدم تخصيص مبالغ كافية للتدريب والاستثمار في العنصر البشري.</a:t>
            </a:r>
          </a:p>
          <a:p>
            <a:pPr marL="514350" indent="-514350" algn="just">
              <a:buFont typeface="Wingdings" pitchFamily="2" charset="2"/>
              <a:buChar char="§"/>
            </a:pPr>
            <a:r>
              <a:rPr lang="ar-SA" sz="2600" b="1" dirty="0" smtClean="0"/>
              <a:t>غالبية العاملين ليس لديهم اهتمام بالجودة.</a:t>
            </a:r>
          </a:p>
          <a:p>
            <a:pPr marL="514350" indent="-514350" algn="just">
              <a:buFont typeface="Wingdings" pitchFamily="2" charset="2"/>
              <a:buChar char="§"/>
            </a:pPr>
            <a:r>
              <a:rPr lang="ar-SA" sz="2450" b="1" dirty="0" smtClean="0"/>
              <a:t>دفع الأجور على أساس الوحدات المنتجة دون مراعاة المطابقة مع المعايير الموضوعة.</a:t>
            </a:r>
          </a:p>
          <a:p>
            <a:pPr marL="514350" indent="-514350" algn="just">
              <a:buFont typeface="Wingdings" pitchFamily="2" charset="2"/>
              <a:buChar char="§"/>
            </a:pPr>
            <a:r>
              <a:rPr lang="ar-SA" sz="2600" b="1" dirty="0" smtClean="0"/>
              <a:t>عدم فعالية الاتصالات مع العملاء والعاملين.</a:t>
            </a:r>
          </a:p>
          <a:p>
            <a:pPr marL="514350" indent="-514350" algn="just">
              <a:buFont typeface="Wingdings" pitchFamily="2" charset="2"/>
              <a:buChar char="§"/>
            </a:pPr>
            <a:r>
              <a:rPr lang="ar-SA" sz="2600" b="1" dirty="0" smtClean="0"/>
              <a:t>إثارة دافعية العاملين من خلال التهديد بالعقاب.</a:t>
            </a:r>
          </a:p>
          <a:p>
            <a:pPr marL="514350" indent="-514350" algn="just">
              <a:buFont typeface="Wingdings" pitchFamily="2" charset="2"/>
              <a:buChar char="§"/>
            </a:pPr>
            <a:r>
              <a:rPr lang="ar-SA" sz="2600" b="1" dirty="0" smtClean="0"/>
              <a:t>إتباع أسلوب الفحص الشامل للمواد والمنتجات.</a:t>
            </a:r>
          </a:p>
        </p:txBody>
      </p:sp>
    </p:spTree>
  </p:cSld>
  <p:clrMapOvr>
    <a:masterClrMapping/>
  </p:clrMapOvr>
  <p:transition spd="slow">
    <p:strips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32215"/>
            <a:ext cx="94488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600" b="1" u="sng" dirty="0" smtClean="0">
                <a:solidFill>
                  <a:srgbClr val="993300"/>
                </a:solidFill>
              </a:rPr>
              <a:t>مستوى المترددون </a:t>
            </a:r>
            <a:r>
              <a:rPr lang="en-US" sz="2600" b="1" u="sng" dirty="0" smtClean="0"/>
              <a:t>Drifters</a:t>
            </a:r>
            <a:r>
              <a:rPr lang="ar-SA" sz="2600" b="1" dirty="0" smtClean="0"/>
              <a:t>: يتصف </a:t>
            </a:r>
            <a:r>
              <a:rPr lang="ar-SA" sz="2600" b="1" dirty="0" smtClean="0">
                <a:solidFill>
                  <a:srgbClr val="993300"/>
                </a:solidFill>
              </a:rPr>
              <a:t>بحداثة عهد المنظمات بتحسينات الجودة (3 سنوات فأقل)</a:t>
            </a:r>
            <a:r>
              <a:rPr lang="ar-SA" sz="2500" b="1" dirty="0" smtClean="0">
                <a:solidFill>
                  <a:srgbClr val="993300"/>
                </a:solidFill>
              </a:rPr>
              <a:t>. </a:t>
            </a:r>
            <a:r>
              <a:rPr lang="ar-SA" sz="2600" b="1" dirty="0" smtClean="0"/>
              <a:t>وهي منظمات </a:t>
            </a:r>
            <a:r>
              <a:rPr lang="ar-SA" sz="2600" b="1" dirty="0" smtClean="0">
                <a:solidFill>
                  <a:srgbClr val="993300"/>
                </a:solidFill>
              </a:rPr>
              <a:t>مترددة لكونها على استعداد للتحويل من برنامج الجودة إلى برنامج آخر.</a:t>
            </a:r>
          </a:p>
          <a:p>
            <a:pPr marL="514350" indent="-514350" algn="just"/>
            <a:endParaRPr lang="ar-SA" sz="1200" b="1" dirty="0" smtClean="0"/>
          </a:p>
          <a:p>
            <a:pPr marL="514350" indent="-514350" algn="just"/>
            <a:r>
              <a:rPr lang="ar-SA" sz="2600" b="1" u="sng" dirty="0" smtClean="0">
                <a:solidFill>
                  <a:srgbClr val="993300"/>
                </a:solidFill>
              </a:rPr>
              <a:t>من أهم خصائص المنظمات في هذا المستوى</a:t>
            </a:r>
            <a:r>
              <a:rPr lang="ar-SA" sz="2600" b="1" dirty="0" smtClean="0">
                <a:solidFill>
                  <a:srgbClr val="993300"/>
                </a:solidFill>
              </a:rPr>
              <a:t>:</a:t>
            </a:r>
          </a:p>
          <a:p>
            <a:pPr marL="514350" indent="-514350" algn="just">
              <a:buFont typeface="Wingdings" pitchFamily="2" charset="2"/>
              <a:buChar char="§"/>
            </a:pPr>
            <a:r>
              <a:rPr lang="ar-SA" sz="2600" b="1" dirty="0" smtClean="0"/>
              <a:t>عدم وجود خطط لنشر وتعميم فلسفة إدارة الجودة الشاملة على كافة العاملين.</a:t>
            </a:r>
          </a:p>
          <a:p>
            <a:pPr marL="514350" indent="-514350" algn="just">
              <a:buFont typeface="Wingdings" pitchFamily="2" charset="2"/>
              <a:buChar char="§"/>
            </a:pPr>
            <a:r>
              <a:rPr lang="ar-SA" sz="2600" b="1" dirty="0" smtClean="0"/>
              <a:t>عجز الإدارة عن التمييز بين </a:t>
            </a:r>
            <a:r>
              <a:rPr lang="ar-SA" sz="2500" b="1" dirty="0" smtClean="0"/>
              <a:t>نظام إدارة الجودة </a:t>
            </a:r>
            <a:r>
              <a:rPr lang="en-US" sz="2600" b="1" dirty="0" smtClean="0"/>
              <a:t>ISO 9000</a:t>
            </a:r>
            <a:r>
              <a:rPr lang="ar-SA" sz="2600" b="1" dirty="0" smtClean="0"/>
              <a:t> </a:t>
            </a:r>
            <a:r>
              <a:rPr lang="ar-SA" sz="2500" b="1" dirty="0" smtClean="0"/>
              <a:t>وإدارة الجودة الشاملة.</a:t>
            </a:r>
          </a:p>
          <a:p>
            <a:pPr marL="514350" indent="-514350" algn="just">
              <a:buFont typeface="Wingdings" pitchFamily="2" charset="2"/>
              <a:buChar char="§"/>
            </a:pPr>
            <a:r>
              <a:rPr lang="ar-SA" sz="2600" b="1" dirty="0" smtClean="0"/>
              <a:t>اعتبار أنشطة تحسين الجودة أكثر من تجميلية.</a:t>
            </a:r>
          </a:p>
          <a:p>
            <a:pPr marL="514350" indent="-514350" algn="just">
              <a:buFont typeface="Wingdings" pitchFamily="2" charset="2"/>
              <a:buChar char="§"/>
            </a:pPr>
            <a:r>
              <a:rPr lang="ar-SA" sz="2600" b="1" dirty="0" smtClean="0"/>
              <a:t>دائرة الجودة غير فعالة وليس لها تأثير كبير في سير الأمور.</a:t>
            </a:r>
          </a:p>
          <a:p>
            <a:pPr marL="514350" indent="-514350" algn="just">
              <a:buFont typeface="Wingdings" pitchFamily="2" charset="2"/>
              <a:buChar char="§"/>
            </a:pPr>
            <a:r>
              <a:rPr lang="ar-SA" sz="2600" b="1" dirty="0" smtClean="0"/>
              <a:t>فرق العمل صورية، وانتشار ثقافة اللوم بين الدوائر.</a:t>
            </a:r>
          </a:p>
          <a:p>
            <a:pPr marL="514350" indent="-514350" algn="just">
              <a:buFont typeface="Wingdings" pitchFamily="2" charset="2"/>
              <a:buChar char="§"/>
            </a:pPr>
            <a:r>
              <a:rPr lang="ar-SA" sz="2600" b="1" dirty="0" smtClean="0"/>
              <a:t>عدم قبول مفهوم إدارة الجودة الشاملة من قبل عدد من المديرين.</a:t>
            </a:r>
          </a:p>
          <a:p>
            <a:pPr marL="514350" indent="-514350" algn="just"/>
            <a:endParaRPr lang="ar-SA" sz="2500" b="1" dirty="0" smtClean="0"/>
          </a:p>
          <a:p>
            <a:pPr marL="514350" indent="-514350" algn="just"/>
            <a:endParaRPr lang="ar-SA" sz="2500" b="1" dirty="0" smtClean="0"/>
          </a:p>
        </p:txBody>
      </p:sp>
    </p:spTree>
  </p:cSld>
  <p:clrMapOvr>
    <a:masterClrMapping/>
  </p:clrMapOvr>
  <p:transition spd="slow">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32215"/>
            <a:ext cx="94488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600" b="1" u="sng" dirty="0" smtClean="0">
                <a:solidFill>
                  <a:srgbClr val="993300"/>
                </a:solidFill>
              </a:rPr>
              <a:t>مستوى </a:t>
            </a:r>
            <a:r>
              <a:rPr lang="ar-SA" sz="2600" b="1" u="sng" dirty="0" err="1" smtClean="0">
                <a:solidFill>
                  <a:srgbClr val="993300"/>
                </a:solidFill>
              </a:rPr>
              <a:t>مستخدموا</a:t>
            </a:r>
            <a:r>
              <a:rPr lang="ar-SA" sz="2600" b="1" u="sng" dirty="0" smtClean="0">
                <a:solidFill>
                  <a:srgbClr val="993300"/>
                </a:solidFill>
              </a:rPr>
              <a:t> الأدوات </a:t>
            </a:r>
            <a:r>
              <a:rPr lang="en-US" sz="2600" b="1" u="sng" dirty="0" smtClean="0"/>
              <a:t>Tools-Pushers</a:t>
            </a:r>
            <a:r>
              <a:rPr lang="ar-SA" sz="2600" b="1" dirty="0" smtClean="0"/>
              <a:t>: وجود </a:t>
            </a:r>
            <a:r>
              <a:rPr lang="ar-SA" sz="2600" b="1" dirty="0" smtClean="0">
                <a:solidFill>
                  <a:srgbClr val="993300"/>
                </a:solidFill>
              </a:rPr>
              <a:t>خبرة لدى المنظمات في تحسين الجودة (من 3-5 سنوات عادةً)</a:t>
            </a:r>
            <a:r>
              <a:rPr lang="ar-SA" sz="2600" b="1" dirty="0" smtClean="0"/>
              <a:t>، حيث تجرّب المنظمات هنا استخدام </a:t>
            </a:r>
            <a:r>
              <a:rPr lang="ar-SA" sz="2600" b="1" dirty="0" smtClean="0">
                <a:solidFill>
                  <a:srgbClr val="993300"/>
                </a:solidFill>
              </a:rPr>
              <a:t>أداة جديدة أو طريقة جديدة، كما وتستخدم الأساليب الإحصائية لضبط العمليات </a:t>
            </a:r>
            <a:r>
              <a:rPr lang="en-US" sz="2600" b="1" dirty="0" smtClean="0"/>
              <a:t>Statistical Process Control (SPC)</a:t>
            </a:r>
            <a:r>
              <a:rPr lang="ar-SA" sz="2500" b="1" dirty="0" smtClean="0"/>
              <a:t>.</a:t>
            </a:r>
          </a:p>
          <a:p>
            <a:pPr marL="514350" indent="-514350" algn="just"/>
            <a:endParaRPr lang="ar-SA" sz="1200" b="1" dirty="0" smtClean="0"/>
          </a:p>
          <a:p>
            <a:pPr marL="514350" indent="-514350" algn="just"/>
            <a:r>
              <a:rPr lang="ar-SA" sz="2600" b="1" u="sng" dirty="0" smtClean="0">
                <a:solidFill>
                  <a:srgbClr val="993300"/>
                </a:solidFill>
              </a:rPr>
              <a:t>من أهم خصائص المنظمات في هذا المستوى</a:t>
            </a:r>
            <a:r>
              <a:rPr lang="ar-SA" sz="2600" b="1" dirty="0" smtClean="0">
                <a:solidFill>
                  <a:srgbClr val="993300"/>
                </a:solidFill>
              </a:rPr>
              <a:t>:</a:t>
            </a:r>
          </a:p>
          <a:p>
            <a:pPr marL="514350" indent="-514350" algn="just">
              <a:buFont typeface="Wingdings" pitchFamily="2" charset="2"/>
              <a:buChar char="§"/>
            </a:pPr>
            <a:r>
              <a:rPr lang="ar-SA" sz="2600" b="1" dirty="0" smtClean="0"/>
              <a:t>ليس كل أعضاء الإدارة التنفيذية ملتزمون بإدارة الجودة الشاملة.</a:t>
            </a:r>
          </a:p>
          <a:p>
            <a:pPr marL="514350" indent="-514350" algn="just">
              <a:buFont typeface="Wingdings" pitchFamily="2" charset="2"/>
              <a:buChar char="§"/>
            </a:pPr>
            <a:r>
              <a:rPr lang="ar-SA" sz="2600" b="1" dirty="0" smtClean="0"/>
              <a:t>تركز جهود تحسين الجودة على دوائر التصنيع والعمليات فقط.</a:t>
            </a:r>
          </a:p>
          <a:p>
            <a:pPr marL="514350" indent="-514350" algn="just">
              <a:buFont typeface="Wingdings" pitchFamily="2" charset="2"/>
              <a:buChar char="§"/>
            </a:pPr>
            <a:r>
              <a:rPr lang="ar-SA" sz="2600" b="1" dirty="0" smtClean="0"/>
              <a:t>أسلوب الإدارة وقراراتها رد فعل لما يجري.</a:t>
            </a:r>
          </a:p>
          <a:p>
            <a:pPr marL="514350" indent="-514350" algn="just">
              <a:buFont typeface="Wingdings" pitchFamily="2" charset="2"/>
              <a:buChar char="§"/>
            </a:pPr>
            <a:r>
              <a:rPr lang="ar-SA" sz="2600" b="1" dirty="0" smtClean="0"/>
              <a:t>تركيز الإدارة على حل المشاكل الحالية أكثر من المشاكل المستقبلية.</a:t>
            </a:r>
          </a:p>
          <a:p>
            <a:pPr marL="514350" indent="-514350" algn="just">
              <a:buFont typeface="Wingdings" pitchFamily="2" charset="2"/>
              <a:buChar char="§"/>
            </a:pPr>
            <a:r>
              <a:rPr lang="ar-SA" sz="2600" b="1" dirty="0" smtClean="0"/>
              <a:t>المنتجات جيدة ومعروفة في السوق، ولكن هناك مجالات كثيرة لتحسين العمليات.</a:t>
            </a:r>
          </a:p>
          <a:p>
            <a:pPr marL="514350" indent="-514350" algn="just"/>
            <a:endParaRPr lang="ar-SA" sz="2500" b="1" dirty="0" smtClean="0"/>
          </a:p>
          <a:p>
            <a:pPr marL="514350" indent="-514350" algn="just"/>
            <a:endParaRPr lang="ar-SA" sz="2500" b="1" dirty="0" smtClean="0"/>
          </a:p>
        </p:txBody>
      </p:sp>
    </p:spTree>
  </p:cSld>
  <p:clrMapOvr>
    <a:masterClrMapping/>
  </p:clrMapOvr>
  <p:transition spd="slow">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1600"/>
            <a:ext cx="94488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600" b="1" u="sng" dirty="0" smtClean="0">
                <a:solidFill>
                  <a:srgbClr val="993300"/>
                </a:solidFill>
              </a:rPr>
              <a:t>مستوى منفذو التحسينات </a:t>
            </a:r>
            <a:r>
              <a:rPr lang="en-US" sz="2600" b="1" u="sng" dirty="0" smtClean="0"/>
              <a:t>Improvers</a:t>
            </a:r>
            <a:r>
              <a:rPr lang="ar-SA" sz="2600" b="1" dirty="0" smtClean="0"/>
              <a:t>: </a:t>
            </a:r>
            <a:r>
              <a:rPr lang="ar-SA" sz="2600" b="1" dirty="0" smtClean="0">
                <a:solidFill>
                  <a:srgbClr val="993300"/>
                </a:solidFill>
              </a:rPr>
              <a:t>تصل إليه المنظمات بعد مضي         (5-8 سنوات) من ممارسة عملية تحسين الجودة</a:t>
            </a:r>
            <a:r>
              <a:rPr lang="ar-SA" sz="2600" b="1" dirty="0" smtClean="0"/>
              <a:t>، حيث </a:t>
            </a:r>
            <a:r>
              <a:rPr lang="ar-SA" sz="2600" b="1" dirty="0" smtClean="0">
                <a:solidFill>
                  <a:srgbClr val="993300"/>
                </a:solidFill>
              </a:rPr>
              <a:t>تهتم بتغيير الثقافة على المدى الطويل، وتُدرك أهمية التحسين المستمر للجودة</a:t>
            </a:r>
            <a:r>
              <a:rPr lang="ar-SA" sz="2600" b="1" dirty="0" smtClean="0"/>
              <a:t>.</a:t>
            </a:r>
            <a:endParaRPr lang="ar-SA" sz="2500" b="1" dirty="0" smtClean="0"/>
          </a:p>
          <a:p>
            <a:pPr marL="514350" indent="-514350" algn="just"/>
            <a:endParaRPr lang="ar-SA" sz="800" b="1" dirty="0" smtClean="0"/>
          </a:p>
          <a:p>
            <a:pPr marL="514350" indent="-514350" algn="just"/>
            <a:r>
              <a:rPr lang="ar-SA" sz="2600" b="1" u="sng" dirty="0" smtClean="0">
                <a:solidFill>
                  <a:srgbClr val="993300"/>
                </a:solidFill>
              </a:rPr>
              <a:t>من أهم خصائص المنظمات في هذا المستوى</a:t>
            </a:r>
            <a:r>
              <a:rPr lang="ar-SA" sz="2600" b="1" dirty="0" smtClean="0">
                <a:solidFill>
                  <a:srgbClr val="993300"/>
                </a:solidFill>
              </a:rPr>
              <a:t>:</a:t>
            </a:r>
          </a:p>
          <a:p>
            <a:pPr marL="514350" indent="-514350" algn="just">
              <a:buFont typeface="Wingdings" pitchFamily="2" charset="2"/>
              <a:buChar char="§"/>
            </a:pPr>
            <a:r>
              <a:rPr lang="ar-SA" sz="2600" b="1" dirty="0" smtClean="0"/>
              <a:t>إتباع سياسة منع الأخطاء والتشدد فيها بدرجة كبيرة.</a:t>
            </a:r>
          </a:p>
          <a:p>
            <a:pPr marL="514350" indent="-514350" algn="just">
              <a:buFont typeface="Wingdings" pitchFamily="2" charset="2"/>
              <a:buChar char="§"/>
            </a:pPr>
            <a:r>
              <a:rPr lang="ar-SA" sz="2600" b="1" dirty="0" smtClean="0"/>
              <a:t>وجود برامج تدريب وتعليم طويلة الأمد ولكافة المستويات الإدارية.</a:t>
            </a:r>
          </a:p>
          <a:p>
            <a:pPr marL="514350" indent="-514350" algn="just">
              <a:buFont typeface="Wingdings" pitchFamily="2" charset="2"/>
              <a:buChar char="§"/>
            </a:pPr>
            <a:r>
              <a:rPr lang="ar-SA" sz="2600" b="1" dirty="0" smtClean="0"/>
              <a:t>ممارسة أنشطة التحسين المستمر في كافة أعمال ودوائر المنظمة.</a:t>
            </a:r>
          </a:p>
          <a:p>
            <a:pPr marL="514350" indent="-514350" algn="just">
              <a:buFont typeface="Wingdings" pitchFamily="2" charset="2"/>
              <a:buChar char="§"/>
            </a:pPr>
            <a:r>
              <a:rPr lang="ar-SA" sz="2600" b="1" dirty="0" smtClean="0"/>
              <a:t>أهمية اندماج العاملين وانضمامهم إلى فرق العمل، ووجود ثقة متبادلة بينهم.</a:t>
            </a:r>
          </a:p>
          <a:p>
            <a:pPr marL="514350" indent="-514350" algn="just">
              <a:buFont typeface="Wingdings" pitchFamily="2" charset="2"/>
              <a:buChar char="§"/>
            </a:pPr>
            <a:r>
              <a:rPr lang="ar-SA" sz="2600" b="1" dirty="0" smtClean="0"/>
              <a:t>إجراء المقارنات المرجعية فيما يتعلق بأنشطة التحسين.</a:t>
            </a:r>
          </a:p>
          <a:p>
            <a:pPr marL="514350" indent="-514350" algn="just"/>
            <a:endParaRPr lang="ar-SA" sz="600" b="1" dirty="0" smtClean="0"/>
          </a:p>
          <a:p>
            <a:pPr marL="514350" indent="-514350" algn="just"/>
            <a:r>
              <a:rPr lang="ar-SA" sz="2600" b="1" dirty="0" smtClean="0"/>
              <a:t> * </a:t>
            </a:r>
            <a:r>
              <a:rPr lang="ar-SA" sz="2400" b="1" dirty="0" smtClean="0"/>
              <a:t>إلا أن </a:t>
            </a:r>
            <a:r>
              <a:rPr lang="ar-SA" sz="2400" b="1" dirty="0" smtClean="0">
                <a:solidFill>
                  <a:srgbClr val="993300"/>
                </a:solidFill>
              </a:rPr>
              <a:t>المنظمات لا تزال تعتمد على أفراد قليلين للمحافظة على سير واتجاه عملية التحسين</a:t>
            </a:r>
            <a:r>
              <a:rPr lang="ar-SA" sz="2400" b="1" dirty="0" smtClean="0"/>
              <a:t>، وهناك احتمالاً للتراجع وفقدان الحماس في حالة ترك هؤلاء الأفراد العمل في المنظمة.</a:t>
            </a:r>
            <a:endParaRPr lang="ar-SA" sz="2600" b="1" dirty="0" smtClean="0"/>
          </a:p>
          <a:p>
            <a:pPr marL="514350" indent="-514350" algn="just"/>
            <a:endParaRPr lang="ar-SA" sz="2500" b="1" dirty="0" smtClean="0"/>
          </a:p>
          <a:p>
            <a:pPr marL="514350" indent="-514350" algn="just"/>
            <a:endParaRPr lang="ar-SA" sz="2500" b="1" dirty="0" smtClean="0"/>
          </a:p>
        </p:txBody>
      </p:sp>
    </p:spTree>
  </p:cSld>
  <p:clrMapOvr>
    <a:masterClrMapping/>
  </p:clrMapOvr>
  <p:transition spd="slow">
    <p:strips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32215"/>
            <a:ext cx="9448800" cy="503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600" b="1" u="sng" dirty="0" smtClean="0">
                <a:solidFill>
                  <a:srgbClr val="993300"/>
                </a:solidFill>
              </a:rPr>
              <a:t>مستوى رابحو الجوائز </a:t>
            </a:r>
            <a:r>
              <a:rPr lang="en-US" sz="2600" b="1" u="sng" dirty="0" smtClean="0"/>
              <a:t>Award Winners</a:t>
            </a:r>
            <a:r>
              <a:rPr lang="ar-SA" sz="2600" b="1" dirty="0" smtClean="0"/>
              <a:t>: تصل المنظمة هنا إلى مرحلة تكون فيها </a:t>
            </a:r>
            <a:r>
              <a:rPr lang="ar-SA" sz="2600" b="1" dirty="0" smtClean="0">
                <a:solidFill>
                  <a:srgbClr val="993300"/>
                </a:solidFill>
              </a:rPr>
              <a:t>قادرة على الدخول في مسابقات الجوائز الكبيرة مثل </a:t>
            </a:r>
            <a:r>
              <a:rPr lang="ar-SA" sz="2600" b="1" dirty="0" smtClean="0"/>
              <a:t>جائزة </a:t>
            </a:r>
            <a:r>
              <a:rPr lang="ar-SA" sz="2600" b="1" dirty="0" err="1" smtClean="0"/>
              <a:t>ديمنج</a:t>
            </a:r>
            <a:r>
              <a:rPr lang="ar-SA" sz="2600" b="1" dirty="0" smtClean="0"/>
              <a:t>، وجائزة مالكوم </a:t>
            </a:r>
            <a:r>
              <a:rPr lang="ar-SA" sz="2600" b="1" dirty="0" err="1" smtClean="0"/>
              <a:t>بالدريج</a:t>
            </a:r>
            <a:r>
              <a:rPr lang="ar-SA" sz="2600" b="1" dirty="0" smtClean="0"/>
              <a:t>، والجائزة الأوروبية، ... (</a:t>
            </a:r>
            <a:r>
              <a:rPr lang="ar-SA" sz="2600" b="1" dirty="0" smtClean="0">
                <a:solidFill>
                  <a:srgbClr val="993300"/>
                </a:solidFill>
              </a:rPr>
              <a:t>مرحلة ناضجة من إدارة الجودة الشاملة من حيث طبيعة الثقافة والقيم واندماج العاملين</a:t>
            </a:r>
            <a:r>
              <a:rPr lang="ar-SA" sz="2600" b="1" dirty="0" smtClean="0"/>
              <a:t>).</a:t>
            </a:r>
          </a:p>
          <a:p>
            <a:pPr marL="514350" indent="-514350" algn="just"/>
            <a:endParaRPr lang="ar-SA" sz="1200" b="1" dirty="0" smtClean="0"/>
          </a:p>
          <a:p>
            <a:pPr marL="514350" indent="-514350" algn="just"/>
            <a:r>
              <a:rPr lang="ar-SA" sz="2600" b="1" u="sng" dirty="0" smtClean="0">
                <a:solidFill>
                  <a:srgbClr val="993300"/>
                </a:solidFill>
              </a:rPr>
              <a:t>من أهم خصائص المنظمات في هذا المستوى</a:t>
            </a:r>
            <a:r>
              <a:rPr lang="ar-SA" sz="2600" b="1" dirty="0" smtClean="0">
                <a:solidFill>
                  <a:srgbClr val="993300"/>
                </a:solidFill>
              </a:rPr>
              <a:t>:</a:t>
            </a:r>
          </a:p>
          <a:p>
            <a:pPr marL="514350" indent="-514350" algn="just">
              <a:buFont typeface="Wingdings" pitchFamily="2" charset="2"/>
              <a:buChar char="§"/>
            </a:pPr>
            <a:r>
              <a:rPr lang="ar-SA" sz="2600" b="1" dirty="0" smtClean="0"/>
              <a:t>اهتمام لدى كافة العاملين بتحسين الجودة.</a:t>
            </a:r>
          </a:p>
          <a:p>
            <a:pPr marL="514350" indent="-514350" algn="just">
              <a:buFont typeface="Wingdings" pitchFamily="2" charset="2"/>
              <a:buChar char="§"/>
            </a:pPr>
            <a:r>
              <a:rPr lang="ar-SA" sz="2600" b="1" dirty="0" smtClean="0"/>
              <a:t>إحداث عدد من التغييرات الناجحة في المنظمة.</a:t>
            </a:r>
          </a:p>
          <a:p>
            <a:pPr marL="514350" indent="-514350" algn="just">
              <a:buFont typeface="Wingdings" pitchFamily="2" charset="2"/>
              <a:buChar char="§"/>
            </a:pPr>
            <a:r>
              <a:rPr lang="ar-SA" sz="2500" b="1" dirty="0" smtClean="0"/>
              <a:t>إجراء المقارنات المرجعية فيما يتعلق بالإستراتيجيات من قبل كافة المستويات الإدارية.</a:t>
            </a:r>
          </a:p>
          <a:p>
            <a:pPr marL="514350" indent="-514350" algn="just">
              <a:buFont typeface="Wingdings" pitchFamily="2" charset="2"/>
              <a:buChar char="§"/>
            </a:pPr>
            <a:r>
              <a:rPr lang="ar-SA" sz="2600" b="1" dirty="0" smtClean="0"/>
              <a:t>اعتقاد كافة العاملين بأن إدارة الجودة الشاملة هي أسلوب لإدارة الأعمال بهدف إشباع حاجات العملاء الداخليين والخارجيين وإسعادهم.</a:t>
            </a:r>
          </a:p>
          <a:p>
            <a:pPr marL="514350" indent="-514350" algn="just"/>
            <a:endParaRPr lang="ar-SA" sz="2500" b="1" dirty="0" smtClean="0"/>
          </a:p>
          <a:p>
            <a:pPr marL="514350" indent="-514350" algn="just"/>
            <a:endParaRPr lang="ar-SA" sz="2500" b="1" dirty="0" smtClean="0"/>
          </a:p>
        </p:txBody>
      </p:sp>
    </p:spTree>
  </p:cSld>
  <p:clrMapOvr>
    <a:masterClrMapping/>
  </p:clrMapOvr>
  <p:transition spd="slow">
    <p:strips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مستويات تبنّي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32215"/>
            <a:ext cx="9448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6"/>
            </a:pPr>
            <a:r>
              <a:rPr lang="ar-SA" sz="2600" b="1" u="sng" dirty="0" smtClean="0">
                <a:solidFill>
                  <a:srgbClr val="993300"/>
                </a:solidFill>
              </a:rPr>
              <a:t>المستوى العالمي </a:t>
            </a:r>
            <a:r>
              <a:rPr lang="en-US" sz="2600" b="1" u="sng" dirty="0" smtClean="0"/>
              <a:t>World Class</a:t>
            </a:r>
            <a:r>
              <a:rPr lang="ar-SA" sz="2600" b="1" dirty="0" smtClean="0"/>
              <a:t>: يتصف </a:t>
            </a:r>
            <a:r>
              <a:rPr lang="ar-SA" sz="2600" b="1" dirty="0" smtClean="0">
                <a:solidFill>
                  <a:srgbClr val="993300"/>
                </a:solidFill>
              </a:rPr>
              <a:t>بالتكامل بين تحسينات الجودة واستراتيجيات الأعمال من أجل إرضاء العميل وإسعاده</a:t>
            </a:r>
            <a:r>
              <a:rPr lang="ar-SA" sz="2600" b="1" dirty="0" smtClean="0"/>
              <a:t> (</a:t>
            </a:r>
            <a:r>
              <a:rPr lang="ar-SA" sz="2600" b="1" dirty="0" smtClean="0">
                <a:solidFill>
                  <a:srgbClr val="993300"/>
                </a:solidFill>
              </a:rPr>
              <a:t>تأخذ أكثر من عشرة سنوات من التطبيق</a:t>
            </a:r>
            <a:r>
              <a:rPr lang="ar-SA" sz="2600" b="1" dirty="0" smtClean="0"/>
              <a:t>). وهنا تعتبر </a:t>
            </a:r>
            <a:r>
              <a:rPr lang="ar-SA" sz="2600" b="1" dirty="0" smtClean="0">
                <a:solidFill>
                  <a:srgbClr val="993300"/>
                </a:solidFill>
              </a:rPr>
              <a:t>إدارة الجودة الشاملة أسلوب حياة لإدارة كافة الأعمال في كافة المنظمات</a:t>
            </a:r>
            <a:r>
              <a:rPr lang="ar-SA" sz="2600" b="1" dirty="0" smtClean="0"/>
              <a:t> التي وصلت إلى هذا المستوى.</a:t>
            </a:r>
          </a:p>
          <a:p>
            <a:pPr marL="514350" indent="-514350" algn="just"/>
            <a:endParaRPr lang="ar-SA" sz="1200" dirty="0" smtClean="0"/>
          </a:p>
          <a:p>
            <a:pPr marL="514350" indent="-514350" algn="just"/>
            <a:endParaRPr lang="ar-SA" sz="1200" dirty="0" smtClean="0"/>
          </a:p>
          <a:p>
            <a:pPr marL="514350" indent="-514350" algn="just"/>
            <a:r>
              <a:rPr lang="ar-SA" sz="2600" dirty="0" smtClean="0"/>
              <a:t>* يمكن القول بأن معظم المنظمات التي تطبق منهجية إدارة الجودة الشاملة لا تزال إما في المستوى الأول أو الثاني، حيث يقل عدد تلك المنظمات كلما ارتفعنا في المستوى وصولاً إلى المستوى العالمي.</a:t>
            </a:r>
          </a:p>
          <a:p>
            <a:pPr marL="514350" indent="-514350" algn="just"/>
            <a:endParaRPr lang="ar-SA" sz="2500" b="1" dirty="0" smtClean="0"/>
          </a:p>
          <a:p>
            <a:pPr marL="514350" indent="-514350" algn="just"/>
            <a:endParaRPr lang="ar-SA" sz="2500" b="1" dirty="0" smtClean="0"/>
          </a:p>
        </p:txBody>
      </p:sp>
    </p:spTree>
  </p:cSld>
  <p:clrMapOvr>
    <a:masterClrMapping/>
  </p:clrMapOvr>
  <p:transition spd="slow">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مراحل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601200" cy="5270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500" b="1" dirty="0" smtClean="0"/>
              <a:t>عملية التطبيق </a:t>
            </a:r>
            <a:r>
              <a:rPr lang="ar-SA" sz="2500" b="1" dirty="0" smtClean="0">
                <a:solidFill>
                  <a:srgbClr val="993300"/>
                </a:solidFill>
              </a:rPr>
              <a:t>ليست سهلة وتحتاج إلى وقت طويل لاستكمال مراحلها</a:t>
            </a:r>
            <a:r>
              <a:rPr lang="ar-SA" sz="2500" b="1" dirty="0" smtClean="0"/>
              <a:t>.</a:t>
            </a:r>
          </a:p>
          <a:p>
            <a:pPr marL="514350" indent="-514350" algn="just"/>
            <a:r>
              <a:rPr lang="ar-SA" sz="2500" b="1" dirty="0" smtClean="0"/>
              <a:t> ويمكن تلخيص </a:t>
            </a:r>
            <a:r>
              <a:rPr lang="ar-SA" sz="2500" b="1" u="sng" dirty="0" smtClean="0"/>
              <a:t>مراحل تطبيق إدارة الجودة الشاملة </a:t>
            </a:r>
            <a:r>
              <a:rPr lang="ar-SA" sz="2500" b="1" dirty="0" smtClean="0"/>
              <a:t>بما يلي:</a:t>
            </a:r>
          </a:p>
          <a:p>
            <a:pPr marL="514350" indent="-514350" algn="just">
              <a:buFont typeface="+mj-lt"/>
              <a:buAutoNum type="arabicPeriod"/>
            </a:pPr>
            <a:r>
              <a:rPr lang="ar-SA" sz="2500" b="1" u="sng" dirty="0" smtClean="0">
                <a:solidFill>
                  <a:srgbClr val="993300"/>
                </a:solidFill>
              </a:rPr>
              <a:t>مرحلة الإعداد</a:t>
            </a:r>
            <a:r>
              <a:rPr lang="ar-SA" sz="2500" b="1" dirty="0" smtClean="0"/>
              <a:t>: تتعلق بتجهيز الأجواء وإعدادها لتطبيق المنهجية. </a:t>
            </a:r>
            <a:r>
              <a:rPr lang="ar-SA" sz="2500" b="1" dirty="0" smtClean="0">
                <a:solidFill>
                  <a:srgbClr val="993300"/>
                </a:solidFill>
              </a:rPr>
              <a:t>وتتضمن القيام بعدة نشاطات، أهمها:</a:t>
            </a:r>
          </a:p>
          <a:p>
            <a:pPr marL="514350" indent="-514350" algn="just">
              <a:buFont typeface="Courier New" pitchFamily="49" charset="0"/>
              <a:buChar char="o"/>
            </a:pPr>
            <a:r>
              <a:rPr lang="ar-SA" sz="2500" b="1" dirty="0" smtClean="0"/>
              <a:t>اتخاذ قرار تطبيق المنهجية من قبل الإدارة العليا.</a:t>
            </a:r>
          </a:p>
          <a:p>
            <a:pPr marL="514350" indent="-514350" algn="just">
              <a:buFont typeface="Courier New" pitchFamily="49" charset="0"/>
              <a:buChar char="o"/>
            </a:pPr>
            <a:r>
              <a:rPr lang="ar-SA" sz="2500" b="1" dirty="0" smtClean="0"/>
              <a:t>التزام الإدارة العليا بالجودة الشاملة والتحسينات المستمرة.</a:t>
            </a:r>
          </a:p>
          <a:p>
            <a:pPr marL="514350" indent="-514350" algn="just">
              <a:buFont typeface="Courier New" pitchFamily="49" charset="0"/>
              <a:buChar char="o"/>
            </a:pPr>
            <a:r>
              <a:rPr lang="ar-SA" sz="2450" b="1" dirty="0" smtClean="0"/>
              <a:t>اتخاذ قرار الاستعانة بمستشار خارجي أو الاعتماد على العاملين بالمنظمة في هذا المجال.</a:t>
            </a:r>
          </a:p>
          <a:p>
            <a:pPr marL="514350" indent="-514350" algn="just">
              <a:buFont typeface="Courier New" pitchFamily="49" charset="0"/>
              <a:buChar char="o"/>
            </a:pPr>
            <a:r>
              <a:rPr lang="ar-SA" sz="2500" b="1" dirty="0" smtClean="0"/>
              <a:t>تشكيل مجلس الجودة.</a:t>
            </a:r>
          </a:p>
          <a:p>
            <a:pPr marL="514350" indent="-514350" algn="just">
              <a:buFont typeface="Courier New" pitchFamily="49" charset="0"/>
              <a:buChar char="o"/>
            </a:pPr>
            <a:r>
              <a:rPr lang="ar-SA" sz="2500" b="1" dirty="0" smtClean="0"/>
              <a:t>إيجاد ثقافة تؤيد التغيير وتعزز مفهوم الجودة.</a:t>
            </a:r>
          </a:p>
          <a:p>
            <a:pPr marL="514350" indent="-514350" algn="just">
              <a:buFont typeface="Courier New" pitchFamily="49" charset="0"/>
              <a:buChar char="o"/>
            </a:pPr>
            <a:r>
              <a:rPr lang="ar-SA" sz="2500" b="1" dirty="0" smtClean="0"/>
              <a:t>بناء فرق العمل، ومنحها الصلاحيات اللازمة.</a:t>
            </a:r>
          </a:p>
          <a:p>
            <a:pPr marL="514350" indent="-514350" algn="just">
              <a:buFont typeface="Courier New" pitchFamily="49" charset="0"/>
              <a:buChar char="o"/>
            </a:pPr>
            <a:r>
              <a:rPr lang="ar-SA" sz="2500" b="1" dirty="0" smtClean="0"/>
              <a:t>إعداد وتنفيذ برامج تدريبية عن الجودة.</a:t>
            </a:r>
          </a:p>
          <a:p>
            <a:pPr marL="514350" indent="-514350" algn="just">
              <a:buFont typeface="Courier New" pitchFamily="49" charset="0"/>
              <a:buChar char="o"/>
            </a:pPr>
            <a:r>
              <a:rPr lang="ar-SA" sz="2500" b="1" dirty="0" smtClean="0"/>
              <a:t>وضع أسس قياس الرضا الوظيفي ورضا العملاء.</a:t>
            </a:r>
          </a:p>
          <a:p>
            <a:pPr marL="514350" indent="-514350" algn="just"/>
            <a:endParaRPr lang="ar-SA" sz="2600" b="1" dirty="0" smtClean="0"/>
          </a:p>
        </p:txBody>
      </p:sp>
    </p:spTree>
  </p:cSld>
  <p:clrMapOvr>
    <a:masterClrMapping/>
  </p:clrMapOvr>
  <p:transition spd="slow">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مراحل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601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600" b="1" u="sng" dirty="0" smtClean="0">
                <a:solidFill>
                  <a:srgbClr val="993300"/>
                </a:solidFill>
              </a:rPr>
              <a:t>مرحلة التخطيط</a:t>
            </a:r>
            <a:r>
              <a:rPr lang="ar-SA" sz="2600" b="1" dirty="0" smtClean="0"/>
              <a:t>: اعتماداً على المعلومات في مرحلة الإعداد، حيث يتم استخدام دائرة </a:t>
            </a:r>
            <a:r>
              <a:rPr lang="ar-SA" sz="2600" b="1" dirty="0" err="1" smtClean="0"/>
              <a:t>ديمنج</a:t>
            </a:r>
            <a:r>
              <a:rPr lang="ar-SA" sz="2600" b="1" dirty="0" smtClean="0"/>
              <a:t> المعروفة </a:t>
            </a:r>
            <a:r>
              <a:rPr lang="en-US" sz="2600" b="1" dirty="0" smtClean="0"/>
              <a:t>PDCA</a:t>
            </a:r>
            <a:r>
              <a:rPr lang="ar-SA" sz="2600" b="1" dirty="0" smtClean="0"/>
              <a:t> في التخطيط لمنهجية التنفيذ. وتتمثل هذه المرحلة (</a:t>
            </a:r>
            <a:r>
              <a:rPr lang="ar-SA" sz="2600" b="1" dirty="0" smtClean="0">
                <a:solidFill>
                  <a:srgbClr val="993300"/>
                </a:solidFill>
              </a:rPr>
              <a:t>بإرساء حجر الأساس لعملية التغيير داخل المنظمة</a:t>
            </a:r>
            <a:r>
              <a:rPr lang="ar-SA" sz="2600" b="1" dirty="0" smtClean="0"/>
              <a:t>). </a:t>
            </a:r>
            <a:r>
              <a:rPr lang="ar-SA" sz="2600" b="1" dirty="0" smtClean="0">
                <a:solidFill>
                  <a:srgbClr val="993300"/>
                </a:solidFill>
              </a:rPr>
              <a:t>وتتضمن القيام بعدة نشاطات أهمها:</a:t>
            </a:r>
          </a:p>
          <a:p>
            <a:pPr marL="514350" indent="-514350" algn="just">
              <a:buFont typeface="Courier New" pitchFamily="49" charset="0"/>
              <a:buChar char="o"/>
            </a:pPr>
            <a:r>
              <a:rPr lang="ar-SA" sz="2400" b="1" dirty="0" smtClean="0"/>
              <a:t>تحليل البيئة الداخلية (مواطن القوة والضعف).</a:t>
            </a:r>
          </a:p>
          <a:p>
            <a:pPr marL="514350" indent="-514350" algn="just">
              <a:buFont typeface="Courier New" pitchFamily="49" charset="0"/>
              <a:buChar char="o"/>
            </a:pPr>
            <a:r>
              <a:rPr lang="ar-SA" sz="2400" b="1" dirty="0" smtClean="0"/>
              <a:t>تحليل البيئة الخارجية (الفرص والتحديات).</a:t>
            </a:r>
          </a:p>
          <a:p>
            <a:pPr marL="514350" indent="-514350" algn="just">
              <a:buFont typeface="Courier New" pitchFamily="49" charset="0"/>
              <a:buChar char="o"/>
            </a:pPr>
            <a:r>
              <a:rPr lang="ar-SA" sz="2400" b="1" dirty="0" smtClean="0"/>
              <a:t>صياغة الرؤيا القيادية.</a:t>
            </a:r>
          </a:p>
          <a:p>
            <a:pPr marL="514350" indent="-514350" algn="just">
              <a:buFont typeface="Courier New" pitchFamily="49" charset="0"/>
              <a:buChar char="o"/>
            </a:pPr>
            <a:r>
              <a:rPr lang="ar-SA" sz="2400" b="1" dirty="0" smtClean="0"/>
              <a:t>وضع رسالة المنظمة.</a:t>
            </a:r>
          </a:p>
          <a:p>
            <a:pPr marL="514350" indent="-514350" algn="just">
              <a:buFont typeface="Courier New" pitchFamily="49" charset="0"/>
              <a:buChar char="o"/>
            </a:pPr>
            <a:r>
              <a:rPr lang="ar-SA" sz="2400" b="1" dirty="0" smtClean="0"/>
              <a:t>وضع الأهداف الإستراتيجية، والاستراتيجيات الكفيلة بالوصول لها.</a:t>
            </a:r>
          </a:p>
          <a:p>
            <a:pPr marL="514350" indent="-514350" algn="just">
              <a:buFont typeface="Courier New" pitchFamily="49" charset="0"/>
              <a:buChar char="o"/>
            </a:pPr>
            <a:r>
              <a:rPr lang="ar-SA" sz="2400" b="1" dirty="0" smtClean="0"/>
              <a:t>اختيار مدير الجودة.</a:t>
            </a:r>
          </a:p>
          <a:p>
            <a:pPr marL="514350" indent="-514350" algn="just">
              <a:buFont typeface="Courier New" pitchFamily="49" charset="0"/>
              <a:buChar char="o"/>
            </a:pPr>
            <a:r>
              <a:rPr lang="ar-SA" sz="2400" b="1" dirty="0" smtClean="0"/>
              <a:t>تنفيذ برامج تدريبية في المجال.</a:t>
            </a:r>
          </a:p>
          <a:p>
            <a:pPr marL="514350" indent="-514350" algn="just">
              <a:buFont typeface="Courier New" pitchFamily="49" charset="0"/>
              <a:buChar char="o"/>
            </a:pPr>
            <a:r>
              <a:rPr lang="ar-SA" sz="2400" b="1" dirty="0" smtClean="0"/>
              <a:t>دراسة توقعات العملاء ومتطلباتهم.</a:t>
            </a:r>
          </a:p>
          <a:p>
            <a:pPr marL="514350" indent="-514350" algn="just">
              <a:buFont typeface="Courier New" pitchFamily="49" charset="0"/>
              <a:buChar char="o"/>
            </a:pPr>
            <a:r>
              <a:rPr lang="ar-SA" sz="2400" b="1" dirty="0" smtClean="0"/>
              <a:t>تصميم خطط التنفيذ في ضوء الموارد المتاحة.</a:t>
            </a:r>
          </a:p>
          <a:p>
            <a:pPr marL="514350" indent="-514350" algn="just">
              <a:buFont typeface="Courier New" pitchFamily="49" charset="0"/>
              <a:buChar char="o"/>
            </a:pPr>
            <a:endParaRPr lang="ar-SA" sz="2600" b="1" dirty="0" smtClean="0"/>
          </a:p>
          <a:p>
            <a:pPr marL="514350" indent="-514350" algn="just"/>
            <a:endParaRPr lang="ar-SA" sz="2600" b="1" dirty="0" smtClean="0"/>
          </a:p>
        </p:txBody>
      </p:sp>
    </p:spTree>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مراحل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32215"/>
            <a:ext cx="9525000"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يمكن </a:t>
            </a:r>
            <a:r>
              <a:rPr lang="ar-SA" sz="2600" b="1" dirty="0" smtClean="0">
                <a:solidFill>
                  <a:srgbClr val="993300"/>
                </a:solidFill>
              </a:rPr>
              <a:t>تقسيم مرحلة التخطيط إلى ثلاثة مستويات</a:t>
            </a:r>
            <a:r>
              <a:rPr lang="ar-SA" sz="2600" b="1" dirty="0" smtClean="0"/>
              <a:t>، هي:</a:t>
            </a:r>
          </a:p>
          <a:p>
            <a:pPr marL="514350" indent="-514350" algn="just"/>
            <a:r>
              <a:rPr lang="ar-SA" sz="2600" b="1" dirty="0" smtClean="0"/>
              <a:t>  أ- التخطيط </a:t>
            </a:r>
            <a:r>
              <a:rPr lang="ar-SA" sz="2600" b="1" dirty="0" smtClean="0">
                <a:solidFill>
                  <a:srgbClr val="993300"/>
                </a:solidFill>
              </a:rPr>
              <a:t>الاستراتيجي</a:t>
            </a:r>
            <a:r>
              <a:rPr lang="ar-SA" sz="2600" b="1" dirty="0" smtClean="0"/>
              <a:t>.</a:t>
            </a:r>
          </a:p>
          <a:p>
            <a:pPr marL="514350" indent="-514350" algn="just"/>
            <a:r>
              <a:rPr lang="ar-SA" sz="2600" b="1" dirty="0" smtClean="0"/>
              <a:t>  ب- تخطيط </a:t>
            </a:r>
            <a:r>
              <a:rPr lang="ar-SA" sz="2600" b="1" dirty="0" smtClean="0">
                <a:solidFill>
                  <a:srgbClr val="993300"/>
                </a:solidFill>
              </a:rPr>
              <a:t>جودة المنتج</a:t>
            </a:r>
            <a:r>
              <a:rPr lang="ar-SA" sz="2600" b="1" dirty="0" smtClean="0"/>
              <a:t>.</a:t>
            </a:r>
          </a:p>
          <a:p>
            <a:pPr marL="514350" indent="-514350" algn="just"/>
            <a:r>
              <a:rPr lang="ar-SA" sz="2600" b="1" dirty="0" smtClean="0"/>
              <a:t>  ج- تخطيط </a:t>
            </a:r>
            <a:r>
              <a:rPr lang="ar-SA" sz="2600" b="1" dirty="0" smtClean="0">
                <a:solidFill>
                  <a:srgbClr val="993300"/>
                </a:solidFill>
              </a:rPr>
              <a:t>جودة العمليات</a:t>
            </a:r>
            <a:r>
              <a:rPr lang="ar-SA" sz="2600" b="1" dirty="0" smtClean="0"/>
              <a:t>. </a:t>
            </a:r>
          </a:p>
          <a:p>
            <a:pPr marL="514350" indent="-514350" algn="just"/>
            <a:endParaRPr lang="ar-SA" sz="1200" b="1" dirty="0" smtClean="0"/>
          </a:p>
          <a:p>
            <a:pPr marL="514350" indent="-514350" algn="just">
              <a:buFont typeface="+mj-lt"/>
              <a:buAutoNum type="arabicPeriod" startAt="3"/>
            </a:pPr>
            <a:r>
              <a:rPr lang="ar-SA" sz="2600" b="1" u="sng" dirty="0" smtClean="0">
                <a:solidFill>
                  <a:srgbClr val="993300"/>
                </a:solidFill>
              </a:rPr>
              <a:t>مرحلة التنفيذ</a:t>
            </a:r>
            <a:r>
              <a:rPr lang="ar-SA" sz="2600" b="1" dirty="0" smtClean="0"/>
              <a:t>: يبدأ </a:t>
            </a:r>
            <a:r>
              <a:rPr lang="ar-SA" sz="2600" b="1" dirty="0" smtClean="0">
                <a:solidFill>
                  <a:srgbClr val="993300"/>
                </a:solidFill>
              </a:rPr>
              <a:t>التنفيذ الفعلي للخطط الموضوعة من خلال فرق العمل عبر أداء المهام الموكلة إليها</a:t>
            </a:r>
            <a:r>
              <a:rPr lang="ar-SA" sz="2600" b="1" dirty="0" smtClean="0"/>
              <a:t>، وتبدأ عمليات التدريب، وتحديد طرق التحسين المستمر للأنشطة والعمليات في المنظمة، مع الاستعانة ببعض الأدوات المساعدة لحل المشاكل مثل تحليل </a:t>
            </a:r>
            <a:r>
              <a:rPr lang="ar-SA" sz="2600" b="1" dirty="0" err="1" smtClean="0"/>
              <a:t>باريتو</a:t>
            </a:r>
            <a:r>
              <a:rPr lang="ar-SA" sz="2600" b="1" dirty="0" smtClean="0"/>
              <a:t>، وخرائط المتابعة، ...</a:t>
            </a:r>
          </a:p>
          <a:p>
            <a:pPr marL="514350" indent="-514350" algn="just"/>
            <a:endParaRPr lang="ar-SA" sz="2600" b="1" dirty="0" smtClean="0"/>
          </a:p>
        </p:txBody>
      </p:sp>
    </p:spTree>
  </p:cSld>
  <p:clrMapOvr>
    <a:masterClrMapping/>
  </p:clrMapOvr>
  <p:transition spd="slow">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مراحل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93026"/>
            <a:ext cx="9448800"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600" b="1" u="sng" dirty="0" smtClean="0">
                <a:solidFill>
                  <a:srgbClr val="993300"/>
                </a:solidFill>
              </a:rPr>
              <a:t>مرحلة الرقابة والتقويم</a:t>
            </a:r>
            <a:r>
              <a:rPr lang="ar-SA" sz="2600" b="1" dirty="0" smtClean="0"/>
              <a:t>: تُبنى أنظمة الرقابة على أساس </a:t>
            </a:r>
            <a:r>
              <a:rPr lang="ar-SA" sz="2600" b="1" dirty="0" smtClean="0">
                <a:solidFill>
                  <a:srgbClr val="993300"/>
                </a:solidFill>
              </a:rPr>
              <a:t>الرقابة المتزامنة أو المرحلية والمتابعة الدقيقة أول بأول، بالإضافة إلى الرقابة اللاحقة أو </a:t>
            </a:r>
            <a:r>
              <a:rPr lang="ar-SA" sz="2600" b="1" dirty="0" err="1" smtClean="0">
                <a:solidFill>
                  <a:srgbClr val="993300"/>
                </a:solidFill>
              </a:rPr>
              <a:t>البعدية</a:t>
            </a:r>
            <a:r>
              <a:rPr lang="ar-SA" sz="2600" b="1" dirty="0" smtClean="0"/>
              <a:t>. وتتطلب هذه المرحلة قيام المنظمة بعملية </a:t>
            </a:r>
            <a:r>
              <a:rPr lang="ar-SA" sz="2600" b="1" dirty="0" smtClean="0">
                <a:solidFill>
                  <a:srgbClr val="993300"/>
                </a:solidFill>
              </a:rPr>
              <a:t>التقويم الذاتي </a:t>
            </a:r>
            <a:r>
              <a:rPr lang="ar-SA" sz="2600" b="1" dirty="0" smtClean="0"/>
              <a:t>عن طريق العاملين فيها، وقد تستعين بخبرات خارجية، كما وتعتمد بعض المنظمات كثيراً على التغذية العكسية من </a:t>
            </a:r>
            <a:r>
              <a:rPr lang="ar-SA" sz="2600" b="1" dirty="0" err="1" smtClean="0"/>
              <a:t>مسوحات</a:t>
            </a:r>
            <a:r>
              <a:rPr lang="ar-SA" sz="2600" b="1" dirty="0" smtClean="0"/>
              <a:t> العملاء.</a:t>
            </a:r>
          </a:p>
          <a:p>
            <a:pPr marL="514350" indent="-514350" algn="just"/>
            <a:endParaRPr lang="ar-SA" sz="1300" b="1" dirty="0" smtClean="0"/>
          </a:p>
          <a:p>
            <a:pPr marL="514350" indent="-514350" algn="just"/>
            <a:r>
              <a:rPr lang="ar-SA" sz="2600" b="1" dirty="0" smtClean="0"/>
              <a:t>* </a:t>
            </a:r>
            <a:r>
              <a:rPr lang="ar-SA" sz="2600" b="1" dirty="0" smtClean="0">
                <a:solidFill>
                  <a:srgbClr val="993300"/>
                </a:solidFill>
              </a:rPr>
              <a:t>تتطلب</a:t>
            </a:r>
            <a:r>
              <a:rPr lang="ar-SA" sz="2600" b="1" dirty="0" smtClean="0"/>
              <a:t> هذه المرحلة ضرورة تدريب العاملين المعنيين على كيفية استخدام أساليب الرقابة وخاصةً الإحصائية منها، وكذلك على كيفية اكتشاف الانحرافات وتحليلها واتخاذ الإجراءات التصحيحية لتعديل المسار.</a:t>
            </a:r>
          </a:p>
          <a:p>
            <a:pPr marL="514350" indent="-514350" algn="just"/>
            <a:endParaRPr lang="ar-SA" sz="2600" b="1" dirty="0" smtClean="0"/>
          </a:p>
        </p:txBody>
      </p:sp>
    </p:spTree>
  </p:cSld>
  <p:clrMapOvr>
    <a:masterClrMapping/>
  </p:clrMapOvr>
  <p:transition spd="slow">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مراحل تطبيق إدارة الجودة الشاملة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93026"/>
            <a:ext cx="9448800"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600" b="1" u="sng" dirty="0" smtClean="0">
                <a:solidFill>
                  <a:srgbClr val="993300"/>
                </a:solidFill>
              </a:rPr>
              <a:t>المرحلة المتقدمة</a:t>
            </a:r>
            <a:r>
              <a:rPr lang="ar-SA" sz="2600" b="1" dirty="0" smtClean="0"/>
              <a:t>: تكون </a:t>
            </a:r>
            <a:r>
              <a:rPr lang="ar-SA" sz="2600" b="1" dirty="0" smtClean="0">
                <a:solidFill>
                  <a:srgbClr val="993300"/>
                </a:solidFill>
              </a:rPr>
              <a:t>المنظمة مثالاً </a:t>
            </a:r>
            <a:r>
              <a:rPr lang="ar-SA" sz="2600" b="1" dirty="0" err="1" smtClean="0">
                <a:solidFill>
                  <a:srgbClr val="993300"/>
                </a:solidFill>
              </a:rPr>
              <a:t>يحتذى</a:t>
            </a:r>
            <a:r>
              <a:rPr lang="ar-SA" sz="2600" b="1" dirty="0" smtClean="0">
                <a:solidFill>
                  <a:srgbClr val="993300"/>
                </a:solidFill>
              </a:rPr>
              <a:t> </a:t>
            </a:r>
            <a:r>
              <a:rPr lang="ar-SA" sz="2600" b="1" dirty="0" err="1" smtClean="0">
                <a:solidFill>
                  <a:srgbClr val="993300"/>
                </a:solidFill>
              </a:rPr>
              <a:t>به</a:t>
            </a:r>
            <a:r>
              <a:rPr lang="ar-SA" sz="2600" b="1" dirty="0" smtClean="0">
                <a:solidFill>
                  <a:srgbClr val="993300"/>
                </a:solidFill>
              </a:rPr>
              <a:t> أمام المنظمات الأخرى</a:t>
            </a:r>
            <a:r>
              <a:rPr lang="ar-SA" sz="2600" b="1" dirty="0" smtClean="0"/>
              <a:t>، حيث تسعى المنظمة هنا إلى </a:t>
            </a:r>
            <a:r>
              <a:rPr lang="ar-SA" sz="2600" b="1" dirty="0" smtClean="0">
                <a:solidFill>
                  <a:srgbClr val="993300"/>
                </a:solidFill>
              </a:rPr>
              <a:t>نشر تجاربها ونجاحاتها </a:t>
            </a:r>
            <a:r>
              <a:rPr lang="ar-SA" sz="2600" b="1" dirty="0" smtClean="0"/>
              <a:t>في إدارة الجودة الشاملة، وتبادل خبراتها مع المنظمات الأخرى. كما وتتولى الإدارة </a:t>
            </a:r>
            <a:r>
              <a:rPr lang="ar-SA" sz="2600" b="1" dirty="0" smtClean="0">
                <a:solidFill>
                  <a:srgbClr val="993300"/>
                </a:solidFill>
              </a:rPr>
              <a:t>استدعاء المديرين والمشرفين </a:t>
            </a:r>
            <a:r>
              <a:rPr lang="ar-SA" sz="2600" b="1" dirty="0" smtClean="0"/>
              <a:t>في الدوائر والأقسام الذين ساهموا بتطبيق منهجية إدارة الجودة الشاملة، </a:t>
            </a:r>
            <a:r>
              <a:rPr lang="ar-SA" sz="2600" b="1" dirty="0" smtClean="0">
                <a:solidFill>
                  <a:srgbClr val="993300"/>
                </a:solidFill>
              </a:rPr>
              <a:t>بالإضافة إلى مجموعات من العملاء والموردين بهدف إطلاعهم </a:t>
            </a:r>
            <a:r>
              <a:rPr lang="ar-SA" sz="2600" b="1" dirty="0" smtClean="0"/>
              <a:t>على التغيير الإيجابي الناتج عن التطبيق.</a:t>
            </a:r>
          </a:p>
          <a:p>
            <a:pPr marL="514350" indent="-514350" algn="just"/>
            <a:endParaRPr lang="ar-SA" sz="1300" b="1" dirty="0" smtClean="0"/>
          </a:p>
          <a:p>
            <a:pPr marL="514350" indent="-514350" algn="just"/>
            <a:endParaRPr lang="ar-SA" sz="2600" b="1" dirty="0" smtClean="0"/>
          </a:p>
        </p:txBody>
      </p:sp>
    </p:spTree>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5448</TotalTime>
  <Words>1491</Words>
  <Application>Microsoft Office PowerPoint</Application>
  <PresentationFormat>A4 Paper (210x297 mm)</PresentationFormat>
  <Paragraphs>143</Paragraphs>
  <Slides>18</Slides>
  <Notes>18</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1</vt:lpstr>
      <vt:lpstr>المحاضرة العاشرة</vt:lpstr>
      <vt:lpstr>:موضوعات الفصل</vt:lpstr>
      <vt:lpstr> متطلبات تطبيق إدارة الجودة الشاملة: </vt:lpstr>
      <vt:lpstr> (تابع) متطلبات تطبيق إدارة الجودة الشاملة: </vt:lpstr>
      <vt:lpstr> مستويات تبنّي إدارة الجودة الشاملة: </vt:lpstr>
      <vt:lpstr> (تابع) مستويات تبنّي إدارة الجودة الشاملة: </vt:lpstr>
      <vt:lpstr> (تابع) مستويات تبنّي إدارة الجودة الشاملة: </vt:lpstr>
      <vt:lpstr> (تابع) مستويات تبنّي إدارة الجودة الشاملة: </vt:lpstr>
      <vt:lpstr> (تابع) مستويات تبنّي إدارة الجودة الشاملة: </vt:lpstr>
      <vt:lpstr> (تابع) مستويات تبنّي إدارة الجودة الشاملة: </vt:lpstr>
      <vt:lpstr> (تابع) مستويات تبنّي إدارة الجودة الشاملة: </vt:lpstr>
      <vt:lpstr> مراحل تطبيق إدارة الجودة الشاملة: </vt:lpstr>
      <vt:lpstr> (تابع) مراحل تطبيق إدارة الجودة الشاملة: </vt:lpstr>
      <vt:lpstr> (تابع) مراحل تطبيق إدارة الجودة الشاملة: </vt:lpstr>
      <vt:lpstr> (تابع) مراحل تطبيق إدارة الجودة الشاملة: </vt:lpstr>
      <vt:lpstr> (تابع) مراحل تطبيق إدارة الجودة الشاملة: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678</cp:revision>
  <cp:lastPrinted>2012-10-07T12:45:16Z</cp:lastPrinted>
  <dcterms:created xsi:type="dcterms:W3CDTF">2009-10-14T19:14:34Z</dcterms:created>
  <dcterms:modified xsi:type="dcterms:W3CDTF">2012-10-08T12:34:45Z</dcterms:modified>
</cp:coreProperties>
</file>