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74" r:id="rId2"/>
    <p:sldId id="275" r:id="rId3"/>
    <p:sldId id="258" r:id="rId4"/>
    <p:sldId id="259" r:id="rId5"/>
    <p:sldId id="260" r:id="rId6"/>
    <p:sldId id="261" r:id="rId7"/>
    <p:sldId id="264" r:id="rId8"/>
    <p:sldId id="265" r:id="rId9"/>
    <p:sldId id="266" r:id="rId10"/>
    <p:sldId id="267" r:id="rId11"/>
    <p:sldId id="269" r:id="rId12"/>
    <p:sldId id="270" r:id="rId13"/>
    <p:sldId id="271" r:id="rId14"/>
    <p:sldId id="272" r:id="rId15"/>
    <p:sldId id="273" r:id="rId16"/>
  </p:sldIdLst>
  <p:sldSz cx="9144000" cy="6858000" type="screen4x3"/>
  <p:notesSz cx="6865938" cy="9540875"/>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374"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a:xfrm>
            <a:off x="6727032" y="6407944"/>
            <a:ext cx="1920240" cy="365760"/>
          </a:xfrm>
          <a:prstGeom prst="rect">
            <a:avLst/>
          </a:prstGeom>
        </p:spPr>
        <p:txBody>
          <a:bodyPr/>
          <a:lstStyle>
            <a:lvl1pPr>
              <a:defRPr>
                <a:solidFill>
                  <a:srgbClr val="FFFFFF"/>
                </a:solidFill>
              </a:defRPr>
            </a:lvl1pPr>
            <a:extLst/>
          </a:lstStyle>
          <a:p>
            <a:fld id="{BB838241-CC00-4BD1-B924-199EBD5D55DD}" type="datetimeFigureOut">
              <a:rPr lang="ar-SA" smtClean="0"/>
              <a:pPr/>
              <a:t>01/03/36</a:t>
            </a:fld>
            <a:endParaRPr lang="ar-SA"/>
          </a:p>
        </p:txBody>
      </p:sp>
      <p:sp>
        <p:nvSpPr>
          <p:cNvPr id="19" name="Footer Placeholder 18"/>
          <p:cNvSpPr>
            <a:spLocks noGrp="1"/>
          </p:cNvSpPr>
          <p:nvPr>
            <p:ph type="ftr" sz="quarter" idx="11"/>
          </p:nvPr>
        </p:nvSpPr>
        <p:spPr>
          <a:xfrm>
            <a:off x="4380072" y="6407944"/>
            <a:ext cx="2350681" cy="365125"/>
          </a:xfrm>
          <a:prstGeom prst="rect">
            <a:avLst/>
          </a:prstGeom>
        </p:spPr>
        <p:txBody>
          <a:bodyPr/>
          <a:lstStyle>
            <a:lvl1pPr>
              <a:defRPr>
                <a:solidFill>
                  <a:schemeClr val="accent1">
                    <a:tint val="20000"/>
                  </a:schemeClr>
                </a:solidFill>
              </a:defRPr>
            </a:lvl1pPr>
            <a:extLst/>
          </a:lstStyle>
          <a:p>
            <a:endParaRPr lang="ar-S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E08912F-D46D-449B-8E82-7017025F085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E08912F-D46D-449B-8E82-7017025F085F}" type="slidenum">
              <a:rPr lang="ar-SA" smtClean="0"/>
              <a:pPr/>
              <a:t>‹#›</a:t>
            </a:fld>
            <a:endParaRPr lang="ar-S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E08912F-D46D-449B-8E82-7017025F085F}" type="slidenum">
              <a:rPr lang="ar-SA" smtClean="0"/>
              <a:pPr/>
              <a:t>‹#›</a:t>
            </a:fld>
            <a:endParaRPr lang="ar-S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7E08912F-D46D-449B-8E82-7017025F085F}" type="slidenum">
              <a:rPr lang="ar-SA" smtClean="0"/>
              <a:pPr/>
              <a:t>‹#›</a:t>
            </a:fld>
            <a:endParaRPr lang="ar-S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8" name="Footer Placeholder 7"/>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7E08912F-D46D-449B-8E82-7017025F085F}"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4" name="Footer Placeholder 3"/>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7E08912F-D46D-449B-8E82-7017025F085F}" type="slidenum">
              <a:rPr lang="ar-SA" smtClean="0"/>
              <a:pPr/>
              <a:t>‹#›</a:t>
            </a:fld>
            <a:endParaRPr lang="ar-S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3" name="Footer Placeholder 2"/>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7E08912F-D46D-449B-8E82-7017025F085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7E08912F-D46D-449B-8E82-7017025F085F}"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a:xfrm>
            <a:off x="6727032" y="6407944"/>
            <a:ext cx="1920240" cy="365760"/>
          </a:xfrm>
          <a:prstGeom prst="rect">
            <a:avLst/>
          </a:prstGeom>
        </p:spPr>
        <p:txBody>
          <a:bodyPr/>
          <a:lstStyle>
            <a:lvl1pPr>
              <a:defRPr>
                <a:solidFill>
                  <a:schemeClr val="tx1"/>
                </a:solidFill>
              </a:defRPr>
            </a:lvl1pPr>
            <a:extLst/>
          </a:lstStyle>
          <a:p>
            <a:fld id="{BB838241-CC00-4BD1-B924-199EBD5D55DD}" type="datetimeFigureOut">
              <a:rPr lang="ar-SA" smtClean="0"/>
              <a:pPr/>
              <a:t>01/03/36</a:t>
            </a:fld>
            <a:endParaRPr lang="ar-SA"/>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lvl1pPr>
              <a:defRPr>
                <a:solidFill>
                  <a:schemeClr val="tx1"/>
                </a:solidFill>
              </a:defRPr>
            </a:lvl1pPr>
            <a:extLst/>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E08912F-D46D-449B-8E82-7017025F085F}" type="slidenum">
              <a:rPr lang="ar-SA" smtClean="0"/>
              <a:pPr/>
              <a:t>‹#›</a:t>
            </a:fld>
            <a:endParaRPr lang="ar-S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E08912F-D46D-449B-8E82-7017025F085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pPr/>
              <a:t>01/03/36</a:t>
            </a:fld>
            <a:endParaRPr lang="ar-SA"/>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E08912F-D46D-449B-8E82-7017025F085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8" name="Slide Number Placeholder 17"/>
          <p:cNvSpPr>
            <a:spLocks noGrp="1"/>
          </p:cNvSpPr>
          <p:nvPr>
            <p:ph type="sldNum" sz="quarter" idx="4"/>
          </p:nvPr>
        </p:nvSpPr>
        <p:spPr>
          <a:xfrm>
            <a:off x="4389120" y="6408737"/>
            <a:ext cx="365760" cy="365125"/>
          </a:xfrm>
          <a:prstGeom prst="rect">
            <a:avLst/>
          </a:prstGeom>
        </p:spPr>
        <p:txBody>
          <a:bodyPr vert="horz" anchor="b"/>
          <a:lstStyle>
            <a:lvl1pPr algn="r" eaLnBrk="1" latinLnBrk="0" hangingPunct="1">
              <a:defRPr kumimoji="0" sz="1000" b="0">
                <a:solidFill>
                  <a:schemeClr val="tx1"/>
                </a:solidFill>
              </a:defRPr>
            </a:lvl1pPr>
            <a:extLst/>
          </a:lstStyle>
          <a:p>
            <a:fld id="{7E08912F-D46D-449B-8E82-7017025F085F}" type="slidenum">
              <a:rPr lang="ar-SA" smtClean="0"/>
              <a:pPr/>
              <a:t>‹#›</a:t>
            </a:fld>
            <a:endParaRPr lang="ar-SA"/>
          </a:p>
        </p:txBody>
      </p:sp>
      <p:sp>
        <p:nvSpPr>
          <p:cNvPr id="11" name="Rectangle 9"/>
          <p:cNvSpPr/>
          <p:nvPr userDrawn="1"/>
        </p:nvSpPr>
        <p:spPr>
          <a:xfrm>
            <a:off x="0" y="6324600"/>
            <a:ext cx="9144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6" name="Rectangle 16"/>
          <p:cNvSpPr/>
          <p:nvPr userDrawn="1"/>
        </p:nvSpPr>
        <p:spPr>
          <a:xfrm>
            <a:off x="6372200" y="6324031"/>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sp>
        <p:nvSpPr>
          <p:cNvPr id="17" name="Rectangle 15"/>
          <p:cNvSpPr/>
          <p:nvPr userDrawn="1"/>
        </p:nvSpPr>
        <p:spPr>
          <a:xfrm>
            <a:off x="5940152"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grpSp>
        <p:nvGrpSpPr>
          <p:cNvPr id="19" name="Group 7"/>
          <p:cNvGrpSpPr>
            <a:grpSpLocks/>
          </p:cNvGrpSpPr>
          <p:nvPr userDrawn="1"/>
        </p:nvGrpSpPr>
        <p:grpSpPr bwMode="auto">
          <a:xfrm>
            <a:off x="7896374" y="5605046"/>
            <a:ext cx="941388" cy="914400"/>
            <a:chOff x="5210750" y="1066800"/>
            <a:chExt cx="2976900" cy="3130677"/>
          </a:xfrm>
        </p:grpSpPr>
        <p:sp>
          <p:nvSpPr>
            <p:cNvPr id="20"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21"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4"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pic>
        <p:nvPicPr>
          <p:cNvPr id="25" name="Picture 17"/>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282849" y="5868026"/>
            <a:ext cx="838200" cy="71247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144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75385" y="48006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51693" y="2971800"/>
            <a:ext cx="4706815"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smtClean="0">
                <a:solidFill>
                  <a:srgbClr val="7F7F7F"/>
                </a:solidFill>
                <a:latin typeface="Calibri" pitchFamily="34" charset="0"/>
                <a:cs typeface="Times New Roman" pitchFamily="18" charset="0"/>
              </a:rPr>
              <a:t>اخلاقيات الاعمال</a:t>
            </a:r>
            <a:endParaRPr lang="ar-SA" sz="2800" b="1" dirty="0" smtClean="0">
              <a:solidFill>
                <a:srgbClr val="7F7F7F"/>
              </a:solidFill>
              <a:latin typeface="Calibri" pitchFamily="34" charset="0"/>
              <a:cs typeface="Times New Roman" pitchFamily="18" charset="0"/>
            </a:endParaRP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a:t>
            </a:r>
            <a:r>
              <a:rPr lang="ar-EG" sz="2800" b="1" dirty="0" smtClean="0">
                <a:solidFill>
                  <a:srgbClr val="7F7F7F"/>
                </a:solidFill>
                <a:latin typeface="Calibri" pitchFamily="34" charset="0"/>
                <a:cs typeface="Times New Roman" pitchFamily="18" charset="0"/>
              </a:rPr>
              <a:t>.د عبدالرحمن الحماد</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xmlns="" val="2206181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ar-SA"/>
          </a:p>
        </p:txBody>
      </p:sp>
      <p:sp>
        <p:nvSpPr>
          <p:cNvPr id="4" name="Subtitle 2"/>
          <p:cNvSpPr>
            <a:spLocks noGrp="1"/>
          </p:cNvSpPr>
          <p:nvPr>
            <p:ph idx="1"/>
          </p:nvPr>
        </p:nvSpPr>
        <p:spPr/>
        <p:txBody>
          <a:bodyPr>
            <a:noAutofit/>
          </a:bodyPr>
          <a:lstStyle/>
          <a:p>
            <a:pPr marL="109728" indent="0">
              <a:buNone/>
            </a:pPr>
            <a:endParaRPr lang="ar-EG" sz="4000" dirty="0" smtClean="0"/>
          </a:p>
          <a:p>
            <a:pPr marL="109728" indent="0" algn="ctr">
              <a:buNone/>
            </a:pPr>
            <a:r>
              <a:rPr lang="ar-SA" sz="4000" dirty="0" smtClean="0">
                <a:solidFill>
                  <a:srgbClr val="FF0000"/>
                </a:solidFill>
              </a:rPr>
              <a:t>المحاضرة الخامسة عشر</a:t>
            </a:r>
            <a:endParaRPr lang="ar-EG" sz="4000" dirty="0">
              <a:solidFill>
                <a:srgbClr val="FF0000"/>
              </a:solidFill>
            </a:endParaRPr>
          </a:p>
          <a:p>
            <a:pPr marL="109728" indent="0" algn="ctr">
              <a:buNone/>
            </a:pPr>
            <a:endParaRPr lang="ar-SA" sz="4000" dirty="0" smtClean="0"/>
          </a:p>
          <a:p>
            <a:pPr marL="109728" indent="0" algn="ctr">
              <a:buNone/>
            </a:pPr>
            <a:r>
              <a:rPr lang="ar-SA" sz="4000" dirty="0" smtClean="0"/>
              <a:t>أخلاقيات </a:t>
            </a:r>
            <a:r>
              <a:rPr lang="ar-SA" sz="4000" dirty="0" err="1"/>
              <a:t>الإداره</a:t>
            </a:r>
            <a:r>
              <a:rPr lang="ar-SA" sz="4000" dirty="0"/>
              <a:t> في شركات الأعمال</a:t>
            </a:r>
          </a:p>
        </p:txBody>
      </p:sp>
    </p:spTree>
    <p:extLst>
      <p:ext uri="{BB962C8B-B14F-4D97-AF65-F5344CB8AC3E}">
        <p14:creationId xmlns:p14="http://schemas.microsoft.com/office/powerpoint/2010/main" xmlns="" val="4166816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ar-SA" sz="3200" dirty="0" smtClean="0"/>
              <a:t>ولعل مما يزيد من اهمية التأكيد على أخلاقيات الإداره هو: </a:t>
            </a:r>
          </a:p>
          <a:p>
            <a:r>
              <a:rPr lang="ar-SA" sz="3200" dirty="0" smtClean="0"/>
              <a:t>أن عالمنا المعاصر الذي يتسم بالتغير الكبير أصبحت فيه شركات الأعمال تحت تأثير عوامل عديده أكثر عرضه للمآزق الأخلاقيه والعمل وفق قواعد تتجاوز فيها مسؤولياتها الاجتماعيه والتزاماتها الأخلاقيه . وفي مقدمه هذه العوامل:</a:t>
            </a:r>
          </a:p>
          <a:p>
            <a:pPr marL="0" indent="0">
              <a:buNone/>
            </a:pPr>
            <a:r>
              <a:rPr lang="ar-SA" sz="3200" dirty="0" smtClean="0"/>
              <a:t>1- المنافسه الشديده: فالمنافسه بين الشركات اليوم بقدر ما تتم في مجال الاستراتيجيه والأنظمه والهياكل (العوامل الصلبه) فإنها تتم في مجال الثقافه والقيم والمعايير (العوامل الناعمه).</a:t>
            </a:r>
            <a:endParaRPr lang="ar-SA" sz="3200" dirty="0"/>
          </a:p>
        </p:txBody>
      </p:sp>
      <p:sp>
        <p:nvSpPr>
          <p:cNvPr id="2" name="Title 1"/>
          <p:cNvSpPr>
            <a:spLocks noGrp="1"/>
          </p:cNvSpPr>
          <p:nvPr>
            <p:ph type="title"/>
          </p:nvPr>
        </p:nvSpPr>
        <p:spPr/>
        <p:txBody>
          <a:bodyPr/>
          <a:lstStyle/>
          <a:p>
            <a:endParaRPr lang="ar-SA"/>
          </a:p>
        </p:txBody>
      </p:sp>
    </p:spTree>
    <p:extLst>
      <p:ext uri="{BB962C8B-B14F-4D97-AF65-F5344CB8AC3E}">
        <p14:creationId xmlns:p14="http://schemas.microsoft.com/office/powerpoint/2010/main" xmlns="" val="2710480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69160"/>
          </a:xfrm>
        </p:spPr>
        <p:txBody>
          <a:bodyPr>
            <a:normAutofit/>
          </a:bodyPr>
          <a:lstStyle/>
          <a:p>
            <a:pPr marL="0" indent="0">
              <a:buNone/>
            </a:pPr>
            <a:r>
              <a:rPr lang="ar-SA" sz="3200" dirty="0" smtClean="0"/>
              <a:t>2- تزايد الاتجاه نحو العولمه الذي أتاح للشركات أن تنقل منتجاتها وممارستها عبر الحدود. </a:t>
            </a:r>
          </a:p>
          <a:p>
            <a:pPr marL="0" indent="0">
              <a:buNone/>
            </a:pPr>
            <a:r>
              <a:rPr lang="ar-SA" sz="3200" dirty="0" smtClean="0"/>
              <a:t>3- الفساد الإداري وتطوره: إن الفساد الإداري في دنيا الأعمال أصبح ظاهره معقده وواسعه متنوعه إلى الحد الذي جعل الكثير من الباحثين يعتقدون أن لا مناعه كامله من الفساد الإداري خاصه أنه يأتي بأشكال جديده.</a:t>
            </a:r>
          </a:p>
          <a:p>
            <a:pPr marL="0" indent="0">
              <a:buNone/>
            </a:pPr>
            <a:r>
              <a:rPr lang="ar-SA" sz="3200" dirty="0" smtClean="0"/>
              <a:t>4- الممارسات المهنيه: إن تزايد الأنشطه والأعمال القائمه على المعرفه أدى ويؤدي إلى مزيد من التخصص المهني الاحترافي والحاجه إلى المهنيين المحترفين. </a:t>
            </a:r>
            <a:endParaRPr lang="ar-SA" sz="3200" dirty="0"/>
          </a:p>
        </p:txBody>
      </p:sp>
      <p:sp>
        <p:nvSpPr>
          <p:cNvPr id="2" name="Title 1"/>
          <p:cNvSpPr>
            <a:spLocks noGrp="1"/>
          </p:cNvSpPr>
          <p:nvPr>
            <p:ph type="title"/>
          </p:nvPr>
        </p:nvSpPr>
        <p:spPr/>
        <p:txBody>
          <a:bodyPr/>
          <a:lstStyle/>
          <a:p>
            <a:endParaRPr lang="ar-SA"/>
          </a:p>
        </p:txBody>
      </p:sp>
    </p:spTree>
    <p:extLst>
      <p:ext uri="{BB962C8B-B14F-4D97-AF65-F5344CB8AC3E}">
        <p14:creationId xmlns:p14="http://schemas.microsoft.com/office/powerpoint/2010/main" xmlns="" val="2128365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ar-SA" sz="3200" dirty="0" smtClean="0"/>
              <a:t>تمثل الأخلاق او الأخلاقيات </a:t>
            </a:r>
            <a:r>
              <a:rPr lang="en-US" sz="3200" dirty="0" smtClean="0"/>
              <a:t>Ethics)</a:t>
            </a:r>
            <a:r>
              <a:rPr lang="ar-SA" sz="3200" dirty="0" smtClean="0"/>
              <a:t>) كما اشار المؤلف (نجم عبود) وكما اشرنا من قبل مجموعه القيم والمعايير التي يعتمدها أفراد المجتمع في التمييز بين: ما هو جيد أو ما هو سيئ، ما هو صواب وما هو خاطئ.</a:t>
            </a:r>
          </a:p>
          <a:p>
            <a:r>
              <a:rPr lang="ar-SA" sz="3200" dirty="0" smtClean="0"/>
              <a:t> فهي إذن مفهوم الصواب والخطأ في السلوك. والأخلاقيات تقدم دليلا من خلال معاييرها وقيمها على الأنشطه الأخلاقيه وغير الأخلاقيه.</a:t>
            </a:r>
            <a:endParaRPr lang="ar-SA" sz="3200" dirty="0"/>
          </a:p>
        </p:txBody>
      </p:sp>
      <p:sp>
        <p:nvSpPr>
          <p:cNvPr id="2" name="Title 1"/>
          <p:cNvSpPr>
            <a:spLocks noGrp="1"/>
          </p:cNvSpPr>
          <p:nvPr>
            <p:ph type="title"/>
          </p:nvPr>
        </p:nvSpPr>
        <p:spPr/>
        <p:txBody>
          <a:bodyPr/>
          <a:lstStyle/>
          <a:p>
            <a:pPr algn="ctr"/>
            <a:r>
              <a:rPr lang="ar-SA" dirty="0" smtClean="0"/>
              <a:t>مفهوم اخلاقيات الإدارة </a:t>
            </a:r>
            <a:endParaRPr lang="ar-SA" dirty="0"/>
          </a:p>
        </p:txBody>
      </p:sp>
    </p:spTree>
    <p:extLst>
      <p:ext uri="{BB962C8B-B14F-4D97-AF65-F5344CB8AC3E}">
        <p14:creationId xmlns:p14="http://schemas.microsoft.com/office/powerpoint/2010/main" xmlns="" val="4040645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5472608"/>
          </a:xfrm>
        </p:spPr>
        <p:txBody>
          <a:bodyPr>
            <a:noAutofit/>
          </a:bodyPr>
          <a:lstStyle/>
          <a:p>
            <a:pPr marL="514350" indent="-514350">
              <a:buFont typeface="+mj-lt"/>
              <a:buAutoNum type="arabicPeriod"/>
            </a:pPr>
            <a:r>
              <a:rPr lang="ar-SA" sz="2800" dirty="0" smtClean="0"/>
              <a:t>اختلاط المفاهيم.</a:t>
            </a:r>
          </a:p>
          <a:p>
            <a:pPr marL="514350" indent="-514350">
              <a:buFont typeface="+mj-lt"/>
              <a:buAutoNum type="arabicPeriod"/>
            </a:pPr>
            <a:r>
              <a:rPr lang="ar-SA" sz="2800" dirty="0" smtClean="0"/>
              <a:t>الصعوبات المرتبطه بالتفاوت بين أخلاقيات الإداره كما هي معلنه وبين السلوك الإداري.</a:t>
            </a:r>
          </a:p>
          <a:p>
            <a:pPr marL="514350" indent="-514350">
              <a:buFont typeface="+mj-lt"/>
              <a:buAutoNum type="arabicPeriod"/>
            </a:pPr>
            <a:r>
              <a:rPr lang="ar-SA" sz="2800" dirty="0" smtClean="0"/>
              <a:t>الصعوبه المرتبطه بعلاقه أخلاقيات الإداره بالكفاءة الإدارية.</a:t>
            </a:r>
          </a:p>
          <a:p>
            <a:pPr marL="514350" indent="-514350">
              <a:buFont typeface="+mj-lt"/>
              <a:buAutoNum type="arabicPeriod"/>
            </a:pPr>
            <a:r>
              <a:rPr lang="ar-SA" sz="2800" dirty="0" smtClean="0"/>
              <a:t>المشكله المتعلقه بالصراع الأخلاقي.</a:t>
            </a:r>
          </a:p>
          <a:p>
            <a:pPr marL="514350" indent="-514350">
              <a:buFont typeface="+mj-lt"/>
              <a:buAutoNum type="arabicPeriod"/>
            </a:pPr>
            <a:r>
              <a:rPr lang="ar-SA" sz="2800" dirty="0" smtClean="0"/>
              <a:t>الصعوبه المرتبطه بالطبيعه الشائكه للقسم الأكبر من الخيارات الأخلاقيه.</a:t>
            </a:r>
          </a:p>
          <a:p>
            <a:pPr marL="514350" indent="-514350">
              <a:buFont typeface="+mj-lt"/>
              <a:buAutoNum type="arabicPeriod"/>
            </a:pPr>
            <a:r>
              <a:rPr lang="ar-SA" sz="2800" dirty="0" smtClean="0"/>
              <a:t>الصعوبه الخاصه بضعف الحس الأخلاقي للمديرين مما يضعف من استجابتهم في قراراتهم المختلفه للقيم والمعايير الأخلاقيه.</a:t>
            </a:r>
          </a:p>
          <a:p>
            <a:pPr marL="514350" indent="-514350">
              <a:buFont typeface="+mj-lt"/>
              <a:buAutoNum type="arabicPeriod"/>
            </a:pPr>
            <a:r>
              <a:rPr lang="ar-SA" sz="2800" dirty="0" smtClean="0"/>
              <a:t>الصعوبه المرتبطه باختلاف الأخلاقيات جراء اختلاف الثقافات والبيئات.</a:t>
            </a:r>
          </a:p>
        </p:txBody>
      </p:sp>
      <p:sp>
        <p:nvSpPr>
          <p:cNvPr id="2" name="Title 1"/>
          <p:cNvSpPr>
            <a:spLocks noGrp="1"/>
          </p:cNvSpPr>
          <p:nvPr>
            <p:ph type="title"/>
          </p:nvPr>
        </p:nvSpPr>
        <p:spPr/>
        <p:txBody>
          <a:bodyPr/>
          <a:lstStyle/>
          <a:p>
            <a:r>
              <a:rPr lang="ar-SA" dirty="0" smtClean="0"/>
              <a:t>المشكلات الأساسية في أخلاقيات الإداره</a:t>
            </a:r>
            <a:endParaRPr lang="ar-SA" dirty="0"/>
          </a:p>
        </p:txBody>
      </p:sp>
    </p:spTree>
    <p:extLst>
      <p:ext uri="{BB962C8B-B14F-4D97-AF65-F5344CB8AC3E}">
        <p14:creationId xmlns:p14="http://schemas.microsoft.com/office/powerpoint/2010/main" xmlns="" val="2347448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ar-SA" sz="3200" dirty="0" smtClean="0"/>
              <a:t>يقدم روبرت أوستن </a:t>
            </a:r>
            <a:r>
              <a:rPr lang="en-US" sz="3200" dirty="0" err="1" smtClean="0"/>
              <a:t>R.W.Austin</a:t>
            </a:r>
            <a:r>
              <a:rPr lang="en-US" sz="3200" dirty="0" smtClean="0"/>
              <a:t>)</a:t>
            </a:r>
            <a:r>
              <a:rPr lang="ar-SA" sz="3200" dirty="0" smtClean="0"/>
              <a:t>) دليلا ويدعو المديرين إلى تبنيه لدعم أخلاقيات الإداره ويتكون من المبادئ الثلاثه الآتيه:</a:t>
            </a:r>
          </a:p>
          <a:p>
            <a:pPr marL="514350" indent="-514350">
              <a:buFont typeface="+mj-lt"/>
              <a:buAutoNum type="arabicPeriod"/>
            </a:pPr>
            <a:r>
              <a:rPr lang="ar-SA" sz="3200" dirty="0" smtClean="0"/>
              <a:t>أن يضع المديرون مصلحه شركتهم قبل مصلحتهم الشخصيه.</a:t>
            </a:r>
          </a:p>
          <a:p>
            <a:pPr marL="514350" indent="-514350">
              <a:buFont typeface="+mj-lt"/>
              <a:buAutoNum type="arabicPeriod"/>
            </a:pPr>
            <a:r>
              <a:rPr lang="ar-SA" sz="3200" dirty="0" smtClean="0"/>
              <a:t>أن يضعوا مصلحه المجتمع قبل مصلحه شركتهم وقبل مصلحتهم الشخصيه.</a:t>
            </a:r>
          </a:p>
          <a:p>
            <a:pPr marL="514350" indent="-514350">
              <a:buFont typeface="+mj-lt"/>
              <a:buAutoNum type="arabicPeriod"/>
            </a:pPr>
            <a:r>
              <a:rPr lang="ar-SA" sz="3200" dirty="0" smtClean="0"/>
              <a:t>ألا يفشوا سوى الحقيقه في كل المواقف التي يواجهونها.</a:t>
            </a:r>
            <a:endParaRPr lang="ar-SA" sz="3200" dirty="0"/>
          </a:p>
        </p:txBody>
      </p:sp>
      <p:sp>
        <p:nvSpPr>
          <p:cNvPr id="2" name="Title 1"/>
          <p:cNvSpPr>
            <a:spLocks noGrp="1"/>
          </p:cNvSpPr>
          <p:nvPr>
            <p:ph type="title"/>
          </p:nvPr>
        </p:nvSpPr>
        <p:spPr/>
        <p:txBody>
          <a:bodyPr/>
          <a:lstStyle/>
          <a:p>
            <a:endParaRPr lang="ar-SA"/>
          </a:p>
        </p:txBody>
      </p:sp>
    </p:spTree>
    <p:extLst>
      <p:ext uri="{BB962C8B-B14F-4D97-AF65-F5344CB8AC3E}">
        <p14:creationId xmlns:p14="http://schemas.microsoft.com/office/powerpoint/2010/main" xmlns="" val="1940961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25144"/>
          </a:xfrm>
        </p:spPr>
        <p:txBody>
          <a:bodyPr>
            <a:noAutofit/>
          </a:bodyPr>
          <a:lstStyle/>
          <a:p>
            <a:r>
              <a:rPr lang="ar-SA" sz="2800" dirty="0" smtClean="0"/>
              <a:t>لقد درجت الشركات منذ سنوات ليست بالقليله على إصدار ما يسنى بتصريح بقيم الشركة. وكان صدور مثل هذا التصريح تطورا مهما على طريق أخلاقيات الإداره، إلا انه لم يكن كافيا. وهذا يعود إلى ان هذه التصريحات كانت تستهدف أمرين على الأقل:</a:t>
            </a:r>
          </a:p>
          <a:p>
            <a:pPr marL="0" indent="0">
              <a:buNone/>
            </a:pPr>
            <a:r>
              <a:rPr lang="ar-SA" sz="2800" b="1" dirty="0" smtClean="0"/>
              <a:t>الأول: </a:t>
            </a:r>
            <a:r>
              <a:rPr lang="ar-SA" sz="2800" dirty="0" smtClean="0"/>
              <a:t>تقديم صوره مخلصه وواضحه عن أولوياتها للجمهور والمجتمع وأصحاب المصلحه.</a:t>
            </a:r>
          </a:p>
          <a:p>
            <a:pPr marL="0" indent="0">
              <a:buNone/>
            </a:pPr>
            <a:r>
              <a:rPr lang="ar-SA" sz="2800" b="1" dirty="0" smtClean="0"/>
              <a:t>الثاني: </a:t>
            </a:r>
            <a:r>
              <a:rPr lang="ar-SA" sz="2800" dirty="0" smtClean="0"/>
              <a:t>إعطاء العاملين نقاط بؤرية في توجيه أعمالهم لتحديد خياراتهم وتوجيهاتهم في مبادراتهم ومشروعاتهم الحاليه والجديده في الشركه</a:t>
            </a:r>
          </a:p>
        </p:txBody>
      </p:sp>
      <p:sp>
        <p:nvSpPr>
          <p:cNvPr id="2" name="Title 1"/>
          <p:cNvSpPr>
            <a:spLocks noGrp="1"/>
          </p:cNvSpPr>
          <p:nvPr>
            <p:ph type="title"/>
          </p:nvPr>
        </p:nvSpPr>
        <p:spPr/>
        <p:txBody>
          <a:bodyPr/>
          <a:lstStyle/>
          <a:p>
            <a:pPr algn="ctr"/>
            <a:r>
              <a:rPr lang="ar-SA" dirty="0" smtClean="0"/>
              <a:t>مدونة أخلاقيات الإدارة </a:t>
            </a:r>
            <a:endParaRPr lang="ar-SA" dirty="0"/>
          </a:p>
        </p:txBody>
      </p:sp>
    </p:spTree>
    <p:extLst>
      <p:ext uri="{BB962C8B-B14F-4D97-AF65-F5344CB8AC3E}">
        <p14:creationId xmlns:p14="http://schemas.microsoft.com/office/powerpoint/2010/main" xmlns="" val="21648656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ar-SA" sz="3200" b="1" dirty="0" smtClean="0"/>
              <a:t>س: ما هي هذه القيم في تصريحات شركات الأعمال القائده؟</a:t>
            </a:r>
          </a:p>
          <a:p>
            <a:pPr marL="0" indent="0">
              <a:buNone/>
            </a:pPr>
            <a:r>
              <a:rPr lang="ar-SA" sz="3200" dirty="0" smtClean="0"/>
              <a:t>إن مراجعه التصريحات الخاصه في قيم الشركات تظهر الملاحظات التاليه:</a:t>
            </a:r>
          </a:p>
          <a:p>
            <a:pPr marL="514350" indent="-514350">
              <a:buFont typeface="+mj-lt"/>
              <a:buAutoNum type="arabicPeriod"/>
            </a:pPr>
            <a:r>
              <a:rPr lang="ar-SA" sz="3200" dirty="0" smtClean="0"/>
              <a:t>إن القيمه في هذه التصريحات ليست بالضروره قيمه اخلاقيه أو إلتزام ذا طابع أخلاقي بقدر ما يعني تفضيلات أساسيه للشركه من أجل التميز على المنافسين الآخرين أو في إجتذاب الزبائن تحت تأثير هذه القيم.</a:t>
            </a:r>
          </a:p>
          <a:p>
            <a:pPr marL="0" indent="0">
              <a:buNone/>
            </a:pPr>
            <a:endParaRPr lang="ar-SA" sz="3200" dirty="0"/>
          </a:p>
        </p:txBody>
      </p:sp>
      <p:sp>
        <p:nvSpPr>
          <p:cNvPr id="2" name="Title 1"/>
          <p:cNvSpPr>
            <a:spLocks noGrp="1"/>
          </p:cNvSpPr>
          <p:nvPr>
            <p:ph type="title"/>
          </p:nvPr>
        </p:nvSpPr>
        <p:spPr/>
        <p:txBody>
          <a:bodyPr/>
          <a:lstStyle/>
          <a:p>
            <a:endParaRPr lang="ar-SA" dirty="0"/>
          </a:p>
        </p:txBody>
      </p:sp>
    </p:spTree>
    <p:extLst>
      <p:ext uri="{BB962C8B-B14F-4D97-AF65-F5344CB8AC3E}">
        <p14:creationId xmlns:p14="http://schemas.microsoft.com/office/powerpoint/2010/main" xmlns="" val="288321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ar-SA" sz="3200" dirty="0" smtClean="0"/>
              <a:t>2. إن قيم الشركه عاده ما تكون مرتبطه بطبيعه عمل الشركه وأغراضها فمثلا إن شركات العطور تحاول أن تبرز قيم الجمال الذي يقدم للمرأه بلا حدود، وشركه الأعذيه تركز على الإستجابه الأفضل للأذواق والطعم الشهي ..إلخ.</a:t>
            </a:r>
          </a:p>
          <a:p>
            <a:pPr marL="0" indent="0">
              <a:buNone/>
            </a:pPr>
            <a:r>
              <a:rPr lang="ar-SA" sz="3200" dirty="0" smtClean="0"/>
              <a:t>3. إن هذه القيم في الحالات الكثيره هي قيم أعمال في جوهرها أكثر مما هي أخلاقيات في جوهرها.</a:t>
            </a:r>
          </a:p>
          <a:p>
            <a:pPr marL="0" indent="0">
              <a:buNone/>
            </a:pPr>
            <a:r>
              <a:rPr lang="ar-SA" sz="3200" dirty="0" smtClean="0"/>
              <a:t>4. الصعوبه المرتبطه بالطبيعه الشائكه للقسم الأكبر من الخيارات الأخلاقيه.</a:t>
            </a:r>
            <a:endParaRPr lang="ar-SA" sz="3200" dirty="0"/>
          </a:p>
        </p:txBody>
      </p:sp>
      <p:sp>
        <p:nvSpPr>
          <p:cNvPr id="2" name="Title 1"/>
          <p:cNvSpPr>
            <a:spLocks noGrp="1"/>
          </p:cNvSpPr>
          <p:nvPr>
            <p:ph type="title"/>
          </p:nvPr>
        </p:nvSpPr>
        <p:spPr/>
        <p:txBody>
          <a:bodyPr/>
          <a:lstStyle/>
          <a:p>
            <a:endParaRPr lang="ar-SA"/>
          </a:p>
        </p:txBody>
      </p:sp>
    </p:spTree>
    <p:extLst>
      <p:ext uri="{BB962C8B-B14F-4D97-AF65-F5344CB8AC3E}">
        <p14:creationId xmlns:p14="http://schemas.microsoft.com/office/powerpoint/2010/main" xmlns="" val="2668876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4"/>
          <p:cNvGraphicFramePr>
            <a:graphicFrameLocks noGrp="1"/>
          </p:cNvGraphicFramePr>
          <p:nvPr>
            <p:ph idx="1"/>
            <p:extLst>
              <p:ext uri="{D42A27DB-BD31-4B8C-83A1-F6EECF244321}">
                <p14:modId xmlns:p14="http://schemas.microsoft.com/office/powerpoint/2010/main" xmlns="" val="107118731"/>
              </p:ext>
            </p:extLst>
          </p:nvPr>
        </p:nvGraphicFramePr>
        <p:xfrm>
          <a:off x="395536" y="15032"/>
          <a:ext cx="8229600" cy="6726336"/>
        </p:xfrm>
        <a:graphic>
          <a:graphicData uri="http://schemas.openxmlformats.org/drawingml/2006/table">
            <a:tbl>
              <a:tblPr rtl="1" firstRow="1" bandRow="1">
                <a:tableStyleId>{5C22544A-7EE6-4342-B048-85BDC9FD1C3A}</a:tableStyleId>
              </a:tblPr>
              <a:tblGrid>
                <a:gridCol w="2057400"/>
                <a:gridCol w="2057400"/>
                <a:gridCol w="2057400"/>
                <a:gridCol w="2057400"/>
              </a:tblGrid>
              <a:tr h="626276">
                <a:tc>
                  <a:txBody>
                    <a:bodyPr/>
                    <a:lstStyle/>
                    <a:p>
                      <a:pPr rtl="1"/>
                      <a:r>
                        <a:rPr lang="ar-SA" i="0" dirty="0" smtClean="0"/>
                        <a:t>أولا:</a:t>
                      </a:r>
                      <a:r>
                        <a:rPr lang="ar-SA" i="0" baseline="0" dirty="0" smtClean="0"/>
                        <a:t> مبادئ للشركات </a:t>
                      </a:r>
                      <a:endParaRPr lang="ar-SA" i="0" dirty="0"/>
                    </a:p>
                  </a:txBody>
                  <a:tcPr/>
                </a:tc>
                <a:tc>
                  <a:txBody>
                    <a:bodyPr/>
                    <a:lstStyle/>
                    <a:p>
                      <a:pPr rtl="1"/>
                      <a:r>
                        <a:rPr lang="ar-SA" i="0" dirty="0" smtClean="0"/>
                        <a:t>ثانيا:</a:t>
                      </a:r>
                      <a:r>
                        <a:rPr lang="ar-SA" i="0" baseline="0" dirty="0" smtClean="0"/>
                        <a:t> مبادئ للمديرين</a:t>
                      </a:r>
                      <a:endParaRPr lang="ar-SA" i="0" dirty="0"/>
                    </a:p>
                  </a:txBody>
                  <a:tcPr/>
                </a:tc>
                <a:tc>
                  <a:txBody>
                    <a:bodyPr/>
                    <a:lstStyle/>
                    <a:p>
                      <a:pPr rtl="1"/>
                      <a:r>
                        <a:rPr lang="ar-SA" i="0" dirty="0" smtClean="0"/>
                        <a:t>ثالثا:</a:t>
                      </a:r>
                      <a:r>
                        <a:rPr lang="ar-SA" i="0" baseline="0" dirty="0" smtClean="0"/>
                        <a:t> مبادئ للعاملين</a:t>
                      </a:r>
                      <a:endParaRPr lang="ar-SA" i="0" dirty="0"/>
                    </a:p>
                  </a:txBody>
                  <a:tcPr/>
                </a:tc>
                <a:tc>
                  <a:txBody>
                    <a:bodyPr/>
                    <a:lstStyle/>
                    <a:p>
                      <a:pPr rtl="1"/>
                      <a:r>
                        <a:rPr lang="ar-SA" i="0" dirty="0" smtClean="0"/>
                        <a:t>رابعا: مبادئ للعملاء</a:t>
                      </a:r>
                      <a:endParaRPr lang="ar-SA" i="0" dirty="0"/>
                    </a:p>
                  </a:txBody>
                  <a:tcPr/>
                </a:tc>
              </a:tr>
              <a:tr h="6100060">
                <a:tc>
                  <a:txBody>
                    <a:bodyPr/>
                    <a:lstStyle/>
                    <a:p>
                      <a:pPr marL="342900" indent="-342900" rtl="1">
                        <a:buFont typeface="+mj-lt"/>
                        <a:buAutoNum type="arabicPeriod"/>
                      </a:pPr>
                      <a:r>
                        <a:rPr lang="ar-SA" sz="1400" i="0" dirty="0" smtClean="0"/>
                        <a:t>أن تضع كل شركه مدونه أخلاقيه والاطلاع الرسمي للعاملين عليها.</a:t>
                      </a:r>
                    </a:p>
                    <a:p>
                      <a:pPr marL="342900" indent="-342900" rtl="1">
                        <a:buFont typeface="+mj-lt"/>
                        <a:buAutoNum type="arabicPeriod"/>
                      </a:pPr>
                      <a:r>
                        <a:rPr lang="ar-SA" sz="1400" i="0" dirty="0" smtClean="0"/>
                        <a:t>تسميه لجنه الأخلاق في الشركه لتقديم المشوره الأخلاقيه والبت الأخلاقي في القضايا المحيره.</a:t>
                      </a:r>
                    </a:p>
                    <a:p>
                      <a:pPr marL="342900" indent="-342900" rtl="1">
                        <a:buFont typeface="+mj-lt"/>
                        <a:buAutoNum type="arabicPeriod"/>
                      </a:pPr>
                      <a:r>
                        <a:rPr lang="ar-SA" sz="1400" i="0" dirty="0" smtClean="0"/>
                        <a:t>تحديد المنطقه الرماديه والتصرفات التي تدخل فيها وتحديد</a:t>
                      </a:r>
                      <a:r>
                        <a:rPr lang="ar-SA" sz="1400" i="0" baseline="0" dirty="0" smtClean="0"/>
                        <a:t> موقف الشركه منها.</a:t>
                      </a:r>
                    </a:p>
                    <a:p>
                      <a:pPr marL="342900" indent="-342900" rtl="1">
                        <a:buFont typeface="+mj-lt"/>
                        <a:buAutoNum type="arabicPeriod"/>
                      </a:pPr>
                      <a:r>
                        <a:rPr lang="ar-SA" sz="1400" i="0" baseline="0" dirty="0" smtClean="0"/>
                        <a:t>التقييم الدوري للمستوى الأخلاقي للشركه.</a:t>
                      </a:r>
                    </a:p>
                    <a:p>
                      <a:pPr marL="342900" indent="-342900" rtl="1">
                        <a:buFont typeface="+mj-lt"/>
                        <a:buAutoNum type="arabicPeriod"/>
                      </a:pPr>
                      <a:r>
                        <a:rPr lang="ar-SA" sz="1400" i="0" baseline="0" dirty="0" smtClean="0"/>
                        <a:t>انتقاء المديرين وفق معايير أخلاقيه إلى جانب معايير الكفاءة.</a:t>
                      </a:r>
                    </a:p>
                    <a:p>
                      <a:pPr marL="342900" indent="-342900" algn="r" rtl="1">
                        <a:buFont typeface="+mj-lt"/>
                        <a:buAutoNum type="arabicPeriod"/>
                      </a:pPr>
                      <a:r>
                        <a:rPr lang="ar-SA" sz="1400" i="0" baseline="0" dirty="0" smtClean="0"/>
                        <a:t>وضع الحوافز للتصرفات المدعمه للسمعه الأخلاقيه للشركه.</a:t>
                      </a:r>
                    </a:p>
                    <a:p>
                      <a:pPr marL="342900" indent="-342900" algn="r" rtl="1">
                        <a:buFont typeface="+mj-lt"/>
                        <a:buAutoNum type="arabicPeriod"/>
                      </a:pPr>
                      <a:r>
                        <a:rPr lang="ar-SA" sz="1400" i="0" baseline="0" dirty="0" smtClean="0"/>
                        <a:t>حق المعرفه للعاملين و الزبائن وغيرهم بالمخاطر والأضرار المحمله الناجمه عن عمل الشركه.</a:t>
                      </a:r>
                    </a:p>
                    <a:p>
                      <a:pPr marL="342900" indent="-342900" algn="r" rtl="1">
                        <a:buFont typeface="+mj-lt"/>
                        <a:buAutoNum type="arabicPeriod"/>
                      </a:pPr>
                      <a:r>
                        <a:rPr lang="ar-SA" sz="1400" i="0" baseline="0" dirty="0" smtClean="0"/>
                        <a:t>المبادرة الأخلاقيه داخل الشركه وخارجها. </a:t>
                      </a:r>
                    </a:p>
                    <a:p>
                      <a:pPr marL="342900" indent="-342900" algn="r" rtl="1">
                        <a:buFont typeface="+mj-lt"/>
                        <a:buAutoNum type="arabicPeriod"/>
                      </a:pPr>
                      <a:endParaRPr lang="ar-SA" sz="1600" i="0" baseline="0" dirty="0" smtClean="0"/>
                    </a:p>
                  </a:txBody>
                  <a:tcPr/>
                </a:tc>
                <a:tc>
                  <a:txBody>
                    <a:bodyPr/>
                    <a:lstStyle/>
                    <a:p>
                      <a:pPr marL="342900" indent="-342900" rtl="1">
                        <a:buFont typeface="+mj-lt"/>
                        <a:buAutoNum type="arabicPeriod"/>
                      </a:pPr>
                      <a:r>
                        <a:rPr lang="ar-SA" sz="1400" i="0" dirty="0" smtClean="0"/>
                        <a:t>اعتبار المعايير الأخلاقيه ذات قيمه موازيه للمعايير الماديه المتعلقه بتعظيم الربح.</a:t>
                      </a:r>
                    </a:p>
                    <a:p>
                      <a:pPr marL="342900" indent="-342900" rtl="1">
                        <a:buFont typeface="+mj-lt"/>
                        <a:buAutoNum type="arabicPeriod"/>
                      </a:pPr>
                      <a:r>
                        <a:rPr lang="ar-SA" sz="1400" i="0" dirty="0" smtClean="0"/>
                        <a:t>الانفتاح على الحياة الاجتماعيه وتنميه الوعي بقضايا المجتمع.</a:t>
                      </a:r>
                    </a:p>
                    <a:p>
                      <a:pPr marL="342900" indent="-342900" rtl="1">
                        <a:buFont typeface="+mj-lt"/>
                        <a:buAutoNum type="arabicPeriod"/>
                      </a:pPr>
                      <a:r>
                        <a:rPr lang="ar-SA" sz="1400" i="0" dirty="0" smtClean="0"/>
                        <a:t>التطوير</a:t>
                      </a:r>
                      <a:r>
                        <a:rPr lang="ar-SA" sz="1400" i="0" baseline="0" dirty="0" smtClean="0"/>
                        <a:t> المستمر للمدونه الاخلاقيه والعمل بموجبها.</a:t>
                      </a:r>
                    </a:p>
                    <a:p>
                      <a:pPr marL="342900" indent="-342900" rtl="1">
                        <a:buFont typeface="+mj-lt"/>
                        <a:buAutoNum type="arabicPeriod"/>
                      </a:pPr>
                      <a:r>
                        <a:rPr lang="ar-SA" sz="1400" i="0" baseline="0" dirty="0" smtClean="0"/>
                        <a:t>التحديد للمنطقه الرماديه في مجال عمل كل مدير وتحديد الموقف الاخلاقي الملائم في كل حاله.</a:t>
                      </a:r>
                    </a:p>
                    <a:p>
                      <a:pPr marL="342900" indent="-342900" rtl="1">
                        <a:buFont typeface="+mj-lt"/>
                        <a:buAutoNum type="arabicPeriod"/>
                      </a:pPr>
                      <a:r>
                        <a:rPr lang="ar-SA" sz="1400" i="0" baseline="0" dirty="0" smtClean="0"/>
                        <a:t>العمل وفق اولويات: مصلحه المجتمع أولا، مصلحه الشركه ثانيا، ومن ثم المصلحه الشخصيه.</a:t>
                      </a:r>
                    </a:p>
                    <a:p>
                      <a:pPr marL="342900" indent="-342900" rtl="1">
                        <a:buFont typeface="+mj-lt"/>
                        <a:buAutoNum type="arabicPeriod"/>
                      </a:pPr>
                      <a:r>
                        <a:rPr lang="ar-SA" sz="1400" i="0" baseline="0" dirty="0" smtClean="0"/>
                        <a:t>التقييم الدوري للمستوى الاخلاقي لإدارته والعاملين معه.</a:t>
                      </a:r>
                    </a:p>
                    <a:p>
                      <a:pPr marL="342900" indent="-342900" rtl="1">
                        <a:buFont typeface="+mj-lt"/>
                        <a:buAutoNum type="arabicPeriod"/>
                      </a:pPr>
                      <a:r>
                        <a:rPr lang="ar-SA" sz="1400" i="0" baseline="0" dirty="0" smtClean="0"/>
                        <a:t>قول الحقيقه في كل المواقف التي يواجهها المدير .</a:t>
                      </a:r>
                    </a:p>
                    <a:p>
                      <a:pPr marL="342900" indent="-342900" rtl="1">
                        <a:buFont typeface="+mj-lt"/>
                        <a:buAutoNum type="arabicPeriod"/>
                      </a:pPr>
                      <a:r>
                        <a:rPr lang="ar-SA" sz="1400" i="0" baseline="0" dirty="0" smtClean="0"/>
                        <a:t>الالتزام بالمعايير الأخلاقيه في التعامل مع المديرين الآخرين.</a:t>
                      </a:r>
                    </a:p>
                    <a:p>
                      <a:pPr marL="342900" indent="-342900" rtl="1">
                        <a:buFont typeface="+mj-lt"/>
                        <a:buAutoNum type="arabicPeriod"/>
                      </a:pPr>
                      <a:r>
                        <a:rPr lang="ar-SA" sz="1400" i="0" baseline="0" dirty="0" smtClean="0"/>
                        <a:t>المناقسه الشريفه مع المنافسين في السوق.</a:t>
                      </a:r>
                      <a:endParaRPr lang="ar-SA" sz="1400" i="0" dirty="0"/>
                    </a:p>
                  </a:txBody>
                  <a:tcPr/>
                </a:tc>
                <a:tc>
                  <a:txBody>
                    <a:bodyPr/>
                    <a:lstStyle/>
                    <a:p>
                      <a:pPr marL="342900" indent="-342900" rtl="1">
                        <a:buFont typeface="+mj-lt"/>
                        <a:buAutoNum type="arabicPeriod"/>
                      </a:pPr>
                      <a:r>
                        <a:rPr lang="ar-SA" sz="1400" i="0" dirty="0" smtClean="0"/>
                        <a:t>مع مراعاة عدم العمل من</a:t>
                      </a:r>
                      <a:r>
                        <a:rPr lang="ar-SA" sz="1400" i="0" baseline="0" dirty="0" smtClean="0"/>
                        <a:t> أجل المصلحه الشخصيه غير مشروعه ، يجب العمل وفق أوليات: مصلحه المجتمع أولا،مصلحه الشركه ثانيا، ومن ثم المصلحه الشخصيه.</a:t>
                      </a:r>
                    </a:p>
                    <a:p>
                      <a:pPr marL="342900" indent="-342900" rtl="1">
                        <a:buFont typeface="+mj-lt"/>
                        <a:buAutoNum type="arabicPeriod"/>
                      </a:pPr>
                      <a:r>
                        <a:rPr lang="ar-SA" sz="1400" i="0" baseline="0" dirty="0" smtClean="0"/>
                        <a:t>عدم إطاعه الأوامر عند التعارض مع القانون أو المدونه الأخلاقيه للشركه.</a:t>
                      </a:r>
                    </a:p>
                    <a:p>
                      <a:pPr marL="342900" indent="-342900" rtl="1">
                        <a:buFont typeface="+mj-lt"/>
                        <a:buAutoNum type="arabicPeriod"/>
                      </a:pPr>
                      <a:r>
                        <a:rPr lang="ar-SA" sz="1400" i="0" baseline="0" dirty="0" smtClean="0"/>
                        <a:t>الاتزام بالعايير الأخلاقيه عند التعامل مع الأعلى والزملاء والمرؤوسين .</a:t>
                      </a:r>
                    </a:p>
                    <a:p>
                      <a:pPr marL="342900" indent="-342900" rtl="1">
                        <a:buFont typeface="+mj-lt"/>
                        <a:buAutoNum type="arabicPeriod"/>
                      </a:pPr>
                      <a:r>
                        <a:rPr lang="ar-SA" sz="1400" i="0" baseline="0" dirty="0" smtClean="0"/>
                        <a:t>إفشاء الحقيقه في المواقف التي تهم ةتضر الجمهور وذات علاقه بعمله.</a:t>
                      </a:r>
                      <a:endParaRPr lang="ar-SA" sz="1400" i="0" dirty="0"/>
                    </a:p>
                  </a:txBody>
                  <a:tcPr/>
                </a:tc>
                <a:tc>
                  <a:txBody>
                    <a:bodyPr/>
                    <a:lstStyle/>
                    <a:p>
                      <a:pPr marL="342900" indent="-342900" rtl="1">
                        <a:buFont typeface="+mj-lt"/>
                        <a:buAutoNum type="arabicPeriod"/>
                      </a:pPr>
                      <a:r>
                        <a:rPr lang="ar-SA" sz="1400" i="0" dirty="0" smtClean="0"/>
                        <a:t>مبدأ الحد من النزعه الاستهلاكيه.</a:t>
                      </a:r>
                    </a:p>
                    <a:p>
                      <a:pPr marL="342900" indent="-342900" rtl="1">
                        <a:buFont typeface="+mj-lt"/>
                        <a:buAutoNum type="arabicPeriod"/>
                      </a:pPr>
                      <a:r>
                        <a:rPr lang="ar-SA" sz="1400" i="0" dirty="0" smtClean="0"/>
                        <a:t>مطالبه الشركات بوضع مدونات أخلاقيه والالتزام بها.</a:t>
                      </a:r>
                    </a:p>
                    <a:p>
                      <a:pPr marL="342900" indent="-342900" rtl="1">
                        <a:buFont typeface="+mj-lt"/>
                        <a:buAutoNum type="arabicPeriod"/>
                      </a:pPr>
                      <a:r>
                        <a:rPr lang="ar-SA" sz="1400" i="0" dirty="0" smtClean="0"/>
                        <a:t>مطالبه</a:t>
                      </a:r>
                      <a:r>
                        <a:rPr lang="ar-SA" sz="1400" i="0" baseline="0" dirty="0" smtClean="0"/>
                        <a:t> الشركات بمبدأ الشفافيه وإطلاع الزبائن على المخاطر والأضرار الناجمه عن سلعها وخدماتها.</a:t>
                      </a:r>
                    </a:p>
                    <a:p>
                      <a:pPr marL="342900" indent="-342900" rtl="1">
                        <a:buFont typeface="+mj-lt"/>
                        <a:buAutoNum type="arabicPeriod"/>
                      </a:pPr>
                      <a:r>
                        <a:rPr lang="ar-SA" sz="1400" i="0" baseline="0" dirty="0" smtClean="0"/>
                        <a:t>توخي المنفعه المشتركه وعدم الضرر أو الإيذاء بالزبائن الآخرين أو المجتمع.</a:t>
                      </a:r>
                    </a:p>
                    <a:p>
                      <a:pPr marL="342900" indent="-342900" rtl="1">
                        <a:buFont typeface="+mj-lt"/>
                        <a:buAutoNum type="arabicPeriod"/>
                      </a:pPr>
                      <a:r>
                        <a:rPr lang="ar-SA" sz="1400" i="0" baseline="0" dirty="0" smtClean="0"/>
                        <a:t>مبدأ المواطنه الأخلاقيه.</a:t>
                      </a:r>
                      <a:endParaRPr lang="ar-SA" sz="1400" i="0" dirty="0" smtClean="0"/>
                    </a:p>
                  </a:txBody>
                  <a:tcPr/>
                </a:tc>
              </a:tr>
            </a:tbl>
          </a:graphicData>
        </a:graphic>
      </p:graphicFrame>
      <p:sp>
        <p:nvSpPr>
          <p:cNvPr id="3" name="TextBox 2"/>
          <p:cNvSpPr txBox="1"/>
          <p:nvPr/>
        </p:nvSpPr>
        <p:spPr>
          <a:xfrm>
            <a:off x="8820472" y="332656"/>
            <a:ext cx="144016" cy="369332"/>
          </a:xfrm>
          <a:prstGeom prst="rect">
            <a:avLst/>
          </a:prstGeom>
          <a:noFill/>
        </p:spPr>
        <p:txBody>
          <a:bodyPr wrap="square" rtlCol="1">
            <a:spAutoFit/>
          </a:bodyPr>
          <a:lstStyle/>
          <a:p>
            <a:endParaRPr lang="ar-SA" dirty="0"/>
          </a:p>
        </p:txBody>
      </p:sp>
    </p:spTree>
    <p:extLst>
      <p:ext uri="{BB962C8B-B14F-4D97-AF65-F5344CB8AC3E}">
        <p14:creationId xmlns:p14="http://schemas.microsoft.com/office/powerpoint/2010/main" xmlns="" val="3415729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83768" y="19152"/>
            <a:ext cx="4608512" cy="338554"/>
          </a:xfrm>
          <a:prstGeom prst="rect">
            <a:avLst/>
          </a:prstGeom>
          <a:noFill/>
        </p:spPr>
        <p:txBody>
          <a:bodyPr wrap="square" rtlCol="1">
            <a:spAutoFit/>
          </a:bodyPr>
          <a:lstStyle/>
          <a:p>
            <a:pPr algn="ctr"/>
            <a:r>
              <a:rPr lang="ar-SA" sz="1600" b="1" dirty="0" smtClean="0"/>
              <a:t>مبادئ ومعايير أخلاقيه للشركات والمدريرين والعاملين والزبائن</a:t>
            </a:r>
            <a:endParaRPr lang="ar-SA" sz="1600" b="1" dirty="0"/>
          </a:p>
        </p:txBody>
      </p:sp>
      <p:pic>
        <p:nvPicPr>
          <p:cNvPr id="1027"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321566"/>
            <a:ext cx="8712967" cy="59882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33923" y="4983559"/>
            <a:ext cx="4317891" cy="1200329"/>
          </a:xfrm>
          <a:prstGeom prst="rect">
            <a:avLst/>
          </a:prstGeom>
          <a:noFill/>
        </p:spPr>
        <p:txBody>
          <a:bodyPr wrap="square" rtlCol="1">
            <a:spAutoFit/>
          </a:bodyPr>
          <a:lstStyle/>
          <a:p>
            <a:r>
              <a:rPr lang="ar-SA" dirty="0" smtClean="0"/>
              <a:t>المصدر: </a:t>
            </a:r>
            <a:r>
              <a:rPr lang="ar-SA" dirty="0"/>
              <a:t>نجم عبود نجم، </a:t>
            </a:r>
            <a:r>
              <a:rPr lang="ar-SA" u="sng" dirty="0"/>
              <a:t>اخلاقيات الإداره ومسؤولية الأعمال في شركات الأعمال</a:t>
            </a:r>
            <a:r>
              <a:rPr lang="ar-SA" dirty="0"/>
              <a:t>، الوراق للنشر والتوزيع الطبعه الأولى 2006م</a:t>
            </a:r>
            <a:r>
              <a:rPr lang="ar-SA" dirty="0" smtClean="0"/>
              <a:t>. ص 16</a:t>
            </a:r>
            <a:endParaRPr lang="ar-SA" dirty="0"/>
          </a:p>
          <a:p>
            <a:endParaRPr lang="ar-SA" dirty="0"/>
          </a:p>
        </p:txBody>
      </p:sp>
    </p:spTree>
    <p:extLst>
      <p:ext uri="{BB962C8B-B14F-4D97-AF65-F5344CB8AC3E}">
        <p14:creationId xmlns:p14="http://schemas.microsoft.com/office/powerpoint/2010/main" xmlns="" val="1041297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4784"/>
            <a:ext cx="8229600" cy="5184576"/>
          </a:xfrm>
        </p:spPr>
        <p:txBody>
          <a:bodyPr>
            <a:noAutofit/>
          </a:bodyPr>
          <a:lstStyle/>
          <a:p>
            <a:r>
              <a:rPr lang="ar-SA" sz="2400" b="1" dirty="0" smtClean="0"/>
              <a:t>س: لماذا تهتم الشركات الناجحه بمدونات الأخلاق؟</a:t>
            </a:r>
          </a:p>
          <a:p>
            <a:pPr marL="109728" indent="0">
              <a:buNone/>
            </a:pPr>
            <a:r>
              <a:rPr lang="ar-SA" sz="2400" dirty="0" smtClean="0"/>
              <a:t>من الضروري أن نشير إلى أن شركاتلاالأعمال مياله الآن أكثر من أي وقت مضى إلى إصدار مدونات أخلاق أو مدونات سلوك </a:t>
            </a:r>
            <a:r>
              <a:rPr lang="en-US" sz="2400" dirty="0" smtClean="0"/>
              <a:t>(Codes of Conduct)</a:t>
            </a:r>
            <a:r>
              <a:rPr lang="ar-SA" sz="2400" dirty="0" smtClean="0"/>
              <a:t> نظرا لما تقوم به من وظائف مهمه يمكن إيجازها بالآتي:</a:t>
            </a:r>
          </a:p>
          <a:p>
            <a:pPr marL="109728" indent="0">
              <a:buNone/>
            </a:pPr>
            <a:r>
              <a:rPr lang="ar-SA" sz="2400" b="1" dirty="0" smtClean="0"/>
              <a:t>أولا: </a:t>
            </a:r>
            <a:r>
              <a:rPr lang="ar-SA" sz="2400" dirty="0" smtClean="0"/>
              <a:t>إن  المدونه الأخلاقيه تنمي الاهتمام بالجوانب والمشكلات الأخلاقيه لتحقيق الموازنه في الاهتمام بينها وبين الجوانب المادية التي ظلت لفتره طويله تحتل الموقع الأول في الاهتمام.</a:t>
            </a:r>
          </a:p>
          <a:p>
            <a:pPr marL="109728" indent="0">
              <a:buNone/>
            </a:pPr>
            <a:r>
              <a:rPr lang="ar-SA" sz="2400" b="1" dirty="0" smtClean="0"/>
              <a:t>ثانيا: </a:t>
            </a:r>
            <a:r>
              <a:rPr lang="ar-SA" sz="2400" dirty="0" smtClean="0"/>
              <a:t>إن المدونه الأخلاقيه ت}دي إلى التجانس والوحده والتوافق الأخلاقي في العمل الإداري في جميع المستويات التنظيميه.</a:t>
            </a:r>
          </a:p>
          <a:p>
            <a:pPr marL="109728" indent="0">
              <a:buNone/>
            </a:pPr>
            <a:r>
              <a:rPr lang="ar-SA" sz="2400" b="1" dirty="0" smtClean="0"/>
              <a:t>ثالثا:</a:t>
            </a:r>
            <a:r>
              <a:rPr lang="ar-SA" sz="2400" dirty="0" smtClean="0"/>
              <a:t>إن المدونه الأخلاقيه بوصفها مدونه لأخلقيات الإداره تساهم في تطوير مهنه الإدارة.</a:t>
            </a:r>
            <a:endParaRPr lang="ar-SA" sz="2400" dirty="0"/>
          </a:p>
        </p:txBody>
      </p:sp>
      <p:sp>
        <p:nvSpPr>
          <p:cNvPr id="3" name="Title 2"/>
          <p:cNvSpPr>
            <a:spLocks noGrp="1"/>
          </p:cNvSpPr>
          <p:nvPr>
            <p:ph type="title"/>
          </p:nvPr>
        </p:nvSpPr>
        <p:spPr/>
        <p:txBody>
          <a:bodyPr/>
          <a:lstStyle/>
          <a:p>
            <a:endParaRPr lang="ar-SA"/>
          </a:p>
        </p:txBody>
      </p:sp>
    </p:spTree>
    <p:extLst>
      <p:ext uri="{BB962C8B-B14F-4D97-AF65-F5344CB8AC3E}">
        <p14:creationId xmlns:p14="http://schemas.microsoft.com/office/powerpoint/2010/main" xmlns="" val="2423720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ar-SA" sz="3200" b="1" dirty="0" smtClean="0"/>
              <a:t>رابعا: </a:t>
            </a:r>
            <a:r>
              <a:rPr lang="ar-SA" sz="3200" dirty="0" smtClean="0"/>
              <a:t>إن المدونه الأخلاقيه تحمي العاملين من أحد الأسباب الأساسيه المؤديه إلى الانتهاكات الأخلاقية</a:t>
            </a:r>
          </a:p>
          <a:p>
            <a:pPr marL="109728" indent="0">
              <a:buNone/>
            </a:pPr>
            <a:r>
              <a:rPr lang="ar-SA" sz="3200" b="1" dirty="0" smtClean="0"/>
              <a:t>خامسا: </a:t>
            </a:r>
            <a:r>
              <a:rPr lang="ar-SA" sz="3200" dirty="0" smtClean="0"/>
              <a:t>إن المدونه الأخلاقيه تعمل وبشكل غير متوقع على وقاية العاملين خاصه إذا كانت تجربتهم أو هي متوافقه مع مفاهيم ومعايير الصواب والخير لديهم.</a:t>
            </a:r>
          </a:p>
          <a:p>
            <a:pPr marL="109728" indent="0">
              <a:buNone/>
            </a:pPr>
            <a:r>
              <a:rPr lang="ar-SA" sz="3200" b="1" dirty="0" smtClean="0"/>
              <a:t>سادسا:</a:t>
            </a:r>
            <a:r>
              <a:rPr lang="ar-SA" sz="3200" b="1" dirty="0"/>
              <a:t> </a:t>
            </a:r>
            <a:r>
              <a:rPr lang="ar-SA" sz="3200" dirty="0" smtClean="0"/>
              <a:t>إن المدونه الأخلاقيه التي تتم صياغتها في الشركه تساهم في تقليل الاعباء التنظيميه المتعلقه بجعل القيم الشخصيه تتلاءم مع اهداف الشركه.</a:t>
            </a:r>
          </a:p>
        </p:txBody>
      </p:sp>
      <p:sp>
        <p:nvSpPr>
          <p:cNvPr id="3" name="Title 2"/>
          <p:cNvSpPr>
            <a:spLocks noGrp="1"/>
          </p:cNvSpPr>
          <p:nvPr>
            <p:ph type="title"/>
          </p:nvPr>
        </p:nvSpPr>
        <p:spPr/>
        <p:txBody>
          <a:bodyPr/>
          <a:lstStyle/>
          <a:p>
            <a:endParaRPr lang="ar-SA"/>
          </a:p>
        </p:txBody>
      </p:sp>
    </p:spTree>
    <p:extLst>
      <p:ext uri="{BB962C8B-B14F-4D97-AF65-F5344CB8AC3E}">
        <p14:creationId xmlns:p14="http://schemas.microsoft.com/office/powerpoint/2010/main" xmlns="" val="738118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040315" y="2166938"/>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792774" y="2215541"/>
            <a:ext cx="2231780"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01496" y="2581892"/>
            <a:ext cx="1741704"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xmlns="" val="33214432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1488</TotalTime>
  <Words>1080</Words>
  <Application>Microsoft Office PowerPoint</Application>
  <PresentationFormat>On-screen Show (4:3)</PresentationFormat>
  <Paragraphs>86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Concourse</vt:lpstr>
      <vt:lpstr>Slide 1</vt:lpstr>
      <vt:lpstr>Slide 2</vt:lpstr>
      <vt:lpstr>Slide 3</vt:lpstr>
      <vt:lpstr>Slide 4</vt:lpstr>
      <vt:lpstr>مفهوم اخلاقيات الإدارة </vt:lpstr>
      <vt:lpstr>المشكلات الأساسية في أخلاقيات الإداره</vt:lpstr>
      <vt:lpstr>Slide 7</vt:lpstr>
      <vt:lpstr>مدونة أخلاقيات الإدارة </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أخلاقيات الإداره ومسؤولية الأعمال في شركات الأعمال</dc:title>
  <dc:creator>Dr.abed alrahman</dc:creator>
  <cp:lastModifiedBy>ACM</cp:lastModifiedBy>
  <cp:revision>25</cp:revision>
  <cp:lastPrinted>2014-03-27T14:26:29Z</cp:lastPrinted>
  <dcterms:created xsi:type="dcterms:W3CDTF">2014-03-27T06:50:51Z</dcterms:created>
  <dcterms:modified xsi:type="dcterms:W3CDTF">2014-12-22T07:50:40Z</dcterms:modified>
</cp:coreProperties>
</file>