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90" y="-4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902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9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elwafurat.com/locate.aspx?mode=1&amp;search=author1&amp;entry=&#1605;&#1575;&#1585;&#1603;%20&#1576;&#1610;&#1585;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التعاقد والتفاوض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محمد </a:t>
            </a:r>
            <a:r>
              <a:rPr lang="ar-SA" sz="2600" b="1" dirty="0" err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الجيزاوي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6E15672-C2CE-44AE-834F-BC4609AD4DAD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EG" spc="-150" dirty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المحاضرة</a:t>
            </a:r>
            <a:r>
              <a:rPr lang="ar-EG" dirty="0" smtClean="0">
                <a:solidFill>
                  <a:srgbClr val="376092"/>
                </a:solidFill>
                <a:cs typeface="PT Bold Heading" pitchFamily="2" charset="-78"/>
              </a:rPr>
              <a:t> </a:t>
            </a:r>
            <a:r>
              <a:rPr lang="ar-SA" spc="-150" dirty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التمهيدية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14340" name="Title 4"/>
          <p:cNvSpPr txBox="1">
            <a:spLocks/>
          </p:cNvSpPr>
          <p:nvPr/>
        </p:nvSpPr>
        <p:spPr bwMode="auto">
          <a:xfrm>
            <a:off x="1463675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3600" b="1" dirty="0">
                <a:latin typeface="Calibri" pitchFamily="34" charset="0"/>
                <a:cs typeface="PT Bold Heading" pitchFamily="2" charset="-78"/>
              </a:rPr>
              <a:t>التعريف بمقرر </a:t>
            </a:r>
            <a:r>
              <a:rPr lang="ar-SA" sz="3600" b="1" dirty="0" smtClean="0">
                <a:latin typeface="Calibri" pitchFamily="34" charset="0"/>
                <a:cs typeface="PT Bold Heading" pitchFamily="2" charset="-78"/>
              </a:rPr>
              <a:t>إدارة التعاقد والتفاوض</a:t>
            </a:r>
            <a:endParaRPr lang="ar-SA" sz="3600" b="1" dirty="0">
              <a:latin typeface="Calibri" pitchFamily="34" charset="0"/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: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هدف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العام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56A9C46-1DD3-4F77-ADF8-FDA49548DBE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066800" y="2286000"/>
            <a:ext cx="7848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/>
            <a:r>
              <a:rPr lang="ar-SA" sz="3200" b="1" dirty="0">
                <a:cs typeface="PT Bold Heading" pitchFamily="2" charset="-78"/>
              </a:rPr>
              <a:t>ترسيخ القواعد والمفاهيم الأساسية لإدارة </a:t>
            </a:r>
            <a:r>
              <a:rPr lang="ar-SA" sz="3200" b="1" dirty="0" smtClean="0">
                <a:cs typeface="PT Bold Heading" pitchFamily="2" charset="-78"/>
              </a:rPr>
              <a:t>التعاقد والتفاوض، </a:t>
            </a:r>
            <a:r>
              <a:rPr lang="ar-SA" sz="3200" b="1" dirty="0">
                <a:cs typeface="PT Bold Heading" pitchFamily="2" charset="-78"/>
              </a:rPr>
              <a:t>وآليات التعامل مع </a:t>
            </a:r>
            <a:r>
              <a:rPr lang="ar-SA" sz="3200" b="1" dirty="0" smtClean="0">
                <a:cs typeface="PT Bold Heading" pitchFamily="2" charset="-78"/>
              </a:rPr>
              <a:t>مشكلات التفاوض واكتساب مهاراته، </a:t>
            </a:r>
            <a:r>
              <a:rPr lang="ar-SA" sz="3200" b="1" dirty="0">
                <a:cs typeface="PT Bold Heading" pitchFamily="2" charset="-78"/>
              </a:rPr>
              <a:t>وأفضل تطبيقاته في قطاع الأعمال.</a:t>
            </a:r>
            <a:endParaRPr lang="en-US" sz="3200" b="1" dirty="0"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أهداف المقرر الإجرائية: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853B280-84EA-4CC2-9556-D9B6F45088D4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838200" y="1828800"/>
            <a:ext cx="8077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2800" dirty="0">
                <a:cs typeface="PT Bold Heading" panose="02010400000000000000" pitchFamily="2" charset="-78"/>
              </a:rPr>
              <a:t>يتعرف الطالب على مفاهيم التفاوض.</a:t>
            </a:r>
            <a:endParaRPr lang="en-US" sz="2800" dirty="0">
              <a:cs typeface="PT Bold Heading" panose="02010400000000000000" pitchFamily="2" charset="-78"/>
            </a:endParaRPr>
          </a:p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2800" dirty="0">
                <a:cs typeface="PT Bold Heading" panose="02010400000000000000" pitchFamily="2" charset="-78"/>
              </a:rPr>
              <a:t>يتعرف الطالب على استراتيجيات التفاوض وتكتيكاته </a:t>
            </a:r>
            <a:endParaRPr lang="en-US" sz="2800" dirty="0">
              <a:cs typeface="PT Bold Heading" panose="02010400000000000000" pitchFamily="2" charset="-78"/>
            </a:endParaRPr>
          </a:p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2800" dirty="0">
                <a:cs typeface="PT Bold Heading" panose="02010400000000000000" pitchFamily="2" charset="-78"/>
              </a:rPr>
              <a:t>يحدد الاجراءات العملية للتحضير للتفاوض</a:t>
            </a:r>
            <a:endParaRPr lang="en-US" sz="2800" dirty="0">
              <a:cs typeface="PT Bold Heading" panose="02010400000000000000" pitchFamily="2" charset="-78"/>
            </a:endParaRPr>
          </a:p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2800" dirty="0">
                <a:cs typeface="PT Bold Heading" panose="02010400000000000000" pitchFamily="2" charset="-78"/>
              </a:rPr>
              <a:t>يدرك المتغيرات الأساسية في التفاوض واهمية كل متغير</a:t>
            </a:r>
            <a:endParaRPr lang="en-US" sz="2800" dirty="0">
              <a:cs typeface="PT Bold Heading" panose="02010400000000000000" pitchFamily="2" charset="-78"/>
            </a:endParaRPr>
          </a:p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2800" dirty="0">
                <a:cs typeface="PT Bold Heading" panose="02010400000000000000" pitchFamily="2" charset="-78"/>
              </a:rPr>
              <a:t>يستخدم الطالب استراتيجيات التفاوض بحسب الأهداف التفاوضية</a:t>
            </a:r>
            <a:endParaRPr lang="en-US" sz="2800" dirty="0">
              <a:cs typeface="PT Bold Heading" panose="02010400000000000000" pitchFamily="2" charset="-78"/>
            </a:endParaRPr>
          </a:p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2800" dirty="0">
                <a:cs typeface="PT Bold Heading" panose="02010400000000000000" pitchFamily="2" charset="-78"/>
              </a:rPr>
              <a:t>يستخدم مهارات التفاوض</a:t>
            </a:r>
            <a:endParaRPr lang="en-US" sz="2800" dirty="0">
              <a:cs typeface="PT Bold Heading" panose="0201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SA" sz="2800" dirty="0">
                <a:cs typeface="PT Bold Heading" panose="02010400000000000000" pitchFamily="2" charset="-78"/>
              </a:rPr>
              <a:t>يتعرف على عناصر العقد</a:t>
            </a:r>
            <a:endParaRPr lang="ar-SA" sz="2800" b="1" dirty="0"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762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محتويات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المنهج: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F15C256-3033-4DD1-A435-18C642683605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879985"/>
              </p:ext>
            </p:extLst>
          </p:nvPr>
        </p:nvGraphicFramePr>
        <p:xfrm>
          <a:off x="1143000" y="1564005"/>
          <a:ext cx="7467600" cy="4365879"/>
        </p:xfrm>
        <a:graphic>
          <a:graphicData uri="http://schemas.openxmlformats.org/drawingml/2006/table">
            <a:tbl>
              <a:tblPr rtl="1"/>
              <a:tblGrid>
                <a:gridCol w="7467600"/>
              </a:tblGrid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EG" sz="2400" dirty="0">
                          <a:effectLst/>
                          <a:latin typeface="Arial"/>
                          <a:ea typeface="Calibri"/>
                          <a:cs typeface="PT Bold Heading" pitchFamily="2" charset="-78"/>
                        </a:rPr>
                        <a:t>قائمة الموضوعات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أولاً: مدخل مفاهيمي 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ثانياً: عناصر عملية التفاوض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ثالثاً خطوات الإعداد للتفاوض 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رابعاً: استراتيجيات التفاوض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خامساً: تكتيكات التفاوض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سادساً: العوامل المحددة لاختيار استراتيجيات التفاوض وتكتيكاته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سابعا: دور الوقت في عملية التفاوض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ثامنا: دور الأسئلة في عملية التفاوض</a:t>
                      </a:r>
                      <a:endParaRPr lang="en-US" sz="1400" b="0" u="none" dirty="0">
                        <a:effectLst/>
                        <a:latin typeface="Calibri"/>
                        <a:ea typeface="Calibri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marL="0" marR="0" algn="just" defTabSz="914400" rtl="1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تاسعا: مهارات التفاوض</a:t>
                      </a:r>
                      <a:endParaRPr lang="en-US" sz="1600" b="0" u="none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 algn="just" defTabSz="914400" rtl="1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عاشرا: المساومة والاستشارة والوساطة والتحكيم</a:t>
                      </a:r>
                      <a:endParaRPr lang="en-US" sz="1600" b="0" u="none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0" marR="0" algn="just" defTabSz="914400" rtl="1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حادي عشر: التفاوض في المعاملات الدولية </a:t>
                      </a:r>
                      <a:endParaRPr lang="en-US" sz="1600" b="0" u="none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3210">
                <a:tc>
                  <a:txBody>
                    <a:bodyPr/>
                    <a:lstStyle/>
                    <a:p>
                      <a:pPr marL="0" marR="0" algn="just" defTabSz="914400" rtl="1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ar-SA" sz="1600" b="0" u="non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PT Bold Heading" panose="02010400000000000000" pitchFamily="2" charset="-78"/>
                        </a:rPr>
                        <a:t>ثاني عشر: التعاقد</a:t>
                      </a:r>
                      <a:endParaRPr lang="en-US" sz="1600" b="0" u="none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PT Bold Heading" panose="0201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الكتاب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: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9F157ED-8827-4C42-8F16-C35F91DC8F0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33400" y="1560513"/>
            <a:ext cx="868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/>
            <a:r>
              <a:rPr lang="ar-SA" sz="2800" dirty="0">
                <a:solidFill>
                  <a:srgbClr val="0070C0"/>
                </a:solidFill>
                <a:cs typeface="PT Bold Heading" pitchFamily="2" charset="-78"/>
              </a:rPr>
              <a:t>** </a:t>
            </a:r>
            <a:r>
              <a:rPr lang="ar-SA" sz="3200" b="1" dirty="0">
                <a:cs typeface="PT Bold Heading" pitchFamily="2" charset="-78"/>
              </a:rPr>
              <a:t>صديق عفيفي و جرمين حزين : التفاوض الفعال في الحياة والأعمال.</a:t>
            </a:r>
            <a:endParaRPr lang="en-US" sz="3200" b="1" dirty="0">
              <a:cs typeface="PT Bold Heading" pitchFamily="2" charset="-78"/>
            </a:endParaRP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1710550" y="3313113"/>
            <a:ext cx="735008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 rtl="1"/>
            <a:r>
              <a:rPr lang="ar-SA" sz="3200" b="1" dirty="0">
                <a:solidFill>
                  <a:srgbClr val="FF0000"/>
                </a:solidFill>
                <a:cs typeface="PT Bold Heading" pitchFamily="2" charset="-78"/>
              </a:rPr>
              <a:t>الكتاب متوفر لدى:</a:t>
            </a:r>
          </a:p>
          <a:p>
            <a:pPr algn="just" rtl="1"/>
            <a:r>
              <a:rPr lang="ar-SA" sz="3200" b="1" dirty="0">
                <a:cs typeface="PT Bold Heading" pitchFamily="2" charset="-78"/>
              </a:rPr>
              <a:t>- مكتبة جرير بجميع فروعها في أنحاء المملكة</a:t>
            </a:r>
          </a:p>
          <a:p>
            <a:pPr algn="just" rtl="1"/>
            <a:r>
              <a:rPr lang="ar-SA" sz="3200" b="1" dirty="0">
                <a:cs typeface="PT Bold Heading" pitchFamily="2" charset="-78"/>
              </a:rPr>
              <a:t>- مكتبة العبيكان بجميع فروعها في أنحاء </a:t>
            </a:r>
            <a:r>
              <a:rPr lang="ar-SA" sz="3200" b="1" dirty="0" smtClean="0">
                <a:cs typeface="PT Bold Heading" pitchFamily="2" charset="-78"/>
              </a:rPr>
              <a:t>المملكة.</a:t>
            </a:r>
            <a:endParaRPr lang="ar-SA" sz="3200" b="1" dirty="0">
              <a:cs typeface="PT Bold Heading" pitchFamily="2" charset="-78"/>
            </a:endParaRPr>
          </a:p>
          <a:p>
            <a:pPr algn="just" rtl="1">
              <a:buFontTx/>
              <a:buChar char="-"/>
            </a:pPr>
            <a:r>
              <a:rPr lang="ar-SA" sz="3200" b="1" dirty="0">
                <a:cs typeface="PT Bold Heading" pitchFamily="2" charset="-78"/>
              </a:rPr>
              <a:t> مكتبة</a:t>
            </a:r>
          </a:p>
          <a:p>
            <a:pPr algn="just" rtl="1">
              <a:buFontTx/>
              <a:buChar char="-"/>
            </a:pPr>
            <a:r>
              <a:rPr lang="ar-SA" sz="3200" b="1" dirty="0">
                <a:cs typeface="PT Bold Heading" pitchFamily="2" charset="-78"/>
              </a:rPr>
              <a:t> مكتبة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1524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المراجع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الإضافية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:</a:t>
            </a:r>
            <a:endParaRPr lang="ar-SA" dirty="0">
              <a:solidFill>
                <a:schemeClr val="tx2">
                  <a:lumMod val="7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376E0AD-EB23-4586-AF7F-61BC04589DC1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57200" y="1982788"/>
            <a:ext cx="8763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3200" b="1" dirty="0">
                <a:cs typeface="PT Bold Heading" pitchFamily="2" charset="-78"/>
              </a:rPr>
              <a:t>سامح عبد المطلب عامر وآخرون، إدارة التفاوض، دار الفكر، عمان، الاردن، الطبعة الأولى </a:t>
            </a:r>
            <a:r>
              <a:rPr lang="ar-SA" sz="3200" b="1" dirty="0" smtClean="0">
                <a:cs typeface="PT Bold Heading" pitchFamily="2" charset="-78"/>
              </a:rPr>
              <a:t>2011</a:t>
            </a: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ar-SA" sz="3200" b="1" dirty="0" smtClean="0">
                <a:cs typeface="PT Bold Heading" pitchFamily="2" charset="-78"/>
              </a:rPr>
              <a:t>مجلة </a:t>
            </a:r>
            <a:r>
              <a:rPr lang="ar-SA" sz="3200" b="1" dirty="0">
                <a:cs typeface="PT Bold Heading" pitchFamily="2" charset="-78"/>
              </a:rPr>
              <a:t>أساليب التفاوض : المعهد العربي للتخطيط – الكويت</a:t>
            </a:r>
            <a:r>
              <a:rPr lang="ar-SA" sz="3200" b="1" dirty="0" smtClean="0">
                <a:cs typeface="PT Bold Heading" pitchFamily="2" charset="-78"/>
              </a:rPr>
              <a:t>، مايو 2006م.</a:t>
            </a:r>
          </a:p>
          <a:p>
            <a:pPr algn="r" rtl="1"/>
            <a:endParaRPr lang="ar-SA" sz="3200" b="1" dirty="0" smtClean="0">
              <a:cs typeface="PT Bold Heading" pitchFamily="2" charset="-78"/>
            </a:endParaRPr>
          </a:p>
          <a:p>
            <a:pPr marL="457200" lvl="0" indent="-457200" algn="r" rtl="1">
              <a:buFont typeface="Wingdings" panose="05000000000000000000" pitchFamily="2" charset="2"/>
              <a:buChar char="q"/>
            </a:pPr>
            <a:r>
              <a:rPr lang="ar-SA" sz="3200" b="1" dirty="0">
                <a:cs typeface="PT Bold Heading" pitchFamily="2" charset="-78"/>
                <a:hlinkClick r:id="rId2"/>
              </a:rPr>
              <a:t>مارك بير</a:t>
            </a:r>
            <a:r>
              <a:rPr lang="ar-SA" sz="3200" b="1" dirty="0">
                <a:cs typeface="PT Bold Heading" pitchFamily="2" charset="-78"/>
              </a:rPr>
              <a:t> : فن التفاوض، ترجمة: أيمن الطباع ، شركة الحوار الثقافي 2005</a:t>
            </a:r>
            <a:endParaRPr lang="en-US" sz="3200" b="1" dirty="0">
              <a:cs typeface="PT Bold Heading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endParaRPr lang="en-US" sz="3200" b="1" dirty="0"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A8BCF81-C06D-4ABC-AC55-BE1F3E81A1D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483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0484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just" rtl="1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>
              <a:solidFill>
                <a:srgbClr val="376092"/>
              </a:solidFill>
              <a:latin typeface="Calibri" pitchFamily="34" charset="0"/>
              <a:ea typeface="AL-Mohanad Bold"/>
              <a:cs typeface="AL-Mohanad Bold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النشاط 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الدرجة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المشاركة في منتديات الحوار على البلاك</a:t>
                      </a:r>
                      <a:r>
                        <a:rPr lang="ar-SA" sz="1800" baseline="0" dirty="0" smtClean="0">
                          <a:cs typeface="PT Bold Heading" pitchFamily="2" charset="-78"/>
                        </a:rPr>
                        <a:t> بورد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cs typeface="PT Bold Heading" pitchFamily="2" charset="-78"/>
                        </a:rPr>
                        <a:t>10 درجات</a:t>
                      </a:r>
                      <a:endParaRPr lang="en-US" sz="1800" dirty="0" smtClean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حضور المحاضرات المسجلة والمحاضرات المباشرة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cs typeface="PT Bold Heading" pitchFamily="2" charset="-78"/>
                        </a:rPr>
                        <a:t>10 درجات</a:t>
                      </a:r>
                      <a:endParaRPr lang="en-US" sz="1800" dirty="0" smtClean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الواجبات المنزلية 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10 درجات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الاختبار النهائي 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70 درجة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المجموع النهائي 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cs typeface="PT Bold Heading" pitchFamily="2" charset="-78"/>
                        </a:rPr>
                        <a:t>100 درجة</a:t>
                      </a:r>
                      <a:endParaRPr lang="ar-SA" sz="1800" dirty="0">
                        <a:cs typeface="PT Bold Heading" pitchFamily="2" charset="-78"/>
                      </a:endParaRPr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20A1BA6-DC6B-482D-98B1-EED6EA2CCB3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07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000" dirty="0">
                <a:solidFill>
                  <a:srgbClr val="0070C0"/>
                </a:solidFill>
                <a:cs typeface="PT Bold Heading" pitchFamily="2" charset="-78"/>
              </a:rPr>
              <a:t>الساعات المكتبية:</a:t>
            </a:r>
          </a:p>
          <a:p>
            <a:pPr algn="r" rtl="1"/>
            <a:endParaRPr lang="ar-SA" sz="2800" dirty="0">
              <a:cs typeface="PT Bold Heading" pitchFamily="2" charset="-78"/>
            </a:endParaRPr>
          </a:p>
          <a:p>
            <a:pPr algn="r" rtl="1"/>
            <a:endParaRPr lang="ar-SA" sz="2800" dirty="0">
              <a:solidFill>
                <a:srgbClr val="FF0000"/>
              </a:solidFill>
              <a:cs typeface="PT Bold Heading" pitchFamily="2" charset="-78"/>
            </a:endParaRPr>
          </a:p>
          <a:p>
            <a:pPr algn="r" rtl="1"/>
            <a:endParaRPr lang="ar-SA" sz="2800" dirty="0">
              <a:solidFill>
                <a:srgbClr val="FF0000"/>
              </a:solidFill>
              <a:cs typeface="PT Bold Heading" pitchFamily="2" charset="-78"/>
            </a:endParaRPr>
          </a:p>
          <a:p>
            <a:pPr algn="r" rtl="1"/>
            <a:endParaRPr lang="ar-SA" sz="2800" dirty="0">
              <a:solidFill>
                <a:srgbClr val="FF0000"/>
              </a:solidFill>
              <a:cs typeface="PT Bold Heading" pitchFamily="2" charset="-78"/>
            </a:endParaRPr>
          </a:p>
          <a:p>
            <a:pPr algn="r" rtl="1"/>
            <a:r>
              <a:rPr lang="ar-SA" sz="2000" dirty="0">
                <a:solidFill>
                  <a:srgbClr val="0070C0"/>
                </a:solidFill>
                <a:cs typeface="PT Bold Heading" pitchFamily="2" charset="-78"/>
              </a:rPr>
              <a:t>رقم جوال </a:t>
            </a:r>
            <a:r>
              <a:rPr lang="ar-SA" sz="2000" dirty="0" smtClean="0">
                <a:solidFill>
                  <a:srgbClr val="0070C0"/>
                </a:solidFill>
                <a:cs typeface="PT Bold Heading" pitchFamily="2" charset="-78"/>
              </a:rPr>
              <a:t>المقرر:                       </a:t>
            </a:r>
            <a:r>
              <a:rPr lang="ar-SA" sz="2800" dirty="0" smtClean="0">
                <a:cs typeface="PT Bold Heading" pitchFamily="2" charset="-78"/>
              </a:rPr>
              <a:t>0547756991  </a:t>
            </a:r>
            <a:r>
              <a:rPr lang="ar-SA" sz="2800" dirty="0">
                <a:cs typeface="PT Bold Heading" pitchFamily="2" charset="-78"/>
              </a:rPr>
              <a:t> </a:t>
            </a:r>
            <a:endParaRPr lang="en-US" sz="2800" dirty="0">
              <a:cs typeface="PT Bold Heading" pitchFamily="2" charset="-78"/>
            </a:endParaRPr>
          </a:p>
          <a:p>
            <a:pPr algn="r" rtl="1"/>
            <a:endParaRPr lang="ar-SA" sz="16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r" rtl="1"/>
            <a:r>
              <a:rPr lang="ar-SA" sz="1600" dirty="0" smtClean="0">
                <a:solidFill>
                  <a:srgbClr val="FF0000"/>
                </a:solidFill>
                <a:cs typeface="PT Bold Heading" pitchFamily="2" charset="-78"/>
              </a:rPr>
              <a:t>سيكون </a:t>
            </a:r>
            <a:r>
              <a:rPr lang="ar-SA" sz="1600" dirty="0">
                <a:solidFill>
                  <a:srgbClr val="FF0000"/>
                </a:solidFill>
                <a:cs typeface="PT Bold Heading" pitchFamily="2" charset="-78"/>
              </a:rPr>
              <a:t>الجوال مفتوح في الأوقات المحددة بعالية وسيتم </a:t>
            </a:r>
            <a:r>
              <a:rPr lang="ar-SA" sz="1600" dirty="0" err="1">
                <a:solidFill>
                  <a:srgbClr val="FF0000"/>
                </a:solidFill>
                <a:cs typeface="PT Bold Heading" pitchFamily="2" charset="-78"/>
              </a:rPr>
              <a:t>إغلاقة</a:t>
            </a:r>
            <a:r>
              <a:rPr lang="ar-SA" sz="1600" dirty="0">
                <a:solidFill>
                  <a:srgbClr val="FF0000"/>
                </a:solidFill>
                <a:cs typeface="PT Bold Heading" pitchFamily="2" charset="-78"/>
              </a:rPr>
              <a:t> خارج هذه الأوقات، لذا على الجميع التقيد بهذه المواعيد</a:t>
            </a:r>
          </a:p>
          <a:p>
            <a:pPr algn="r" rtl="1"/>
            <a:endParaRPr lang="ar-SA" sz="2800" dirty="0">
              <a:cs typeface="PT Bold Heading" pitchFamily="2" charset="-78"/>
            </a:endParaRPr>
          </a:p>
          <a:p>
            <a:pPr algn="r" rtl="1"/>
            <a:r>
              <a:rPr lang="ar-SA" sz="2000" dirty="0">
                <a:solidFill>
                  <a:srgbClr val="0070C0"/>
                </a:solidFill>
                <a:cs typeface="PT Bold Heading" pitchFamily="2" charset="-78"/>
              </a:rPr>
              <a:t>البريد الإلكتروني:</a:t>
            </a:r>
            <a:endParaRPr lang="en-US" sz="2000" dirty="0">
              <a:solidFill>
                <a:srgbClr val="0070C0"/>
              </a:solidFill>
              <a:cs typeface="PT Bold Heading" pitchFamily="2" charset="-78"/>
            </a:endParaRPr>
          </a:p>
          <a:p>
            <a:pPr algn="ctr" rtl="1"/>
            <a:r>
              <a:rPr lang="ar-SA" sz="2800" dirty="0">
                <a:cs typeface="PT Bold Heading" pitchFamily="2" charset="-78"/>
              </a:rPr>
              <a:t> </a:t>
            </a:r>
            <a:r>
              <a:rPr lang="en-US" sz="2800" dirty="0">
                <a:cs typeface="PT Bold Heading" pitchFamily="2" charset="-78"/>
              </a:rPr>
              <a:t>Mgezawy@kfu.edu.sa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969510"/>
              </p:ext>
            </p:extLst>
          </p:nvPr>
        </p:nvGraphicFramePr>
        <p:xfrm>
          <a:off x="2438400" y="1905000"/>
          <a:ext cx="4572000" cy="14827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السبت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12:00-</a:t>
                      </a:r>
                      <a:r>
                        <a:rPr lang="ar-SA" sz="1800" baseline="0" dirty="0" smtClean="0"/>
                        <a:t> 1:00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الأثنين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7.30-9.00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الأربعاء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7.30-9.00</a:t>
                      </a:r>
                      <a:endParaRPr lang="ar-SA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الساعات المكتبية وجوال المقرر والبريد الإلكتروني: </a:t>
            </a:r>
            <a:endParaRPr lang="ar-SA" sz="4000" dirty="0" smtClean="0">
              <a:solidFill>
                <a:schemeClr val="tx2">
                  <a:lumMod val="75000"/>
                </a:schemeClr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3B6D4D9-5F3F-469F-B5C4-03F88746351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pitchFamily="34" charset="0"/>
              <a:buChar char="•"/>
            </a:pPr>
            <a:endParaRPr lang="ar-SA" sz="3000">
              <a:solidFill>
                <a:srgbClr val="376092"/>
              </a:solidFill>
              <a:latin typeface="Calibri" pitchFamily="34" charset="0"/>
              <a:ea typeface="AL-Mohanad Bold"/>
              <a:cs typeface="AL-Mohanad Bold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6200" y="2971800"/>
            <a:ext cx="96774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مخصص 3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3A6048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321</Words>
  <Application>Microsoft Office PowerPoint</Application>
  <PresentationFormat>A4 Paper (210x297 mm)</PresentationFormat>
  <Paragraphs>94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عرض تقديمي في PowerPoint</vt:lpstr>
      <vt:lpstr>: هدف المقرر العام</vt:lpstr>
      <vt:lpstr> أهداف المقرر الإجرائية: </vt:lpstr>
      <vt:lpstr>محتويات المنهج: </vt:lpstr>
      <vt:lpstr>الكتاب المقرر :</vt:lpstr>
      <vt:lpstr>المراجع الإضافية:</vt:lpstr>
      <vt:lpstr>توزيع الدرجات : </vt:lpstr>
      <vt:lpstr>الساعات المكتبية وجوال المقرر والبريد الإلكتروني: </vt:lpstr>
      <vt:lpstr>مع تمنياتي للجميع بالنجاح والتوفيق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كليه إدارة أعمال</dc:title>
  <dc:creator>nader darawsheh</dc:creator>
  <dc:description>مقدمة:</dc:description>
  <cp:lastModifiedBy>Bassim Ali Yoseif Alsabbgh</cp:lastModifiedBy>
  <cp:revision>111</cp:revision>
  <dcterms:created xsi:type="dcterms:W3CDTF">2009-10-14T19:14:34Z</dcterms:created>
  <dcterms:modified xsi:type="dcterms:W3CDTF">2014-09-16T08:46:17Z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كليه إدارة أعمال</vt:lpwstr>
  </property>
  <property fmtid="{D5CDD505-2E9C-101B-9397-08002B2CF9AE}" pid="3" name="SlideDescription">
    <vt:lpwstr>مقدمة:</vt:lpwstr>
  </property>
</Properties>
</file>