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9" r:id="rId2"/>
    <p:sldId id="300" r:id="rId3"/>
    <p:sldId id="301" r:id="rId4"/>
    <p:sldId id="327" r:id="rId5"/>
    <p:sldId id="328" r:id="rId6"/>
    <p:sldId id="329" r:id="rId7"/>
    <p:sldId id="330" r:id="rId8"/>
    <p:sldId id="331" r:id="rId9"/>
    <p:sldId id="33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00"/>
    <a:srgbClr val="AD9968"/>
    <a:srgbClr val="009900"/>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00"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السادسة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solidFill>
                  <a:schemeClr val="accent1">
                    <a:lumMod val="50000"/>
                  </a:schemeClr>
                </a:solidFill>
                <a:latin typeface="Times New Roman" pitchFamily="18" charset="0"/>
                <a:cs typeface="Times New Roman" pitchFamily="18" charset="0"/>
              </a:rPr>
              <a:t>مدونة وقواعد </a:t>
            </a:r>
            <a:r>
              <a:rPr lang="ar-SA" dirty="0" smtClean="0">
                <a:solidFill>
                  <a:schemeClr val="accent1">
                    <a:lumMod val="50000"/>
                  </a:schemeClr>
                </a:solidFill>
                <a:latin typeface="Times New Roman" pitchFamily="18" charset="0"/>
                <a:cs typeface="Times New Roman" pitchFamily="18" charset="0"/>
              </a:rPr>
              <a:t>السلوك</a:t>
            </a: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6</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1"/>
            <a:ext cx="8915400" cy="4191000"/>
          </a:xfrm>
        </p:spPr>
        <p:txBody>
          <a:bodyPr/>
          <a:lstStyle/>
          <a:p>
            <a:pPr algn="just" rtl="1"/>
            <a:endParaRPr lang="ar-SA" sz="1200" dirty="0" smtClean="0">
              <a:solidFill>
                <a:schemeClr val="accent4">
                  <a:lumMod val="75000"/>
                </a:schemeClr>
              </a:solidFill>
              <a:latin typeface="Times New Roman" pitchFamily="18" charset="0"/>
              <a:cs typeface="Times New Roman" pitchFamily="18" charset="0"/>
            </a:endParaRPr>
          </a:p>
          <a:p>
            <a:pPr algn="just" rtl="1"/>
            <a:r>
              <a:rPr lang="ar-SA" sz="4000" dirty="0" smtClean="0">
                <a:solidFill>
                  <a:srgbClr val="006600"/>
                </a:solidFill>
                <a:latin typeface="Times New Roman" pitchFamily="18" charset="0"/>
                <a:cs typeface="Times New Roman" pitchFamily="18" charset="0"/>
              </a:rPr>
              <a:t>مفهوم مدونة السلوك :</a:t>
            </a:r>
          </a:p>
          <a:p>
            <a:pPr algn="just" rtl="1"/>
            <a:endParaRPr lang="ar-SA" sz="1800" dirty="0" smtClean="0">
              <a:latin typeface="Times New Roman" pitchFamily="18" charset="0"/>
              <a:cs typeface="Times New Roman" pitchFamily="18" charset="0"/>
            </a:endParaRPr>
          </a:p>
          <a:p>
            <a:pPr algn="just" rtl="1"/>
            <a:r>
              <a:rPr lang="ar-SA" dirty="0" smtClean="0">
                <a:latin typeface="Times New Roman" pitchFamily="18" charset="0"/>
                <a:cs typeface="Times New Roman" pitchFamily="18" charset="0"/>
              </a:rPr>
              <a:t>	مدونة السلوك هذه عبارة عن معايير لأخلاقيات وسلوكيات العمل المهنية في إطار الدوائر الحكومية تحديد للموظفين العامين مجموعة القيم والسلوكيات التي ينبغي إتباعها أثناء أداء مهماتهم وفي علاقاتهم فيما بينهم من جهة ومع جمهور المستفيدين من جهة ثانية .</a:t>
            </a:r>
          </a:p>
          <a:p>
            <a:pPr algn="just" rtl="1"/>
            <a:endParaRPr lang="ar-SA"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a:p>
        </p:txBody>
      </p:sp>
    </p:spTree>
    <p:extLst>
      <p:ext uri="{BB962C8B-B14F-4D97-AF65-F5344CB8AC3E}">
        <p14:creationId xmlns=""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28600"/>
            <a:ext cx="9067800" cy="5943600"/>
          </a:xfrm>
        </p:spPr>
        <p:txBody>
          <a:bodyPr/>
          <a:lstStyle/>
          <a:p>
            <a:pPr algn="just" rtl="1"/>
            <a:endParaRPr lang="ar-SA" sz="1000" dirty="0" smtClean="0">
              <a:solidFill>
                <a:schemeClr val="accent4">
                  <a:lumMod val="75000"/>
                </a:schemeClr>
              </a:solidFill>
              <a:latin typeface="Times New Roman" pitchFamily="18" charset="0"/>
              <a:cs typeface="Times New Roman" pitchFamily="18" charset="0"/>
            </a:endParaRPr>
          </a:p>
          <a:p>
            <a:pPr algn="just" rtl="1"/>
            <a:r>
              <a:rPr lang="ar-SA" sz="3600" dirty="0" smtClean="0">
                <a:solidFill>
                  <a:srgbClr val="00B050"/>
                </a:solidFill>
                <a:latin typeface="Times New Roman" pitchFamily="18" charset="0"/>
                <a:cs typeface="Times New Roman" pitchFamily="18" charset="0"/>
              </a:rPr>
              <a:t>	</a:t>
            </a:r>
            <a:r>
              <a:rPr lang="ar-SA" sz="4000" dirty="0" smtClean="0">
                <a:solidFill>
                  <a:srgbClr val="006600"/>
                </a:solidFill>
                <a:latin typeface="Times New Roman" pitchFamily="18" charset="0"/>
                <a:cs typeface="Times New Roman" pitchFamily="18" charset="0"/>
              </a:rPr>
              <a:t>مبادئ مدونة السلوك والمعايير الأخلاقية :</a:t>
            </a:r>
          </a:p>
          <a:p>
            <a:pPr algn="just" rtl="1"/>
            <a:endParaRPr lang="ar-SA" sz="1000" dirty="0" smtClean="0">
              <a:solidFill>
                <a:schemeClr val="accent4">
                  <a:lumMod val="75000"/>
                </a:schemeClr>
              </a:solidFill>
              <a:latin typeface="Times New Roman" pitchFamily="18" charset="0"/>
              <a:cs typeface="Times New Roman" pitchFamily="18" charset="0"/>
            </a:endParaRPr>
          </a:p>
          <a:p>
            <a:pPr algn="just" rtl="1"/>
            <a:r>
              <a:rPr lang="ar-SA" sz="1000" dirty="0" smtClean="0">
                <a:latin typeface="Times New Roman" pitchFamily="18" charset="0"/>
                <a:cs typeface="Times New Roman" pitchFamily="18" charset="0"/>
              </a:rPr>
              <a:t>	</a:t>
            </a:r>
          </a:p>
          <a:p>
            <a:pPr algn="just" rtl="1"/>
            <a:r>
              <a:rPr lang="ar-SA" sz="2800" dirty="0" smtClean="0">
                <a:latin typeface="Times New Roman" pitchFamily="18" charset="0"/>
                <a:cs typeface="Times New Roman" pitchFamily="18" charset="0"/>
              </a:rPr>
              <a:t>	تعتمد هذه المدونة على خمسة مبادئ أساسية للواجبات الأخلاقية لسلوك الموظفين أثناء تأديته الخدمة هي :</a:t>
            </a:r>
          </a:p>
          <a:p>
            <a:pPr algn="just" rtl="1"/>
            <a:endParaRPr lang="ar-SA" sz="1000" dirty="0" smtClean="0">
              <a:latin typeface="Times New Roman" pitchFamily="18" charset="0"/>
              <a:cs typeface="Times New Roman" pitchFamily="18" charset="0"/>
            </a:endParaRPr>
          </a:p>
          <a:p>
            <a:pPr marL="1035558" lvl="2" indent="-514350" algn="just" rtl="1">
              <a:buFont typeface="+mj-lt"/>
              <a:buAutoNum type="arabicParenR"/>
            </a:pPr>
            <a:r>
              <a:rPr lang="ar-SA" sz="2800" dirty="0" smtClean="0">
                <a:latin typeface="Times New Roman" pitchFamily="18" charset="0"/>
                <a:cs typeface="Times New Roman" pitchFamily="18" charset="0"/>
              </a:rPr>
              <a:t> احترام القانون .</a:t>
            </a:r>
          </a:p>
          <a:p>
            <a:pPr marL="1035558" lvl="2" indent="-514350" algn="just" rtl="1">
              <a:buFont typeface="+mj-lt"/>
              <a:buAutoNum type="arabicParenR"/>
            </a:pPr>
            <a:r>
              <a:rPr lang="ar-SA" sz="2800" dirty="0" smtClean="0">
                <a:latin typeface="Times New Roman" pitchFamily="18" charset="0"/>
                <a:cs typeface="Times New Roman" pitchFamily="18" charset="0"/>
              </a:rPr>
              <a:t> الحيادية .</a:t>
            </a:r>
          </a:p>
          <a:p>
            <a:pPr marL="1035558" lvl="2" indent="-514350" algn="just" rtl="1">
              <a:buFont typeface="+mj-lt"/>
              <a:buAutoNum type="arabicParenR"/>
            </a:pPr>
            <a:r>
              <a:rPr lang="ar-SA" sz="2800" dirty="0" smtClean="0">
                <a:latin typeface="Times New Roman" pitchFamily="18" charset="0"/>
                <a:cs typeface="Times New Roman" pitchFamily="18" charset="0"/>
              </a:rPr>
              <a:t> النزاهة .</a:t>
            </a:r>
          </a:p>
          <a:p>
            <a:pPr marL="1035558" lvl="2" indent="-514350" algn="just" rtl="1">
              <a:buFont typeface="+mj-lt"/>
              <a:buAutoNum type="arabicParenR"/>
            </a:pPr>
            <a:r>
              <a:rPr lang="ar-SA" sz="2800" dirty="0" smtClean="0">
                <a:latin typeface="Times New Roman" pitchFamily="18" charset="0"/>
                <a:cs typeface="Times New Roman" pitchFamily="18" charset="0"/>
              </a:rPr>
              <a:t> الاجتهاد .</a:t>
            </a:r>
          </a:p>
          <a:p>
            <a:pPr marL="1035558" lvl="2" indent="-514350" algn="just" rtl="1">
              <a:buFont typeface="+mj-lt"/>
              <a:buAutoNum type="arabicParenR"/>
            </a:pPr>
            <a:r>
              <a:rPr lang="ar-SA" sz="2800" dirty="0" smtClean="0">
                <a:latin typeface="Times New Roman" pitchFamily="18" charset="0"/>
                <a:cs typeface="Times New Roman" pitchFamily="18" charset="0"/>
              </a:rPr>
              <a:t> الاقتصاد والفعالية .</a:t>
            </a:r>
          </a:p>
          <a:p>
            <a:pPr algn="just" rtl="1"/>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57200"/>
            <a:ext cx="8724900" cy="5668963"/>
          </a:xfrm>
        </p:spPr>
        <p:txBody>
          <a:bodyPr/>
          <a:lstStyle/>
          <a:p>
            <a:pPr algn="just" rtl="1"/>
            <a:r>
              <a:rPr lang="ar-SA" sz="3600" dirty="0" smtClean="0">
                <a:solidFill>
                  <a:schemeClr val="accent2">
                    <a:lumMod val="50000"/>
                  </a:schemeClr>
                </a:solidFill>
                <a:latin typeface="Times New Roman" pitchFamily="18" charset="0"/>
                <a:cs typeface="Times New Roman" pitchFamily="18" charset="0"/>
              </a:rPr>
              <a:t>واجبات القيادة الأخلاقية في المؤسسات العامة :</a:t>
            </a:r>
          </a:p>
          <a:p>
            <a:pPr algn="just" rtl="1"/>
            <a:endParaRPr lang="ar-SA" sz="1400" dirty="0" smtClean="0">
              <a:solidFill>
                <a:schemeClr val="accent2">
                  <a:lumMod val="50000"/>
                </a:schemeClr>
              </a:solidFill>
              <a:latin typeface="Times New Roman" pitchFamily="18" charset="0"/>
              <a:cs typeface="Times New Roman" pitchFamily="18" charset="0"/>
            </a:endParaRPr>
          </a:p>
          <a:p>
            <a:pPr marL="1314450" lvl="2" indent="-514350" algn="just" rtl="1">
              <a:buFont typeface="+mj-lt"/>
              <a:buAutoNum type="arabicParenR"/>
            </a:pPr>
            <a:r>
              <a:rPr lang="ar-SA" dirty="0" smtClean="0">
                <a:latin typeface="Times New Roman" pitchFamily="18" charset="0"/>
                <a:cs typeface="Times New Roman" pitchFamily="18" charset="0"/>
              </a:rPr>
              <a:t>عدم أساءت استخدام الممتلكات والموارد العامة .</a:t>
            </a:r>
          </a:p>
          <a:p>
            <a:pPr marL="1314450" lvl="2" indent="-514350" algn="just" rtl="1">
              <a:buFont typeface="+mj-lt"/>
              <a:buAutoNum type="arabicParenR"/>
            </a:pPr>
            <a:r>
              <a:rPr lang="ar-SA" dirty="0" smtClean="0">
                <a:latin typeface="Times New Roman" pitchFamily="18" charset="0"/>
                <a:cs typeface="Times New Roman" pitchFamily="18" charset="0"/>
              </a:rPr>
              <a:t>العمل على تسهيل الإجراءات .</a:t>
            </a:r>
          </a:p>
          <a:p>
            <a:pPr marL="1314450" lvl="2" indent="-514350" algn="just" rtl="1">
              <a:buFont typeface="+mj-lt"/>
              <a:buAutoNum type="arabicParenR"/>
            </a:pPr>
            <a:r>
              <a:rPr lang="ar-SA" dirty="0" smtClean="0">
                <a:latin typeface="Times New Roman" pitchFamily="18" charset="0"/>
                <a:cs typeface="Times New Roman" pitchFamily="18" charset="0"/>
              </a:rPr>
              <a:t>توفير بيئة عمل مناسبة .</a:t>
            </a:r>
          </a:p>
          <a:p>
            <a:pPr marL="1314450" lvl="2" indent="-514350" algn="just" rtl="1">
              <a:buFont typeface="+mj-lt"/>
              <a:buAutoNum type="arabicParenR"/>
            </a:pPr>
            <a:r>
              <a:rPr lang="ar-SA" dirty="0" smtClean="0">
                <a:latin typeface="Times New Roman" pitchFamily="18" charset="0"/>
                <a:cs typeface="Times New Roman" pitchFamily="18" charset="0"/>
              </a:rPr>
              <a:t>الأخذ بآراء الموظفين المتعلقة بعمل الدائرة .</a:t>
            </a:r>
          </a:p>
          <a:p>
            <a:pPr marL="1314450" lvl="2" indent="-514350" algn="just" rtl="1">
              <a:buFont typeface="+mj-lt"/>
              <a:buAutoNum type="arabicParenR"/>
            </a:pPr>
            <a:r>
              <a:rPr lang="ar-SA" dirty="0" smtClean="0">
                <a:latin typeface="Times New Roman" pitchFamily="18" charset="0"/>
                <a:cs typeface="Times New Roman" pitchFamily="18" charset="0"/>
              </a:rPr>
              <a:t>عدم استخدام معلومات عمة غير منشورة .</a:t>
            </a:r>
          </a:p>
          <a:p>
            <a:pPr marL="1314450" lvl="2" indent="-514350" algn="just" rtl="1">
              <a:buFont typeface="+mj-lt"/>
              <a:buAutoNum type="arabicParenR"/>
            </a:pPr>
            <a:r>
              <a:rPr lang="ar-SA" dirty="0" smtClean="0">
                <a:latin typeface="Times New Roman" pitchFamily="18" charset="0"/>
                <a:cs typeface="Times New Roman" pitchFamily="18" charset="0"/>
              </a:rPr>
              <a:t>تُدرب الدائرة موظفيها على مضمون حق المواطن .</a:t>
            </a:r>
          </a:p>
          <a:p>
            <a:pPr marL="1314450" lvl="2" indent="-514350" algn="just" rtl="1">
              <a:buFont typeface="+mj-lt"/>
              <a:buAutoNum type="arabicParenR"/>
            </a:pPr>
            <a:r>
              <a:rPr lang="ar-SA" dirty="0" smtClean="0">
                <a:latin typeface="Times New Roman" pitchFamily="18" charset="0"/>
                <a:cs typeface="Times New Roman" pitchFamily="18" charset="0"/>
              </a:rPr>
              <a:t>نوفر إمكانية وصول المواطنين للمعلومات الموثقة .</a:t>
            </a:r>
          </a:p>
          <a:p>
            <a:pPr marL="1314450" lvl="2" indent="-514350" algn="just" rtl="1">
              <a:buFont typeface="+mj-lt"/>
              <a:buAutoNum type="arabicParenR"/>
            </a:pPr>
            <a:r>
              <a:rPr lang="ar-SA" dirty="0" smtClean="0">
                <a:latin typeface="Times New Roman" pitchFamily="18" charset="0"/>
                <a:cs typeface="Times New Roman" pitchFamily="18" charset="0"/>
              </a:rPr>
              <a:t>نشر المعلومات .</a:t>
            </a:r>
          </a:p>
          <a:p>
            <a:pPr marL="1314450" lvl="2" indent="-514350" algn="just" rtl="1">
              <a:buFont typeface="+mj-lt"/>
              <a:buAutoNum type="arabicParenR"/>
            </a:pPr>
            <a:r>
              <a:rPr lang="ar-SA" dirty="0" smtClean="0">
                <a:latin typeface="Times New Roman" pitchFamily="18" charset="0"/>
                <a:cs typeface="Times New Roman" pitchFamily="18" charset="0"/>
              </a:rPr>
              <a:t>تتعامل بجدية وأمانة في حالة اكتشاف ، قضايا الكسب غير المشروع .</a:t>
            </a:r>
          </a:p>
          <a:p>
            <a:pPr marL="1314450" lvl="2" indent="-514350" algn="just" rtl="1"/>
            <a:r>
              <a:rPr lang="ar-SA" dirty="0" smtClean="0">
                <a:latin typeface="Times New Roman" pitchFamily="18" charset="0"/>
                <a:cs typeface="Times New Roman" pitchFamily="18" charset="0"/>
              </a:rPr>
              <a:t>10)  استقبال شكاوى المواطنين والتحقيق فيها .</a:t>
            </a:r>
          </a:p>
          <a:p>
            <a:pPr marL="1314450" lvl="2" indent="-514350" algn="just" rtl="1"/>
            <a:r>
              <a:rPr lang="ar-SA" dirty="0" smtClean="0">
                <a:latin typeface="Times New Roman" pitchFamily="18" charset="0"/>
                <a:cs typeface="Times New Roman" pitchFamily="18" charset="0"/>
              </a:rPr>
              <a:t>11)  منع استغلال عدم معرفة المواطنين بالإجراءات .</a:t>
            </a:r>
          </a:p>
          <a:p>
            <a:pPr algn="just" rtl="1"/>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33400"/>
            <a:ext cx="8610600" cy="5333999"/>
          </a:xfrm>
        </p:spPr>
        <p:txBody>
          <a:bodyPr/>
          <a:lstStyle/>
          <a:p>
            <a:pPr algn="just" rtl="1"/>
            <a:r>
              <a:rPr lang="ar-SA" sz="2400" dirty="0" smtClean="0">
                <a:solidFill>
                  <a:srgbClr val="3E8241"/>
                </a:solidFill>
              </a:rPr>
              <a:t> </a:t>
            </a:r>
            <a:r>
              <a:rPr lang="ar-SA" sz="4000" dirty="0" smtClean="0">
                <a:solidFill>
                  <a:schemeClr val="accent2">
                    <a:lumMod val="50000"/>
                  </a:schemeClr>
                </a:solidFill>
                <a:latin typeface="Times New Roman" pitchFamily="18" charset="0"/>
                <a:cs typeface="Times New Roman" pitchFamily="18" charset="0"/>
              </a:rPr>
              <a:t>الأنظمة والتعليمات التي تحكم سلوك الموظف :</a:t>
            </a:r>
          </a:p>
          <a:p>
            <a:pPr algn="just" rtl="1"/>
            <a:endParaRPr lang="ar-SA" sz="24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أولاً : واجبات الموظف ومسؤولياته العامة .</a:t>
            </a:r>
          </a:p>
          <a:p>
            <a:pPr algn="just" rtl="1"/>
            <a:endParaRPr lang="ar-SA" sz="11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ثانياً : التعامل مع الآخرين :</a:t>
            </a:r>
          </a:p>
          <a:p>
            <a:pPr algn="just" rtl="1"/>
            <a:r>
              <a:rPr lang="ar-SA" sz="2400" dirty="0" smtClean="0">
                <a:latin typeface="Times New Roman" pitchFamily="18" charset="0"/>
                <a:cs typeface="Times New Roman" pitchFamily="18" charset="0"/>
              </a:rPr>
              <a:t>	     أ – في مجال التعامل مع متلقي الخدمة .</a:t>
            </a:r>
          </a:p>
          <a:p>
            <a:pPr algn="just" rtl="1"/>
            <a:r>
              <a:rPr lang="ar-SA" sz="2400" dirty="0" smtClean="0">
                <a:latin typeface="Times New Roman" pitchFamily="18" charset="0"/>
                <a:cs typeface="Times New Roman" pitchFamily="18" charset="0"/>
              </a:rPr>
              <a:t>	     ب- في مجال التعامل مع رؤسائه .</a:t>
            </a:r>
          </a:p>
          <a:p>
            <a:pPr algn="just" rtl="1"/>
            <a:r>
              <a:rPr lang="ar-SA" sz="2400" dirty="0" smtClean="0">
                <a:latin typeface="Times New Roman" pitchFamily="18" charset="0"/>
                <a:cs typeface="Times New Roman" pitchFamily="18" charset="0"/>
              </a:rPr>
              <a:t>	     ج- في مجال التعامل مع الزملاء .</a:t>
            </a:r>
          </a:p>
          <a:p>
            <a:pPr algn="just" rtl="1"/>
            <a:r>
              <a:rPr lang="ar-SA" sz="2400" dirty="0" smtClean="0">
                <a:latin typeface="Times New Roman" pitchFamily="18" charset="0"/>
                <a:cs typeface="Times New Roman" pitchFamily="18" charset="0"/>
              </a:rPr>
              <a:t>	      د- في مجال التعامل مع مرؤوسه .</a:t>
            </a:r>
          </a:p>
          <a:p>
            <a:pPr algn="just" rtl="1"/>
            <a:endParaRPr lang="ar-SA" sz="11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ثالثاً : الحفاظ على السرية وآليات الإفصاح عن المعلومات .</a:t>
            </a:r>
          </a:p>
          <a:p>
            <a:pPr algn="just" rtl="1"/>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76401"/>
            <a:ext cx="8877300" cy="3733800"/>
          </a:xfrm>
        </p:spPr>
        <p:txBody>
          <a:bodyPr/>
          <a:lstStyle/>
          <a:p>
            <a:pPr algn="just" rtl="1"/>
            <a:endParaRPr lang="ar-SA" sz="2400" dirty="0" smtClean="0">
              <a:solidFill>
                <a:srgbClr val="009900"/>
              </a:solidFill>
              <a:latin typeface="Times New Roman" pitchFamily="18" charset="0"/>
              <a:cs typeface="Times New Roman" pitchFamily="18" charset="0"/>
            </a:endParaRPr>
          </a:p>
          <a:p>
            <a:pPr algn="just" rtl="1"/>
            <a:r>
              <a:rPr lang="ar-SA" sz="4000" dirty="0" smtClean="0">
                <a:solidFill>
                  <a:srgbClr val="009900"/>
                </a:solidFill>
                <a:latin typeface="Times New Roman" pitchFamily="18" charset="0"/>
                <a:cs typeface="Times New Roman" pitchFamily="18" charset="0"/>
              </a:rPr>
              <a:t>سلوك العاملين في القطاع الخاص :</a:t>
            </a:r>
          </a:p>
          <a:p>
            <a:pPr algn="just" rtl="1"/>
            <a:endParaRPr lang="ar-SA" sz="1000" dirty="0" smtClean="0">
              <a:latin typeface="Times New Roman" pitchFamily="18" charset="0"/>
              <a:cs typeface="Times New Roman" pitchFamily="18" charset="0"/>
            </a:endParaRPr>
          </a:p>
          <a:p>
            <a:pPr algn="just" rtl="1"/>
            <a:r>
              <a:rPr lang="ar-SA" dirty="0" smtClean="0">
                <a:latin typeface="Times New Roman" pitchFamily="18" charset="0"/>
                <a:cs typeface="Times New Roman" pitchFamily="18" charset="0"/>
              </a:rPr>
              <a:t>	يلعب القطاع الخاص دوراً ريادياً في بناء الاقتصاد باعتباره المحرك الرئيسي لعملية التنمية ، وذلك لما يملكه من قدرة تشغيلية إلى جانب القطاع العام .</a:t>
            </a:r>
          </a:p>
          <a:p>
            <a:pPr algn="just" rtl="1"/>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57199"/>
            <a:ext cx="8991600" cy="5334001"/>
          </a:xfrm>
        </p:spPr>
        <p:txBody>
          <a:bodyPr/>
          <a:lstStyle/>
          <a:p>
            <a:pPr algn="just" rtl="1"/>
            <a:r>
              <a:rPr lang="ar-SA" sz="4000" dirty="0" smtClean="0">
                <a:solidFill>
                  <a:srgbClr val="009900"/>
                </a:solidFill>
                <a:latin typeface="Times New Roman" pitchFamily="18" charset="0"/>
                <a:cs typeface="Times New Roman" pitchFamily="18" charset="0"/>
              </a:rPr>
              <a:t>الشركات المساهمة العامة :</a:t>
            </a:r>
          </a:p>
          <a:p>
            <a:pPr algn="just" rtl="1"/>
            <a:endParaRPr lang="ar-SA" sz="2400" dirty="0" smtClean="0">
              <a:latin typeface="Times New Roman" pitchFamily="18" charset="0"/>
              <a:cs typeface="Times New Roman" pitchFamily="18" charset="0"/>
            </a:endParaRPr>
          </a:p>
          <a:p>
            <a:pPr algn="just" rtl="1"/>
            <a:r>
              <a:rPr lang="ar-SA" dirty="0" smtClean="0">
                <a:solidFill>
                  <a:srgbClr val="AD9968"/>
                </a:solidFill>
                <a:latin typeface="Times New Roman" pitchFamily="18" charset="0"/>
                <a:cs typeface="Times New Roman" pitchFamily="18" charset="0"/>
              </a:rPr>
              <a:t>الشركات المساهمة العامة المحدودة : </a:t>
            </a:r>
          </a:p>
          <a:p>
            <a:pPr algn="just" rtl="1"/>
            <a:r>
              <a:rPr lang="ar-SA" sz="2800" dirty="0" smtClean="0">
                <a:solidFill>
                  <a:srgbClr val="C00000"/>
                </a:solidFill>
                <a:latin typeface="Times New Roman" pitchFamily="18" charset="0"/>
                <a:cs typeface="Times New Roman" pitchFamily="18" charset="0"/>
              </a:rPr>
              <a:t>	</a:t>
            </a:r>
            <a:r>
              <a:rPr lang="ar-SA" sz="2800" dirty="0" smtClean="0">
                <a:latin typeface="Times New Roman" pitchFamily="18" charset="0"/>
                <a:cs typeface="Times New Roman" pitchFamily="18" charset="0"/>
              </a:rPr>
              <a:t>هي الشركات التي يتألف رأسمالها من أسهم قابلة للتداول وتطرح للاكتتاب العام ، وتكون مسؤولية المساهمين بها محدودة بمقدار مساهمة كل منهم برأسمال الشركة .</a:t>
            </a:r>
          </a:p>
          <a:p>
            <a:pPr algn="just" rtl="1"/>
            <a:endParaRPr lang="ar-SA" sz="1000" dirty="0" smtClean="0">
              <a:latin typeface="Times New Roman" pitchFamily="18" charset="0"/>
              <a:cs typeface="Times New Roman" pitchFamily="18" charset="0"/>
            </a:endParaRPr>
          </a:p>
          <a:p>
            <a:pPr algn="just" rtl="1"/>
            <a:r>
              <a:rPr lang="ar-SA" dirty="0" smtClean="0">
                <a:solidFill>
                  <a:srgbClr val="AD9968"/>
                </a:solidFill>
                <a:latin typeface="Times New Roman" pitchFamily="18" charset="0"/>
                <a:cs typeface="Times New Roman" pitchFamily="18" charset="0"/>
              </a:rPr>
              <a:t>الشركات المساهمة الخصوصية : </a:t>
            </a:r>
          </a:p>
          <a:p>
            <a:pPr algn="just" rtl="1"/>
            <a:r>
              <a:rPr lang="ar-SA" sz="2800" dirty="0" smtClean="0">
                <a:solidFill>
                  <a:srgbClr val="C00000"/>
                </a:solidFill>
                <a:latin typeface="Times New Roman" pitchFamily="18" charset="0"/>
                <a:cs typeface="Times New Roman" pitchFamily="18" charset="0"/>
              </a:rPr>
              <a:t>	</a:t>
            </a:r>
            <a:r>
              <a:rPr lang="ar-SA" sz="2800" dirty="0" smtClean="0">
                <a:latin typeface="Times New Roman" pitchFamily="18" charset="0"/>
                <a:cs typeface="Times New Roman" pitchFamily="18" charset="0"/>
              </a:rPr>
              <a:t>هي الشركات التي ينقسم رأسمالها إلى أسهم لا تطرح للاكتتاب العام ، وتكون مسؤولية المساهمين بها محدودة بمقدار مساهمة كل منهم برأسمال الشركة .</a:t>
            </a:r>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533400"/>
            <a:ext cx="8610600" cy="5257801"/>
          </a:xfrm>
        </p:spPr>
        <p:txBody>
          <a:bodyPr/>
          <a:lstStyle/>
          <a:p>
            <a:pPr algn="just" rtl="1"/>
            <a:r>
              <a:rPr lang="ar-SA" sz="4000" dirty="0" smtClean="0">
                <a:solidFill>
                  <a:srgbClr val="00B050"/>
                </a:solidFill>
                <a:latin typeface="Times New Roman" pitchFamily="18" charset="0"/>
                <a:cs typeface="Times New Roman" pitchFamily="18" charset="0"/>
              </a:rPr>
              <a:t>المبادئ التي تستند إليها هذه المدونة :</a:t>
            </a:r>
          </a:p>
          <a:p>
            <a:pPr algn="just" rtl="1"/>
            <a:endParaRPr lang="ar-SA" sz="1050" dirty="0" smtClean="0">
              <a:latin typeface="Times New Roman" pitchFamily="18" charset="0"/>
              <a:cs typeface="Times New Roman" pitchFamily="18" charset="0"/>
            </a:endParaRPr>
          </a:p>
          <a:p>
            <a:pPr marL="514350" indent="-514350" algn="just" rtl="1">
              <a:buFont typeface="+mj-cs"/>
              <a:buAutoNum type="arabic2Minus"/>
            </a:pPr>
            <a:r>
              <a:rPr lang="ar-SA" sz="2800" dirty="0" smtClean="0">
                <a:latin typeface="Times New Roman" pitchFamily="18" charset="0"/>
                <a:cs typeface="Times New Roman" pitchFamily="18" charset="0"/>
              </a:rPr>
              <a:t>منظومة القيم المتعلقة بالصدق والأمانة والإخلاص في العمل (النزاهة) .</a:t>
            </a:r>
          </a:p>
          <a:p>
            <a:pPr marL="514350" indent="-514350" algn="just" rtl="1">
              <a:buFont typeface="+mj-cs"/>
              <a:buAutoNum type="arabic2Minus"/>
            </a:pPr>
            <a:r>
              <a:rPr lang="ar-SA" sz="2800" dirty="0" smtClean="0">
                <a:latin typeface="Times New Roman" pitchFamily="18" charset="0"/>
                <a:cs typeface="Times New Roman" pitchFamily="18" charset="0"/>
              </a:rPr>
              <a:t>وضوح الأنظمة والإجراءات داخل المؤسسة (الشفافية) .</a:t>
            </a:r>
          </a:p>
          <a:p>
            <a:pPr marL="514350" indent="-514350" algn="just" rtl="1">
              <a:buFont typeface="+mj-cs"/>
              <a:buAutoNum type="arabic2Minus"/>
            </a:pPr>
            <a:r>
              <a:rPr lang="ar-SA" sz="2800" dirty="0" smtClean="0">
                <a:latin typeface="Times New Roman" pitchFamily="18" charset="0"/>
                <a:cs typeface="Times New Roman" pitchFamily="18" charset="0"/>
              </a:rPr>
              <a:t>تقديم البيانات والتقارير الدورية المقدمة عن نتائج أعمال الموظف ومدى الشجاعة في التنفيذ والتأكد بأن الأداء يتفق مع القوانين والتشريعات والصالح العام (المساءلة) .</a:t>
            </a:r>
          </a:p>
          <a:p>
            <a:pPr marL="514350" indent="-514350" algn="just" rtl="1">
              <a:buFont typeface="+mj-cs"/>
              <a:buAutoNum type="arabic2Minus"/>
            </a:pPr>
            <a:r>
              <a:rPr lang="ar-SA" sz="2800" dirty="0" smtClean="0">
                <a:latin typeface="Times New Roman" pitchFamily="18" charset="0"/>
                <a:cs typeface="Times New Roman" pitchFamily="18" charset="0"/>
              </a:rPr>
              <a:t>الالتزام بالقوانين المحلية والاتفاقات الدولية (الأنظمة المالية والإدارية للشركة ، قانون الشركات ، تعليمات مراقب عام الشركات ، اتفاقية مكافحة الرشوة </a:t>
            </a:r>
            <a:r>
              <a:rPr lang="en-US" sz="2800" dirty="0" smtClean="0">
                <a:latin typeface="Times New Roman" pitchFamily="18" charset="0"/>
                <a:cs typeface="Times New Roman" pitchFamily="18" charset="0"/>
              </a:rPr>
              <a:t>OECD</a:t>
            </a:r>
            <a:r>
              <a:rPr lang="ar-SA" sz="2800" dirty="0" smtClean="0">
                <a:latin typeface="Times New Roman" pitchFamily="18" charset="0"/>
                <a:cs typeface="Times New Roman" pitchFamily="18" charset="0"/>
              </a:rPr>
              <a:t>) .</a:t>
            </a:r>
            <a:endParaRPr lang="ar-SA"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1981200" y="3352800"/>
            <a:ext cx="5257800" cy="2308324"/>
          </a:xfrm>
          <a:prstGeom prst="rect">
            <a:avLst/>
          </a:prstGeom>
          <a:noFill/>
          <a:ln w="9525">
            <a:noFill/>
            <a:miter lim="800000"/>
            <a:headEnd/>
            <a:tailEnd/>
          </a:ln>
        </p:spPr>
        <p:txBody>
          <a:bodyPr wrap="square">
            <a:spAutoFit/>
          </a:bodyPr>
          <a:lstStyle/>
          <a:p>
            <a:pPr algn="ctr" rtl="0"/>
            <a:r>
              <a:rPr lang="ar-EG" sz="7200" dirty="0">
                <a:solidFill>
                  <a:schemeClr val="bg1"/>
                </a:solidFill>
                <a:latin typeface="Calibri" pitchFamily="34" charset="0"/>
              </a:rPr>
              <a:t>بحمد </a:t>
            </a:r>
            <a:r>
              <a:rPr lang="ar-EG" sz="7200" dirty="0" smtClean="0">
                <a:solidFill>
                  <a:schemeClr val="bg1"/>
                </a:solidFill>
                <a:latin typeface="Calibri" pitchFamily="34" charset="0"/>
              </a:rPr>
              <a:t>الله</a:t>
            </a:r>
            <a:endParaRPr lang="en-US" sz="7200" dirty="0" smtClean="0">
              <a:solidFill>
                <a:schemeClr val="bg1"/>
              </a:solidFill>
              <a:latin typeface="Calibri" pitchFamily="34" charset="0"/>
            </a:endParaRPr>
          </a:p>
          <a:p>
            <a:pPr algn="ctr" rtl="0"/>
            <a:endParaRPr lang="ar-SA" sz="3600" dirty="0" smtClean="0">
              <a:solidFill>
                <a:schemeClr val="bg1"/>
              </a:solidFill>
              <a:latin typeface="Calibri" pitchFamily="34" charset="0"/>
            </a:endParaRPr>
          </a:p>
          <a:p>
            <a:pPr algn="ctr" rtl="0"/>
            <a:r>
              <a:rPr lang="ar-SA" sz="3600" dirty="0" smtClean="0">
                <a:solidFill>
                  <a:schemeClr val="bg1"/>
                </a:solidFill>
                <a:latin typeface="Calibri" pitchFamily="34" charset="0"/>
              </a:rPr>
              <a:t>مع تمنياتي للجميع بالتوفيق والنجاح</a:t>
            </a:r>
            <a:endParaRPr lang="en-US" sz="36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1649</TotalTime>
  <Words>221</Words>
  <Application>Microsoft Office PowerPoint</Application>
  <PresentationFormat>A4 Paper (210x297 mm)‎</PresentationFormat>
  <Paragraphs>68</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       المحاضرة السادسة   مدونة وقواعد السلوك         </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عبدالله</cp:lastModifiedBy>
  <cp:revision>179</cp:revision>
  <dcterms:created xsi:type="dcterms:W3CDTF">2009-10-14T19:14:34Z</dcterms:created>
  <dcterms:modified xsi:type="dcterms:W3CDTF">2012-09-06T14:43:16Z</dcterms:modified>
</cp:coreProperties>
</file>