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99" r:id="rId2"/>
    <p:sldId id="300" r:id="rId3"/>
    <p:sldId id="301" r:id="rId4"/>
    <p:sldId id="327" r:id="rId5"/>
    <p:sldId id="328" r:id="rId6"/>
    <p:sldId id="329" r:id="rId7"/>
    <p:sldId id="330" r:id="rId8"/>
    <p:sldId id="331" r:id="rId9"/>
    <p:sldId id="332" r:id="rId10"/>
    <p:sldId id="333" r:id="rId11"/>
    <p:sldId id="334"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006600"/>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1500"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dirty="0"/>
              <a:t/>
            </a:r>
            <a:br>
              <a:rPr lang="ar-SA" sz="4000" dirty="0"/>
            </a:br>
            <a:r>
              <a:rPr lang="ar-SA" sz="5400" dirty="0" smtClean="0">
                <a:solidFill>
                  <a:srgbClr val="009900"/>
                </a:solidFill>
              </a:rPr>
              <a:t>مقرر </a:t>
            </a:r>
            <a:r>
              <a:rPr lang="ar-SA" sz="5400" dirty="0">
                <a:solidFill>
                  <a:srgbClr val="009900"/>
                </a:solidFill>
              </a:rPr>
              <a:t>أخلاقيات الأعمال</a:t>
            </a:r>
            <a:endParaRPr lang="en-GB" sz="5400" b="1" dirty="0" smtClean="0">
              <a:solidFill>
                <a:srgbClr val="0099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dirty="0" smtClean="0">
                <a:solidFill>
                  <a:schemeClr val="accent2">
                    <a:lumMod val="50000"/>
                  </a:schemeClr>
                </a:solidFill>
                <a:latin typeface="Calibri" pitchFamily="34" charset="0"/>
                <a:cs typeface="Times New Roman" pitchFamily="18" charset="0"/>
              </a:rPr>
              <a:t>أ.د.عبدالرحمن الحماد</a:t>
            </a:r>
            <a:endParaRPr lang="en-US" sz="3600" dirty="0" smtClean="0">
              <a:solidFill>
                <a:schemeClr val="accent2">
                  <a:lumMod val="50000"/>
                </a:schemeClr>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Subtitle 2"/>
          <p:cNvSpPr txBox="1">
            <a:spLocks/>
          </p:cNvSpPr>
          <p:nvPr/>
        </p:nvSpPr>
        <p:spPr bwMode="auto">
          <a:xfrm>
            <a:off x="5562600" y="4648200"/>
            <a:ext cx="4038600"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chemeClr val="accent2">
                    <a:lumMod val="50000"/>
                  </a:schemeClr>
                </a:solidFill>
                <a:latin typeface="Calibri" pitchFamily="34" charset="0"/>
              </a:rPr>
              <a:t>نظام التعليم المطور للانتساب</a:t>
            </a:r>
            <a:endParaRPr lang="en-US" sz="2800" b="1" dirty="0">
              <a:solidFill>
                <a:schemeClr val="accent2">
                  <a:lumMod val="50000"/>
                </a:schemeClr>
              </a:solidFill>
              <a:latin typeface="Calibri" pitchFamily="34" charset="0"/>
            </a:endParaRPr>
          </a:p>
          <a:p>
            <a:pPr algn="ctr">
              <a:spcBef>
                <a:spcPct val="20000"/>
              </a:spcBef>
              <a:buFont typeface="Arial" pitchFamily="34" charset="0"/>
              <a:buNone/>
            </a:pPr>
            <a:r>
              <a:rPr lang="ar-SA" sz="2600" b="1" dirty="0" smtClean="0">
                <a:solidFill>
                  <a:srgbClr val="009900"/>
                </a:solidFill>
                <a:latin typeface="Calibri" pitchFamily="34" charset="0"/>
              </a:rPr>
              <a:t>كلية إدارة الأعمال  </a:t>
            </a:r>
            <a:endParaRPr lang="en-US" sz="2600" b="1" dirty="0">
              <a:solidFill>
                <a:srgbClr val="009900"/>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381000" y="3810000"/>
            <a:ext cx="9220200" cy="1600200"/>
          </a:xfrm>
        </p:spPr>
        <p:txBody>
          <a:bodyPr/>
          <a:lstStyle/>
          <a:p>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en-US" b="1" dirty="0" smtClean="0">
                <a:solidFill>
                  <a:srgbClr val="002060"/>
                </a:solidFill>
              </a:rPr>
              <a:t/>
            </a:r>
            <a:br>
              <a:rPr lang="en-US" b="1" dirty="0" smtClean="0">
                <a:solidFill>
                  <a:srgbClr val="002060"/>
                </a:solidFill>
              </a:rPr>
            </a:br>
            <a:r>
              <a:rPr lang="en-US" b="1" dirty="0" smtClean="0">
                <a:solidFill>
                  <a:srgbClr val="002060"/>
                </a:solidFill>
              </a:rPr>
              <a:t/>
            </a:r>
            <a:br>
              <a:rPr lang="en-US"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المحاضرة الثامنة</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smtClean="0">
                <a:solidFill>
                  <a:srgbClr val="00B050"/>
                </a:solidFill>
              </a:rPr>
              <a:t/>
            </a:r>
            <a:br>
              <a:rPr lang="ar-SA" sz="4800" dirty="0" smtClean="0">
                <a:solidFill>
                  <a:srgbClr val="00B050"/>
                </a:solidFill>
              </a:rPr>
            </a:br>
            <a:r>
              <a:rPr lang="ar-SA" dirty="0" smtClean="0">
                <a:solidFill>
                  <a:schemeClr val="accent1">
                    <a:lumMod val="50000"/>
                  </a:schemeClr>
                </a:solidFill>
              </a:rPr>
              <a:t>الفســاد الإداري</a:t>
            </a:r>
            <a:r>
              <a:rPr lang="ar-SA" dirty="0" smtClean="0">
                <a:solidFill>
                  <a:srgbClr val="92D050"/>
                </a:solidFill>
              </a:rPr>
              <a:t/>
            </a:r>
            <a:br>
              <a:rPr lang="ar-SA" dirty="0" smtClean="0">
                <a:solidFill>
                  <a:srgbClr val="92D050"/>
                </a:solidFill>
              </a:rPr>
            </a:br>
            <a:r>
              <a:rPr lang="ar-SA" sz="4800" b="1" dirty="0" smtClean="0">
                <a:solidFill>
                  <a:schemeClr val="accent1">
                    <a:lumMod val="50000"/>
                  </a:schemeClr>
                </a:solidFill>
                <a:latin typeface="Times New Roman" pitchFamily="18" charset="0"/>
                <a:cs typeface="Times New Roman" pitchFamily="18" charset="0"/>
              </a:rPr>
              <a:t/>
            </a:r>
            <a:br>
              <a:rPr lang="ar-SA" sz="4800" b="1" dirty="0" smtClean="0">
                <a:solidFill>
                  <a:schemeClr val="accent1">
                    <a:lumMod val="50000"/>
                  </a:schemeClr>
                </a:solidFill>
                <a:latin typeface="Times New Roman" pitchFamily="18" charset="0"/>
                <a:cs typeface="Times New Roman" pitchFamily="18" charset="0"/>
              </a:rPr>
            </a:br>
            <a:r>
              <a:rPr lang="ar-SA" sz="4800" dirty="0" smtClean="0">
                <a:solidFill>
                  <a:schemeClr val="accent4">
                    <a:lumMod val="50000"/>
                  </a:schemeClr>
                </a:solidFill>
              </a:rPr>
              <a:t/>
            </a:r>
            <a:br>
              <a:rPr lang="ar-SA" sz="4800" dirty="0" smtClean="0">
                <a:solidFill>
                  <a:schemeClr val="accent4">
                    <a:lumMod val="50000"/>
                  </a:schemeClr>
                </a:solidFill>
              </a:rPr>
            </a:br>
            <a:r>
              <a:rPr lang="ar-SA" sz="4800" b="1" dirty="0" smtClean="0">
                <a:solidFill>
                  <a:schemeClr val="accent1">
                    <a:lumMod val="50000"/>
                  </a:schemeClr>
                </a:solidFill>
                <a:latin typeface="Times New Roman" pitchFamily="18" charset="0"/>
                <a:cs typeface="Times New Roman" pitchFamily="18" charset="0"/>
              </a:rPr>
              <a:t/>
            </a:r>
            <a:br>
              <a:rPr lang="ar-SA" sz="4800" b="1" dirty="0" smtClean="0">
                <a:solidFill>
                  <a:schemeClr val="accent1">
                    <a:lumMod val="50000"/>
                  </a:schemeClr>
                </a:solidFill>
                <a:latin typeface="Times New Roman" pitchFamily="18" charset="0"/>
                <a:cs typeface="Times New Roman" pitchFamily="18" charset="0"/>
              </a:rPr>
            </a:br>
            <a:r>
              <a:rPr lang="ar-SA" sz="4800" dirty="0" smtClean="0">
                <a:solidFill>
                  <a:schemeClr val="accent3">
                    <a:lumMod val="50000"/>
                  </a:schemeClr>
                </a:solidFill>
              </a:rPr>
              <a:t/>
            </a:r>
            <a:br>
              <a:rPr lang="ar-SA" sz="4800" dirty="0" smtClean="0">
                <a:solidFill>
                  <a:schemeClr val="accent3">
                    <a:lumMod val="50000"/>
                  </a:schemeClr>
                </a:solidFill>
              </a:rPr>
            </a:br>
            <a:r>
              <a:rPr lang="ar-SA" sz="4800" dirty="0" smtClean="0">
                <a:solidFill>
                  <a:srgbClr val="43661C"/>
                </a:solidFill>
              </a:rPr>
              <a:t/>
            </a:r>
            <a:br>
              <a:rPr lang="ar-SA" sz="4800" dirty="0" smtClean="0">
                <a:solidFill>
                  <a:srgbClr val="43661C"/>
                </a:solidFill>
              </a:rPr>
            </a:br>
            <a:r>
              <a:rPr lang="ar-SA" sz="4800" b="1" dirty="0" smtClean="0">
                <a:solidFill>
                  <a:schemeClr val="accent2">
                    <a:lumMod val="75000"/>
                  </a:schemeClr>
                </a:solidFill>
              </a:rPr>
              <a:t/>
            </a:r>
            <a:br>
              <a:rPr lang="ar-SA" sz="4800" b="1" dirty="0" smtClean="0">
                <a:solidFill>
                  <a:schemeClr val="accent2">
                    <a:lumMod val="75000"/>
                  </a:schemeClr>
                </a:solidFill>
              </a:rPr>
            </a:br>
            <a:r>
              <a:rPr lang="ar-SA" sz="4800" b="1" dirty="0" smtClean="0">
                <a:solidFill>
                  <a:srgbClr val="00B050"/>
                </a:solidFill>
              </a:rPr>
              <a:t/>
            </a:r>
            <a:br>
              <a:rPr lang="ar-SA" sz="4800" b="1" dirty="0" smtClean="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b="1" dirty="0" smtClean="0">
                <a:solidFill>
                  <a:schemeClr val="accent4">
                    <a:lumMod val="50000"/>
                  </a:schemeClr>
                </a:solidFill>
              </a:rPr>
              <a:t>8</a:t>
            </a:r>
            <a:endParaRPr lang="ar-SA" sz="3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1"/>
            <a:ext cx="8915400" cy="4190999"/>
          </a:xfrm>
        </p:spPr>
        <p:txBody>
          <a:bodyPr/>
          <a:lstStyle/>
          <a:p>
            <a:pPr algn="just" rtl="1"/>
            <a:r>
              <a:rPr lang="ar-SA" dirty="0" smtClean="0">
                <a:solidFill>
                  <a:srgbClr val="FF0000"/>
                </a:solidFill>
              </a:rPr>
              <a:t>المقدمة </a:t>
            </a:r>
            <a:r>
              <a:rPr lang="ar-SA" dirty="0" smtClean="0">
                <a:solidFill>
                  <a:srgbClr val="FF0000"/>
                </a:solidFill>
              </a:rPr>
              <a:t>: </a:t>
            </a:r>
          </a:p>
          <a:p>
            <a:pPr algn="just" rtl="1"/>
            <a:endParaRPr lang="ar-SA" sz="1000" dirty="0" smtClean="0"/>
          </a:p>
          <a:p>
            <a:pPr algn="just" rtl="1"/>
            <a:r>
              <a:rPr lang="ar-SA" sz="2400" dirty="0" smtClean="0"/>
              <a:t>	</a:t>
            </a:r>
            <a:r>
              <a:rPr lang="ar-SA" sz="2400" dirty="0" smtClean="0"/>
              <a:t>أصبح </a:t>
            </a:r>
            <a:r>
              <a:rPr lang="ar-SA" sz="2400" dirty="0" smtClean="0"/>
              <a:t>الفساد الإداري آفة أدارية متفشية في كل من القطاعين العام والخاص على حد سواء في جميع أقطار العالم حتى أنه أصبح لا ينصرم يوم من الأيام دون أن نسمع أو نقرأ أو نبلغ بإحدى وسائل الإعلام سواء أكانت الوسائل مكتوبة أو مرئية أو مسموعة عن هذا الشبح المرعب .</a:t>
            </a:r>
          </a:p>
          <a:p>
            <a:pPr algn="just" rtl="1"/>
            <a:endParaRPr lang="ar-SA" sz="1000" dirty="0" smtClean="0"/>
          </a:p>
          <a:p>
            <a:pPr algn="just" rtl="1"/>
            <a:r>
              <a:rPr lang="ar-SA" sz="2400" dirty="0" smtClean="0"/>
              <a:t>	</a:t>
            </a:r>
            <a:r>
              <a:rPr lang="ar-SA" sz="2400" dirty="0" smtClean="0"/>
              <a:t>وهناك </a:t>
            </a:r>
            <a:r>
              <a:rPr lang="ar-SA" sz="2400" dirty="0" smtClean="0"/>
              <a:t>أتفاق دولي على تعريف الفساد كما حددته منظمة الشفافية الدولية بأنه </a:t>
            </a:r>
            <a:r>
              <a:rPr lang="ar-SA" sz="2400" b="1" dirty="0" smtClean="0"/>
              <a:t>” كل عمل يتضمن سوء استخدام المنصب العام لتحقيق مصلحة أو جماعة ” </a:t>
            </a:r>
            <a:r>
              <a:rPr lang="ar-SA" sz="2400" dirty="0" smtClean="0"/>
              <a:t>. وبشكل عام وبالنتيجة فإن الفساد يؤدي إلى إلحاق الضرر بالمصلحة العامة .</a:t>
            </a:r>
          </a:p>
          <a:p>
            <a:pPr algn="just" rtl="1"/>
            <a:endParaRPr lang="ar-SA" sz="2400" dirty="0"/>
          </a:p>
        </p:txBody>
      </p:sp>
      <p:sp>
        <p:nvSpPr>
          <p:cNvPr id="4" name="عنوان 1"/>
          <p:cNvSpPr>
            <a:spLocks noGrp="1"/>
          </p:cNvSpPr>
          <p:nvPr>
            <p:ph type="title"/>
          </p:nvPr>
        </p:nvSpPr>
        <p:spPr>
          <a:xfrm>
            <a:off x="762000" y="381000"/>
            <a:ext cx="8229600" cy="701824"/>
          </a:xfrm>
        </p:spPr>
        <p:txBody>
          <a:bodyPr/>
          <a:lstStyle/>
          <a:p>
            <a:pPr algn="r"/>
            <a:r>
              <a:rPr lang="ar-SA" dirty="0" smtClean="0">
                <a:solidFill>
                  <a:schemeClr val="accent2">
                    <a:lumMod val="75000"/>
                  </a:schemeClr>
                </a:solidFill>
                <a:latin typeface="Times New Roman" pitchFamily="18" charset="0"/>
                <a:cs typeface="Times New Roman" pitchFamily="18" charset="0"/>
              </a:rPr>
              <a:t>الفساد الإداري </a:t>
            </a:r>
            <a:endParaRPr lang="ar-SA" dirty="0">
              <a:solidFill>
                <a:schemeClr val="accent2">
                  <a:lumMod val="75000"/>
                </a:schemeClr>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337120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28600"/>
            <a:ext cx="8839200" cy="5410200"/>
          </a:xfrm>
        </p:spPr>
        <p:txBody>
          <a:bodyPr/>
          <a:lstStyle/>
          <a:p>
            <a:pPr algn="just" rtl="1"/>
            <a:endParaRPr lang="ar-SA" sz="1400" dirty="0" smtClean="0">
              <a:solidFill>
                <a:schemeClr val="accent2">
                  <a:lumMod val="75000"/>
                </a:schemeClr>
              </a:solidFill>
            </a:endParaRPr>
          </a:p>
          <a:p>
            <a:pPr algn="just" rtl="1"/>
            <a:r>
              <a:rPr lang="ar-SA" sz="4000" dirty="0" smtClean="0">
                <a:solidFill>
                  <a:srgbClr val="006600"/>
                </a:solidFill>
              </a:rPr>
              <a:t>ما هي مظاهر الفساد ؟ </a:t>
            </a:r>
          </a:p>
          <a:p>
            <a:pPr algn="just" rtl="1"/>
            <a:endParaRPr lang="ar-SA" sz="1100" dirty="0" smtClean="0"/>
          </a:p>
          <a:p>
            <a:pPr algn="just" rtl="1"/>
            <a:r>
              <a:rPr lang="ar-SA" dirty="0" smtClean="0"/>
              <a:t>	تتجلى ظاهرة الفساد بمجموعة من السلوكيات التي يقوم بها بعض من يتولون المناصب العامة ، وبالرغم من التشابه أحياناً والتدخل فيما بينها إلا أنه يمكن إجمالها كما يلي :</a:t>
            </a:r>
          </a:p>
          <a:p>
            <a:pPr algn="just" rtl="1"/>
            <a:endParaRPr lang="ar-SA" sz="1000" dirty="0" smtClean="0"/>
          </a:p>
          <a:p>
            <a:pPr marL="1648206" lvl="4" indent="-514350" algn="just" rtl="1">
              <a:buClr>
                <a:schemeClr val="tx1"/>
              </a:buClr>
              <a:buFont typeface="+mj-lt"/>
              <a:buAutoNum type="arabicPeriod"/>
            </a:pPr>
            <a:r>
              <a:rPr lang="ar-SA" sz="2800" dirty="0" smtClean="0"/>
              <a:t>الفساد السياسي .</a:t>
            </a:r>
          </a:p>
          <a:p>
            <a:pPr marL="1648206" lvl="4" indent="-514350" algn="just" rtl="1">
              <a:buClr>
                <a:schemeClr val="tx1"/>
              </a:buClr>
              <a:buFont typeface="+mj-lt"/>
              <a:buAutoNum type="arabicPeriod"/>
            </a:pPr>
            <a:r>
              <a:rPr lang="ar-SA" sz="2800" dirty="0" smtClean="0"/>
              <a:t>الفساد المالي .</a:t>
            </a:r>
          </a:p>
          <a:p>
            <a:pPr marL="1648206" lvl="4" indent="-514350" algn="just" rtl="1">
              <a:buClr>
                <a:schemeClr val="tx1"/>
              </a:buClr>
              <a:buFont typeface="+mj-lt"/>
              <a:buAutoNum type="arabicPeriod"/>
            </a:pPr>
            <a:r>
              <a:rPr lang="ar-SA" sz="2800" dirty="0" smtClean="0"/>
              <a:t>الفساد الإداري .</a:t>
            </a:r>
          </a:p>
          <a:p>
            <a:pPr marL="1648206" lvl="4" indent="-514350" algn="just" rtl="1">
              <a:buClr>
                <a:schemeClr val="tx1"/>
              </a:buClr>
              <a:buFont typeface="+mj-lt"/>
              <a:buAutoNum type="arabicPeriod"/>
            </a:pPr>
            <a:r>
              <a:rPr lang="ar-SA" sz="2800" dirty="0" smtClean="0"/>
              <a:t>الفساد الأخلاقي .</a:t>
            </a:r>
          </a:p>
          <a:p>
            <a:pPr marL="624078" indent="-514350" algn="just" rtl="1">
              <a:buClr>
                <a:schemeClr val="tx1"/>
              </a:buClr>
            </a:pPr>
            <a:r>
              <a:rPr lang="ar-SA" dirty="0" smtClean="0"/>
              <a:t> </a:t>
            </a:r>
          </a:p>
          <a:p>
            <a:pPr algn="just" rtl="1"/>
            <a:endParaRPr lang="ar-SA"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752601"/>
            <a:ext cx="8724900" cy="3886200"/>
          </a:xfrm>
        </p:spPr>
        <p:txBody>
          <a:bodyPr/>
          <a:lstStyle/>
          <a:p>
            <a:pPr algn="just" rtl="1"/>
            <a:r>
              <a:rPr lang="ar-SA" sz="4000" dirty="0" smtClean="0">
                <a:solidFill>
                  <a:srgbClr val="006600"/>
                </a:solidFill>
              </a:rPr>
              <a:t>مظاهر أخرى للفساد هي :</a:t>
            </a:r>
          </a:p>
          <a:p>
            <a:pPr algn="just" rtl="1"/>
            <a:endParaRPr lang="ar-SA" sz="1000" dirty="0" smtClean="0">
              <a:solidFill>
                <a:schemeClr val="accent2"/>
              </a:solidFill>
            </a:endParaRPr>
          </a:p>
          <a:p>
            <a:pPr marL="1437894" lvl="3" indent="-514350" algn="just" rtl="1">
              <a:buClrTx/>
              <a:buFont typeface="+mj-lt"/>
              <a:buAutoNum type="arabicPeriod"/>
            </a:pPr>
            <a:r>
              <a:rPr lang="ar-SA" sz="2800" dirty="0" smtClean="0"/>
              <a:t>الرشوة .</a:t>
            </a:r>
          </a:p>
          <a:p>
            <a:pPr marL="1437894" lvl="3" indent="-514350" algn="just" rtl="1">
              <a:buClrTx/>
              <a:buFont typeface="+mj-lt"/>
              <a:buAutoNum type="arabicPeriod"/>
            </a:pPr>
            <a:r>
              <a:rPr lang="ar-SA" sz="2800" dirty="0" smtClean="0"/>
              <a:t>المحسوبية .</a:t>
            </a:r>
          </a:p>
          <a:p>
            <a:pPr marL="1437894" lvl="3" indent="-514350" algn="just" rtl="1">
              <a:buClrTx/>
              <a:buFont typeface="+mj-lt"/>
              <a:buAutoNum type="arabicPeriod"/>
            </a:pPr>
            <a:r>
              <a:rPr lang="ar-SA" sz="2800" dirty="0" smtClean="0"/>
              <a:t>المحاباة .</a:t>
            </a:r>
          </a:p>
          <a:p>
            <a:pPr marL="1437894" lvl="3" indent="-514350" algn="just" rtl="1">
              <a:buClrTx/>
              <a:buFont typeface="+mj-lt"/>
              <a:buAutoNum type="arabicPeriod"/>
            </a:pPr>
            <a:r>
              <a:rPr lang="ar-SA" sz="2800" dirty="0" smtClean="0"/>
              <a:t>الواسطة .</a:t>
            </a:r>
          </a:p>
          <a:p>
            <a:pPr marL="1437894" lvl="3" indent="-514350" algn="just" rtl="1">
              <a:buClrTx/>
              <a:buFont typeface="+mj-lt"/>
              <a:buAutoNum type="arabicPeriod"/>
            </a:pPr>
            <a:r>
              <a:rPr lang="ar-SA" sz="2800" dirty="0" smtClean="0"/>
              <a:t>نهب المال العام .</a:t>
            </a:r>
          </a:p>
          <a:p>
            <a:pPr marL="624078" indent="-514350" algn="just" rtl="1"/>
            <a:endParaRPr lang="ar-SA" dirty="0" smtClean="0"/>
          </a:p>
          <a:p>
            <a:pPr algn="just" rtl="1"/>
            <a:endParaRPr lang="ar-SA"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457200"/>
            <a:ext cx="8610600" cy="5410199"/>
          </a:xfrm>
        </p:spPr>
        <p:txBody>
          <a:bodyPr/>
          <a:lstStyle/>
          <a:p>
            <a:r>
              <a:rPr lang="ar-SA" sz="4000" dirty="0" smtClean="0">
                <a:solidFill>
                  <a:schemeClr val="accent2"/>
                </a:solidFill>
              </a:rPr>
              <a:t>أسباب </a:t>
            </a:r>
            <a:r>
              <a:rPr lang="ar-SA" sz="4000" dirty="0" smtClean="0">
                <a:solidFill>
                  <a:schemeClr val="accent2"/>
                </a:solidFill>
              </a:rPr>
              <a:t>تفشي ظاهرة الفساد :</a:t>
            </a:r>
          </a:p>
          <a:p>
            <a:endParaRPr lang="ar-SA" sz="1000" dirty="0" smtClean="0"/>
          </a:p>
          <a:p>
            <a:r>
              <a:rPr lang="ar-SA" sz="3600" dirty="0" smtClean="0">
                <a:solidFill>
                  <a:srgbClr val="C00000"/>
                </a:solidFill>
              </a:rPr>
              <a:t>وتقسم أسباب الفساد قسمين وهما :</a:t>
            </a:r>
          </a:p>
          <a:p>
            <a:endParaRPr lang="ar-SA" sz="1000" dirty="0" smtClean="0">
              <a:solidFill>
                <a:srgbClr val="C00000"/>
              </a:solidFill>
            </a:endParaRPr>
          </a:p>
          <a:p>
            <a:pPr marL="624078" indent="-514350"/>
            <a:r>
              <a:rPr lang="ar-SA" dirty="0" smtClean="0"/>
              <a:t>(1) أسباب بيئية اجتماعية خارجية : وتنقسم إلى :</a:t>
            </a:r>
          </a:p>
          <a:p>
            <a:pPr marL="1437894" lvl="3" indent="-514350"/>
            <a:r>
              <a:rPr lang="ar-SA" sz="2800" dirty="0" smtClean="0"/>
              <a:t>	       أ- </a:t>
            </a:r>
            <a:r>
              <a:rPr lang="ar-SA" sz="2800" dirty="0" err="1" smtClean="0"/>
              <a:t>أ</a:t>
            </a:r>
            <a:r>
              <a:rPr lang="ar-SA" sz="2800" dirty="0" smtClean="0"/>
              <a:t>سباب تربوية وسلوكية  </a:t>
            </a:r>
            <a:r>
              <a:rPr lang="ar-SA" sz="2800" dirty="0" smtClean="0"/>
              <a:t>.  </a:t>
            </a:r>
            <a:endParaRPr lang="ar-SA" sz="2800" dirty="0" smtClean="0"/>
          </a:p>
          <a:p>
            <a:pPr lvl="3"/>
            <a:r>
              <a:rPr lang="ar-SA" sz="2800" dirty="0" smtClean="0"/>
              <a:t>       ب- </a:t>
            </a:r>
            <a:r>
              <a:rPr lang="ar-SA" sz="2800" dirty="0" smtClean="0"/>
              <a:t>أسباب اقتصادية .</a:t>
            </a:r>
          </a:p>
          <a:p>
            <a:pPr lvl="3"/>
            <a:r>
              <a:rPr lang="ar-SA" sz="2800" dirty="0" smtClean="0"/>
              <a:t>       ج- </a:t>
            </a:r>
            <a:r>
              <a:rPr lang="ar-SA" sz="2800" dirty="0" smtClean="0"/>
              <a:t>أسباب سياسية .</a:t>
            </a:r>
          </a:p>
          <a:p>
            <a:endParaRPr lang="ar-SA" sz="1000" dirty="0" smtClean="0"/>
          </a:p>
          <a:p>
            <a:r>
              <a:rPr lang="ar-SA" dirty="0" smtClean="0"/>
              <a:t>(2) أسباب بيئية داخلية (قانونية) .</a:t>
            </a:r>
          </a:p>
          <a:p>
            <a:pPr algn="just" rtl="1"/>
            <a:endParaRPr lang="ar-SA"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457200"/>
            <a:ext cx="8724900" cy="5181601"/>
          </a:xfrm>
        </p:spPr>
        <p:txBody>
          <a:bodyPr/>
          <a:lstStyle/>
          <a:p>
            <a:pPr algn="just" rtl="1"/>
            <a:r>
              <a:rPr lang="ar-SA" sz="4000" dirty="0" smtClean="0">
                <a:solidFill>
                  <a:schemeClr val="accent2">
                    <a:lumMod val="50000"/>
                  </a:schemeClr>
                </a:solidFill>
              </a:rPr>
              <a:t>أنواع </a:t>
            </a:r>
            <a:r>
              <a:rPr lang="ar-SA" sz="4000" dirty="0" smtClean="0">
                <a:solidFill>
                  <a:schemeClr val="accent2">
                    <a:lumMod val="50000"/>
                  </a:schemeClr>
                </a:solidFill>
              </a:rPr>
              <a:t>الفساد الإداري :</a:t>
            </a:r>
          </a:p>
          <a:p>
            <a:pPr algn="just" rtl="1"/>
            <a:endParaRPr lang="ar-SA" sz="1100" dirty="0" smtClean="0"/>
          </a:p>
          <a:p>
            <a:pPr algn="just" rtl="1"/>
            <a:endParaRPr lang="ar-SA" sz="1100" dirty="0" smtClean="0">
              <a:solidFill>
                <a:srgbClr val="C00000"/>
              </a:solidFill>
            </a:endParaRPr>
          </a:p>
          <a:p>
            <a:pPr algn="just" rtl="1"/>
            <a:endParaRPr lang="ar-SA" sz="1100" dirty="0" smtClean="0">
              <a:solidFill>
                <a:srgbClr val="C00000"/>
              </a:solidFill>
            </a:endParaRPr>
          </a:p>
          <a:p>
            <a:pPr algn="just" rtl="1"/>
            <a:r>
              <a:rPr lang="ar-SA" dirty="0" smtClean="0">
                <a:solidFill>
                  <a:srgbClr val="C00000"/>
                </a:solidFill>
              </a:rPr>
              <a:t>ينقسم </a:t>
            </a:r>
            <a:r>
              <a:rPr lang="ar-SA" dirty="0" smtClean="0">
                <a:solidFill>
                  <a:srgbClr val="C00000"/>
                </a:solidFill>
              </a:rPr>
              <a:t>الفساد إلى أربع مجموعات وهي :</a:t>
            </a:r>
          </a:p>
          <a:p>
            <a:pPr algn="just" rtl="1"/>
            <a:endParaRPr lang="ar-SA" sz="1000" dirty="0" smtClean="0"/>
          </a:p>
          <a:p>
            <a:pPr marL="1181862" lvl="2" indent="-514350" algn="just" rtl="1">
              <a:buClrTx/>
              <a:buFont typeface="+mj-lt"/>
              <a:buAutoNum type="arabicPeriod"/>
            </a:pPr>
            <a:r>
              <a:rPr lang="ar-SA" sz="2800" dirty="0" smtClean="0"/>
              <a:t>الانحرافات التنظيمية .</a:t>
            </a:r>
          </a:p>
          <a:p>
            <a:pPr marL="1181862" lvl="2" indent="-514350" algn="just" rtl="1">
              <a:buClrTx/>
              <a:buFont typeface="+mj-lt"/>
              <a:buAutoNum type="arabicPeriod"/>
            </a:pPr>
            <a:r>
              <a:rPr lang="ar-SA" sz="2800" dirty="0" smtClean="0"/>
              <a:t>الانحرافات السلوكية .</a:t>
            </a:r>
          </a:p>
          <a:p>
            <a:pPr marL="1181862" lvl="2" indent="-514350" algn="just" rtl="1">
              <a:buClrTx/>
              <a:buFont typeface="+mj-lt"/>
              <a:buAutoNum type="arabicPeriod"/>
            </a:pPr>
            <a:r>
              <a:rPr lang="ar-SA" sz="2800" dirty="0" smtClean="0"/>
              <a:t>الانحرافات المالية .</a:t>
            </a:r>
          </a:p>
          <a:p>
            <a:pPr marL="1181862" lvl="2" indent="-514350" algn="just" rtl="1">
              <a:buClrTx/>
              <a:buFont typeface="+mj-lt"/>
              <a:buAutoNum type="arabicPeriod"/>
            </a:pPr>
            <a:r>
              <a:rPr lang="ar-SA" sz="2800" dirty="0" smtClean="0"/>
              <a:t>الانحرافات الجنائية .</a:t>
            </a:r>
          </a:p>
          <a:p>
            <a:pPr marL="624078" indent="-514350" algn="just" rtl="1">
              <a:buClrTx/>
              <a:buFont typeface="+mj-lt"/>
              <a:buAutoNum type="arabicPeriod"/>
            </a:pPr>
            <a:endParaRPr lang="ar-SA" dirty="0" smtClean="0"/>
          </a:p>
          <a:p>
            <a:pPr algn="just" rtl="1"/>
            <a:endParaRPr lang="ar-SA"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533400"/>
            <a:ext cx="8991600" cy="5105400"/>
          </a:xfrm>
        </p:spPr>
        <p:txBody>
          <a:bodyPr/>
          <a:lstStyle/>
          <a:p>
            <a:pPr algn="justLow" rtl="1"/>
            <a:r>
              <a:rPr lang="ar-SA" sz="4000" dirty="0" smtClean="0">
                <a:solidFill>
                  <a:schemeClr val="accent2">
                    <a:lumMod val="50000"/>
                  </a:schemeClr>
                </a:solidFill>
              </a:rPr>
              <a:t>الآثار </a:t>
            </a:r>
            <a:r>
              <a:rPr lang="ar-SA" sz="4000" dirty="0" smtClean="0">
                <a:solidFill>
                  <a:schemeClr val="accent2">
                    <a:lumMod val="50000"/>
                  </a:schemeClr>
                </a:solidFill>
              </a:rPr>
              <a:t>المترتبة على الفساد :</a:t>
            </a:r>
          </a:p>
          <a:p>
            <a:pPr algn="justLow" rtl="1"/>
            <a:endParaRPr lang="ar-SA" sz="900" dirty="0" smtClean="0"/>
          </a:p>
          <a:p>
            <a:pPr algn="justLow" rtl="1"/>
            <a:r>
              <a:rPr lang="ar-SA" sz="2400" dirty="0" smtClean="0"/>
              <a:t>	</a:t>
            </a:r>
            <a:endParaRPr lang="ar-SA" sz="2400" dirty="0" smtClean="0"/>
          </a:p>
          <a:p>
            <a:pPr algn="justLow" rtl="1"/>
            <a:r>
              <a:rPr lang="ar-SA" sz="2800" dirty="0" smtClean="0"/>
              <a:t>	للفساد </a:t>
            </a:r>
            <a:r>
              <a:rPr lang="ar-SA" sz="2800" dirty="0" smtClean="0"/>
              <a:t>نتائج مكلفة على مختلف نواحي الحياة السياسية والاقتصادية والاجتماعية ، ويمكن إجمال أهم هذه النتائج على النحو التالي :</a:t>
            </a:r>
          </a:p>
          <a:p>
            <a:pPr algn="justLow" rtl="1"/>
            <a:endParaRPr lang="ar-SA" sz="1100" dirty="0" smtClean="0"/>
          </a:p>
          <a:p>
            <a:pPr marL="624078" indent="-514350" algn="justLow" rtl="1">
              <a:buClrTx/>
              <a:buFont typeface="+mj-lt"/>
              <a:buAutoNum type="arabicPeriod"/>
            </a:pPr>
            <a:r>
              <a:rPr lang="ar-SA" sz="2800" dirty="0" smtClean="0"/>
              <a:t>أثر الفساد الإداري على الإيرادات الحكومية .</a:t>
            </a:r>
          </a:p>
          <a:p>
            <a:pPr marL="624078" indent="-514350" algn="justLow" rtl="1">
              <a:buClrTx/>
              <a:buFont typeface="+mj-lt"/>
              <a:buAutoNum type="arabicPeriod"/>
            </a:pPr>
            <a:r>
              <a:rPr lang="ar-SA" sz="2800" dirty="0" smtClean="0"/>
              <a:t>أثر الفساد الإداري على النمو الاقتصادي .</a:t>
            </a:r>
          </a:p>
          <a:p>
            <a:pPr marL="624078" indent="-514350" algn="justLow" rtl="1">
              <a:buClrTx/>
              <a:buFont typeface="+mj-lt"/>
              <a:buAutoNum type="arabicPeriod"/>
            </a:pPr>
            <a:r>
              <a:rPr lang="ar-SA" sz="2800" dirty="0" smtClean="0"/>
              <a:t>أثر الفساد الإداري على مستوى الفقر وتوزيع الدخل .</a:t>
            </a:r>
          </a:p>
          <a:p>
            <a:pPr marL="624078" indent="-514350" algn="justLow" rtl="1">
              <a:buClrTx/>
              <a:buFont typeface="+mj-lt"/>
              <a:buAutoNum type="arabicPeriod"/>
            </a:pPr>
            <a:r>
              <a:rPr lang="ar-SA" sz="2800" dirty="0" smtClean="0"/>
              <a:t>أثر الفساد على النواحي الاجتماعية .</a:t>
            </a:r>
          </a:p>
          <a:p>
            <a:pPr marL="624078" indent="-514350" algn="justLow" rtl="1">
              <a:buClrTx/>
              <a:buFont typeface="+mj-lt"/>
              <a:buAutoNum type="arabicPeriod"/>
            </a:pPr>
            <a:r>
              <a:rPr lang="ar-SA" sz="2800" dirty="0" smtClean="0"/>
              <a:t>أثر لفساد على النظام السياسي .</a:t>
            </a:r>
          </a:p>
          <a:p>
            <a:pPr algn="justLow" rtl="1"/>
            <a:endParaRPr lang="ar-SA" sz="2400" dirty="0" smtClean="0"/>
          </a:p>
          <a:p>
            <a:pPr algn="justLow" rtl="1"/>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533400"/>
            <a:ext cx="8610600" cy="5257801"/>
          </a:xfrm>
        </p:spPr>
        <p:txBody>
          <a:bodyPr/>
          <a:lstStyle/>
          <a:p>
            <a:pPr algn="just" rtl="1"/>
            <a:r>
              <a:rPr lang="ar-SA" sz="4000" dirty="0" smtClean="0">
                <a:solidFill>
                  <a:srgbClr val="009900"/>
                </a:solidFill>
              </a:rPr>
              <a:t>آليات </a:t>
            </a:r>
            <a:r>
              <a:rPr lang="ar-SA" sz="4000" dirty="0" smtClean="0">
                <a:solidFill>
                  <a:srgbClr val="009900"/>
                </a:solidFill>
              </a:rPr>
              <a:t>مكافحة الفساد :</a:t>
            </a:r>
          </a:p>
          <a:p>
            <a:pPr algn="just" rtl="1"/>
            <a:endParaRPr lang="ar-SA" sz="1000" dirty="0" smtClean="0"/>
          </a:p>
          <a:p>
            <a:pPr algn="just" rtl="1"/>
            <a:endParaRPr lang="ar-SA" sz="1000" dirty="0" smtClean="0"/>
          </a:p>
          <a:p>
            <a:pPr algn="just" rtl="1"/>
            <a:r>
              <a:rPr lang="ar-SA" sz="1000" dirty="0" smtClean="0"/>
              <a:t>	</a:t>
            </a:r>
            <a:r>
              <a:rPr lang="ar-SA" dirty="0" smtClean="0"/>
              <a:t>يتصل </a:t>
            </a:r>
            <a:r>
              <a:rPr lang="ar-SA" dirty="0" smtClean="0"/>
              <a:t>بمفهوم الفساد مجموعة من المفاهيم الأخرى التي تشكل عناصر أساسية في إستراتيجية مكافحة كالمحاسبة والمساءلة والشفافية والنزاهة ، ويمكن توضيح كل منها كما يلي :</a:t>
            </a:r>
          </a:p>
          <a:p>
            <a:pPr marL="1437894" lvl="3" indent="-514350" algn="just" rtl="1">
              <a:buClrTx/>
              <a:buFont typeface="+mj-lt"/>
              <a:buAutoNum type="arabicPeriod"/>
            </a:pPr>
            <a:r>
              <a:rPr lang="ar-SA" sz="2800" dirty="0" smtClean="0"/>
              <a:t>المحاسبة </a:t>
            </a:r>
            <a:r>
              <a:rPr lang="ar-SA" sz="2800" dirty="0" smtClean="0"/>
              <a:t>.</a:t>
            </a:r>
          </a:p>
          <a:p>
            <a:pPr marL="1437894" lvl="3" indent="-514350" algn="just" rtl="1">
              <a:buClrTx/>
              <a:buFont typeface="+mj-lt"/>
              <a:buAutoNum type="arabicPeriod"/>
            </a:pPr>
            <a:r>
              <a:rPr lang="ar-SA" sz="2800" dirty="0" smtClean="0"/>
              <a:t>المساءلة .</a:t>
            </a:r>
          </a:p>
          <a:p>
            <a:pPr marL="1437894" lvl="3" indent="-514350" algn="just" rtl="1">
              <a:buClrTx/>
              <a:buFont typeface="+mj-lt"/>
              <a:buAutoNum type="arabicPeriod"/>
            </a:pPr>
            <a:r>
              <a:rPr lang="ar-SA" sz="2800" dirty="0" smtClean="0"/>
              <a:t>الشفافية .</a:t>
            </a:r>
          </a:p>
          <a:p>
            <a:pPr marL="1437894" lvl="3" indent="-514350" algn="just" rtl="1">
              <a:buClrTx/>
              <a:buFont typeface="+mj-lt"/>
              <a:buAutoNum type="arabicPeriod"/>
            </a:pPr>
            <a:r>
              <a:rPr lang="ar-SA" sz="2800" dirty="0" smtClean="0"/>
              <a:t>النزاهة .</a:t>
            </a:r>
          </a:p>
          <a:p>
            <a:pPr marL="624078" indent="-514350" algn="just" rtl="1"/>
            <a:endParaRPr lang="ar-SA" dirty="0" smtClean="0"/>
          </a:p>
          <a:p>
            <a:pPr algn="just" rtl="1"/>
            <a:endParaRPr lang="ar-SA"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304800"/>
            <a:ext cx="8572500" cy="5333999"/>
          </a:xfrm>
        </p:spPr>
        <p:txBody>
          <a:bodyPr/>
          <a:lstStyle/>
          <a:p>
            <a:pPr algn="just" rtl="1"/>
            <a:endParaRPr lang="ar-SA" sz="1050" dirty="0" smtClean="0">
              <a:solidFill>
                <a:schemeClr val="accent2">
                  <a:lumMod val="75000"/>
                </a:schemeClr>
              </a:solidFill>
            </a:endParaRPr>
          </a:p>
          <a:p>
            <a:pPr algn="just" rtl="1"/>
            <a:r>
              <a:rPr lang="ar-SA" sz="4000" dirty="0" smtClean="0">
                <a:solidFill>
                  <a:schemeClr val="accent2">
                    <a:lumMod val="75000"/>
                  </a:schemeClr>
                </a:solidFill>
              </a:rPr>
              <a:t>مجالات الإصلاح لموجهة الفساد الإداري </a:t>
            </a:r>
            <a:r>
              <a:rPr lang="ar-SA" sz="4000" dirty="0" smtClean="0">
                <a:solidFill>
                  <a:schemeClr val="accent2">
                    <a:lumMod val="75000"/>
                  </a:schemeClr>
                </a:solidFill>
              </a:rPr>
              <a:t>:</a:t>
            </a:r>
          </a:p>
          <a:p>
            <a:pPr algn="just" rtl="1"/>
            <a:endParaRPr lang="ar-SA" sz="1600" dirty="0" smtClean="0">
              <a:solidFill>
                <a:schemeClr val="accent2">
                  <a:lumMod val="75000"/>
                </a:schemeClr>
              </a:solidFill>
            </a:endParaRPr>
          </a:p>
          <a:p>
            <a:pPr algn="just" rtl="1"/>
            <a:endParaRPr lang="ar-SA" sz="1050" dirty="0" smtClean="0"/>
          </a:p>
          <a:p>
            <a:pPr marL="624078" indent="-514350" algn="just" rtl="1">
              <a:buClrTx/>
              <a:buFont typeface="+mj-lt"/>
              <a:buAutoNum type="arabicPeriod"/>
            </a:pPr>
            <a:r>
              <a:rPr lang="ar-SA" sz="2800" dirty="0" smtClean="0"/>
              <a:t>الإصلاح الهيكلي والسياسي .</a:t>
            </a:r>
          </a:p>
          <a:p>
            <a:pPr marL="624078" indent="-514350" algn="just" rtl="1">
              <a:buClrTx/>
              <a:buFont typeface="+mj-lt"/>
              <a:buAutoNum type="arabicPeriod"/>
            </a:pPr>
            <a:r>
              <a:rPr lang="ar-SA" sz="2800" dirty="0" smtClean="0"/>
              <a:t>الإصلاح في مجال القضاء .</a:t>
            </a:r>
          </a:p>
          <a:p>
            <a:pPr marL="624078" indent="-514350" algn="just" rtl="1">
              <a:buClrTx/>
              <a:buFont typeface="+mj-lt"/>
              <a:buAutoNum type="arabicPeriod"/>
            </a:pPr>
            <a:r>
              <a:rPr lang="ar-SA" sz="2800" dirty="0" smtClean="0"/>
              <a:t>الإصلاح في مجال الحريات العامة وحقوق الإنسان .</a:t>
            </a:r>
          </a:p>
          <a:p>
            <a:pPr marL="624078" indent="-514350" algn="just" rtl="1">
              <a:buClrTx/>
              <a:buFont typeface="+mj-lt"/>
              <a:buAutoNum type="arabicPeriod"/>
            </a:pPr>
            <a:r>
              <a:rPr lang="ar-SA" sz="2800" dirty="0" smtClean="0"/>
              <a:t>الإصلاح في مجالي التربية والتعليم العالي .</a:t>
            </a:r>
          </a:p>
          <a:p>
            <a:pPr marL="624078" indent="-514350" algn="just" rtl="1">
              <a:buClrTx/>
              <a:buFont typeface="+mj-lt"/>
              <a:buAutoNum type="arabicPeriod"/>
            </a:pPr>
            <a:r>
              <a:rPr lang="ar-SA" sz="2800" dirty="0" smtClean="0"/>
              <a:t>الإصلاح في المجال الاجتماعي .</a:t>
            </a:r>
          </a:p>
          <a:p>
            <a:pPr marL="624078" indent="-514350" algn="just" rtl="1">
              <a:buClrTx/>
              <a:buFont typeface="+mj-lt"/>
              <a:buAutoNum type="arabicPeriod"/>
            </a:pPr>
            <a:r>
              <a:rPr lang="ar-SA" sz="2800" dirty="0" smtClean="0"/>
              <a:t>الإصلاح في مجال الثقافة والأعلام والتوجيه .</a:t>
            </a:r>
          </a:p>
          <a:p>
            <a:pPr marL="624078" indent="-514350" algn="just" rtl="1">
              <a:buClrTx/>
              <a:buFont typeface="+mj-lt"/>
              <a:buAutoNum type="arabicPeriod"/>
            </a:pPr>
            <a:r>
              <a:rPr lang="ar-SA" sz="2800" dirty="0" smtClean="0"/>
              <a:t>الإصلاح في مجال السياسة والعلاقات الخارجية . </a:t>
            </a:r>
          </a:p>
          <a:p>
            <a:pPr algn="just" rtl="1"/>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381001"/>
            <a:ext cx="8915400" cy="5181600"/>
          </a:xfrm>
        </p:spPr>
        <p:txBody>
          <a:bodyPr/>
          <a:lstStyle/>
          <a:p>
            <a:pPr algn="just" rtl="1"/>
            <a:r>
              <a:rPr lang="ar-SA" sz="4000" dirty="0" smtClean="0">
                <a:solidFill>
                  <a:schemeClr val="accent2">
                    <a:lumMod val="50000"/>
                  </a:schemeClr>
                </a:solidFill>
              </a:rPr>
              <a:t>الفرق </a:t>
            </a:r>
            <a:r>
              <a:rPr lang="ar-SA" sz="4000" dirty="0" smtClean="0">
                <a:solidFill>
                  <a:schemeClr val="accent2">
                    <a:lumMod val="50000"/>
                  </a:schemeClr>
                </a:solidFill>
              </a:rPr>
              <a:t>بين الفساد الإداري والمرض الإداري :</a:t>
            </a:r>
          </a:p>
          <a:p>
            <a:pPr algn="just" rtl="1"/>
            <a:endParaRPr lang="ar-SA" sz="2800" dirty="0" smtClean="0"/>
          </a:p>
          <a:p>
            <a:pPr algn="just" rtl="1"/>
            <a:r>
              <a:rPr lang="ar-SA" sz="2800" b="1" dirty="0" smtClean="0"/>
              <a:t>إن المرض الإداري تخلف بينما الفساد الإداري جريمة .</a:t>
            </a:r>
          </a:p>
          <a:p>
            <a:pPr algn="just" rtl="1"/>
            <a:endParaRPr lang="ar-SA" sz="2800" dirty="0" smtClean="0"/>
          </a:p>
          <a:p>
            <a:pPr algn="just" rtl="1"/>
            <a:r>
              <a:rPr lang="ar-SA" sz="2800" b="1" dirty="0" smtClean="0">
                <a:solidFill>
                  <a:srgbClr val="C00000"/>
                </a:solidFill>
              </a:rPr>
              <a:t>مثال : </a:t>
            </a:r>
            <a:r>
              <a:rPr lang="ar-SA" sz="2800" dirty="0" smtClean="0"/>
              <a:t>الوسطة إذا استخدمت للحصول على خدمة مشروعة فهي دليل </a:t>
            </a:r>
            <a:r>
              <a:rPr lang="ar-SA" sz="2800" dirty="0" smtClean="0"/>
              <a:t>على 	وجود </a:t>
            </a:r>
            <a:r>
              <a:rPr lang="ar-SA" sz="2800" dirty="0" smtClean="0"/>
              <a:t>مرض إداري ، أما إذا استخدمت للحصول على </a:t>
            </a:r>
            <a:r>
              <a:rPr lang="ar-SA" sz="2800" dirty="0" smtClean="0"/>
              <a:t>منفعة </a:t>
            </a:r>
            <a:r>
              <a:rPr lang="ar-SA" sz="2800" dirty="0" smtClean="0"/>
              <a:t>غير </a:t>
            </a:r>
            <a:r>
              <a:rPr lang="ar-SA" sz="2800" dirty="0" smtClean="0"/>
              <a:t>	مشروعة </a:t>
            </a:r>
            <a:r>
              <a:rPr lang="ar-SA" sz="2800" dirty="0" smtClean="0"/>
              <a:t>فهذا دليل على وجود فساد إداري ومالي . </a:t>
            </a:r>
          </a:p>
          <a:p>
            <a:pPr algn="just" rtl="1"/>
            <a:endParaRPr lang="ar-SA"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1981200" y="3352800"/>
            <a:ext cx="5257800" cy="2308324"/>
          </a:xfrm>
          <a:prstGeom prst="rect">
            <a:avLst/>
          </a:prstGeom>
          <a:noFill/>
          <a:ln w="9525">
            <a:noFill/>
            <a:miter lim="800000"/>
            <a:headEnd/>
            <a:tailEnd/>
          </a:ln>
        </p:spPr>
        <p:txBody>
          <a:bodyPr wrap="square">
            <a:spAutoFit/>
          </a:bodyPr>
          <a:lstStyle/>
          <a:p>
            <a:pPr algn="ctr" rtl="0"/>
            <a:r>
              <a:rPr lang="ar-EG" sz="7200" dirty="0">
                <a:solidFill>
                  <a:schemeClr val="bg1"/>
                </a:solidFill>
                <a:latin typeface="Calibri" pitchFamily="34" charset="0"/>
              </a:rPr>
              <a:t>بحمد </a:t>
            </a:r>
            <a:r>
              <a:rPr lang="ar-EG" sz="7200" dirty="0" smtClean="0">
                <a:solidFill>
                  <a:schemeClr val="bg1"/>
                </a:solidFill>
                <a:latin typeface="Calibri" pitchFamily="34" charset="0"/>
              </a:rPr>
              <a:t>الله</a:t>
            </a:r>
            <a:endParaRPr lang="en-US" sz="7200" dirty="0" smtClean="0">
              <a:solidFill>
                <a:schemeClr val="bg1"/>
              </a:solidFill>
              <a:latin typeface="Calibri" pitchFamily="34" charset="0"/>
            </a:endParaRPr>
          </a:p>
          <a:p>
            <a:pPr algn="ctr" rtl="0"/>
            <a:endParaRPr lang="ar-SA" sz="3600" dirty="0" smtClean="0">
              <a:solidFill>
                <a:schemeClr val="bg1"/>
              </a:solidFill>
              <a:latin typeface="Calibri" pitchFamily="34" charset="0"/>
            </a:endParaRPr>
          </a:p>
          <a:p>
            <a:pPr algn="ctr" rtl="0"/>
            <a:r>
              <a:rPr lang="ar-SA" sz="3600" dirty="0" smtClean="0">
                <a:solidFill>
                  <a:schemeClr val="bg1"/>
                </a:solidFill>
                <a:latin typeface="Calibri" pitchFamily="34" charset="0"/>
              </a:rPr>
              <a:t>مع تمنياتي للجميع بالتوفيق والنجاح</a:t>
            </a:r>
            <a:endParaRPr lang="en-US" sz="36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1683</TotalTime>
  <Words>174</Words>
  <Application>Microsoft Office PowerPoint</Application>
  <PresentationFormat>A4 Paper (210x297 mm)‎</PresentationFormat>
  <Paragraphs>88</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        المحاضرة الثامنة   الفســاد الإداري          </vt:lpstr>
      <vt:lpstr>الفساد الإداري </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عبدالله</cp:lastModifiedBy>
  <cp:revision>194</cp:revision>
  <dcterms:created xsi:type="dcterms:W3CDTF">2009-10-14T19:14:34Z</dcterms:created>
  <dcterms:modified xsi:type="dcterms:W3CDTF">2012-09-06T15:17:20Z</dcterms:modified>
</cp:coreProperties>
</file>