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99" r:id="rId2"/>
    <p:sldId id="300" r:id="rId3"/>
    <p:sldId id="301" r:id="rId4"/>
    <p:sldId id="327" r:id="rId5"/>
    <p:sldId id="328" r:id="rId6"/>
    <p:sldId id="329" r:id="rId7"/>
    <p:sldId id="330" r:id="rId8"/>
    <p:sldId id="331" r:id="rId9"/>
    <p:sldId id="334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9968"/>
    <a:srgbClr val="009900"/>
    <a:srgbClr val="006600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500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667000"/>
            <a:ext cx="5638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dirty="0"/>
              <a:t/>
            </a:r>
            <a:br>
              <a:rPr lang="ar-SA" sz="4000" dirty="0"/>
            </a:br>
            <a:r>
              <a:rPr lang="ar-SA" sz="5400" dirty="0" smtClean="0">
                <a:solidFill>
                  <a:srgbClr val="009900"/>
                </a:solidFill>
              </a:rPr>
              <a:t>مقرر </a:t>
            </a:r>
            <a:r>
              <a:rPr lang="ar-SA" sz="5400" dirty="0">
                <a:solidFill>
                  <a:srgbClr val="009900"/>
                </a:solidFill>
              </a:rPr>
              <a:t>أخلاقيات الأعمال</a:t>
            </a:r>
            <a:endParaRPr lang="en-GB" sz="5400" b="1" dirty="0" smtClean="0">
              <a:solidFill>
                <a:srgbClr val="009900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ar-SA" sz="32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أ.د.عبدالرحمن الحماد</a:t>
            </a:r>
            <a:endParaRPr lang="en-US" sz="3600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562600" y="4648200"/>
            <a:ext cx="403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 b="1" dirty="0" smtClean="0">
                <a:solidFill>
                  <a:srgbClr val="009900"/>
                </a:solidFill>
                <a:latin typeface="Calibri" pitchFamily="34" charset="0"/>
              </a:rPr>
              <a:t>كلية إدارة الأعمال  </a:t>
            </a:r>
            <a:endParaRPr lang="en-US" sz="2600" b="1" dirty="0">
              <a:solidFill>
                <a:srgbClr val="0099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381000" y="3810000"/>
            <a:ext cx="9220200" cy="1600200"/>
          </a:xfrm>
        </p:spPr>
        <p:txBody>
          <a:bodyPr/>
          <a:lstStyle/>
          <a:p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>المحاضرة التاسعة</a:t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sz="4800" dirty="0" smtClean="0">
                <a:solidFill>
                  <a:srgbClr val="00B050"/>
                </a:solidFill>
              </a:rPr>
              <a:t/>
            </a:r>
            <a:br>
              <a:rPr lang="ar-SA" sz="4800" dirty="0" smtClean="0">
                <a:solidFill>
                  <a:srgbClr val="00B050"/>
                </a:solidFill>
              </a:rPr>
            </a:br>
            <a:r>
              <a:rPr lang="ar-SA" dirty="0" smtClean="0">
                <a:solidFill>
                  <a:srgbClr val="AD9968"/>
                </a:solidFill>
                <a:latin typeface="Tahoma" pitchFamily="34" charset="0"/>
                <a:ea typeface="Tahoma" pitchFamily="34" charset="0"/>
                <a:cs typeface="+mn-cs"/>
              </a:rPr>
              <a:t>الحـوكمـة</a:t>
            </a:r>
            <a:r>
              <a:rPr lang="ar-SA" dirty="0" smtClean="0">
                <a:solidFill>
                  <a:srgbClr val="0066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ar-SA" dirty="0" smtClean="0">
                <a:solidFill>
                  <a:srgbClr val="0066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8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ar-SA" sz="4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8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ar-SA" sz="4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ar-SA" sz="4800" dirty="0" smtClean="0">
                <a:solidFill>
                  <a:srgbClr val="43661C"/>
                </a:solidFill>
              </a:rPr>
              <a:t/>
            </a:r>
            <a:br>
              <a:rPr lang="ar-SA" sz="4800" dirty="0" smtClean="0">
                <a:solidFill>
                  <a:srgbClr val="43661C"/>
                </a:solidFill>
              </a:rPr>
            </a:br>
            <a: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4800" b="1" dirty="0" smtClean="0">
                <a:solidFill>
                  <a:srgbClr val="00B050"/>
                </a:solidFill>
              </a:rPr>
              <a:t/>
            </a:r>
            <a:br>
              <a:rPr lang="ar-SA" sz="4800" b="1" dirty="0" smtClean="0">
                <a:solidFill>
                  <a:srgbClr val="00B05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2" name="نجمة مكونة من 7 نقاط 1"/>
          <p:cNvSpPr/>
          <p:nvPr/>
        </p:nvSpPr>
        <p:spPr>
          <a:xfrm>
            <a:off x="609600" y="2209800"/>
            <a:ext cx="1447800" cy="11430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</a:rPr>
              <a:t>9</a:t>
            </a:r>
            <a:endParaRPr lang="ar-SA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1"/>
            <a:ext cx="8915400" cy="4190999"/>
          </a:xfrm>
        </p:spPr>
        <p:txBody>
          <a:bodyPr/>
          <a:lstStyle/>
          <a:p>
            <a:pPr algn="just" rtl="1"/>
            <a:endParaRPr lang="ar-SA" sz="800" dirty="0" smtClean="0">
              <a:solidFill>
                <a:srgbClr val="C00000"/>
              </a:solidFill>
            </a:endParaRPr>
          </a:p>
          <a:p>
            <a:pPr algn="just" rtl="1"/>
            <a:r>
              <a:rPr lang="ar-SA" sz="2800" dirty="0" smtClean="0">
                <a:solidFill>
                  <a:srgbClr val="C00000"/>
                </a:solidFill>
              </a:rPr>
              <a:t>تعريف باريكنسون </a:t>
            </a:r>
            <a:r>
              <a:rPr lang="ar-SA" sz="2800" dirty="0" smtClean="0">
                <a:solidFill>
                  <a:srgbClr val="C00000"/>
                </a:solidFill>
              </a:rPr>
              <a:t>:</a:t>
            </a:r>
          </a:p>
          <a:p>
            <a:pPr algn="just" rtl="1"/>
            <a:endParaRPr lang="ar-SA" sz="1000" dirty="0" smtClean="0">
              <a:solidFill>
                <a:srgbClr val="C00000"/>
              </a:solidFill>
            </a:endParaRPr>
          </a:p>
          <a:p>
            <a:pPr algn="just" rtl="1"/>
            <a:r>
              <a:rPr lang="ar-SA" sz="2800" dirty="0" smtClean="0"/>
              <a:t>	الحوكمة </a:t>
            </a:r>
            <a:r>
              <a:rPr lang="ar-SA" sz="2800" dirty="0" smtClean="0"/>
              <a:t>هي الإجراء الإداري ، الإشرافي والتنسيقي المعتمد والذي يعكس مصداقية إدارة الشركة في رعايتها لمصالح الشركاء .</a:t>
            </a:r>
          </a:p>
          <a:p>
            <a:pPr algn="just" rtl="1"/>
            <a:endParaRPr lang="ar-SA" sz="2800" dirty="0" smtClean="0"/>
          </a:p>
          <a:p>
            <a:pPr algn="just" rtl="1"/>
            <a:r>
              <a:rPr lang="ar-SA" sz="2800" dirty="0" smtClean="0"/>
              <a:t>	تعرف </a:t>
            </a:r>
            <a:r>
              <a:rPr lang="ar-SA" sz="2800" dirty="0" smtClean="0"/>
              <a:t>مؤسسة التمويل الدولي </a:t>
            </a:r>
            <a:r>
              <a:rPr lang="en-US" sz="2800" dirty="0" smtClean="0"/>
              <a:t>IFC</a:t>
            </a:r>
            <a:r>
              <a:rPr lang="ar-SA" sz="2800" dirty="0" smtClean="0"/>
              <a:t> الحوكمة بأنها : هي النظام الذي يتم من خلاله إدارة الشركات والتحكم قي أعمالها . </a:t>
            </a:r>
          </a:p>
          <a:p>
            <a:pPr algn="just" rtl="1"/>
            <a:endParaRPr lang="ar-SA" sz="2800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8229600" cy="701824"/>
          </a:xfrm>
        </p:spPr>
        <p:txBody>
          <a:bodyPr/>
          <a:lstStyle/>
          <a:p>
            <a:r>
              <a:rPr lang="ar-SA" sz="4000" dirty="0" smtClean="0">
                <a:solidFill>
                  <a:srgbClr val="006600"/>
                </a:solidFill>
              </a:rPr>
              <a:t>مفهوم الحوكمة :</a:t>
            </a:r>
            <a:endParaRPr lang="ar-SA" sz="40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712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28600"/>
            <a:ext cx="8839200" cy="5410200"/>
          </a:xfrm>
        </p:spPr>
        <p:txBody>
          <a:bodyPr/>
          <a:lstStyle/>
          <a:p>
            <a:pPr algn="just" rtl="1"/>
            <a:endParaRPr lang="ar-SA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الحوكمة .... المفاهيم والمرتكزات :</a:t>
            </a:r>
            <a:endParaRPr lang="ar-SA" sz="1100" dirty="0" smtClean="0"/>
          </a:p>
          <a:p>
            <a:pPr algn="just" rtl="1"/>
            <a:endParaRPr lang="ar-SA" sz="1000" dirty="0" smtClean="0"/>
          </a:p>
          <a:p>
            <a:pPr algn="just" rtl="1"/>
            <a:endParaRPr lang="ar-SA" sz="1800" dirty="0" smtClean="0"/>
          </a:p>
          <a:p>
            <a:pPr algn="just" rtl="1"/>
            <a:r>
              <a:rPr lang="ar-SA" sz="2800" dirty="0" smtClean="0"/>
              <a:t>	أصبح </a:t>
            </a:r>
            <a:r>
              <a:rPr lang="ar-SA" sz="2800" dirty="0" smtClean="0"/>
              <a:t>مفهوم الحوكمة الرشيدة – أو الحكم الجيد – من المفاهيم الشائعة في الكتابات الحديثة حول التنمية .</a:t>
            </a:r>
          </a:p>
          <a:p>
            <a:pPr algn="just" rtl="1"/>
            <a:endParaRPr lang="ar-SA" sz="1200" dirty="0" smtClean="0"/>
          </a:p>
          <a:p>
            <a:pPr algn="just" rtl="1"/>
            <a:r>
              <a:rPr lang="ar-SA" sz="2800" dirty="0" smtClean="0"/>
              <a:t>	وطبقاً </a:t>
            </a:r>
            <a:r>
              <a:rPr lang="ar-SA" sz="2800" dirty="0" smtClean="0"/>
              <a:t>لتعريف برنامج الأمم المتحدة الإنمائي ، تتصف الحوكمة بالخصائص ولأركان التالية : </a:t>
            </a:r>
          </a:p>
          <a:p>
            <a:pPr algn="just" rtl="1"/>
            <a:r>
              <a:rPr lang="ar-SA" sz="900" dirty="0" smtClean="0"/>
              <a:t>	</a:t>
            </a:r>
          </a:p>
          <a:p>
            <a:pPr algn="just" rtl="1"/>
            <a:r>
              <a:rPr lang="ar-SA" sz="2800" dirty="0" smtClean="0"/>
              <a:t>	</a:t>
            </a:r>
            <a:r>
              <a:rPr lang="ar-SA" sz="2800" dirty="0" smtClean="0"/>
              <a:t>المشاركة </a:t>
            </a:r>
            <a:r>
              <a:rPr lang="ar-SA" sz="2800" dirty="0" smtClean="0"/>
              <a:t>– حكم القانون – الشفافية – سرعة الاستجابة – بناء التوافق والإجماع – المساواة والاشتمال - الفعالية والكفاءة – المحاسبة ، والرؤية الإستراتيجية .</a:t>
            </a:r>
          </a:p>
          <a:p>
            <a:pPr marL="624078" indent="-514350" algn="just" rtl="1">
              <a:buClr>
                <a:schemeClr val="tx1"/>
              </a:buClr>
            </a:pPr>
            <a:r>
              <a:rPr lang="ar-SA" dirty="0" smtClean="0"/>
              <a:t> </a:t>
            </a:r>
            <a:endParaRPr lang="ar-SA" dirty="0" smtClean="0"/>
          </a:p>
          <a:p>
            <a:pPr algn="just" rtl="1"/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457200"/>
            <a:ext cx="8991600" cy="5410200"/>
          </a:xfrm>
        </p:spPr>
        <p:txBody>
          <a:bodyPr/>
          <a:lstStyle/>
          <a:p>
            <a:pPr marL="624078" indent="-514350" algn="just" rtl="1"/>
            <a:r>
              <a:rPr lang="ar-SA" sz="2600" dirty="0" smtClean="0">
                <a:solidFill>
                  <a:srgbClr val="006600"/>
                </a:solidFill>
              </a:rPr>
              <a:t>	حددت </a:t>
            </a:r>
            <a:r>
              <a:rPr lang="ar-SA" sz="2600" dirty="0" smtClean="0">
                <a:solidFill>
                  <a:srgbClr val="006600"/>
                </a:solidFill>
              </a:rPr>
              <a:t>مُنظمة التعاون الاقتصادي والتنمية إطاراً تفصيلياً لكي تستوفي الشركات شروط الحوكمة ، ومن أهمها </a:t>
            </a:r>
            <a:r>
              <a:rPr lang="ar-SA" sz="2600" dirty="0" smtClean="0">
                <a:solidFill>
                  <a:srgbClr val="006600"/>
                </a:solidFill>
              </a:rPr>
              <a:t>:</a:t>
            </a:r>
          </a:p>
          <a:p>
            <a:pPr marL="624078" indent="-514350" algn="just" rtl="1"/>
            <a:endParaRPr lang="ar-SA" sz="1000" dirty="0" smtClean="0">
              <a:solidFill>
                <a:srgbClr val="006600"/>
              </a:solidFill>
            </a:endParaRPr>
          </a:p>
          <a:p>
            <a:pPr marL="514350" indent="-514350" algn="just" rtl="1">
              <a:buClrTx/>
              <a:buFont typeface="+mj-lt"/>
              <a:buAutoNum type="arabicPeriod"/>
            </a:pPr>
            <a:r>
              <a:rPr lang="ar-SA" sz="2700" dirty="0" smtClean="0"/>
              <a:t>توفير الحماية للمساهمين في هذه الشركات ، وأن يسهل لهم ممارسة حقوقهم .</a:t>
            </a:r>
          </a:p>
          <a:p>
            <a:pPr marL="514350" indent="-514350" algn="just" rtl="1">
              <a:buClrTx/>
              <a:buFont typeface="+mj-lt"/>
              <a:buAutoNum type="arabicPeriod"/>
            </a:pPr>
            <a:r>
              <a:rPr lang="ar-SA" sz="2700" dirty="0" smtClean="0"/>
              <a:t>معاملة متساوية لكافة المساهمين ، سواء كانوا وطنيين أو أجانب ، كما ينبغي إتاحة الفرصة لكافة لمساهمين للحصول على تعويض فعال عن أنتهاك حقوقهم .</a:t>
            </a:r>
          </a:p>
          <a:p>
            <a:pPr marL="514350" indent="-514350" algn="just" rtl="1">
              <a:buClrTx/>
              <a:buFont typeface="+mj-lt"/>
              <a:buAutoNum type="arabicPeriod"/>
            </a:pPr>
            <a:r>
              <a:rPr lang="ar-SA" sz="2700" dirty="0" smtClean="0"/>
              <a:t>ضمان القيام بالإفصاح السليم في الوقت المناسب عن كافة الموضوعات المهمة المتعلقة بالشركة ، يما في ذلك المركز المالي ، والأداء ، وحقوق الملكية .</a:t>
            </a:r>
          </a:p>
          <a:p>
            <a:pPr marL="514350" indent="-514350" algn="just" rtl="1">
              <a:buClrTx/>
              <a:buFont typeface="+mj-lt"/>
              <a:buAutoNum type="arabicPeriod"/>
            </a:pPr>
            <a:r>
              <a:rPr lang="ar-SA" sz="2700" dirty="0" smtClean="0"/>
              <a:t>ضمان التوجيه والإرشاد الإستراتيجي للشركة ، والرقابة الفعالة لمجلس الإدارة على إدارة الشركة ، ومحاسبة مجلس الإدارة عن مسئوليته أمام الشركة والمساهمين .</a:t>
            </a:r>
          </a:p>
          <a:p>
            <a:pPr marL="624078" indent="-514350" algn="just" rtl="1"/>
            <a:endParaRPr lang="ar-SA" sz="2600" dirty="0" smtClean="0"/>
          </a:p>
          <a:p>
            <a:pPr algn="just" rtl="1"/>
            <a:endParaRPr lang="ar-SA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5800" y="457200"/>
            <a:ext cx="8610600" cy="5410199"/>
          </a:xfrm>
        </p:spPr>
        <p:txBody>
          <a:bodyPr/>
          <a:lstStyle/>
          <a:p>
            <a:pPr algn="just" rtl="1"/>
            <a:endParaRPr lang="ar-SA" sz="4000" dirty="0" smtClean="0">
              <a:solidFill>
                <a:srgbClr val="006600"/>
              </a:solidFill>
            </a:endParaRPr>
          </a:p>
          <a:p>
            <a:pPr algn="just" rtl="1"/>
            <a:endParaRPr lang="ar-SA" sz="2000" dirty="0" smtClean="0">
              <a:solidFill>
                <a:srgbClr val="006600"/>
              </a:solidFill>
            </a:endParaRPr>
          </a:p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محددات </a:t>
            </a:r>
            <a:r>
              <a:rPr lang="ar-SA" sz="4000" dirty="0" smtClean="0">
                <a:solidFill>
                  <a:srgbClr val="006600"/>
                </a:solidFill>
              </a:rPr>
              <a:t>الحوكمة </a:t>
            </a:r>
            <a:r>
              <a:rPr lang="ar-SA" sz="4000" dirty="0" smtClean="0">
                <a:solidFill>
                  <a:srgbClr val="006600"/>
                </a:solidFill>
              </a:rPr>
              <a:t>:</a:t>
            </a:r>
            <a:endParaRPr lang="en-US" sz="4000" dirty="0" smtClean="0"/>
          </a:p>
          <a:p>
            <a:pPr algn="just" rtl="1"/>
            <a:endParaRPr lang="en-US" sz="900" dirty="0" smtClean="0"/>
          </a:p>
          <a:p>
            <a:pPr algn="just" rtl="1"/>
            <a:r>
              <a:rPr lang="ar-SA" sz="3600" dirty="0" smtClean="0"/>
              <a:t>	هناك </a:t>
            </a:r>
            <a:r>
              <a:rPr lang="ar-SA" sz="3600" dirty="0" smtClean="0"/>
              <a:t>اتفاق على أن التطبيق الجيد لحوكمة الشركات من عدمه يتوقف على مدى  توافر ومستوى جودة مجموعتين من المحددات : المحددات الخارجية وتلك الداخلية ونعرض فيما يلي لهاتين المجموعتين من المحددات بشيء من التفصيل كما يلي :</a:t>
            </a:r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مستطيل 27"/>
          <p:cNvSpPr/>
          <p:nvPr/>
        </p:nvSpPr>
        <p:spPr>
          <a:xfrm>
            <a:off x="304800" y="1447800"/>
            <a:ext cx="2286000" cy="4648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مستطيل 26"/>
          <p:cNvSpPr/>
          <p:nvPr/>
        </p:nvSpPr>
        <p:spPr>
          <a:xfrm>
            <a:off x="6858000" y="1905000"/>
            <a:ext cx="2286000" cy="381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457200"/>
            <a:ext cx="8724900" cy="5181601"/>
          </a:xfrm>
        </p:spPr>
        <p:txBody>
          <a:bodyPr/>
          <a:lstStyle/>
          <a:p>
            <a:pPr marL="624078" indent="-514350" algn="just" rtl="1">
              <a:buClrTx/>
            </a:pPr>
            <a:endParaRPr lang="ar-SA" dirty="0" smtClean="0"/>
          </a:p>
          <a:p>
            <a:pPr algn="just" rtl="1"/>
            <a:endParaRPr lang="ar-SA" sz="2400" dirty="0"/>
          </a:p>
        </p:txBody>
      </p:sp>
      <p:sp>
        <p:nvSpPr>
          <p:cNvPr id="5" name="عنصر نائب للمحتوى 3"/>
          <p:cNvSpPr txBox="1">
            <a:spLocks/>
          </p:cNvSpPr>
          <p:nvPr/>
        </p:nvSpPr>
        <p:spPr>
          <a:xfrm>
            <a:off x="323528" y="404664"/>
            <a:ext cx="9049072" cy="5832648"/>
          </a:xfrm>
          <a:prstGeom prst="rect">
            <a:avLst/>
          </a:prstGeom>
        </p:spPr>
        <p:txBody>
          <a:bodyPr/>
          <a:lstStyle/>
          <a:p>
            <a:pPr marL="274320" marR="0" lvl="0" indent="-27432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lang="ar-SA" sz="2800" dirty="0" smtClean="0"/>
              <a:t>المحددات الخارجية والداخلية للحوكمة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ar-SA" sz="2400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المحددات</a:t>
            </a:r>
            <a:r>
              <a:rPr kumimoji="0" lang="ar-SA" sz="2400" i="0" u="sng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الخارجية</a:t>
            </a:r>
            <a:r>
              <a:rPr kumimoji="0" lang="ar-SA" sz="24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				        </a:t>
            </a:r>
            <a:r>
              <a:rPr kumimoji="0" lang="ar-SA" sz="24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      </a:t>
            </a:r>
            <a:r>
              <a:rPr kumimoji="0" lang="ar-SA" sz="2400" i="0" u="sng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المحددات الداخلية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lang="ar-SA" sz="2400" dirty="0" smtClean="0"/>
              <a:t>تنظيمية  </a:t>
            </a:r>
            <a:r>
              <a:rPr lang="ar-SA" sz="2800" dirty="0" smtClean="0"/>
              <a:t>                               </a:t>
            </a:r>
            <a:r>
              <a:rPr lang="ar-SA" sz="2400" dirty="0" smtClean="0"/>
              <a:t>خاصة</a:t>
            </a:r>
          </a:p>
          <a:p>
            <a:endParaRPr lang="ar-SA" sz="1400" b="1" dirty="0" smtClean="0"/>
          </a:p>
          <a:p>
            <a:pPr lvl="1"/>
            <a:endParaRPr lang="ar-SA" sz="700" b="1" dirty="0" smtClean="0"/>
          </a:p>
          <a:p>
            <a:pPr lvl="1"/>
            <a:r>
              <a:rPr lang="ar-SA" sz="1400" b="1" dirty="0" smtClean="0"/>
              <a:t>معايير :</a:t>
            </a:r>
            <a:endParaRPr lang="en-US" sz="1400" dirty="0" smtClean="0"/>
          </a:p>
          <a:p>
            <a:pPr lvl="1"/>
            <a:r>
              <a:rPr lang="ar-SA" sz="1400" dirty="0" smtClean="0"/>
              <a:t>- المحاسبة </a:t>
            </a:r>
            <a:endParaRPr lang="en-US" sz="1400" dirty="0" smtClean="0"/>
          </a:p>
          <a:p>
            <a:pPr lvl="1"/>
            <a:r>
              <a:rPr lang="ar-SA" sz="1400" dirty="0" smtClean="0"/>
              <a:t>- المراجعة </a:t>
            </a:r>
            <a:endParaRPr lang="en-US" sz="1400" dirty="0" smtClean="0"/>
          </a:p>
          <a:p>
            <a:pPr lvl="1"/>
            <a:r>
              <a:rPr lang="ar-SA" sz="1400" dirty="0" smtClean="0"/>
              <a:t>- أخرى </a:t>
            </a:r>
            <a:endParaRPr lang="en-US" sz="1400" dirty="0" smtClean="0"/>
          </a:p>
          <a:p>
            <a:pPr lvl="1"/>
            <a:r>
              <a:rPr lang="ar-SA" sz="1400" b="1" dirty="0" smtClean="0"/>
              <a:t>القوانين والقواعد</a:t>
            </a:r>
            <a:endParaRPr lang="en-US" sz="1400" dirty="0" smtClean="0"/>
          </a:p>
          <a:p>
            <a:pPr lvl="1"/>
            <a:r>
              <a:rPr lang="ar-SA" sz="1400" dirty="0" smtClean="0"/>
              <a:t> </a:t>
            </a:r>
            <a:endParaRPr lang="en-US" sz="1400" dirty="0" smtClean="0"/>
          </a:p>
          <a:p>
            <a:pPr lvl="1"/>
            <a:r>
              <a:rPr lang="ar-SA" sz="1400" b="1" dirty="0" smtClean="0"/>
              <a:t>القطاع المالي :</a:t>
            </a:r>
            <a:endParaRPr lang="en-US" sz="1400" dirty="0" smtClean="0"/>
          </a:p>
          <a:p>
            <a:pPr lvl="1"/>
            <a:r>
              <a:rPr lang="ar-SA" sz="1400" dirty="0" smtClean="0"/>
              <a:t>- قروض </a:t>
            </a:r>
            <a:endParaRPr lang="en-US" sz="1400" dirty="0" smtClean="0"/>
          </a:p>
          <a:p>
            <a:pPr lvl="1"/>
            <a:r>
              <a:rPr lang="ar-SA" sz="1400" dirty="0" smtClean="0"/>
              <a:t>- مساهمة في رأس المال</a:t>
            </a:r>
            <a:endParaRPr lang="en-US" sz="1400" dirty="0" smtClean="0"/>
          </a:p>
          <a:p>
            <a:pPr lvl="1"/>
            <a:r>
              <a:rPr lang="ar-SA" sz="1400" b="1" dirty="0" smtClean="0"/>
              <a:t> </a:t>
            </a:r>
            <a:endParaRPr lang="en-US" sz="1400" dirty="0" smtClean="0"/>
          </a:p>
          <a:p>
            <a:pPr lvl="1"/>
            <a:r>
              <a:rPr lang="ar-SA" sz="1400" b="1" dirty="0" smtClean="0"/>
              <a:t>الأسواق :</a:t>
            </a:r>
            <a:endParaRPr lang="en-US" sz="1400" dirty="0" smtClean="0"/>
          </a:p>
          <a:p>
            <a:pPr lvl="1"/>
            <a:r>
              <a:rPr lang="ar-SA" sz="1400" dirty="0" smtClean="0"/>
              <a:t>- تنافسية الأسواق</a:t>
            </a:r>
            <a:endParaRPr lang="en-US" sz="1400" dirty="0" smtClean="0"/>
          </a:p>
          <a:p>
            <a:pPr lvl="1"/>
            <a:r>
              <a:rPr lang="ar-SA" sz="1400" dirty="0" smtClean="0"/>
              <a:t>- استثمار أجنبي </a:t>
            </a:r>
            <a:endParaRPr lang="en-US" sz="1400" dirty="0" smtClean="0"/>
          </a:p>
          <a:p>
            <a:pPr lvl="1"/>
            <a:r>
              <a:rPr lang="ar-SA" sz="1400" dirty="0" smtClean="0"/>
              <a:t>مباشر </a:t>
            </a:r>
            <a:endParaRPr lang="en-US" sz="1400" dirty="0" smtClean="0"/>
          </a:p>
          <a:p>
            <a:pPr lvl="1"/>
            <a:r>
              <a:rPr lang="ar-SA" sz="1400" dirty="0" smtClean="0"/>
              <a:t>- الرقابة على الشركات</a:t>
            </a:r>
            <a:endParaRPr lang="en-US" sz="1400" dirty="0" smtClean="0"/>
          </a:p>
          <a:p>
            <a:r>
              <a:rPr lang="en-US" sz="2800" dirty="0" smtClean="0"/>
              <a:t> 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ar-SA" sz="2800" b="0" i="0" u="sng" strike="noStrike" kern="1200" cap="none" spc="0" normalizeH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ar-SA" sz="2800" b="0" i="0" u="sng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ar-SA" sz="4000" b="0" i="0" u="sng" strike="noStrike" kern="120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3995936" y="1988840"/>
            <a:ext cx="1512168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400" dirty="0" smtClean="0"/>
              <a:t>أصحاب المصالح</a:t>
            </a:r>
            <a:endParaRPr lang="ar-SA" sz="1400" dirty="0"/>
          </a:p>
        </p:txBody>
      </p:sp>
      <p:sp>
        <p:nvSpPr>
          <p:cNvPr id="7" name="سهم إلى اليمين 6"/>
          <p:cNvSpPr/>
          <p:nvPr/>
        </p:nvSpPr>
        <p:spPr>
          <a:xfrm>
            <a:off x="5652120" y="1988840"/>
            <a:ext cx="792088" cy="504056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سهم إلى اليمين 7"/>
          <p:cNvSpPr/>
          <p:nvPr/>
        </p:nvSpPr>
        <p:spPr>
          <a:xfrm rot="10800000">
            <a:off x="3059832" y="1988840"/>
            <a:ext cx="792088" cy="504056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سهم إلى اليمين 8"/>
          <p:cNvSpPr/>
          <p:nvPr/>
        </p:nvSpPr>
        <p:spPr>
          <a:xfrm rot="10800000">
            <a:off x="3347864" y="2708920"/>
            <a:ext cx="2880320" cy="576064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3851920" y="3573016"/>
            <a:ext cx="1800200" cy="20882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1600" b="1" dirty="0" smtClean="0"/>
              <a:t>مؤسسات خاصة  *</a:t>
            </a:r>
          </a:p>
          <a:p>
            <a:pPr>
              <a:buFontTx/>
              <a:buChar char="-"/>
            </a:pPr>
            <a:r>
              <a:rPr lang="ar-SA" sz="1600" dirty="0" smtClean="0"/>
              <a:t>محاسبون ومراجعون</a:t>
            </a:r>
          </a:p>
          <a:p>
            <a:pPr>
              <a:buFontTx/>
              <a:buChar char="-"/>
            </a:pPr>
            <a:r>
              <a:rPr lang="ar-SA" sz="1600" dirty="0" smtClean="0"/>
              <a:t> محامون</a:t>
            </a:r>
          </a:p>
          <a:p>
            <a:pPr>
              <a:buFontTx/>
              <a:buChar char="-"/>
            </a:pPr>
            <a:r>
              <a:rPr lang="ar-SA" sz="1600" dirty="0" smtClean="0"/>
              <a:t>تصنيف ائتماني </a:t>
            </a:r>
          </a:p>
          <a:p>
            <a:pPr>
              <a:buFontTx/>
              <a:buChar char="-"/>
            </a:pPr>
            <a:r>
              <a:rPr lang="ar-SA" sz="1600" dirty="0" smtClean="0"/>
              <a:t>ينوك استثمار</a:t>
            </a:r>
          </a:p>
          <a:p>
            <a:pPr>
              <a:buFontTx/>
              <a:buChar char="-"/>
            </a:pPr>
            <a:r>
              <a:rPr lang="ar-SA" sz="1600" dirty="0" smtClean="0"/>
              <a:t>استثمارات</a:t>
            </a:r>
          </a:p>
          <a:p>
            <a:pPr>
              <a:buFontTx/>
              <a:buChar char="-"/>
            </a:pPr>
            <a:r>
              <a:rPr lang="ar-SA" sz="1600" dirty="0" smtClean="0"/>
              <a:t>تحليل مالي</a:t>
            </a:r>
          </a:p>
          <a:p>
            <a:pPr>
              <a:buFontTx/>
              <a:buChar char="-"/>
            </a:pPr>
            <a:r>
              <a:rPr lang="ar-SA" sz="1600" dirty="0" smtClean="0"/>
              <a:t>الإعلام المالي</a:t>
            </a:r>
            <a:endParaRPr lang="ar-SA" sz="1600" dirty="0"/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467544" y="1556792"/>
            <a:ext cx="1944216" cy="4320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400" dirty="0" smtClean="0"/>
              <a:t>المساهمون</a:t>
            </a:r>
            <a:endParaRPr lang="ar-SA" sz="1400" dirty="0"/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467544" y="2492896"/>
            <a:ext cx="1944216" cy="4320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400" dirty="0" smtClean="0"/>
              <a:t>مجلس الإدارة</a:t>
            </a:r>
            <a:endParaRPr lang="ar-SA" sz="1400" dirty="0"/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539552" y="4077072"/>
            <a:ext cx="1944216" cy="4320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400" dirty="0" smtClean="0"/>
              <a:t>الإدارة</a:t>
            </a:r>
            <a:endParaRPr lang="ar-SA" sz="1400" dirty="0"/>
          </a:p>
        </p:txBody>
      </p:sp>
      <p:cxnSp>
        <p:nvCxnSpPr>
          <p:cNvPr id="14" name="رابط كسهم مستقيم 13"/>
          <p:cNvCxnSpPr/>
          <p:nvPr/>
        </p:nvCxnSpPr>
        <p:spPr>
          <a:xfrm>
            <a:off x="2195736" y="2924944"/>
            <a:ext cx="0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 flipV="1">
            <a:off x="755576" y="2780928"/>
            <a:ext cx="0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شكل بيضاوي 15"/>
          <p:cNvSpPr/>
          <p:nvPr/>
        </p:nvSpPr>
        <p:spPr>
          <a:xfrm>
            <a:off x="539552" y="5301208"/>
            <a:ext cx="1944216" cy="7200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600" dirty="0" smtClean="0"/>
              <a:t>الوظائف الرئيسية</a:t>
            </a:r>
            <a:endParaRPr lang="ar-SA" sz="1600" dirty="0"/>
          </a:p>
        </p:txBody>
      </p:sp>
      <p:cxnSp>
        <p:nvCxnSpPr>
          <p:cNvPr id="17" name="رابط كسهم مستقيم 16"/>
          <p:cNvCxnSpPr>
            <a:stCxn id="13" idx="2"/>
          </p:cNvCxnSpPr>
          <p:nvPr/>
        </p:nvCxnSpPr>
        <p:spPr>
          <a:xfrm flipH="1">
            <a:off x="1475656" y="4509120"/>
            <a:ext cx="36004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رابط كسهم مستقيم 17"/>
          <p:cNvCxnSpPr>
            <a:stCxn id="11" idx="2"/>
            <a:endCxn id="12" idx="0"/>
          </p:cNvCxnSpPr>
          <p:nvPr/>
        </p:nvCxnSpPr>
        <p:spPr>
          <a:xfrm>
            <a:off x="1439652" y="198884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مربع نص 18"/>
          <p:cNvSpPr txBox="1"/>
          <p:nvPr/>
        </p:nvSpPr>
        <p:spPr>
          <a:xfrm>
            <a:off x="1547664" y="3284984"/>
            <a:ext cx="1008112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dirty="0" smtClean="0"/>
              <a:t>يعين   ويراقب</a:t>
            </a:r>
            <a:endParaRPr lang="ar-SA" sz="12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251520" y="3356992"/>
            <a:ext cx="1224136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dirty="0" smtClean="0"/>
              <a:t> </a:t>
            </a:r>
            <a:r>
              <a:rPr lang="ar-SA" sz="1200" dirty="0" smtClean="0"/>
              <a:t>يرفع </a:t>
            </a:r>
            <a:r>
              <a:rPr lang="ar-SA" sz="1200" dirty="0" smtClean="0"/>
              <a:t>تقرير    إلى</a:t>
            </a:r>
            <a:endParaRPr lang="ar-SA" sz="12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1979712" y="4797152"/>
            <a:ext cx="432048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dirty="0" smtClean="0"/>
              <a:t>تقوم</a:t>
            </a:r>
            <a:endParaRPr lang="ar-SA" sz="1200" dirty="0"/>
          </a:p>
        </p:txBody>
      </p:sp>
      <p:sp>
        <p:nvSpPr>
          <p:cNvPr id="22" name="سهم إلى اليمين 21"/>
          <p:cNvSpPr/>
          <p:nvPr/>
        </p:nvSpPr>
        <p:spPr>
          <a:xfrm>
            <a:off x="5796136" y="4149080"/>
            <a:ext cx="576064" cy="576064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سهم إلى اليمين 22"/>
          <p:cNvSpPr/>
          <p:nvPr/>
        </p:nvSpPr>
        <p:spPr>
          <a:xfrm rot="10800000">
            <a:off x="3131840" y="4221088"/>
            <a:ext cx="576064" cy="576064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4" name="رابط مستقيم 23"/>
          <p:cNvCxnSpPr/>
          <p:nvPr/>
        </p:nvCxnSpPr>
        <p:spPr>
          <a:xfrm>
            <a:off x="6588224" y="2132856"/>
            <a:ext cx="0" cy="3600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رابط مستقيم 24"/>
          <p:cNvCxnSpPr/>
          <p:nvPr/>
        </p:nvCxnSpPr>
        <p:spPr>
          <a:xfrm>
            <a:off x="2843808" y="2060848"/>
            <a:ext cx="0" cy="3600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09600" y="990600"/>
            <a:ext cx="8686800" cy="4648200"/>
          </a:xfrm>
        </p:spPr>
        <p:txBody>
          <a:bodyPr/>
          <a:lstStyle/>
          <a:p>
            <a:pPr algn="just" rtl="1"/>
            <a:endParaRPr lang="ar-SA" sz="2400" dirty="0" smtClean="0"/>
          </a:p>
          <a:p>
            <a:pPr algn="just" rtl="1"/>
            <a:r>
              <a:rPr lang="ar-SA" sz="2400" dirty="0" smtClean="0"/>
              <a:t>	 </a:t>
            </a:r>
            <a:r>
              <a:rPr lang="ar-SA" sz="2600" dirty="0" smtClean="0"/>
              <a:t>المؤسسات الخاصة تشير إلى عناصر القطاع الخاص وكيانات الإدارة الذاتية ، ووسائل الأعلام ، والمجتمع المدني . وتلك الجهات التي تقلل من عدم توافر المعلومات ، وترفع من درجة مراقبة الشركات ، وتلقي الضوء على السلوك الانتهازي للإدارة .</a:t>
            </a:r>
          </a:p>
          <a:p>
            <a:pPr algn="just" rtl="1"/>
            <a:endParaRPr lang="ar-SA" sz="1200" dirty="0" smtClean="0"/>
          </a:p>
          <a:p>
            <a:pPr algn="just" rtl="1"/>
            <a:r>
              <a:rPr lang="ar-SA" sz="2600" dirty="0" smtClean="0"/>
              <a:t>	وتؤدي الحوكمة في النهاية إلى زيادة الثقة في الاقتصاد القومي ، وتعميق دور سوق المال ، وزيادة قدرته على تعبئة المدخرات ورفع معدلات الاستثمار ، والحفاظ على حقوق الأقلية أو صغار المستثمرين . ومن ناحية أخرى ، تشجع الحوكمة على نمو القطاع الخاص ودعم قدراته التنافسية ، وتساعد المشروعات في الحصول على التمويل وتوليد الأرباح وأخيراً خلق فرص عمل .  </a:t>
            </a:r>
          </a:p>
          <a:p>
            <a:pPr algn="just" rtl="1"/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381001"/>
            <a:ext cx="8648700" cy="5181600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rgbClr val="006600"/>
                </a:solidFill>
              </a:rPr>
              <a:t>الآلية المناسبة لحوكمة الشركات كما يلي </a:t>
            </a:r>
            <a:r>
              <a:rPr lang="ar-SA" sz="4000" dirty="0" smtClean="0">
                <a:solidFill>
                  <a:srgbClr val="006600"/>
                </a:solidFill>
              </a:rPr>
              <a:t>:</a:t>
            </a:r>
          </a:p>
          <a:p>
            <a:pPr algn="just" rtl="1"/>
            <a:endParaRPr lang="ar-SA" sz="2800" dirty="0" smtClean="0">
              <a:solidFill>
                <a:srgbClr val="006600"/>
              </a:solidFill>
            </a:endParaRPr>
          </a:p>
          <a:p>
            <a:pPr marL="514350" indent="-51435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800" dirty="0" smtClean="0"/>
              <a:t>إيجاد آلية فاعلة لتوفير القدر المناسب من الثقافة لدى المساهمين لمعرفة حقوقهم وواجباتهم .</a:t>
            </a:r>
          </a:p>
          <a:p>
            <a:pPr marL="514350" indent="-51435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800" dirty="0" smtClean="0"/>
              <a:t>توفير اللوائح الخاصة بإلزام الشركات لمزيد من الشفافية والإفصاح .</a:t>
            </a:r>
          </a:p>
          <a:p>
            <a:pPr marL="514350" indent="-51435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800" dirty="0" smtClean="0"/>
              <a:t>خلق الانسجام والتوافق بين مجموعة اللوائح والأنظمة المستحدثة . </a:t>
            </a:r>
          </a:p>
          <a:p>
            <a:pPr marL="514350" indent="-51435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800" dirty="0" smtClean="0"/>
              <a:t>استنباط وسائل لمكافحة الأساليب الملتوية التي تلجأ لها بعض إدارات الشركات .</a:t>
            </a:r>
          </a:p>
          <a:p>
            <a:pPr marL="514350" indent="-514350" algn="just" rtl="1">
              <a:buClr>
                <a:schemeClr val="tx1"/>
              </a:buClr>
              <a:buFont typeface="+mj-lt"/>
              <a:buAutoNum type="arabicPeriod"/>
            </a:pPr>
            <a:r>
              <a:rPr lang="ar-SA" sz="2800" dirty="0" smtClean="0"/>
              <a:t>تزويد مجالس إدارات الشركات بالكوادر المتخصصة .</a:t>
            </a:r>
          </a:p>
          <a:p>
            <a:pPr algn="just" rtl="1"/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1981200" y="3352800"/>
            <a:ext cx="5257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</a:t>
            </a:r>
            <a:r>
              <a:rPr lang="ar-EG" sz="7200" dirty="0" smtClean="0">
                <a:solidFill>
                  <a:schemeClr val="bg1"/>
                </a:solidFill>
                <a:latin typeface="Calibri" pitchFamily="34" charset="0"/>
              </a:rPr>
              <a:t>الله</a:t>
            </a:r>
            <a:endParaRPr lang="en-US" sz="72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rtl="0"/>
            <a:endParaRPr lang="ar-SA" sz="36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rtl="0"/>
            <a:r>
              <a:rPr lang="ar-SA" sz="3600" dirty="0" smtClean="0">
                <a:solidFill>
                  <a:schemeClr val="bg1"/>
                </a:solidFill>
                <a:latin typeface="Calibri" pitchFamily="34" charset="0"/>
              </a:rPr>
              <a:t>مع تمنياتي للجميع بالتوفيق والنجاح</a:t>
            </a:r>
            <a:endParaRPr lang="en-US" sz="3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1715</TotalTime>
  <Words>127</Words>
  <Application>Microsoft Office PowerPoint</Application>
  <PresentationFormat>A4 Paper (210x297 mm)‎</PresentationFormat>
  <Paragraphs>89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        المحاضرة التاسعة   الحـوكمـة          </vt:lpstr>
      <vt:lpstr>مفهوم الحوكمة :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عبدالله</cp:lastModifiedBy>
  <cp:revision>201</cp:revision>
  <dcterms:created xsi:type="dcterms:W3CDTF">2009-10-14T19:14:34Z</dcterms:created>
  <dcterms:modified xsi:type="dcterms:W3CDTF">2012-09-06T15:49:56Z</dcterms:modified>
</cp:coreProperties>
</file>