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99" r:id="rId2"/>
    <p:sldId id="300" r:id="rId3"/>
    <p:sldId id="301" r:id="rId4"/>
    <p:sldId id="327" r:id="rId5"/>
    <p:sldId id="338" r:id="rId6"/>
    <p:sldId id="339" r:id="rId7"/>
    <p:sldId id="340" r:id="rId8"/>
    <p:sldId id="341" r:id="rId9"/>
    <p:sldId id="342" r:id="rId10"/>
    <p:sldId id="343" r:id="rId11"/>
    <p:sldId id="344" r:id="rId12"/>
    <p:sldId id="345" r:id="rId13"/>
    <p:sldId id="346" r:id="rId14"/>
    <p:sldId id="347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D9968"/>
    <a:srgbClr val="009900"/>
    <a:srgbClr val="006600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667000"/>
            <a:ext cx="5638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en-GB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4000" dirty="0"/>
              <a:t/>
            </a:r>
            <a:br>
              <a:rPr lang="ar-SA" sz="4000" dirty="0"/>
            </a:br>
            <a:r>
              <a:rPr lang="ar-SA" sz="5400" dirty="0" smtClean="0">
                <a:solidFill>
                  <a:srgbClr val="009900"/>
                </a:solidFill>
              </a:rPr>
              <a:t>مقرر </a:t>
            </a:r>
            <a:r>
              <a:rPr lang="ar-SA" sz="5400" dirty="0">
                <a:solidFill>
                  <a:srgbClr val="009900"/>
                </a:solidFill>
              </a:rPr>
              <a:t>أخلاقيات الأعمال</a:t>
            </a:r>
            <a:endParaRPr lang="en-GB" sz="5400" b="1" dirty="0" smtClean="0">
              <a:solidFill>
                <a:srgbClr val="009900"/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ar-SA" sz="32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أ.د.عبدالرحمن الحماد</a:t>
            </a:r>
            <a:endParaRPr lang="en-US" sz="3600" dirty="0" smtClean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6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562600" y="4648200"/>
            <a:ext cx="4038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2600" b="1" dirty="0" smtClean="0">
                <a:solidFill>
                  <a:srgbClr val="009900"/>
                </a:solidFill>
                <a:latin typeface="Calibri" pitchFamily="34" charset="0"/>
              </a:rPr>
              <a:t>كلية إدارة الأعمال  </a:t>
            </a:r>
            <a:endParaRPr lang="en-US" sz="2600" b="1" dirty="0">
              <a:solidFill>
                <a:srgbClr val="0099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381000" y="3810000"/>
            <a:ext cx="9220200" cy="1600200"/>
          </a:xfrm>
        </p:spPr>
        <p:txBody>
          <a:bodyPr/>
          <a:lstStyle/>
          <a:p>
            <a:pPr rtl="1"/>
            <a:r>
              <a:rPr lang="ar-SA" sz="1800" dirty="0" smtClean="0">
                <a:solidFill>
                  <a:srgbClr val="002060"/>
                </a:solidFill>
              </a:rPr>
              <a:t/>
            </a:r>
            <a:br>
              <a:rPr lang="ar-SA" sz="1800" dirty="0" smtClean="0">
                <a:solidFill>
                  <a:srgbClr val="002060"/>
                </a:solidFill>
              </a:rPr>
            </a:br>
            <a:r>
              <a:rPr lang="ar-SA" sz="1800" dirty="0" smtClean="0">
                <a:solidFill>
                  <a:srgbClr val="002060"/>
                </a:solidFill>
              </a:rPr>
              <a:t/>
            </a:r>
            <a:br>
              <a:rPr lang="ar-SA" sz="1800" dirty="0" smtClean="0">
                <a:solidFill>
                  <a:srgbClr val="002060"/>
                </a:solidFill>
              </a:rPr>
            </a:br>
            <a:r>
              <a:rPr lang="ar-SA" sz="1800" dirty="0" smtClean="0">
                <a:solidFill>
                  <a:srgbClr val="002060"/>
                </a:solidFill>
              </a:rPr>
              <a:t/>
            </a:r>
            <a:br>
              <a:rPr lang="ar-SA" sz="1800" dirty="0" smtClean="0">
                <a:solidFill>
                  <a:srgbClr val="002060"/>
                </a:solidFill>
              </a:rPr>
            </a:br>
            <a:r>
              <a:rPr lang="ar-SA" sz="1800" dirty="0" smtClean="0">
                <a:solidFill>
                  <a:srgbClr val="002060"/>
                </a:solidFill>
              </a:rPr>
              <a:t/>
            </a:r>
            <a:br>
              <a:rPr lang="ar-SA" sz="1800" dirty="0" smtClean="0">
                <a:solidFill>
                  <a:srgbClr val="002060"/>
                </a:solidFill>
              </a:rPr>
            </a:br>
            <a:r>
              <a:rPr lang="en-US" sz="1800" dirty="0" smtClean="0">
                <a:solidFill>
                  <a:srgbClr val="002060"/>
                </a:solidFill>
              </a:rPr>
              <a:t/>
            </a:r>
            <a:br>
              <a:rPr lang="en-US" sz="1800" dirty="0" smtClean="0">
                <a:solidFill>
                  <a:srgbClr val="002060"/>
                </a:solidFill>
              </a:rPr>
            </a:br>
            <a:r>
              <a:rPr lang="en-US" sz="1800" dirty="0" smtClean="0">
                <a:solidFill>
                  <a:srgbClr val="002060"/>
                </a:solidFill>
              </a:rPr>
              <a:t/>
            </a:r>
            <a:br>
              <a:rPr lang="en-US" sz="1800" dirty="0" smtClean="0">
                <a:solidFill>
                  <a:srgbClr val="002060"/>
                </a:solidFill>
              </a:rPr>
            </a:br>
            <a:r>
              <a:rPr lang="ar-SA" sz="1800" dirty="0" smtClean="0">
                <a:solidFill>
                  <a:srgbClr val="002060"/>
                </a:solidFill>
              </a:rPr>
              <a:t/>
            </a:r>
            <a:br>
              <a:rPr lang="ar-SA" sz="1800" dirty="0" smtClean="0">
                <a:solidFill>
                  <a:srgbClr val="002060"/>
                </a:solidFill>
              </a:rPr>
            </a:br>
            <a:r>
              <a:rPr lang="ar-SA" sz="4000" dirty="0" smtClean="0">
                <a:solidFill>
                  <a:srgbClr val="002060"/>
                </a:solidFill>
              </a:rPr>
              <a:t>المحاضرة الرابعة عشر</a:t>
            </a:r>
            <a:br>
              <a:rPr lang="ar-SA" sz="4000" dirty="0" smtClean="0">
                <a:solidFill>
                  <a:srgbClr val="002060"/>
                </a:solidFill>
              </a:rPr>
            </a:br>
            <a:r>
              <a:rPr lang="ar-SA" sz="4000" dirty="0" smtClean="0">
                <a:solidFill>
                  <a:srgbClr val="002060"/>
                </a:solidFill>
              </a:rPr>
              <a:t/>
            </a:r>
            <a:br>
              <a:rPr lang="ar-SA" sz="4000" dirty="0" smtClean="0">
                <a:solidFill>
                  <a:srgbClr val="002060"/>
                </a:solidFill>
              </a:rPr>
            </a:br>
            <a:r>
              <a:rPr lang="ar-SA" sz="1800" dirty="0" smtClean="0">
                <a:solidFill>
                  <a:srgbClr val="002060"/>
                </a:solidFill>
              </a:rPr>
              <a:t/>
            </a:r>
            <a:br>
              <a:rPr lang="ar-SA" sz="1800" dirty="0" smtClean="0">
                <a:solidFill>
                  <a:srgbClr val="002060"/>
                </a:solidFill>
              </a:rPr>
            </a:br>
            <a:r>
              <a:rPr lang="ar-SA" sz="1800" dirty="0" smtClean="0">
                <a:solidFill>
                  <a:schemeClr val="tx1"/>
                </a:solidFill>
              </a:rPr>
              <a:t/>
            </a:r>
            <a:br>
              <a:rPr lang="ar-SA" sz="1800" dirty="0" smtClean="0">
                <a:solidFill>
                  <a:schemeClr val="tx1"/>
                </a:solidFill>
              </a:rPr>
            </a:br>
            <a:r>
              <a:rPr lang="ar-SA" sz="4000" dirty="0" smtClean="0">
                <a:solidFill>
                  <a:srgbClr val="002060"/>
                </a:solidFill>
              </a:rPr>
              <a:t> </a:t>
            </a:r>
            <a:r>
              <a:rPr lang="ar-SA" sz="4000" dirty="0" smtClean="0">
                <a:solidFill>
                  <a:srgbClr val="AD9968"/>
                </a:solidFill>
              </a:rPr>
              <a:t>علاقة </a:t>
            </a:r>
            <a:r>
              <a:rPr lang="ar-SA" sz="4000" dirty="0" smtClean="0">
                <a:solidFill>
                  <a:srgbClr val="AD9968"/>
                </a:solidFill>
              </a:rPr>
              <a:t>أخلاقيات </a:t>
            </a:r>
            <a:r>
              <a:rPr lang="ar-SA" sz="4000" dirty="0" smtClean="0">
                <a:solidFill>
                  <a:srgbClr val="AD9968"/>
                </a:solidFill>
              </a:rPr>
              <a:t>الأعمال ببعض العلوم الأخرى</a:t>
            </a:r>
            <a:r>
              <a:rPr lang="ar-SA" sz="1800" dirty="0" smtClean="0">
                <a:solidFill>
                  <a:srgbClr val="00B050"/>
                </a:solidFill>
              </a:rPr>
              <a:t/>
            </a:r>
            <a:br>
              <a:rPr lang="ar-SA" sz="1800" dirty="0" smtClean="0">
                <a:solidFill>
                  <a:srgbClr val="00B050"/>
                </a:solidFill>
              </a:rPr>
            </a:br>
            <a:r>
              <a:rPr lang="ar-SA" sz="1000" dirty="0" smtClean="0">
                <a:solidFill>
                  <a:srgbClr val="AD9968"/>
                </a:solidFill>
              </a:rPr>
              <a:t>.................................................................................................................................................................</a:t>
            </a:r>
            <a:r>
              <a:rPr lang="ar-SA" sz="1800" dirty="0" smtClean="0">
                <a:solidFill>
                  <a:srgbClr val="00B050"/>
                </a:solidFill>
              </a:rPr>
              <a:t/>
            </a:r>
            <a:br>
              <a:rPr lang="ar-SA" sz="1800" dirty="0" smtClean="0">
                <a:solidFill>
                  <a:srgbClr val="00B050"/>
                </a:solidFill>
              </a:rPr>
            </a:br>
            <a:r>
              <a:rPr lang="ar-SA" sz="4000" dirty="0" smtClean="0">
                <a:solidFill>
                  <a:srgbClr val="AD9968"/>
                </a:solidFill>
              </a:rPr>
              <a:t>أثر أخلاقيات الأعمال على وظائف الإدارة</a:t>
            </a:r>
            <a:r>
              <a:rPr lang="ar-SA" sz="1800" dirty="0" smtClean="0">
                <a:solidFill>
                  <a:srgbClr val="00B050"/>
                </a:solidFill>
              </a:rPr>
              <a:t/>
            </a:r>
            <a:br>
              <a:rPr lang="ar-SA" sz="1800" dirty="0" smtClean="0">
                <a:solidFill>
                  <a:srgbClr val="00B050"/>
                </a:solidFill>
              </a:rPr>
            </a:br>
            <a:r>
              <a:rPr lang="ar-SA" sz="1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SA" sz="1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18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ar-SA" sz="18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ar-SA" sz="1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SA" sz="1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18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ar-SA" sz="18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ar-SA" sz="1800" dirty="0" smtClean="0">
                <a:solidFill>
                  <a:srgbClr val="43661C"/>
                </a:solidFill>
              </a:rPr>
              <a:t/>
            </a:r>
            <a:br>
              <a:rPr lang="ar-SA" sz="1800" dirty="0" smtClean="0">
                <a:solidFill>
                  <a:srgbClr val="43661C"/>
                </a:solidFill>
              </a:rPr>
            </a:br>
            <a:r>
              <a:rPr lang="ar-SA" sz="18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ar-SA" sz="1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sz="1800" dirty="0" smtClean="0">
                <a:solidFill>
                  <a:srgbClr val="00B050"/>
                </a:solidFill>
              </a:rPr>
              <a:t/>
            </a:r>
            <a:br>
              <a:rPr lang="ar-SA" sz="1800" dirty="0" smtClean="0">
                <a:solidFill>
                  <a:srgbClr val="00B050"/>
                </a:solidFill>
              </a:rPr>
            </a:br>
            <a:r>
              <a:rPr lang="ar-SA" sz="1800" dirty="0" smtClean="0">
                <a:solidFill>
                  <a:schemeClr val="tx1"/>
                </a:solidFill>
              </a:rPr>
              <a:t/>
            </a:r>
            <a:br>
              <a:rPr lang="ar-SA" sz="1800" dirty="0" smtClean="0">
                <a:solidFill>
                  <a:schemeClr val="tx1"/>
                </a:solidFill>
              </a:rPr>
            </a:br>
            <a:r>
              <a:rPr lang="ar-SA" sz="1800" dirty="0" smtClean="0">
                <a:solidFill>
                  <a:schemeClr val="tx1"/>
                </a:solidFill>
              </a:rPr>
              <a:t/>
            </a:r>
            <a:br>
              <a:rPr lang="ar-SA" sz="1800" dirty="0" smtClean="0">
                <a:solidFill>
                  <a:schemeClr val="tx1"/>
                </a:solidFill>
              </a:rPr>
            </a:br>
            <a:endParaRPr lang="ar-SA" sz="1800" dirty="0" smtClean="0">
              <a:solidFill>
                <a:schemeClr val="tx1"/>
              </a:solidFill>
            </a:endParaRPr>
          </a:p>
        </p:txBody>
      </p:sp>
      <p:sp>
        <p:nvSpPr>
          <p:cNvPr id="2" name="نجمة مكونة من 7 نقاط 1"/>
          <p:cNvSpPr/>
          <p:nvPr/>
        </p:nvSpPr>
        <p:spPr>
          <a:xfrm>
            <a:off x="609600" y="2209800"/>
            <a:ext cx="1447800" cy="11430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b="1" dirty="0" smtClean="0">
                <a:solidFill>
                  <a:schemeClr val="accent4">
                    <a:lumMod val="50000"/>
                  </a:schemeClr>
                </a:solidFill>
              </a:rPr>
              <a:t>14</a:t>
            </a:r>
            <a:endParaRPr lang="ar-SA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عنصر نائب للمحتوى 2"/>
          <p:cNvSpPr>
            <a:spLocks noGrp="1"/>
          </p:cNvSpPr>
          <p:nvPr>
            <p:ph idx="1"/>
          </p:nvPr>
        </p:nvSpPr>
        <p:spPr>
          <a:xfrm>
            <a:off x="762000" y="476672"/>
            <a:ext cx="8305800" cy="516212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algn="just" rtl="1">
              <a:buNone/>
            </a:pPr>
            <a:r>
              <a:rPr lang="ar-SA" sz="2800" dirty="0" smtClean="0"/>
              <a:t>	</a:t>
            </a:r>
          </a:p>
          <a:p>
            <a:pPr algn="just" rtl="1">
              <a:buNone/>
            </a:pPr>
            <a:r>
              <a:rPr lang="ar-SA" sz="3100" dirty="0" smtClean="0"/>
              <a:t>	</a:t>
            </a:r>
            <a:r>
              <a:rPr lang="ar-SA" sz="3800" dirty="0" smtClean="0"/>
              <a:t>وتبسيطاً لذلك يقترح المؤلف سلماً لهذه المصطلحات السلوكية ، وفقاً للمرتبة على النحو التالي </a:t>
            </a:r>
            <a:r>
              <a:rPr lang="ar-SA" sz="3800" dirty="0" smtClean="0"/>
              <a:t>:</a:t>
            </a:r>
            <a:endParaRPr lang="ar-SA" sz="3800" dirty="0" smtClean="0"/>
          </a:p>
          <a:p>
            <a:pPr algn="just" rtl="1">
              <a:buNone/>
            </a:pPr>
            <a:endParaRPr lang="ar-SA" sz="2800" dirty="0" smtClean="0"/>
          </a:p>
          <a:p>
            <a:pPr algn="just" rtl="1">
              <a:buNone/>
            </a:pPr>
            <a:r>
              <a:rPr lang="ar-SA" sz="2800" dirty="0" smtClean="0"/>
              <a:t>		      </a:t>
            </a:r>
            <a:r>
              <a:rPr lang="ar-SA" sz="2800" dirty="0" smtClean="0"/>
              <a:t> </a:t>
            </a:r>
            <a:r>
              <a:rPr lang="ar-SA" sz="2800" dirty="0" smtClean="0"/>
              <a:t>الخلق</a:t>
            </a:r>
          </a:p>
          <a:p>
            <a:pPr algn="just" rtl="1">
              <a:buNone/>
            </a:pPr>
            <a:endParaRPr lang="ar-SA" sz="2800" dirty="0" smtClean="0"/>
          </a:p>
          <a:p>
            <a:pPr algn="just" rtl="1">
              <a:buNone/>
            </a:pPr>
            <a:r>
              <a:rPr lang="ar-SA" sz="2800" dirty="0" smtClean="0"/>
              <a:t>                        </a:t>
            </a:r>
            <a:r>
              <a:rPr lang="ar-SA" sz="2800" dirty="0" smtClean="0"/>
              <a:t>     العُرف</a:t>
            </a:r>
            <a:r>
              <a:rPr lang="ar-SA" sz="2800" dirty="0" smtClean="0"/>
              <a:t>	</a:t>
            </a:r>
          </a:p>
          <a:p>
            <a:pPr algn="just" rtl="1">
              <a:buNone/>
            </a:pPr>
            <a:endParaRPr lang="ar-SA" sz="2800" dirty="0" smtClean="0"/>
          </a:p>
          <a:p>
            <a:pPr algn="just" rtl="1">
              <a:buNone/>
            </a:pPr>
            <a:r>
              <a:rPr lang="ar-SA" sz="2800" dirty="0" smtClean="0"/>
              <a:t>			       القيمة</a:t>
            </a:r>
          </a:p>
          <a:p>
            <a:pPr algn="just" rtl="1">
              <a:buNone/>
            </a:pPr>
            <a:endParaRPr lang="ar-SA" sz="2800" dirty="0" smtClean="0"/>
          </a:p>
          <a:p>
            <a:pPr algn="just" rtl="1">
              <a:buNone/>
            </a:pPr>
            <a:r>
              <a:rPr lang="ar-SA" sz="2800" dirty="0" smtClean="0"/>
              <a:t>			  </a:t>
            </a:r>
            <a:r>
              <a:rPr lang="ar-SA" sz="2800" dirty="0" smtClean="0"/>
              <a:t>               </a:t>
            </a:r>
            <a:r>
              <a:rPr lang="ar-SA" sz="2800" dirty="0" smtClean="0"/>
              <a:t>العادة</a:t>
            </a:r>
          </a:p>
          <a:p>
            <a:pPr algn="just" rtl="1">
              <a:buNone/>
            </a:pPr>
            <a:endParaRPr lang="ar-SA" sz="2800" dirty="0" smtClean="0"/>
          </a:p>
          <a:p>
            <a:pPr algn="just" rtl="1">
              <a:buNone/>
            </a:pPr>
            <a:r>
              <a:rPr lang="ar-SA" sz="2800" dirty="0" smtClean="0"/>
              <a:t>					التقليد</a:t>
            </a:r>
          </a:p>
          <a:p>
            <a:pPr algn="just" rtl="1">
              <a:buNone/>
            </a:pPr>
            <a:endParaRPr lang="ar-SA" sz="2800" dirty="0" smtClean="0"/>
          </a:p>
          <a:p>
            <a:pPr algn="ctr" rtl="1">
              <a:buNone/>
            </a:pPr>
            <a:endParaRPr lang="ar-SA" sz="4100" dirty="0" smtClean="0">
              <a:solidFill>
                <a:srgbClr val="00B050"/>
              </a:solidFill>
            </a:endParaRPr>
          </a:p>
          <a:p>
            <a:pPr algn="ctr" rtl="1">
              <a:buNone/>
            </a:pPr>
            <a:r>
              <a:rPr lang="ar-SA" sz="4100" dirty="0" smtClean="0">
                <a:solidFill>
                  <a:srgbClr val="00B050"/>
                </a:solidFill>
              </a:rPr>
              <a:t>( </a:t>
            </a:r>
            <a:r>
              <a:rPr lang="ar-SA" sz="4100" dirty="0" smtClean="0">
                <a:solidFill>
                  <a:srgbClr val="00B050"/>
                </a:solidFill>
              </a:rPr>
              <a:t>سلم مقترح للسلوك الأخلاقي )</a:t>
            </a:r>
          </a:p>
          <a:p>
            <a:pPr algn="just" rtl="1">
              <a:buNone/>
            </a:pPr>
            <a:r>
              <a:rPr lang="ar-SA" sz="2800" dirty="0" smtClean="0"/>
              <a:t>		 </a:t>
            </a:r>
          </a:p>
          <a:p>
            <a:pPr algn="just" rtl="1">
              <a:buNone/>
            </a:pPr>
            <a:endParaRPr lang="ar-SA" dirty="0"/>
          </a:p>
        </p:txBody>
      </p:sp>
      <p:cxnSp>
        <p:nvCxnSpPr>
          <p:cNvPr id="17" name="رابط مستقيم 16"/>
          <p:cNvCxnSpPr/>
          <p:nvPr/>
        </p:nvCxnSpPr>
        <p:spPr>
          <a:xfrm flipH="1">
            <a:off x="7772400" y="1828800"/>
            <a:ext cx="93610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رابط مستقيم 17"/>
          <p:cNvCxnSpPr/>
          <p:nvPr/>
        </p:nvCxnSpPr>
        <p:spPr>
          <a:xfrm flipH="1">
            <a:off x="7239000" y="2362200"/>
            <a:ext cx="93610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رابط مستقيم 18"/>
          <p:cNvCxnSpPr/>
          <p:nvPr/>
        </p:nvCxnSpPr>
        <p:spPr>
          <a:xfrm flipH="1">
            <a:off x="6781800" y="2895600"/>
            <a:ext cx="93610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رابط مستقيم 19"/>
          <p:cNvCxnSpPr/>
          <p:nvPr/>
        </p:nvCxnSpPr>
        <p:spPr>
          <a:xfrm flipH="1">
            <a:off x="6172200" y="3505200"/>
            <a:ext cx="93610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رابط مستقيم 20"/>
          <p:cNvCxnSpPr/>
          <p:nvPr/>
        </p:nvCxnSpPr>
        <p:spPr>
          <a:xfrm flipH="1">
            <a:off x="5410200" y="4038600"/>
            <a:ext cx="93610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رابط كسهم مستقيم 21"/>
          <p:cNvCxnSpPr/>
          <p:nvPr/>
        </p:nvCxnSpPr>
        <p:spPr>
          <a:xfrm flipV="1">
            <a:off x="5724128" y="1772816"/>
            <a:ext cx="360040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رابط كسهم مستقيم 22"/>
          <p:cNvCxnSpPr/>
          <p:nvPr/>
        </p:nvCxnSpPr>
        <p:spPr>
          <a:xfrm flipV="1">
            <a:off x="5076056" y="2492896"/>
            <a:ext cx="360040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/>
          <p:nvPr/>
        </p:nvCxnSpPr>
        <p:spPr>
          <a:xfrm flipV="1">
            <a:off x="4427984" y="3212976"/>
            <a:ext cx="360040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رابط كسهم مستقيم 24"/>
          <p:cNvCxnSpPr/>
          <p:nvPr/>
        </p:nvCxnSpPr>
        <p:spPr>
          <a:xfrm flipV="1">
            <a:off x="3851920" y="3933056"/>
            <a:ext cx="360040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33712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09600" y="1752600"/>
            <a:ext cx="8458200" cy="3657600"/>
          </a:xfrm>
        </p:spPr>
        <p:txBody>
          <a:bodyPr/>
          <a:lstStyle/>
          <a:p>
            <a:pPr algn="just" rtl="1"/>
            <a:endParaRPr lang="ar-SA" dirty="0" smtClean="0"/>
          </a:p>
          <a:p>
            <a:pPr algn="just" rtl="1"/>
            <a:r>
              <a:rPr lang="ar-SA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فالخلق</a:t>
            </a:r>
            <a:r>
              <a:rPr lang="ar-SA" dirty="0" smtClean="0"/>
              <a:t> – من الناحية العملية وبصفة عامة – هو سلوك راسخ في عمق الإنسان يظهر بشكل اختياري وعادي دون تردد أو تكلف أو أضطرار أو محاباة ، يمارسها الشخص بصورة مستمرة في كل الظروف والأحوال .</a:t>
            </a:r>
          </a:p>
          <a:p>
            <a:pPr algn="just" rtl="1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علاقة أخلاقيات الأعمال بالعلوم الأخرى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114800"/>
          </a:xfrm>
        </p:spPr>
        <p:txBody>
          <a:bodyPr/>
          <a:lstStyle/>
          <a:p>
            <a:pPr marL="596646" indent="-514350" algn="just" rtl="1">
              <a:buAutoNum type="arabicParenBoth"/>
            </a:pPr>
            <a:r>
              <a:rPr lang="ar-SA" sz="2800" dirty="0" smtClean="0"/>
              <a:t>علاقة أخلاقيات العمل بالإدارة العامة .</a:t>
            </a:r>
          </a:p>
          <a:p>
            <a:pPr marL="596646" indent="-514350" algn="just" rtl="1">
              <a:buAutoNum type="arabicParenBoth"/>
            </a:pPr>
            <a:r>
              <a:rPr lang="ar-SA" sz="2800" dirty="0" smtClean="0"/>
              <a:t>علاقة أخلاقيات العمل بالعسكرية : وما ينطبق على الموظف المدني ، ينطبق أيضاً على الموظف العسكري ، لا سيما وهو حامي النظام ورجل الأمن الأول في المجتمع . ما يعزز الدور الإيجابي للعسكري .</a:t>
            </a:r>
          </a:p>
          <a:p>
            <a:pPr marL="596646" indent="-514350" algn="just" rtl="1">
              <a:buAutoNum type="arabicParenBoth"/>
            </a:pPr>
            <a:r>
              <a:rPr lang="ar-SA" sz="2800" dirty="0" smtClean="0"/>
              <a:t>أخلاقيات العمل والأمن الشامل .</a:t>
            </a:r>
          </a:p>
          <a:p>
            <a:pPr marL="596646" indent="-514350" algn="just" rtl="1">
              <a:buAutoNum type="arabicParenBoth"/>
            </a:pPr>
            <a:r>
              <a:rPr lang="ar-SA" sz="2800" dirty="0" smtClean="0"/>
              <a:t>علاقة أخلاقيات العمل بالإدارة الخاصة : وهذا ما سوف نتحدث عنه لاحقاً .</a:t>
            </a:r>
          </a:p>
          <a:p>
            <a:pPr marL="596646" indent="-514350" algn="just" rtl="1">
              <a:buAutoNum type="arabicParenBoth"/>
            </a:pPr>
            <a:r>
              <a:rPr lang="ar-SA" sz="2800" dirty="0" smtClean="0"/>
              <a:t>علاقة أخلاقيات العمل بالمصنع والمهن الفنية .</a:t>
            </a:r>
          </a:p>
          <a:p>
            <a:pPr algn="just" rtl="1"/>
            <a:endParaRPr lang="ar-SA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304800"/>
            <a:ext cx="8915400" cy="5821363"/>
          </a:xfrm>
        </p:spPr>
        <p:txBody>
          <a:bodyPr/>
          <a:lstStyle/>
          <a:p>
            <a:pPr algn="just" rtl="1"/>
            <a:endParaRPr lang="ar-SA" sz="2800" dirty="0" smtClean="0"/>
          </a:p>
          <a:p>
            <a:pPr algn="just" rtl="1"/>
            <a:r>
              <a:rPr lang="ar-SA" sz="2800" dirty="0" smtClean="0"/>
              <a:t>(</a:t>
            </a:r>
            <a:r>
              <a:rPr lang="ar-SA" sz="2800" dirty="0" smtClean="0"/>
              <a:t>6) علاقة أخلاقيات العمل بالخدمات الصحية :</a:t>
            </a:r>
          </a:p>
          <a:p>
            <a:pPr lvl="2" algn="just" rtl="1">
              <a:buFont typeface="Wingdings" pitchFamily="2" charset="2"/>
              <a:buChar char="q"/>
            </a:pPr>
            <a:r>
              <a:rPr lang="ar-SA" dirty="0" smtClean="0"/>
              <a:t>فحص المريض وتشخيص حالته بدقة واهتمام .</a:t>
            </a:r>
          </a:p>
          <a:p>
            <a:pPr lvl="2" algn="just" rtl="1">
              <a:buFont typeface="Wingdings" pitchFamily="2" charset="2"/>
              <a:buChar char="q"/>
            </a:pPr>
            <a:r>
              <a:rPr lang="ar-SA" dirty="0" smtClean="0"/>
              <a:t>وجوب احتفاظ الطبيب/الطبيبة بأسرار المريض وعدم البوح بها إلا في التقارير الرسمية وعند اللزوم وبعلم المريض .</a:t>
            </a:r>
          </a:p>
          <a:p>
            <a:pPr lvl="2" algn="just" rtl="1">
              <a:buFont typeface="Wingdings" pitchFamily="2" charset="2"/>
              <a:buChar char="q"/>
            </a:pPr>
            <a:r>
              <a:rPr lang="ar-SA" dirty="0" smtClean="0"/>
              <a:t>يجب توفير الحماية الكاملة للعاملين في المستشفى من مخاطر كيميائية أو إشعاعية أو مغناطيسية متوقعة بارتداء الواقي الخاص بها .</a:t>
            </a:r>
          </a:p>
          <a:p>
            <a:pPr lvl="2" algn="just" rtl="1">
              <a:buFont typeface="Wingdings" pitchFamily="2" charset="2"/>
              <a:buChar char="q"/>
            </a:pPr>
            <a:r>
              <a:rPr lang="ar-SA" dirty="0" smtClean="0"/>
              <a:t>عدم استغلال حاجة المريض للعلاج ، مادياً أو معنوياً .</a:t>
            </a:r>
          </a:p>
          <a:p>
            <a:pPr lvl="2" algn="just" rtl="1">
              <a:buFont typeface="Wingdings" pitchFamily="2" charset="2"/>
              <a:buChar char="q"/>
            </a:pPr>
            <a:r>
              <a:rPr lang="ar-SA" dirty="0" smtClean="0"/>
              <a:t>عدم صرف دواء لا يحتاجه المريض ، وذلك بدافع مادي روج له مسوق الدواء – ممثل شركة الأدوية – عند زيارته للطبيب </a:t>
            </a:r>
            <a:r>
              <a:rPr lang="ar-SA" dirty="0" smtClean="0"/>
              <a:t>.</a:t>
            </a:r>
            <a:endParaRPr lang="ar-SA" dirty="0" smtClean="0"/>
          </a:p>
          <a:p>
            <a:pPr lvl="2" algn="just" rtl="1"/>
            <a:r>
              <a:rPr lang="ar-SA" sz="2000" b="1" dirty="0" smtClean="0">
                <a:solidFill>
                  <a:srgbClr val="C00000"/>
                </a:solidFill>
              </a:rPr>
              <a:t>ملاحظة : </a:t>
            </a:r>
            <a:r>
              <a:rPr lang="en-US" sz="2000" b="1" dirty="0" smtClean="0">
                <a:solidFill>
                  <a:srgbClr val="C00000"/>
                </a:solidFill>
              </a:rPr>
              <a:t>Remark</a:t>
            </a:r>
          </a:p>
          <a:p>
            <a:pPr lvl="2" algn="just" rtl="1"/>
            <a:r>
              <a:rPr lang="ar-SA" sz="2000" dirty="0" smtClean="0">
                <a:solidFill>
                  <a:srgbClr val="C00000"/>
                </a:solidFill>
              </a:rPr>
              <a:t>	وما ينطبق على الطبيب ، ينطبق أيضاً على المهندس والجيولوجي والكيميائي والفيزيائي والإداري والمحاسب وكل الأعمال الأخرى . ومن العجيب ألا يُطلب منهم القسم الغليظ قبل مباشرتهم لأعمالهم مثل الطبيب</a:t>
            </a:r>
          </a:p>
          <a:p>
            <a:pPr algn="just" rtl="1"/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685801"/>
            <a:ext cx="8648700" cy="5181600"/>
          </a:xfrm>
        </p:spPr>
        <p:txBody>
          <a:bodyPr/>
          <a:lstStyle/>
          <a:p>
            <a:pPr algn="just" rtl="1"/>
            <a:r>
              <a:rPr lang="ar-SA" sz="2800" dirty="0" smtClean="0"/>
              <a:t>(</a:t>
            </a:r>
            <a:r>
              <a:rPr lang="ar-SA" sz="2800" dirty="0" smtClean="0"/>
              <a:t>7) علاقة أخلاقيات العمل بالقانون :</a:t>
            </a:r>
          </a:p>
          <a:p>
            <a:pPr algn="just" rtl="1"/>
            <a:r>
              <a:rPr lang="ar-SA" sz="1200" dirty="0" smtClean="0"/>
              <a:t>	</a:t>
            </a:r>
            <a:endParaRPr lang="ar-SA" sz="1200" dirty="0" smtClean="0"/>
          </a:p>
          <a:p>
            <a:pPr algn="just" rtl="1"/>
            <a:r>
              <a:rPr lang="ar-SA" sz="2400" dirty="0" smtClean="0"/>
              <a:t>	</a:t>
            </a:r>
            <a:r>
              <a:rPr lang="ar-SA" sz="2400" dirty="0" smtClean="0"/>
              <a:t>لا </a:t>
            </a:r>
            <a:r>
              <a:rPr lang="ar-SA" sz="2400" dirty="0" smtClean="0"/>
              <a:t>بد أن يكون قائماً على معايير أخلاقية تبعده عن الاستبداد في الأحكام والكيل بمكيالين ، وإحقاق الحق .</a:t>
            </a:r>
          </a:p>
          <a:p>
            <a:pPr algn="just" rtl="1"/>
            <a:endParaRPr lang="ar-SA" sz="800" dirty="0" smtClean="0"/>
          </a:p>
          <a:p>
            <a:pPr algn="just" rtl="1"/>
            <a:r>
              <a:rPr lang="ar-SA" sz="2800" dirty="0" smtClean="0"/>
              <a:t>(8) علاقة أخلاقيات العمل بالاقتصاد :</a:t>
            </a:r>
          </a:p>
          <a:p>
            <a:pPr algn="just" rtl="1"/>
            <a:r>
              <a:rPr lang="ar-SA" sz="2400" dirty="0" smtClean="0"/>
              <a:t>	الأخذ بعين الاعتبار بالتوازن في السلوك الاقتصادي ، فلا شح ولا إسراف ، إنفاقاً ، وإنتاجاً ، واستهلاكاً ، واستثماراً وادخاراً ، وهذا ما يظهر جلياً العلاقة القوية بين المعايير الأخلاقية والعمليات الاقتصادية . </a:t>
            </a:r>
          </a:p>
          <a:p>
            <a:pPr algn="just" rtl="1"/>
            <a:endParaRPr lang="ar-SA" sz="1000" dirty="0" smtClean="0"/>
          </a:p>
          <a:p>
            <a:pPr algn="just" rtl="1"/>
            <a:r>
              <a:rPr lang="ar-SA" sz="2800" dirty="0" smtClean="0"/>
              <a:t>(9) علاقة أخلاقيات العمل بالرياضة :</a:t>
            </a:r>
          </a:p>
          <a:p>
            <a:pPr algn="just" rtl="1"/>
            <a:r>
              <a:rPr lang="ar-SA" sz="2400" dirty="0" smtClean="0"/>
              <a:t>	وهي </a:t>
            </a:r>
            <a:r>
              <a:rPr lang="ar-SA" sz="2400" dirty="0" smtClean="0"/>
              <a:t>تمارس في النوادي والمراكز الرياضية المتخصصة .</a:t>
            </a:r>
          </a:p>
          <a:p>
            <a:pPr algn="just" rtl="1"/>
            <a:endParaRPr lang="ar-SA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533401"/>
            <a:ext cx="8801100" cy="5029200"/>
          </a:xfrm>
        </p:spPr>
        <p:txBody>
          <a:bodyPr/>
          <a:lstStyle/>
          <a:p>
            <a:pPr algn="just" rtl="1"/>
            <a:r>
              <a:rPr lang="ar-SA" sz="3600" dirty="0" smtClean="0">
                <a:solidFill>
                  <a:srgbClr val="00B050"/>
                </a:solidFill>
                <a:sym typeface="Wingdings"/>
              </a:rPr>
              <a:t> </a:t>
            </a:r>
            <a:r>
              <a:rPr lang="ar-SA" sz="3600" dirty="0" smtClean="0">
                <a:solidFill>
                  <a:srgbClr val="00B050"/>
                </a:solidFill>
                <a:sym typeface="Wingdings"/>
              </a:rPr>
              <a:t>أخلاقيات العمل الخاصة بالطلاب تتلخص في الآتي :</a:t>
            </a:r>
          </a:p>
          <a:p>
            <a:pPr algn="just" rtl="1"/>
            <a:endParaRPr lang="ar-SA" sz="1000" dirty="0" smtClean="0">
              <a:solidFill>
                <a:srgbClr val="00B050"/>
              </a:solidFill>
              <a:sym typeface="Wingdings"/>
            </a:endParaRPr>
          </a:p>
          <a:p>
            <a:pPr algn="just" rtl="1">
              <a:buFont typeface="Wingdings" pitchFamily="2" charset="2"/>
              <a:buChar char="q"/>
            </a:pPr>
            <a:r>
              <a:rPr lang="ar-SA" dirty="0" smtClean="0"/>
              <a:t> أن يكون مهذباً ومنظماً مع أساتذته .</a:t>
            </a:r>
          </a:p>
          <a:p>
            <a:pPr algn="just" rtl="1">
              <a:buFont typeface="Wingdings" pitchFamily="2" charset="2"/>
              <a:buChar char="q"/>
            </a:pPr>
            <a:r>
              <a:rPr lang="ar-SA" dirty="0" smtClean="0"/>
              <a:t>حضور المحاضرات بانتظام والالتزام بأوقاتها .</a:t>
            </a:r>
          </a:p>
          <a:p>
            <a:pPr algn="just" rtl="1">
              <a:buFont typeface="Wingdings" pitchFamily="2" charset="2"/>
              <a:buChar char="q"/>
            </a:pPr>
            <a:r>
              <a:rPr lang="ar-SA" dirty="0" smtClean="0"/>
              <a:t>المحافظة على أمانة التعليم ، فلا يغش في اختباراته ، ولا يسرق بحوث غيره ، ولا يكذب على الله ثم على أستاذه بأنه هو الذي أعد ما كلفه به من تقرير أو بحث ، في حين أنه لجأ إلى لصوص البحوث ومزوريها ، المفسدين في الأرض ليحصل على ما يريده بثمن معين .</a:t>
            </a:r>
          </a:p>
          <a:p>
            <a:pPr algn="just" rtl="1"/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828801"/>
            <a:ext cx="8915400" cy="4038600"/>
          </a:xfrm>
        </p:spPr>
        <p:txBody>
          <a:bodyPr/>
          <a:lstStyle/>
          <a:p>
            <a:pPr algn="just" rtl="1"/>
            <a:r>
              <a:rPr lang="ar-SA" sz="4000" dirty="0" smtClean="0">
                <a:solidFill>
                  <a:srgbClr val="00B050"/>
                </a:solidFill>
              </a:rPr>
              <a:t>أخلاقيات </a:t>
            </a:r>
            <a:r>
              <a:rPr lang="ar-SA" sz="4000" dirty="0" smtClean="0">
                <a:solidFill>
                  <a:srgbClr val="00B050"/>
                </a:solidFill>
              </a:rPr>
              <a:t>العمل الخاصة بالأستاذ :</a:t>
            </a:r>
          </a:p>
          <a:p>
            <a:pPr algn="just" rtl="1"/>
            <a:endParaRPr lang="ar-SA" sz="1100" dirty="0" smtClean="0"/>
          </a:p>
          <a:p>
            <a:pPr marL="596646" indent="-514350" algn="just" rtl="1">
              <a:buFont typeface="+mj-lt"/>
              <a:buAutoNum type="arabicPeriod"/>
            </a:pPr>
            <a:r>
              <a:rPr lang="ar-SA" dirty="0" smtClean="0"/>
              <a:t>حرص أستاذ المادة على وقت المحاضرة حضوراً وانصرافاً .</a:t>
            </a:r>
          </a:p>
          <a:p>
            <a:pPr marL="596646" indent="-514350" algn="just" rtl="1">
              <a:buFont typeface="+mj-lt"/>
              <a:buAutoNum type="arabicPeriod"/>
            </a:pPr>
            <a:r>
              <a:rPr lang="ar-SA" dirty="0" smtClean="0"/>
              <a:t>الالتزام الفعلي بالساعات المكتبية .</a:t>
            </a:r>
          </a:p>
          <a:p>
            <a:pPr marL="596646" indent="-514350" algn="just" rtl="1">
              <a:buFont typeface="+mj-lt"/>
              <a:buAutoNum type="arabicPeriod"/>
            </a:pPr>
            <a:r>
              <a:rPr lang="ar-SA" dirty="0" smtClean="0"/>
              <a:t>ألا يسفه رأياً أو وجهة نظر للطالب .</a:t>
            </a:r>
          </a:p>
          <a:p>
            <a:pPr algn="just" rtl="1"/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	</a:t>
            </a:r>
          </a:p>
          <a:p>
            <a:pPr algn="just" rtl="1"/>
            <a:r>
              <a:rPr lang="ar-SA" sz="3600" dirty="0" smtClean="0">
                <a:solidFill>
                  <a:srgbClr val="00B050"/>
                </a:solidFill>
              </a:rPr>
              <a:t>أخلاقيات العمل الخاصة بعلاقة الأستاذ بزملائه في المهنة </a:t>
            </a:r>
            <a:r>
              <a:rPr lang="ar-SA" sz="3600" dirty="0" smtClean="0">
                <a:solidFill>
                  <a:srgbClr val="00B050"/>
                </a:solidFill>
              </a:rPr>
              <a:t>:</a:t>
            </a:r>
          </a:p>
          <a:p>
            <a:pPr algn="just" rtl="1"/>
            <a:endParaRPr lang="ar-SA" sz="1400" dirty="0" smtClean="0">
              <a:solidFill>
                <a:srgbClr val="00B050"/>
              </a:solidFill>
            </a:endParaRPr>
          </a:p>
          <a:p>
            <a:pPr marL="1739646" lvl="5" indent="-514350" algn="just" rtl="1">
              <a:buFont typeface="+mj-lt"/>
              <a:buAutoNum type="arabicPeriod"/>
            </a:pPr>
            <a:r>
              <a:rPr lang="ar-SA" sz="3200" dirty="0" smtClean="0"/>
              <a:t>ألا </a:t>
            </a:r>
            <a:r>
              <a:rPr lang="ar-SA" sz="3200" dirty="0" smtClean="0"/>
              <a:t>يتدخل في أمور زملائه وعلاقاتهم مع طلابهم .</a:t>
            </a:r>
          </a:p>
          <a:p>
            <a:pPr marL="1739646" lvl="5" indent="-514350" algn="just" rtl="1">
              <a:buFont typeface="+mj-lt"/>
              <a:buAutoNum type="arabicPeriod"/>
            </a:pPr>
            <a:r>
              <a:rPr lang="ar-SA" sz="3200" dirty="0" smtClean="0"/>
              <a:t>أن يقدم لهم يد العون ، وبخاصة الجدد منهم .</a:t>
            </a:r>
          </a:p>
          <a:p>
            <a:pPr marL="1739646" lvl="5" indent="-514350" algn="just" rtl="1">
              <a:buFont typeface="+mj-lt"/>
              <a:buAutoNum type="arabicPeriod"/>
            </a:pPr>
            <a:r>
              <a:rPr lang="ar-SA" sz="3200" dirty="0" smtClean="0"/>
              <a:t>أن يكون موضوعياً في تقييم زملائه .</a:t>
            </a:r>
          </a:p>
          <a:p>
            <a:pPr algn="just" rtl="1"/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810000"/>
          </a:xfrm>
        </p:spPr>
        <p:txBody>
          <a:bodyPr/>
          <a:lstStyle/>
          <a:p>
            <a:pPr marL="596646" indent="-514350" algn="just" rtl="1"/>
            <a:endParaRPr lang="ar-SA" sz="1000" dirty="0" smtClean="0"/>
          </a:p>
          <a:p>
            <a:pPr marL="596646" indent="-514350" algn="just" rtl="1"/>
            <a:r>
              <a:rPr lang="ar-SA" sz="4000" dirty="0" smtClean="0">
                <a:solidFill>
                  <a:srgbClr val="AD996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(1) التخطيط : </a:t>
            </a:r>
          </a:p>
          <a:p>
            <a:pPr marL="596646" indent="-514350" algn="just" rtl="1"/>
            <a:endParaRPr lang="ar-SA" sz="1200" dirty="0" smtClean="0"/>
          </a:p>
          <a:p>
            <a:pPr marL="596646" indent="-514350" algn="just" rtl="1"/>
            <a:r>
              <a:rPr lang="ar-SA" dirty="0" smtClean="0"/>
              <a:t>وضع تدابير وترتيبات عملية مباحة لمواجهة المستقبل .</a:t>
            </a:r>
          </a:p>
          <a:p>
            <a:pPr marL="596646" indent="-514350" algn="just" rtl="1"/>
            <a:r>
              <a:rPr lang="ar-SA" dirty="0" smtClean="0"/>
              <a:t>متطلبات مستقبلية مشروعة .. إذ لا يجوز التخطيط لمتطلبات مستقبلية محظورة أو مشتبهة .</a:t>
            </a:r>
          </a:p>
          <a:p>
            <a:pPr algn="just" rtl="1"/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381000"/>
            <a:ext cx="8915400" cy="5745163"/>
          </a:xfrm>
        </p:spPr>
        <p:txBody>
          <a:bodyPr/>
          <a:lstStyle/>
          <a:p>
            <a:pPr marL="596646" indent="-514350" algn="just" rtl="1"/>
            <a:r>
              <a:rPr lang="ar-SA" sz="4000" dirty="0" smtClean="0">
                <a:solidFill>
                  <a:srgbClr val="AD996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ar-SA" sz="4000" dirty="0" smtClean="0">
                <a:solidFill>
                  <a:srgbClr val="AD996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2) التنظيم :</a:t>
            </a:r>
          </a:p>
          <a:p>
            <a:pPr marL="596646" indent="-514350" algn="just" rtl="1"/>
            <a:endParaRPr lang="ar-SA" sz="100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96646" indent="-514350" algn="just" rtl="1"/>
            <a:endParaRPr lang="ar-SA" sz="2800" dirty="0" smtClean="0"/>
          </a:p>
          <a:p>
            <a:pPr marL="596646" indent="-514350" algn="just" rtl="1">
              <a:buFont typeface="Wingdings" pitchFamily="2" charset="2"/>
              <a:buChar char="v"/>
            </a:pPr>
            <a:r>
              <a:rPr lang="ar-SA" sz="2800" dirty="0" smtClean="0"/>
              <a:t>القرارات </a:t>
            </a:r>
            <a:r>
              <a:rPr lang="ar-SA" sz="2800" dirty="0" smtClean="0"/>
              <a:t>الإدارية ذات الطبيعة التنظيمية تصدر بصورة حيادية ، وبمنأى عن أي مؤثرات عاطفية .</a:t>
            </a:r>
          </a:p>
          <a:p>
            <a:pPr marL="596646" indent="-514350" algn="just" rtl="1">
              <a:buFont typeface="Wingdings" pitchFamily="2" charset="2"/>
              <a:buChar char="v"/>
            </a:pPr>
            <a:r>
              <a:rPr lang="ar-SA" sz="2800" dirty="0" smtClean="0"/>
              <a:t>التغلب على أي من أنواع الصراعات الطبقية أو الطائفية بينهم وإلغاء الحواجز التنظيمية المسببة للعزلة بين منسوبي المنظمة .</a:t>
            </a:r>
          </a:p>
          <a:p>
            <a:pPr marL="596646" indent="-514350" algn="just" rtl="1">
              <a:buFont typeface="Wingdings" pitchFamily="2" charset="2"/>
              <a:buChar char="v"/>
            </a:pPr>
            <a:r>
              <a:rPr lang="ar-SA" sz="2800" dirty="0" smtClean="0"/>
              <a:t>ترسيخ معايير أخلاقية مهمة كالعادل والمساواة واحترام الواجبات والحقوق .</a:t>
            </a:r>
          </a:p>
          <a:p>
            <a:pPr marL="596646" indent="-514350" algn="just" rtl="1">
              <a:buFont typeface="Wingdings" pitchFamily="2" charset="2"/>
              <a:buChar char="v"/>
            </a:pPr>
            <a:r>
              <a:rPr lang="ar-SA" sz="2800" dirty="0" smtClean="0"/>
              <a:t>لا يتجاهل الحاجات الروحية والمادية للموظف .</a:t>
            </a:r>
          </a:p>
          <a:p>
            <a:pPr algn="just" rtl="1"/>
            <a:endParaRPr lang="ar-SA" dirty="0" smtClean="0"/>
          </a:p>
          <a:p>
            <a:pPr algn="just" rtl="1"/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381000"/>
            <a:ext cx="8724900" cy="5745163"/>
          </a:xfrm>
        </p:spPr>
        <p:txBody>
          <a:bodyPr/>
          <a:lstStyle/>
          <a:p>
            <a:pPr marL="596646" indent="-514350" algn="just" rtl="1"/>
            <a:r>
              <a:rPr lang="ar-SA" sz="4000" dirty="0" smtClean="0">
                <a:solidFill>
                  <a:srgbClr val="AD996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ar-SA" sz="4000" dirty="0" smtClean="0">
                <a:solidFill>
                  <a:srgbClr val="AD996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3) التوجيه </a:t>
            </a:r>
            <a:r>
              <a:rPr lang="ar-SA" sz="4000" dirty="0" smtClean="0">
                <a:solidFill>
                  <a:srgbClr val="AD996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 marL="596646" indent="-514350" algn="just" rtl="1"/>
            <a:endParaRPr lang="ar-SA" sz="4000" dirty="0" smtClean="0">
              <a:solidFill>
                <a:srgbClr val="AD996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96646" indent="-514350" algn="just" rtl="1">
              <a:buFont typeface="Wingdings" pitchFamily="2" charset="2"/>
              <a:buChar char="v"/>
            </a:pPr>
            <a:endParaRPr lang="ar-SA" sz="100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96646" indent="-514350" algn="just" rtl="1">
              <a:buFont typeface="Wingdings" pitchFamily="2" charset="2"/>
              <a:buChar char="v"/>
            </a:pPr>
            <a:r>
              <a:rPr lang="ar-SA" dirty="0" smtClean="0"/>
              <a:t>أن يكون توجيهه مبنياً على معلومات صحيحة .</a:t>
            </a:r>
          </a:p>
          <a:p>
            <a:pPr marL="596646" indent="-514350" algn="just" rtl="1">
              <a:buFont typeface="Wingdings" pitchFamily="2" charset="2"/>
              <a:buChar char="v"/>
            </a:pPr>
            <a:r>
              <a:rPr lang="ar-SA" dirty="0" smtClean="0"/>
              <a:t>أن يكون قدوة للآخرين في توجيهه .</a:t>
            </a:r>
          </a:p>
          <a:p>
            <a:pPr marL="596646" indent="-514350" algn="just" rtl="1">
              <a:buFont typeface="Wingdings" pitchFamily="2" charset="2"/>
              <a:buChar char="v"/>
            </a:pPr>
            <a:r>
              <a:rPr lang="ar-SA" dirty="0" smtClean="0"/>
              <a:t>ألا يضيق ذرعاً بالاستفسارات والمناقشة .</a:t>
            </a:r>
          </a:p>
          <a:p>
            <a:pPr marL="596646" indent="-514350" algn="just" rtl="1">
              <a:buFont typeface="Wingdings" pitchFamily="2" charset="2"/>
              <a:buChar char="v"/>
            </a:pPr>
            <a:r>
              <a:rPr lang="ar-SA" dirty="0" smtClean="0"/>
              <a:t>أن يصدر توجيهه في الوقت المناسب .</a:t>
            </a:r>
          </a:p>
          <a:p>
            <a:pPr marL="596646" indent="-514350" algn="just" rtl="1">
              <a:buFont typeface="Wingdings" pitchFamily="2" charset="2"/>
              <a:buChar char="v"/>
            </a:pPr>
            <a:r>
              <a:rPr lang="ar-SA" dirty="0" smtClean="0"/>
              <a:t>أن يقصد من توجيهه تحقيق مصلحة عامة للعمل وليست خاصة به .</a:t>
            </a:r>
          </a:p>
          <a:p>
            <a:pPr algn="just" rtl="1">
              <a:buFont typeface="Wingdings" pitchFamily="2" charset="2"/>
              <a:buChar char="v"/>
            </a:pPr>
            <a:endParaRPr lang="ar-SA" dirty="0" smtClean="0"/>
          </a:p>
          <a:p>
            <a:pPr algn="just" rtl="1">
              <a:buFont typeface="Wingdings" pitchFamily="2" charset="2"/>
              <a:buChar char="v"/>
            </a:pPr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304799"/>
            <a:ext cx="8915400" cy="5029201"/>
          </a:xfrm>
        </p:spPr>
        <p:txBody>
          <a:bodyPr/>
          <a:lstStyle/>
          <a:p>
            <a:pPr algn="just" rtl="1"/>
            <a:endParaRPr lang="ar-SA" sz="110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rtl="1"/>
            <a:r>
              <a:rPr lang="ar-SA" sz="4000" dirty="0" smtClean="0">
                <a:solidFill>
                  <a:srgbClr val="AD996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(4) الرقابة :</a:t>
            </a:r>
          </a:p>
          <a:p>
            <a:pPr algn="just" rtl="1"/>
            <a:endParaRPr lang="ar-SA" sz="1100" dirty="0" smtClean="0"/>
          </a:p>
          <a:p>
            <a:pPr algn="just" rtl="1"/>
            <a:endParaRPr lang="ar-SA" sz="800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التأكد </a:t>
            </a:r>
            <a:r>
              <a:rPr lang="ar-SA" dirty="0" smtClean="0"/>
              <a:t>من نظامية مشروعية النشاط الذي تمارسه المنشأة وأنه يحقق النفع للجميع .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التأكد </a:t>
            </a:r>
            <a:r>
              <a:rPr lang="ar-SA" dirty="0" smtClean="0"/>
              <a:t>من سلامة الأداء وخلوه من الأخطاء أو الانحرافات .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التأكد </a:t>
            </a:r>
            <a:r>
              <a:rPr lang="ar-SA" dirty="0" smtClean="0"/>
              <a:t>من الاستفادة المثلى من الإمكانات المتاحة دون تبذير .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dirty="0" smtClean="0"/>
              <a:t> التأكد </a:t>
            </a:r>
            <a:r>
              <a:rPr lang="ar-SA" dirty="0" smtClean="0"/>
              <a:t>من الموضوعية عند ممارسة الرقابة . </a:t>
            </a:r>
          </a:p>
          <a:p>
            <a:pPr algn="just" rtl="1"/>
            <a:endParaRPr lang="ar-S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1981200" y="3352800"/>
            <a:ext cx="5257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</a:t>
            </a:r>
            <a:r>
              <a:rPr lang="ar-EG" sz="7200" dirty="0" smtClean="0">
                <a:solidFill>
                  <a:schemeClr val="bg1"/>
                </a:solidFill>
                <a:latin typeface="Calibri" pitchFamily="34" charset="0"/>
              </a:rPr>
              <a:t>الله</a:t>
            </a:r>
            <a:endParaRPr lang="en-US" sz="72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 rtl="0"/>
            <a:endParaRPr lang="ar-SA" sz="36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 rtl="0"/>
            <a:r>
              <a:rPr lang="ar-SA" sz="3600" dirty="0" smtClean="0">
                <a:solidFill>
                  <a:schemeClr val="bg1"/>
                </a:solidFill>
                <a:latin typeface="Calibri" pitchFamily="34" charset="0"/>
              </a:rPr>
              <a:t>مع تمنياتي للجميع بالتوفيق والنجاح</a:t>
            </a:r>
            <a:endParaRPr lang="en-US" sz="3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1763</TotalTime>
  <Words>500</Words>
  <Application>Microsoft Office PowerPoint</Application>
  <PresentationFormat>A4 Paper (210x297 mm)‎</PresentationFormat>
  <Paragraphs>97</Paragraphs>
  <Slides>15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الشريحة 1</vt:lpstr>
      <vt:lpstr>       المحاضرة الرابعة عشر     علاقة أخلاقيات الأعمال ببعض العلوم الأخرى ................................................................................................................................................................. أثر أخلاقيات الأعمال على وظائف الإدارة          </vt:lpstr>
      <vt:lpstr>الشريحة 3</vt:lpstr>
      <vt:lpstr>الشريحة 4</vt:lpstr>
      <vt:lpstr>علاقة أخلاقيات الأعمال بالعلوم الأخرى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عبدالله</cp:lastModifiedBy>
  <cp:revision>210</cp:revision>
  <dcterms:created xsi:type="dcterms:W3CDTF">2009-10-14T19:14:34Z</dcterms:created>
  <dcterms:modified xsi:type="dcterms:W3CDTF">2012-09-07T08:12:02Z</dcterms:modified>
</cp:coreProperties>
</file>