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99" r:id="rId2"/>
    <p:sldId id="300" r:id="rId3"/>
    <p:sldId id="301" r:id="rId4"/>
    <p:sldId id="327" r:id="rId5"/>
    <p:sldId id="328" r:id="rId6"/>
    <p:sldId id="329" r:id="rId7"/>
    <p:sldId id="330" r:id="rId8"/>
    <p:sldId id="331" r:id="rId9"/>
    <p:sldId id="332" r:id="rId10"/>
    <p:sldId id="333" r:id="rId11"/>
    <p:sldId id="266" r:id="rId12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AD9968"/>
    <a:srgbClr val="006600"/>
    <a:srgbClr val="009900"/>
    <a:srgbClr val="3B84AF"/>
    <a:srgbClr val="FF3300"/>
    <a:srgbClr val="000000"/>
    <a:srgbClr val="FF006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19" autoAdjust="0"/>
    <p:restoredTop sz="94664" autoAdjust="0"/>
  </p:normalViewPr>
  <p:slideViewPr>
    <p:cSldViewPr>
      <p:cViewPr>
        <p:scale>
          <a:sx n="60" d="100"/>
          <a:sy n="60" d="100"/>
        </p:scale>
        <p:origin x="-1290" y="-37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3/22/2015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3434549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5410200" y="6492875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ل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كتروني والتعل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ي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Slide Number Placeholder 5"/>
          <p:cNvSpPr txBox="1">
            <a:spLocks/>
          </p:cNvSpPr>
          <p:nvPr userDrawn="1"/>
        </p:nvSpPr>
        <p:spPr>
          <a:xfrm>
            <a:off x="4889936" y="6369268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B8EA862-7DD5-4A06-BDE1-DB7EC5FAA60C}" type="slidenum">
              <a:rPr kumimoji="0" lang="ar-SA" sz="18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sldNum="0"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228600" y="2667000"/>
            <a:ext cx="5638800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80000"/>
              </a:lnSpc>
            </a:pPr>
            <a:r>
              <a:rPr lang="ar-SA" sz="4000" b="1" dirty="0" smtClean="0">
                <a:solidFill>
                  <a:srgbClr val="002060"/>
                </a:solidFill>
                <a:latin typeface="AYM Wadiy S_U normal."/>
                <a:cs typeface="Times New Roman" pitchFamily="18" charset="0"/>
              </a:rPr>
              <a:t> </a:t>
            </a:r>
            <a:r>
              <a:rPr lang="en-GB" sz="4000" b="1" dirty="0" smtClean="0">
                <a:solidFill>
                  <a:srgbClr val="002060"/>
                </a:solidFill>
                <a:latin typeface="AYM Wadiy S_U normal."/>
                <a:cs typeface="Times New Roman" pitchFamily="18" charset="0"/>
              </a:rPr>
              <a:t>  </a:t>
            </a:r>
            <a:r>
              <a:rPr lang="ar-SA" sz="4000" dirty="0"/>
              <a:t/>
            </a:r>
            <a:br>
              <a:rPr lang="ar-SA" sz="4000" dirty="0"/>
            </a:br>
            <a:r>
              <a:rPr lang="ar-SA" sz="5400" dirty="0" smtClean="0">
                <a:solidFill>
                  <a:srgbClr val="009900"/>
                </a:solidFill>
              </a:rPr>
              <a:t>مقرر </a:t>
            </a:r>
            <a:r>
              <a:rPr lang="ar-SA" sz="5400" dirty="0">
                <a:solidFill>
                  <a:srgbClr val="009900"/>
                </a:solidFill>
              </a:rPr>
              <a:t>أخلاقيات الأعمال</a:t>
            </a:r>
            <a:endParaRPr lang="en-GB" sz="5400" b="1" dirty="0" smtClean="0">
              <a:solidFill>
                <a:srgbClr val="009900"/>
              </a:solidFill>
              <a:latin typeface="Calibri" pitchFamily="34" charset="0"/>
              <a:cs typeface="Times New Roman" pitchFamily="18" charset="0"/>
            </a:endParaRPr>
          </a:p>
          <a:p>
            <a:pPr>
              <a:lnSpc>
                <a:spcPct val="80000"/>
              </a:lnSpc>
            </a:pPr>
            <a:endParaRPr lang="ar-SA" sz="3200" b="1" dirty="0" smtClean="0">
              <a:solidFill>
                <a:srgbClr val="000000"/>
              </a:solidFill>
              <a:latin typeface="Calibri" pitchFamily="34" charset="0"/>
              <a:cs typeface="Times New Roman" pitchFamily="18" charset="0"/>
            </a:endParaRPr>
          </a:p>
          <a:p>
            <a:pPr algn="ctr">
              <a:lnSpc>
                <a:spcPct val="80000"/>
              </a:lnSpc>
            </a:pPr>
            <a:r>
              <a:rPr lang="ar-SA" sz="3200" dirty="0" smtClean="0">
                <a:solidFill>
                  <a:schemeClr val="accent2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أ.د.عبدالرحمن الحماد</a:t>
            </a:r>
            <a:endParaRPr lang="en-US" sz="3600" dirty="0" smtClean="0">
              <a:solidFill>
                <a:schemeClr val="accent2">
                  <a:lumMod val="50000"/>
                </a:schemeClr>
              </a:solidFill>
              <a:latin typeface="Calibri" pitchFamily="34" charset="0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endParaRPr lang="en-US" sz="3600" b="1" dirty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4" name="Subtitle 2"/>
          <p:cNvSpPr txBox="1">
            <a:spLocks/>
          </p:cNvSpPr>
          <p:nvPr/>
        </p:nvSpPr>
        <p:spPr bwMode="auto">
          <a:xfrm>
            <a:off x="5562600" y="4648200"/>
            <a:ext cx="40386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EG" sz="2800" b="1" dirty="0">
                <a:solidFill>
                  <a:schemeClr val="accent2">
                    <a:lumMod val="50000"/>
                  </a:schemeClr>
                </a:solidFill>
                <a:latin typeface="Calibri" pitchFamily="34" charset="0"/>
              </a:rPr>
              <a:t>نظام التعليم المطور للانتساب</a:t>
            </a:r>
            <a:endParaRPr lang="en-US" sz="2800" b="1" dirty="0">
              <a:solidFill>
                <a:schemeClr val="accent2">
                  <a:lumMod val="50000"/>
                </a:schemeClr>
              </a:solidFill>
              <a:latin typeface="Calibri" pitchFamily="34" charset="0"/>
            </a:endParaRPr>
          </a:p>
          <a:p>
            <a:pPr algn="ctr">
              <a:spcBef>
                <a:spcPct val="20000"/>
              </a:spcBef>
              <a:buFont typeface="Arial" pitchFamily="34" charset="0"/>
              <a:buNone/>
            </a:pPr>
            <a:r>
              <a:rPr lang="ar-SA" sz="2600" b="1" dirty="0" smtClean="0">
                <a:solidFill>
                  <a:srgbClr val="009900"/>
                </a:solidFill>
                <a:latin typeface="Calibri" pitchFamily="34" charset="0"/>
              </a:rPr>
              <a:t>كلية إدارة الأعمال  </a:t>
            </a:r>
            <a:endParaRPr lang="en-US" sz="2600" b="1" dirty="0">
              <a:solidFill>
                <a:srgbClr val="009900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381000" y="3810000"/>
            <a:ext cx="9220200" cy="1600200"/>
          </a:xfrm>
        </p:spPr>
        <p:txBody>
          <a:bodyPr/>
          <a:lstStyle/>
          <a:p>
            <a:r>
              <a:rPr lang="ar-SA" b="1" dirty="0" smtClean="0">
                <a:solidFill>
                  <a:srgbClr val="002060"/>
                </a:solidFill>
              </a:rPr>
              <a:t/>
            </a:r>
            <a:br>
              <a:rPr lang="ar-SA" b="1" dirty="0" smtClean="0">
                <a:solidFill>
                  <a:srgbClr val="002060"/>
                </a:solidFill>
              </a:rPr>
            </a:br>
            <a:r>
              <a:rPr lang="ar-SA" b="1" dirty="0" smtClean="0">
                <a:solidFill>
                  <a:srgbClr val="002060"/>
                </a:solidFill>
              </a:rPr>
              <a:t/>
            </a:r>
            <a:br>
              <a:rPr lang="ar-SA" b="1" dirty="0" smtClean="0">
                <a:solidFill>
                  <a:srgbClr val="002060"/>
                </a:solidFill>
              </a:rPr>
            </a:br>
            <a:r>
              <a:rPr lang="ar-SA" b="1" dirty="0" smtClean="0">
                <a:solidFill>
                  <a:srgbClr val="002060"/>
                </a:solidFill>
              </a:rPr>
              <a:t/>
            </a:r>
            <a:br>
              <a:rPr lang="ar-SA" b="1" dirty="0" smtClean="0">
                <a:solidFill>
                  <a:srgbClr val="002060"/>
                </a:solidFill>
              </a:rPr>
            </a:br>
            <a:r>
              <a:rPr lang="ar-SA" b="1" dirty="0" smtClean="0">
                <a:solidFill>
                  <a:srgbClr val="002060"/>
                </a:solidFill>
              </a:rPr>
              <a:t/>
            </a:r>
            <a:br>
              <a:rPr lang="ar-SA" b="1" dirty="0" smtClean="0">
                <a:solidFill>
                  <a:srgbClr val="002060"/>
                </a:solidFill>
              </a:rPr>
            </a:br>
            <a:r>
              <a:rPr lang="en-US" b="1" dirty="0" smtClean="0">
                <a:solidFill>
                  <a:srgbClr val="002060"/>
                </a:solidFill>
              </a:rPr>
              <a:t/>
            </a:r>
            <a:br>
              <a:rPr lang="en-US" b="1" dirty="0" smtClean="0">
                <a:solidFill>
                  <a:srgbClr val="002060"/>
                </a:solidFill>
              </a:rPr>
            </a:br>
            <a:r>
              <a:rPr lang="en-US" b="1" dirty="0" smtClean="0">
                <a:solidFill>
                  <a:srgbClr val="002060"/>
                </a:solidFill>
              </a:rPr>
              <a:t/>
            </a:r>
            <a:br>
              <a:rPr lang="en-US" b="1" dirty="0" smtClean="0">
                <a:solidFill>
                  <a:srgbClr val="002060"/>
                </a:solidFill>
              </a:rPr>
            </a:br>
            <a:r>
              <a:rPr lang="ar-SA" b="1" dirty="0" smtClean="0">
                <a:solidFill>
                  <a:srgbClr val="002060"/>
                </a:solidFill>
              </a:rPr>
              <a:t/>
            </a:r>
            <a:br>
              <a:rPr lang="ar-SA" b="1" dirty="0" smtClean="0">
                <a:solidFill>
                  <a:srgbClr val="002060"/>
                </a:solidFill>
              </a:rPr>
            </a:br>
            <a:r>
              <a:rPr lang="ar-SA" b="1" dirty="0" smtClean="0">
                <a:solidFill>
                  <a:srgbClr val="002060"/>
                </a:solidFill>
              </a:rPr>
              <a:t/>
            </a:r>
            <a:br>
              <a:rPr lang="ar-SA" b="1" dirty="0" smtClean="0">
                <a:solidFill>
                  <a:srgbClr val="002060"/>
                </a:solidFill>
              </a:rPr>
            </a:br>
            <a:r>
              <a:rPr lang="ar-SA" b="1" dirty="0" smtClean="0">
                <a:solidFill>
                  <a:srgbClr val="002060"/>
                </a:solidFill>
              </a:rPr>
              <a:t>المحاضرة السابعة</a:t>
            </a:r>
            <a:br>
              <a:rPr lang="ar-SA" b="1" dirty="0" smtClean="0">
                <a:solidFill>
                  <a:srgbClr val="002060"/>
                </a:solidFill>
              </a:rPr>
            </a:br>
            <a:r>
              <a:rPr lang="ar-SA" b="1" dirty="0" smtClean="0">
                <a:solidFill>
                  <a:schemeClr val="tx1"/>
                </a:solidFill>
              </a:rPr>
              <a:t/>
            </a:r>
            <a:br>
              <a:rPr lang="ar-SA" b="1" dirty="0" smtClean="0">
                <a:solidFill>
                  <a:schemeClr val="tx1"/>
                </a:solidFill>
              </a:rPr>
            </a:br>
            <a:r>
              <a:rPr lang="ar-SA" sz="4800" dirty="0" smtClean="0">
                <a:solidFill>
                  <a:srgbClr val="00B050"/>
                </a:solidFill>
              </a:rPr>
              <a:t/>
            </a:r>
            <a:br>
              <a:rPr lang="ar-SA" sz="4800" dirty="0" smtClean="0">
                <a:solidFill>
                  <a:srgbClr val="00B050"/>
                </a:solidFill>
              </a:rPr>
            </a:br>
            <a:r>
              <a:rPr lang="ar-SA" dirty="0" smtClean="0">
                <a:solidFill>
                  <a:srgbClr val="AD9968"/>
                </a:solidFill>
              </a:rPr>
              <a:t>السلوك العدواني للموظف وأخلاقيات الأعمال</a:t>
            </a:r>
            <a:r>
              <a:rPr lang="ar-SA" dirty="0" smtClean="0">
                <a:solidFill>
                  <a:schemeClr val="accent4">
                    <a:lumMod val="50000"/>
                  </a:schemeClr>
                </a:solidFill>
              </a:rPr>
              <a:t/>
            </a:r>
            <a:br>
              <a:rPr lang="ar-SA" dirty="0" smtClean="0">
                <a:solidFill>
                  <a:schemeClr val="accent4">
                    <a:lumMod val="50000"/>
                  </a:schemeClr>
                </a:solidFill>
              </a:rPr>
            </a:br>
            <a:r>
              <a:rPr lang="ar-SA" sz="48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ar-SA" sz="48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ar-SA" sz="4800" dirty="0" smtClean="0">
                <a:solidFill>
                  <a:schemeClr val="accent4">
                    <a:lumMod val="50000"/>
                  </a:schemeClr>
                </a:solidFill>
              </a:rPr>
              <a:t/>
            </a:r>
            <a:br>
              <a:rPr lang="ar-SA" sz="4800" dirty="0" smtClean="0">
                <a:solidFill>
                  <a:schemeClr val="accent4">
                    <a:lumMod val="50000"/>
                  </a:schemeClr>
                </a:solidFill>
              </a:rPr>
            </a:br>
            <a:r>
              <a:rPr lang="ar-SA" sz="48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ar-SA" sz="48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ar-SA" sz="4800" dirty="0" smtClean="0">
                <a:solidFill>
                  <a:schemeClr val="accent3">
                    <a:lumMod val="50000"/>
                  </a:schemeClr>
                </a:solidFill>
              </a:rPr>
              <a:t/>
            </a:r>
            <a:br>
              <a:rPr lang="ar-SA" sz="4800" dirty="0" smtClean="0">
                <a:solidFill>
                  <a:schemeClr val="accent3">
                    <a:lumMod val="50000"/>
                  </a:schemeClr>
                </a:solidFill>
              </a:rPr>
            </a:br>
            <a:r>
              <a:rPr lang="ar-SA" sz="4800" dirty="0" smtClean="0">
                <a:solidFill>
                  <a:srgbClr val="43661C"/>
                </a:solidFill>
              </a:rPr>
              <a:t/>
            </a:r>
            <a:br>
              <a:rPr lang="ar-SA" sz="4800" dirty="0" smtClean="0">
                <a:solidFill>
                  <a:srgbClr val="43661C"/>
                </a:solidFill>
              </a:rPr>
            </a:br>
            <a:r>
              <a:rPr lang="ar-SA" sz="4800" b="1" dirty="0" smtClean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ar-SA" sz="4800" b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ar-SA" sz="4800" b="1" dirty="0" smtClean="0">
                <a:solidFill>
                  <a:srgbClr val="00B050"/>
                </a:solidFill>
              </a:rPr>
              <a:t/>
            </a:r>
            <a:br>
              <a:rPr lang="ar-SA" sz="4800" b="1" dirty="0" smtClean="0">
                <a:solidFill>
                  <a:srgbClr val="00B050"/>
                </a:solidFill>
              </a:rPr>
            </a:br>
            <a:r>
              <a:rPr lang="ar-SA" b="1" dirty="0" smtClean="0">
                <a:solidFill>
                  <a:schemeClr val="tx1"/>
                </a:solidFill>
              </a:rPr>
              <a:t/>
            </a:r>
            <a:br>
              <a:rPr lang="ar-SA" b="1" dirty="0" smtClean="0">
                <a:solidFill>
                  <a:schemeClr val="tx1"/>
                </a:solidFill>
              </a:rPr>
            </a:br>
            <a:r>
              <a:rPr lang="ar-SA" b="1" dirty="0" smtClean="0">
                <a:solidFill>
                  <a:schemeClr val="tx1"/>
                </a:solidFill>
              </a:rPr>
              <a:t/>
            </a:r>
            <a:br>
              <a:rPr lang="ar-SA" b="1" dirty="0" smtClean="0">
                <a:solidFill>
                  <a:schemeClr val="tx1"/>
                </a:solidFill>
              </a:rPr>
            </a:br>
            <a:endParaRPr lang="ar-SA" b="1" dirty="0" smtClean="0">
              <a:solidFill>
                <a:schemeClr val="tx1"/>
              </a:solidFill>
            </a:endParaRPr>
          </a:p>
        </p:txBody>
      </p:sp>
      <p:sp>
        <p:nvSpPr>
          <p:cNvPr id="2" name="نجمة مكونة من 7 نقاط 1"/>
          <p:cNvSpPr/>
          <p:nvPr/>
        </p:nvSpPr>
        <p:spPr>
          <a:xfrm>
            <a:off x="609600" y="2209800"/>
            <a:ext cx="1447800" cy="1143000"/>
          </a:xfrm>
          <a:prstGeom prst="star7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3600" b="1" dirty="0" smtClean="0">
                <a:solidFill>
                  <a:schemeClr val="accent4">
                    <a:lumMod val="50000"/>
                  </a:schemeClr>
                </a:solidFill>
              </a:rPr>
              <a:t>7</a:t>
            </a:r>
            <a:endParaRPr lang="ar-SA" sz="3600" b="1" dirty="0">
              <a:solidFill>
                <a:schemeClr val="accent4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1447801"/>
            <a:ext cx="8915400" cy="3809999"/>
          </a:xfrm>
        </p:spPr>
        <p:txBody>
          <a:bodyPr/>
          <a:lstStyle/>
          <a:p>
            <a:pPr algn="just" rtl="1"/>
            <a:endParaRPr lang="ar-SA" sz="1200" dirty="0" smtClean="0">
              <a:solidFill>
                <a:schemeClr val="accent4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 rtl="1"/>
            <a:r>
              <a:rPr lang="ar-SA" sz="4000" dirty="0" smtClean="0">
                <a:solidFill>
                  <a:srgbClr val="006600"/>
                </a:solidFill>
              </a:rPr>
              <a:t>السلوك العدواني للموظف وأخلاقيات الأعمال :</a:t>
            </a:r>
          </a:p>
          <a:p>
            <a:pPr lvl="2" algn="just" rtl="1"/>
            <a:endParaRPr lang="ar-SA" dirty="0" smtClean="0"/>
          </a:p>
          <a:p>
            <a:pPr algn="just" rtl="1"/>
            <a:r>
              <a:rPr lang="ar-SA" sz="3800" dirty="0" smtClean="0"/>
              <a:t>	</a:t>
            </a:r>
            <a:r>
              <a:rPr lang="ar-SA" dirty="0" smtClean="0"/>
              <a:t>مما لا شك فيه أن السلوك العدواني لدى الموظفين أصبح حقيقة واقعية موجودة في معظم دول العالم ، وهي تشغل كافة العاملين في منظمات الأعمال بشكل خاص والمجتمع بشكل عام .</a:t>
            </a:r>
          </a:p>
          <a:p>
            <a:pPr algn="just" rtl="1"/>
            <a:endParaRPr lang="ar-SA" dirty="0" smtClean="0">
              <a:latin typeface="Times New Roman" pitchFamily="18" charset="0"/>
              <a:cs typeface="Times New Roman" pitchFamily="18" charset="0"/>
            </a:endParaRPr>
          </a:p>
          <a:p>
            <a:pPr algn="just" rtl="1"/>
            <a:endParaRPr lang="ar-SA" dirty="0" smtClean="0">
              <a:latin typeface="Times New Roman" pitchFamily="18" charset="0"/>
              <a:cs typeface="Times New Roman" pitchFamily="18" charset="0"/>
            </a:endParaRPr>
          </a:p>
          <a:p>
            <a:pPr algn="just" rtl="1"/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xmlns="" val="1337120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228600" y="228600"/>
            <a:ext cx="9067800" cy="5943600"/>
          </a:xfrm>
        </p:spPr>
        <p:txBody>
          <a:bodyPr/>
          <a:lstStyle/>
          <a:p>
            <a:pPr algn="just" rtl="1"/>
            <a:endParaRPr lang="ar-SA" sz="1600" dirty="0" smtClean="0">
              <a:solidFill>
                <a:srgbClr val="006600"/>
              </a:solidFill>
            </a:endParaRPr>
          </a:p>
          <a:p>
            <a:pPr algn="just" rtl="1"/>
            <a:r>
              <a:rPr lang="ar-SA" sz="4000" dirty="0" smtClean="0">
                <a:solidFill>
                  <a:srgbClr val="006600"/>
                </a:solidFill>
              </a:rPr>
              <a:t>مفهوم السلوك العدواني :</a:t>
            </a:r>
          </a:p>
          <a:p>
            <a:pPr algn="just" rtl="1"/>
            <a:endParaRPr lang="ar-SA" sz="1000" dirty="0" smtClean="0"/>
          </a:p>
          <a:p>
            <a:pPr algn="just" rtl="1"/>
            <a:r>
              <a:rPr lang="ar-SA" sz="2400" b="1" dirty="0" smtClean="0">
                <a:solidFill>
                  <a:srgbClr val="C00000"/>
                </a:solidFill>
              </a:rPr>
              <a:t>لغة : </a:t>
            </a:r>
            <a:r>
              <a:rPr lang="ar-SA" sz="2400" dirty="0" smtClean="0"/>
              <a:t>الظلم وتجاوز الحد </a:t>
            </a:r>
            <a:r>
              <a:rPr lang="ar-SA" sz="2400" b="1" dirty="0" smtClean="0">
                <a:solidFill>
                  <a:srgbClr val="C00000"/>
                </a:solidFill>
              </a:rPr>
              <a:t>واصطلاحا : </a:t>
            </a:r>
            <a:r>
              <a:rPr lang="ar-SA" sz="2400" dirty="0" smtClean="0"/>
              <a:t>هناك عدة تعريفات للعدوان نذكر منها :</a:t>
            </a:r>
          </a:p>
          <a:p>
            <a:pPr algn="just" rtl="1"/>
            <a:endParaRPr lang="ar-SA" sz="1200" dirty="0" smtClean="0"/>
          </a:p>
          <a:p>
            <a:pPr algn="just" rtl="1"/>
            <a:r>
              <a:rPr lang="ar-SA" sz="2400" dirty="0" smtClean="0"/>
              <a:t>	أنه السلوك الذي يؤدي إلى إلحاق الأذى بالآخرين سواء كان نفسياً كالإهانة أو الشتم أو جسدياً كالضرب والعراك .</a:t>
            </a:r>
          </a:p>
          <a:p>
            <a:pPr algn="just" rtl="1"/>
            <a:endParaRPr lang="ar-SA" sz="1000" dirty="0" smtClean="0"/>
          </a:p>
          <a:p>
            <a:pPr algn="just" rtl="1"/>
            <a:r>
              <a:rPr lang="ar-SA" sz="2400" dirty="0" smtClean="0">
                <a:solidFill>
                  <a:srgbClr val="C00000"/>
                </a:solidFill>
              </a:rPr>
              <a:t>ويمكن تصنيف أنواع السلوك العدواني على النحو التالي :</a:t>
            </a:r>
          </a:p>
          <a:p>
            <a:pPr algn="just" rtl="1"/>
            <a:endParaRPr lang="ar-SA" sz="1100" dirty="0" smtClean="0">
              <a:solidFill>
                <a:srgbClr val="C00000"/>
              </a:solidFill>
            </a:endParaRPr>
          </a:p>
          <a:p>
            <a:pPr lvl="2" algn="just" rtl="1">
              <a:buFont typeface="Arial" pitchFamily="34" charset="0"/>
              <a:buChar char="•"/>
            </a:pPr>
            <a:r>
              <a:rPr lang="ar-SA" dirty="0" smtClean="0"/>
              <a:t>عدوان جسمي كالضرب والعراك .</a:t>
            </a:r>
          </a:p>
          <a:p>
            <a:pPr lvl="2" algn="just" rtl="1">
              <a:buFont typeface="Arial" pitchFamily="34" charset="0"/>
              <a:buChar char="•"/>
            </a:pPr>
            <a:r>
              <a:rPr lang="ar-SA" dirty="0" smtClean="0"/>
              <a:t>عدوان لفظي كالإهانة والشتم .</a:t>
            </a:r>
          </a:p>
          <a:p>
            <a:pPr lvl="2" algn="just" rtl="1">
              <a:buFont typeface="Arial" pitchFamily="34" charset="0"/>
              <a:buChar char="•"/>
            </a:pPr>
            <a:r>
              <a:rPr lang="ar-SA" dirty="0" smtClean="0"/>
              <a:t>عدوان على شكل نوبات غضب .</a:t>
            </a:r>
          </a:p>
          <a:p>
            <a:pPr lvl="2" algn="just" rtl="1">
              <a:buFont typeface="Arial" pitchFamily="34" charset="0"/>
              <a:buChar char="•"/>
            </a:pPr>
            <a:r>
              <a:rPr lang="ar-SA" dirty="0" smtClean="0"/>
              <a:t>عدوان غير مباشر (إعتداء عن طريق شخص أخر) .</a:t>
            </a:r>
          </a:p>
          <a:p>
            <a:pPr lvl="2" algn="just" rtl="1">
              <a:buFont typeface="Arial" pitchFamily="34" charset="0"/>
              <a:buChar char="•"/>
            </a:pPr>
            <a:r>
              <a:rPr lang="ar-SA" dirty="0" smtClean="0"/>
              <a:t>عدوان سلبي مثل العناد ، المماطلة ، التدخل المتعمد .</a:t>
            </a:r>
          </a:p>
          <a:p>
            <a:pPr algn="just" rtl="1">
              <a:buFont typeface="Arial" pitchFamily="34" charset="0"/>
              <a:buChar char="•"/>
            </a:pPr>
            <a:endParaRPr lang="ar-SA" dirty="0" smtClean="0"/>
          </a:p>
          <a:p>
            <a:pPr algn="just" rtl="1"/>
            <a:endParaRPr lang="ar-SA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457200"/>
            <a:ext cx="8724900" cy="5668963"/>
          </a:xfrm>
        </p:spPr>
        <p:txBody>
          <a:bodyPr/>
          <a:lstStyle/>
          <a:p>
            <a:r>
              <a:rPr lang="ar-SA" sz="4000" dirty="0" smtClean="0">
                <a:solidFill>
                  <a:srgbClr val="192919"/>
                </a:solidFill>
              </a:rPr>
              <a:t> </a:t>
            </a:r>
            <a:r>
              <a:rPr lang="ar-SA" sz="4000" dirty="0" smtClean="0">
                <a:solidFill>
                  <a:srgbClr val="006600"/>
                </a:solidFill>
              </a:rPr>
              <a:t>أسباب السلوك العدواني :</a:t>
            </a:r>
          </a:p>
          <a:p>
            <a:endParaRPr lang="ar-SA" dirty="0" smtClean="0"/>
          </a:p>
          <a:p>
            <a:pPr lvl="1"/>
            <a:r>
              <a:rPr lang="ar-SA" dirty="0" smtClean="0"/>
              <a:t>  </a:t>
            </a:r>
            <a:r>
              <a:rPr lang="ar-SA" dirty="0" smtClean="0">
                <a:solidFill>
                  <a:schemeClr val="accent1">
                    <a:lumMod val="50000"/>
                  </a:schemeClr>
                </a:solidFill>
              </a:rPr>
              <a:t>أولاً    : </a:t>
            </a:r>
            <a:r>
              <a:rPr lang="ar-SA" dirty="0" smtClean="0"/>
              <a:t>أسباب بيئية .</a:t>
            </a:r>
          </a:p>
          <a:p>
            <a:pPr lvl="1"/>
            <a:r>
              <a:rPr lang="ar-SA" dirty="0" smtClean="0"/>
              <a:t>  </a:t>
            </a:r>
            <a:r>
              <a:rPr lang="ar-SA" dirty="0" smtClean="0">
                <a:solidFill>
                  <a:schemeClr val="accent1">
                    <a:lumMod val="50000"/>
                  </a:schemeClr>
                </a:solidFill>
              </a:rPr>
              <a:t>ثانيـــاً : </a:t>
            </a:r>
            <a:r>
              <a:rPr lang="ar-SA" dirty="0" smtClean="0"/>
              <a:t>أسباب تتعلق بالمؤسسة .</a:t>
            </a:r>
          </a:p>
          <a:p>
            <a:pPr lvl="1"/>
            <a:r>
              <a:rPr lang="ar-SA" dirty="0" smtClean="0"/>
              <a:t>  </a:t>
            </a:r>
            <a:r>
              <a:rPr lang="ar-SA" dirty="0" smtClean="0">
                <a:solidFill>
                  <a:schemeClr val="accent1">
                    <a:lumMod val="50000"/>
                  </a:schemeClr>
                </a:solidFill>
              </a:rPr>
              <a:t>ثالثـــاً : </a:t>
            </a:r>
            <a:r>
              <a:rPr lang="ar-SA" dirty="0" smtClean="0"/>
              <a:t>أسباب نفسية .  </a:t>
            </a:r>
          </a:p>
          <a:p>
            <a:pPr lvl="1"/>
            <a:r>
              <a:rPr lang="ar-SA" dirty="0" smtClean="0"/>
              <a:t>  </a:t>
            </a:r>
            <a:r>
              <a:rPr lang="ar-SA" dirty="0" smtClean="0">
                <a:solidFill>
                  <a:schemeClr val="accent1">
                    <a:lumMod val="50000"/>
                  </a:schemeClr>
                </a:solidFill>
              </a:rPr>
              <a:t>رابعــاً : </a:t>
            </a:r>
            <a:r>
              <a:rPr lang="ar-SA" dirty="0" smtClean="0"/>
              <a:t>أسباب اجتماعية .</a:t>
            </a:r>
          </a:p>
          <a:p>
            <a:pPr lvl="1"/>
            <a:r>
              <a:rPr lang="ar-SA" dirty="0" smtClean="0"/>
              <a:t>  </a:t>
            </a:r>
            <a:r>
              <a:rPr lang="ar-SA" dirty="0" smtClean="0">
                <a:solidFill>
                  <a:schemeClr val="accent1">
                    <a:lumMod val="50000"/>
                  </a:schemeClr>
                </a:solidFill>
              </a:rPr>
              <a:t>خامساً : </a:t>
            </a:r>
            <a:r>
              <a:rPr lang="ar-SA" dirty="0" smtClean="0"/>
              <a:t>أسباب ذاتية .</a:t>
            </a:r>
          </a:p>
          <a:p>
            <a:pPr lvl="1"/>
            <a:r>
              <a:rPr lang="ar-SA" dirty="0" smtClean="0"/>
              <a:t>  </a:t>
            </a:r>
            <a:r>
              <a:rPr lang="ar-SA" dirty="0" smtClean="0">
                <a:solidFill>
                  <a:schemeClr val="accent1">
                    <a:lumMod val="50000"/>
                  </a:schemeClr>
                </a:solidFill>
              </a:rPr>
              <a:t>سادساَ : </a:t>
            </a:r>
            <a:r>
              <a:rPr lang="ar-SA" dirty="0" smtClean="0"/>
              <a:t>أسباب اقتصادية .</a:t>
            </a:r>
          </a:p>
          <a:p>
            <a:pPr lvl="1"/>
            <a:r>
              <a:rPr lang="ar-SA" dirty="0" smtClean="0"/>
              <a:t>  </a:t>
            </a:r>
            <a:r>
              <a:rPr lang="ar-SA" dirty="0" smtClean="0">
                <a:solidFill>
                  <a:schemeClr val="accent1">
                    <a:lumMod val="50000"/>
                  </a:schemeClr>
                </a:solidFill>
              </a:rPr>
              <a:t>سابعـاً : </a:t>
            </a:r>
            <a:r>
              <a:rPr lang="ar-SA" dirty="0" smtClean="0"/>
              <a:t>تأثير وسائل الإعلام .</a:t>
            </a:r>
          </a:p>
          <a:p>
            <a:pPr algn="just" rtl="1"/>
            <a:endParaRPr lang="ar-SA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685800" y="1066800"/>
            <a:ext cx="8610600" cy="4800599"/>
          </a:xfrm>
        </p:spPr>
        <p:txBody>
          <a:bodyPr/>
          <a:lstStyle/>
          <a:p>
            <a:endParaRPr lang="ar-SA" sz="4000" dirty="0" smtClean="0">
              <a:solidFill>
                <a:srgbClr val="192919"/>
              </a:solidFill>
            </a:endParaRPr>
          </a:p>
          <a:p>
            <a:r>
              <a:rPr lang="ar-SA" sz="4000" dirty="0" smtClean="0">
                <a:solidFill>
                  <a:srgbClr val="006600"/>
                </a:solidFill>
              </a:rPr>
              <a:t>تأثير السلوك العدواني على الموظف </a:t>
            </a:r>
            <a:r>
              <a:rPr lang="ar-SA" sz="4000" dirty="0" smtClean="0">
                <a:solidFill>
                  <a:srgbClr val="192919"/>
                </a:solidFill>
              </a:rPr>
              <a:t>:</a:t>
            </a:r>
          </a:p>
          <a:p>
            <a:endParaRPr lang="ar-SA" sz="1400" dirty="0" smtClean="0"/>
          </a:p>
          <a:p>
            <a:pPr lvl="1"/>
            <a:r>
              <a:rPr lang="ar-SA" dirty="0" smtClean="0"/>
              <a:t>	    أولاً    :  في المجال السلوكي .</a:t>
            </a:r>
          </a:p>
          <a:p>
            <a:pPr lvl="1"/>
            <a:r>
              <a:rPr lang="ar-SA" dirty="0" smtClean="0"/>
              <a:t>    ثانيـــاً :  في المجال الوظيفي .  </a:t>
            </a:r>
          </a:p>
          <a:p>
            <a:pPr lvl="1"/>
            <a:r>
              <a:rPr lang="ar-SA" dirty="0" smtClean="0"/>
              <a:t>    ثالثـــاً :  في المجال الاجتماعي  .</a:t>
            </a:r>
          </a:p>
          <a:p>
            <a:pPr lvl="1"/>
            <a:r>
              <a:rPr lang="ar-SA" dirty="0" smtClean="0"/>
              <a:t>   رابعــاً : في المجال الانفعالي . </a:t>
            </a:r>
          </a:p>
          <a:p>
            <a:endParaRPr lang="ar-SA" dirty="0" smtClean="0"/>
          </a:p>
          <a:p>
            <a:endParaRPr lang="ar-SA" dirty="0" smtClean="0"/>
          </a:p>
          <a:p>
            <a:endParaRPr lang="ar-SA" dirty="0" smtClean="0"/>
          </a:p>
          <a:p>
            <a:pPr algn="just" rtl="1"/>
            <a:endParaRPr lang="ar-SA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33400" y="457200"/>
            <a:ext cx="8724900" cy="5181601"/>
          </a:xfrm>
        </p:spPr>
        <p:txBody>
          <a:bodyPr/>
          <a:lstStyle/>
          <a:p>
            <a:pPr algn="just" rtl="1"/>
            <a:r>
              <a:rPr lang="ar-SA" sz="4000" dirty="0" smtClean="0">
                <a:solidFill>
                  <a:srgbClr val="006600"/>
                </a:solidFill>
              </a:rPr>
              <a:t>طرق الوقاية من السلوك العدواني :</a:t>
            </a:r>
          </a:p>
          <a:p>
            <a:pPr algn="just" rtl="1"/>
            <a:endParaRPr lang="ar-SA" sz="2400" dirty="0" smtClean="0"/>
          </a:p>
          <a:p>
            <a:pPr marL="457200" indent="-457200" algn="just" rtl="1">
              <a:buClr>
                <a:schemeClr val="tx1"/>
              </a:buClr>
              <a:buFont typeface="+mj-lt"/>
              <a:buAutoNum type="arabicPeriod"/>
            </a:pPr>
            <a:r>
              <a:rPr lang="ar-SA" sz="2400" dirty="0" smtClean="0"/>
              <a:t>إعطاء المؤسسة الأولوية للتربية الأخلاقية في العمل .</a:t>
            </a:r>
          </a:p>
          <a:p>
            <a:pPr marL="457200" indent="-457200" algn="just" rtl="1">
              <a:buClr>
                <a:schemeClr val="tx1"/>
              </a:buClr>
              <a:buFont typeface="+mj-lt"/>
              <a:buAutoNum type="arabicPeriod"/>
            </a:pPr>
            <a:r>
              <a:rPr lang="ar-SA" sz="2400" dirty="0" smtClean="0"/>
              <a:t>اختيار الإداريين والموظفين على أسس واضحة تجمع بين الكفاية العلمية والإدارية والرجاحة الخلقية .</a:t>
            </a:r>
          </a:p>
          <a:p>
            <a:pPr marL="457200" indent="-457200" algn="just" rtl="1">
              <a:buClr>
                <a:schemeClr val="tx1"/>
              </a:buClr>
              <a:buFont typeface="+mj-lt"/>
              <a:buAutoNum type="arabicPeriod"/>
            </a:pPr>
            <a:r>
              <a:rPr lang="ar-SA" sz="2400" dirty="0" smtClean="0"/>
              <a:t>العدالة في معاملة الموظف في المؤسسة .</a:t>
            </a:r>
          </a:p>
          <a:p>
            <a:pPr marL="457200" indent="-457200" algn="just" rtl="1">
              <a:buClr>
                <a:schemeClr val="tx1"/>
              </a:buClr>
              <a:buFont typeface="+mj-lt"/>
              <a:buAutoNum type="arabicPeriod"/>
            </a:pPr>
            <a:r>
              <a:rPr lang="ar-SA" sz="2400" dirty="0" smtClean="0"/>
              <a:t>العدالة في توزيع الواجبات والوظائف بين العاملين .</a:t>
            </a:r>
          </a:p>
          <a:p>
            <a:pPr marL="457200" indent="-457200" algn="just" rtl="1">
              <a:buClr>
                <a:schemeClr val="tx1"/>
              </a:buClr>
              <a:buFont typeface="+mj-lt"/>
              <a:buAutoNum type="arabicPeriod"/>
            </a:pPr>
            <a:r>
              <a:rPr lang="ar-SA" sz="2400" dirty="0" smtClean="0"/>
              <a:t>العدالة في قضايا الثواب والعقاب بين الموظفين .</a:t>
            </a:r>
          </a:p>
          <a:p>
            <a:pPr marL="457200" indent="-457200" algn="just" rtl="1">
              <a:buClr>
                <a:schemeClr val="tx1"/>
              </a:buClr>
              <a:buFont typeface="+mj-lt"/>
              <a:buAutoNum type="arabicPeriod"/>
            </a:pPr>
            <a:r>
              <a:rPr lang="ar-SA" sz="2400" dirty="0" smtClean="0"/>
              <a:t>إعطاء الحقوق الكاملة للموظفين .</a:t>
            </a:r>
          </a:p>
          <a:p>
            <a:pPr marL="457200" indent="-457200" algn="just" rtl="1">
              <a:buClr>
                <a:schemeClr val="tx1"/>
              </a:buClr>
              <a:buFont typeface="+mj-lt"/>
              <a:buAutoNum type="arabicPeriod"/>
            </a:pPr>
            <a:r>
              <a:rPr lang="ar-SA" sz="2400" dirty="0" smtClean="0"/>
              <a:t>العدالة في تقييم الأداء .</a:t>
            </a:r>
          </a:p>
          <a:p>
            <a:pPr marL="457200" indent="-457200" algn="just" rtl="1">
              <a:buClr>
                <a:schemeClr val="tx1"/>
              </a:buClr>
              <a:buFont typeface="+mj-lt"/>
              <a:buAutoNum type="arabicPeriod"/>
            </a:pPr>
            <a:r>
              <a:rPr lang="ar-SA" sz="2400" dirty="0" smtClean="0"/>
              <a:t>العدالة في الرواتب والحوافز .</a:t>
            </a:r>
          </a:p>
          <a:p>
            <a:pPr algn="just" rtl="1"/>
            <a:endParaRPr lang="ar-SA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04800" y="533400"/>
            <a:ext cx="8991600" cy="4953000"/>
          </a:xfrm>
        </p:spPr>
        <p:txBody>
          <a:bodyPr/>
          <a:lstStyle/>
          <a:p>
            <a:pPr algn="just" rtl="1"/>
            <a:r>
              <a:rPr lang="ar-SA" sz="3600" dirty="0" smtClean="0">
                <a:solidFill>
                  <a:srgbClr val="006600"/>
                </a:solidFill>
              </a:rPr>
              <a:t>الوسائل الممكنة لكيفية تفادي السلوك العدواني :</a:t>
            </a:r>
          </a:p>
          <a:p>
            <a:pPr algn="just" rtl="1"/>
            <a:endParaRPr lang="ar-SA" sz="1000" dirty="0" smtClean="0"/>
          </a:p>
          <a:p>
            <a:pPr lvl="1" algn="just" rtl="1"/>
            <a:endParaRPr lang="ar-SA" sz="900" dirty="0" smtClean="0"/>
          </a:p>
          <a:p>
            <a:pPr lvl="1" algn="just" rtl="1"/>
            <a:r>
              <a:rPr lang="ar-SA" dirty="0" smtClean="0"/>
              <a:t>أولاً    : مهام تقع مسؤولية تنفيذها على الإدارت .</a:t>
            </a:r>
          </a:p>
          <a:p>
            <a:pPr lvl="1" algn="just" rtl="1"/>
            <a:r>
              <a:rPr lang="ar-SA" dirty="0" smtClean="0"/>
              <a:t>ثانيـــاً : مهام يراعى تنفيذها من قبل الهيئة الإدارية .</a:t>
            </a:r>
          </a:p>
          <a:p>
            <a:pPr lvl="1" algn="just" rtl="1"/>
            <a:r>
              <a:rPr lang="ar-SA" dirty="0" smtClean="0"/>
              <a:t>ثالثـــاً : مهام تقع مسؤولية تنفيذها على لموظف :</a:t>
            </a:r>
          </a:p>
          <a:p>
            <a:pPr marL="1428750" lvl="3" indent="-514350" algn="just" rtl="1">
              <a:buClr>
                <a:schemeClr val="tx1"/>
              </a:buClr>
              <a:buFont typeface="+mj-lt"/>
              <a:buAutoNum type="arabicPeriod"/>
            </a:pPr>
            <a:r>
              <a:rPr lang="ar-SA" sz="2800" dirty="0" smtClean="0"/>
              <a:t>الالتزام بالتعليمات والأنظمة الموجودة في المؤسسة .</a:t>
            </a:r>
          </a:p>
          <a:p>
            <a:pPr marL="1428750" lvl="3" indent="-514350" algn="just" rtl="1">
              <a:buClr>
                <a:schemeClr val="tx1"/>
              </a:buClr>
              <a:buFont typeface="+mj-lt"/>
              <a:buAutoNum type="arabicPeriod"/>
            </a:pPr>
            <a:r>
              <a:rPr lang="ar-SA" sz="2800" dirty="0" smtClean="0"/>
              <a:t>إعلام الإدارة عن المشاكل والأخطاء الموجودة في العمل .</a:t>
            </a:r>
          </a:p>
          <a:p>
            <a:pPr marL="1428750" lvl="3" indent="-514350" algn="just" rtl="1">
              <a:buClr>
                <a:schemeClr val="tx1"/>
              </a:buClr>
              <a:buFont typeface="+mj-lt"/>
              <a:buAutoNum type="arabicPeriod"/>
            </a:pPr>
            <a:r>
              <a:rPr lang="ar-SA" sz="2800" dirty="0" smtClean="0"/>
              <a:t>التعاون مع الإدارة والرؤساء في تحقيق أهداف المؤسسة .</a:t>
            </a:r>
          </a:p>
          <a:p>
            <a:pPr marL="1428750" lvl="3" indent="-514350" algn="just" rtl="1">
              <a:buClr>
                <a:schemeClr val="tx1"/>
              </a:buClr>
              <a:buFont typeface="+mj-lt"/>
              <a:buAutoNum type="arabicPeriod"/>
            </a:pPr>
            <a:r>
              <a:rPr lang="ar-SA" sz="2800" dirty="0" smtClean="0"/>
              <a:t>احترام الزملاء والرؤساء بما يحقق مصلحة العمل .</a:t>
            </a:r>
          </a:p>
          <a:p>
            <a:pPr algn="just" rtl="1"/>
            <a:endParaRPr lang="ar-SA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33400" y="533400"/>
            <a:ext cx="8610600" cy="5257801"/>
          </a:xfrm>
        </p:spPr>
        <p:txBody>
          <a:bodyPr/>
          <a:lstStyle/>
          <a:p>
            <a:pPr algn="just" rtl="1"/>
            <a:r>
              <a:rPr lang="ar-SA" sz="4000" dirty="0" smtClean="0">
                <a:solidFill>
                  <a:srgbClr val="006600"/>
                </a:solidFill>
              </a:rPr>
              <a:t>مفهوم السلوك :</a:t>
            </a:r>
          </a:p>
          <a:p>
            <a:pPr algn="just" rtl="1"/>
            <a:endParaRPr lang="ar-SA" sz="1200" dirty="0" smtClean="0"/>
          </a:p>
          <a:p>
            <a:pPr algn="just" rtl="1"/>
            <a:r>
              <a:rPr lang="ar-SA" sz="2400" dirty="0" smtClean="0"/>
              <a:t>	</a:t>
            </a:r>
            <a:r>
              <a:rPr lang="ar-SA" sz="2400" dirty="0" smtClean="0">
                <a:solidFill>
                  <a:srgbClr val="C00000"/>
                </a:solidFill>
              </a:rPr>
              <a:t>تعريف السلوك : </a:t>
            </a:r>
            <a:r>
              <a:rPr lang="ar-SA" sz="2400" dirty="0" smtClean="0"/>
              <a:t>يعرف السلوك الإنساني بأنه كل الأفعال والنشاطات التي تصدر عن الفرد سواءً كات ظاهرة أم غير ظاهرة . ويعرفه آخرين أنه أي نشاط يصدر عن الإنسان سواءً كان أفعالاً يمكن ملاحظتها وقياسها كالنشاطات الفسيولوجية والحركية أو نشاطات تتم على نحو غير ملحوظ كالتفكير والتذكر والوساوس وغيرها .</a:t>
            </a:r>
          </a:p>
          <a:p>
            <a:pPr algn="just" rtl="1"/>
            <a:endParaRPr lang="ar-SA" sz="1000" dirty="0" smtClean="0"/>
          </a:p>
          <a:p>
            <a:pPr algn="just" rtl="1"/>
            <a:r>
              <a:rPr lang="ar-SA" sz="2400" b="1" dirty="0" smtClean="0">
                <a:solidFill>
                  <a:srgbClr val="006600"/>
                </a:solidFill>
              </a:rPr>
              <a:t>والسلوك نوعاً هما :</a:t>
            </a:r>
          </a:p>
          <a:p>
            <a:pPr algn="just" rtl="1"/>
            <a:r>
              <a:rPr lang="ar-SA" sz="2400" dirty="0" smtClean="0">
                <a:solidFill>
                  <a:srgbClr val="C00000"/>
                </a:solidFill>
              </a:rPr>
              <a:t>( </a:t>
            </a:r>
            <a:r>
              <a:rPr lang="ar-SA" sz="2400" dirty="0" err="1" smtClean="0">
                <a:solidFill>
                  <a:srgbClr val="C00000"/>
                </a:solidFill>
              </a:rPr>
              <a:t>أ</a:t>
            </a:r>
            <a:r>
              <a:rPr lang="ar-SA" sz="2400" dirty="0" smtClean="0">
                <a:solidFill>
                  <a:srgbClr val="C00000"/>
                </a:solidFill>
              </a:rPr>
              <a:t> ) السلوك الاستجابي : </a:t>
            </a:r>
            <a:r>
              <a:rPr lang="ar-SA" sz="2400" dirty="0" smtClean="0"/>
              <a:t>وهو السلوك الذي تتحكم به المثيرات التي تسبقه ، فبمجرد حدوث المثير يحدث السلوك ، فالحليب في فم الطفل يؤدي إلى إفراز اللعاب ، ونزول دموع العين عند تقطيع شرائح البصل وهكذا وتسمى المثيرات التي تسبق السلوك بالمثيرات القبلية .</a:t>
            </a:r>
          </a:p>
          <a:p>
            <a:pPr algn="just" rtl="1"/>
            <a:r>
              <a:rPr lang="ar-SA" sz="2400" dirty="0" smtClean="0">
                <a:solidFill>
                  <a:srgbClr val="C00000"/>
                </a:solidFill>
              </a:rPr>
              <a:t>(ب) السلوك الإجرائي : </a:t>
            </a:r>
            <a:r>
              <a:rPr lang="ar-SA" sz="2400" dirty="0" smtClean="0"/>
              <a:t>هو السلوك الذس يتحدد بفعل العوامل البيئية مثل العوامل الاقتصادية والاجتماعية والتربوية والدينية والجغرافية وغيرها .</a:t>
            </a:r>
          </a:p>
          <a:p>
            <a:pPr algn="just" rtl="1"/>
            <a:r>
              <a:rPr lang="ar-SA" sz="2400" dirty="0" smtClean="0"/>
              <a:t> </a:t>
            </a:r>
          </a:p>
          <a:p>
            <a:pPr algn="just" rtl="1"/>
            <a:endParaRPr lang="ar-SA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1600201"/>
            <a:ext cx="8572500" cy="3733799"/>
          </a:xfrm>
        </p:spPr>
        <p:txBody>
          <a:bodyPr/>
          <a:lstStyle/>
          <a:p>
            <a:pPr algn="just" rtl="1"/>
            <a:endParaRPr lang="ar-SA" sz="1000" dirty="0" smtClean="0">
              <a:solidFill>
                <a:srgbClr val="006600"/>
              </a:solidFill>
            </a:endParaRPr>
          </a:p>
          <a:p>
            <a:pPr algn="just" rtl="1"/>
            <a:r>
              <a:rPr lang="ar-SA" sz="4000" dirty="0" smtClean="0">
                <a:solidFill>
                  <a:srgbClr val="006600"/>
                </a:solidFill>
              </a:rPr>
              <a:t>الاتجاهات الرئيسية في تعديل السلوك :</a:t>
            </a:r>
          </a:p>
          <a:p>
            <a:pPr algn="just" rtl="1"/>
            <a:endParaRPr lang="ar-SA" sz="1600" dirty="0" smtClean="0"/>
          </a:p>
          <a:p>
            <a:pPr marL="1097280" lvl="2" indent="-457200" algn="just" rtl="1">
              <a:buClrTx/>
              <a:buFont typeface="+mj-lt"/>
              <a:buAutoNum type="arabicPeriod"/>
            </a:pPr>
            <a:r>
              <a:rPr lang="ar-SA" sz="2800" dirty="0" smtClean="0"/>
              <a:t>الاتجاه السلوكي .</a:t>
            </a:r>
          </a:p>
          <a:p>
            <a:pPr marL="1097280" lvl="2" indent="-457200" algn="just" rtl="1">
              <a:buClrTx/>
              <a:buFont typeface="+mj-lt"/>
              <a:buAutoNum type="arabicPeriod"/>
            </a:pPr>
            <a:r>
              <a:rPr lang="ar-SA" sz="2800" dirty="0" smtClean="0"/>
              <a:t>الاتجاه المعرفي .</a:t>
            </a:r>
          </a:p>
          <a:p>
            <a:pPr marL="1097280" lvl="2" indent="-457200" algn="just" rtl="1">
              <a:buClrTx/>
              <a:buFont typeface="+mj-lt"/>
              <a:buAutoNum type="arabicPeriod"/>
            </a:pPr>
            <a:r>
              <a:rPr lang="ar-SA" sz="2800" dirty="0" smtClean="0"/>
              <a:t>اتجاه التعلم الاجتماعي .</a:t>
            </a:r>
          </a:p>
          <a:p>
            <a:pPr algn="just" rtl="1"/>
            <a:endParaRPr lang="ar-SA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1981200" y="3352800"/>
            <a:ext cx="5257800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rtl="0"/>
            <a:r>
              <a:rPr lang="ar-EG" sz="7200" dirty="0">
                <a:solidFill>
                  <a:schemeClr val="bg1"/>
                </a:solidFill>
                <a:latin typeface="Calibri" pitchFamily="34" charset="0"/>
              </a:rPr>
              <a:t>بحمد </a:t>
            </a:r>
            <a:r>
              <a:rPr lang="ar-EG" sz="7200" dirty="0" smtClean="0">
                <a:solidFill>
                  <a:schemeClr val="bg1"/>
                </a:solidFill>
                <a:latin typeface="Calibri" pitchFamily="34" charset="0"/>
              </a:rPr>
              <a:t>الله</a:t>
            </a:r>
            <a:endParaRPr lang="en-US" sz="7200" dirty="0" smtClean="0">
              <a:solidFill>
                <a:schemeClr val="bg1"/>
              </a:solidFill>
              <a:latin typeface="Calibri" pitchFamily="34" charset="0"/>
            </a:endParaRPr>
          </a:p>
          <a:p>
            <a:pPr algn="ctr" rtl="0"/>
            <a:endParaRPr lang="ar-SA" sz="3600" dirty="0" smtClean="0">
              <a:solidFill>
                <a:schemeClr val="bg1"/>
              </a:solidFill>
              <a:latin typeface="Calibri" pitchFamily="34" charset="0"/>
            </a:endParaRPr>
          </a:p>
          <a:p>
            <a:pPr algn="ctr" rtl="0"/>
            <a:r>
              <a:rPr lang="ar-SA" sz="3600" dirty="0" smtClean="0">
                <a:solidFill>
                  <a:schemeClr val="bg1"/>
                </a:solidFill>
                <a:latin typeface="Calibri" pitchFamily="34" charset="0"/>
              </a:rPr>
              <a:t>مع تمنياتي للجميع بالتوفيق والنجاح</a:t>
            </a:r>
            <a:endParaRPr lang="en-US" sz="36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1665</TotalTime>
  <Words>249</Words>
  <Application>Microsoft Office PowerPoint</Application>
  <PresentationFormat>A4 Paper (210x297 mm)‎</PresentationFormat>
  <Paragraphs>82</Paragraphs>
  <Slides>11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11</vt:i4>
      </vt:variant>
    </vt:vector>
  </HeadingPairs>
  <TitlesOfParts>
    <vt:vector size="12" baseType="lpstr">
      <vt:lpstr>Office Theme</vt:lpstr>
      <vt:lpstr>الشريحة 1</vt:lpstr>
      <vt:lpstr>        المحاضرة السابعة   السلوك العدواني للموظف وأخلاقيات الأعمال          </vt:lpstr>
      <vt:lpstr>الشريحة 3</vt:lpstr>
      <vt:lpstr>الشريحة 4</vt:lpstr>
      <vt:lpstr>الشريحة 5</vt:lpstr>
      <vt:lpstr>الشريحة 6</vt:lpstr>
      <vt:lpstr>الشريحة 7</vt:lpstr>
      <vt:lpstr>الشريحة 8</vt:lpstr>
      <vt:lpstr>الشريحة 9</vt:lpstr>
      <vt:lpstr>الشريحة 10</vt:lpstr>
      <vt:lpstr>الشريحة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new</cp:lastModifiedBy>
  <cp:revision>185</cp:revision>
  <dcterms:created xsi:type="dcterms:W3CDTF">2009-10-14T19:14:34Z</dcterms:created>
  <dcterms:modified xsi:type="dcterms:W3CDTF">2015-03-22T09:21:46Z</dcterms:modified>
</cp:coreProperties>
</file>