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2" r:id="rId3"/>
    <p:sldId id="308" r:id="rId4"/>
    <p:sldId id="314" r:id="rId5"/>
    <p:sldId id="310" r:id="rId6"/>
    <p:sldId id="315" r:id="rId7"/>
    <p:sldId id="316" r:id="rId8"/>
    <p:sldId id="317" r:id="rId9"/>
    <p:sldId id="318" r:id="rId10"/>
    <p:sldId id="324" r:id="rId11"/>
    <p:sldId id="325" r:id="rId12"/>
    <p:sldId id="326" r:id="rId13"/>
    <p:sldId id="30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A79C"/>
    <a:srgbClr val="D52D26"/>
    <a:srgbClr val="EDBD1F"/>
    <a:srgbClr val="ECA02F"/>
    <a:srgbClr val="D98061"/>
    <a:srgbClr val="8E6334"/>
    <a:srgbClr val="313B4A"/>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00" autoAdjust="0"/>
    <p:restoredTop sz="94664" autoAdjust="0"/>
  </p:normalViewPr>
  <p:slideViewPr>
    <p:cSldViewPr>
      <p:cViewPr>
        <p:scale>
          <a:sx n="90" d="100"/>
          <a:sy n="90" d="100"/>
        </p:scale>
        <p:origin x="-1236"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313023"/>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3700" b="1" dirty="0" smtClean="0">
                <a:latin typeface="AYM Wadiy S_U normal."/>
                <a:cs typeface="Times New Roman" pitchFamily="18" charset="0"/>
              </a:rPr>
              <a:t>الأخلاق الإسلامية وآداب المهنة</a:t>
            </a: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latin typeface="Calibri" pitchFamily="34" charset="0"/>
                <a:cs typeface="Times New Roman" pitchFamily="18" charset="0"/>
              </a:rPr>
              <a:t>د/ عبد الله الديرشوي </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الثانية عشرة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064568" y="3717032"/>
            <a:ext cx="7704856" cy="194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800" b="1" dirty="0">
                <a:solidFill>
                  <a:srgbClr val="FF0000"/>
                </a:solidFill>
              </a:rPr>
              <a:t>خُلُق </a:t>
            </a:r>
            <a:r>
              <a:rPr lang="ar-SA" sz="4800" b="1" dirty="0" smtClean="0">
                <a:solidFill>
                  <a:srgbClr val="FF0000"/>
                </a:solidFill>
              </a:rPr>
              <a:t>التعاون المهني</a:t>
            </a:r>
            <a:endParaRPr lang="en-US" sz="4800" dirty="0">
              <a:solidFill>
                <a:srgbClr val="FF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rgbClr val="EDBD1F"/>
                </a:solidFill>
              </a:rPr>
              <a:t>الأخلاق الإسلامية وآداب المهنة                                                        المحاضرة </a:t>
            </a:r>
            <a:r>
              <a:rPr lang="ar-SA" sz="2000" dirty="0" smtClean="0">
                <a:solidFill>
                  <a:srgbClr val="EDBD1F"/>
                </a:solidFill>
              </a:rPr>
              <a:t>الثانية عشرة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65127" y="836713"/>
            <a:ext cx="9196386" cy="5472608"/>
          </a:xfrm>
        </p:spPr>
        <p:txBody>
          <a:bodyPr/>
          <a:lstStyle/>
          <a:p>
            <a:pPr lvl="0" algn="just" rtl="1"/>
            <a:r>
              <a:rPr lang="ar-SA" sz="2800" b="1" u="sng" dirty="0">
                <a:solidFill>
                  <a:srgbClr val="43A79C"/>
                </a:solidFill>
                <a:cs typeface="+mn-cs"/>
              </a:rPr>
              <a:t>تعريف التعاون المهني: </a:t>
            </a:r>
            <a:endParaRPr lang="en-US" sz="2800" b="1" u="sng" dirty="0">
              <a:solidFill>
                <a:srgbClr val="43A79C"/>
              </a:solidFill>
              <a:cs typeface="+mn-cs"/>
            </a:endParaRPr>
          </a:p>
          <a:p>
            <a:pPr algn="just" rtl="1"/>
            <a:r>
              <a:rPr lang="ar-SA" sz="2800" b="1" dirty="0">
                <a:solidFill>
                  <a:srgbClr val="D52D26"/>
                </a:solidFill>
                <a:cs typeface="+mn-cs"/>
              </a:rPr>
              <a:t>التعاون لغة</a:t>
            </a:r>
            <a:r>
              <a:rPr lang="ar-EG" sz="2800" b="1" dirty="0">
                <a:solidFill>
                  <a:srgbClr val="D52D26"/>
                </a:solidFill>
                <a:cs typeface="+mn-cs"/>
              </a:rPr>
              <a:t>:</a:t>
            </a:r>
            <a:r>
              <a:rPr lang="ar-SA" sz="2800" b="1" dirty="0">
                <a:solidFill>
                  <a:srgbClr val="D52D26"/>
                </a:solidFill>
                <a:cs typeface="+mn-cs"/>
              </a:rPr>
              <a:t> </a:t>
            </a:r>
            <a:r>
              <a:rPr lang="ar-SA" sz="2800" b="1" dirty="0">
                <a:solidFill>
                  <a:schemeClr val="tx1"/>
                </a:solidFill>
                <a:cs typeface="+mn-cs"/>
              </a:rPr>
              <a:t>المساعدة</a:t>
            </a:r>
            <a:r>
              <a:rPr lang="ar-EG" sz="2800" b="1" dirty="0">
                <a:solidFill>
                  <a:schemeClr val="tx1"/>
                </a:solidFill>
                <a:cs typeface="+mn-cs"/>
              </a:rPr>
              <a:t>،</a:t>
            </a:r>
            <a:r>
              <a:rPr lang="ar-SA" sz="2800" b="1" dirty="0">
                <a:solidFill>
                  <a:schemeClr val="tx1"/>
                </a:solidFill>
                <a:cs typeface="+mn-cs"/>
              </a:rPr>
              <a:t> م</a:t>
            </a:r>
            <a:r>
              <a:rPr lang="ar-EG" sz="2800" b="1" dirty="0">
                <a:solidFill>
                  <a:schemeClr val="tx1"/>
                </a:solidFill>
                <a:cs typeface="+mn-cs"/>
              </a:rPr>
              <a:t>ِ</a:t>
            </a:r>
            <a:r>
              <a:rPr lang="ar-SA" sz="2800" b="1" dirty="0">
                <a:solidFill>
                  <a:schemeClr val="tx1"/>
                </a:solidFill>
                <a:cs typeface="+mn-cs"/>
              </a:rPr>
              <a:t>ن</a:t>
            </a:r>
            <a:r>
              <a:rPr lang="ar-EG" sz="2800" b="1" dirty="0">
                <a:solidFill>
                  <a:schemeClr val="tx1"/>
                </a:solidFill>
                <a:cs typeface="+mn-cs"/>
              </a:rPr>
              <a:t>ْ</a:t>
            </a:r>
            <a:r>
              <a:rPr lang="ar-SA" sz="2800" b="1" dirty="0">
                <a:solidFill>
                  <a:schemeClr val="tx1"/>
                </a:solidFill>
                <a:cs typeface="+mn-cs"/>
              </a:rPr>
              <a:t> عاونه وأعانه إذا ساعده وكان ظهيراً له. والمعاون</a:t>
            </a:r>
            <a:r>
              <a:rPr lang="ar-EG" sz="2800" b="1" dirty="0">
                <a:solidFill>
                  <a:schemeClr val="tx1"/>
                </a:solidFill>
                <a:cs typeface="+mn-cs"/>
              </a:rPr>
              <a:t>:</a:t>
            </a:r>
            <a:r>
              <a:rPr lang="ar-SA" sz="2800" b="1" dirty="0">
                <a:solidFill>
                  <a:schemeClr val="tx1"/>
                </a:solidFill>
                <a:cs typeface="+mn-cs"/>
              </a:rPr>
              <a:t> المساعد والظهير على الأمر.</a:t>
            </a:r>
            <a:endParaRPr lang="en-US" sz="2800" b="1" dirty="0">
              <a:solidFill>
                <a:schemeClr val="tx1"/>
              </a:solidFill>
              <a:cs typeface="+mn-cs"/>
            </a:endParaRPr>
          </a:p>
          <a:p>
            <a:pPr algn="just" rtl="1"/>
            <a:r>
              <a:rPr lang="ar-SA" sz="2800" b="1" dirty="0">
                <a:solidFill>
                  <a:schemeClr val="tx1"/>
                </a:solidFill>
                <a:cs typeface="+mn-cs"/>
              </a:rPr>
              <a:t>وليس للتعاون معنى اصطلاحي خارج عن معناه اللغوي.</a:t>
            </a:r>
            <a:endParaRPr lang="en-US" sz="2800" b="1" dirty="0">
              <a:solidFill>
                <a:schemeClr val="tx1"/>
              </a:solidFill>
              <a:cs typeface="+mn-cs"/>
            </a:endParaRPr>
          </a:p>
          <a:p>
            <a:pPr algn="just" rtl="1"/>
            <a:r>
              <a:rPr lang="ar-SA" sz="2800" b="1" dirty="0">
                <a:solidFill>
                  <a:schemeClr val="tx1"/>
                </a:solidFill>
                <a:cs typeface="+mn-cs"/>
              </a:rPr>
              <a:t>فالمقصود بهذا الخُلُق أن يساعد أطراف المهنة بعضهم في أدائها بروح الفريق.</a:t>
            </a:r>
            <a:endParaRPr lang="en-US" sz="2800" b="1" dirty="0">
              <a:solidFill>
                <a:schemeClr val="tx1"/>
              </a:solidFill>
              <a:cs typeface="+mn-cs"/>
            </a:endParaRPr>
          </a:p>
          <a:p>
            <a:pPr algn="just" rtl="1"/>
            <a:r>
              <a:rPr lang="ar-SA" sz="2800" b="1" dirty="0">
                <a:solidFill>
                  <a:schemeClr val="tx1"/>
                </a:solidFill>
                <a:cs typeface="+mn-cs"/>
              </a:rPr>
              <a:t>وإنما يتحقق ذلك بالتزام الأطراف </a:t>
            </a:r>
            <a:r>
              <a:rPr lang="ar-SA" sz="2800" b="1" dirty="0" err="1">
                <a:solidFill>
                  <a:schemeClr val="tx1"/>
                </a:solidFill>
                <a:cs typeface="+mn-cs"/>
              </a:rPr>
              <a:t>تسييد</a:t>
            </a:r>
            <a:r>
              <a:rPr lang="ar-SA" sz="2800" b="1" dirty="0">
                <a:solidFill>
                  <a:schemeClr val="tx1"/>
                </a:solidFill>
                <a:cs typeface="+mn-cs"/>
              </a:rPr>
              <a:t> معاني الأخوة, والتناصح, والشورى والصبر على المكار. </a:t>
            </a:r>
            <a:endParaRPr lang="en-US" sz="2800" b="1" dirty="0">
              <a:solidFill>
                <a:schemeClr val="tx1"/>
              </a:solidFill>
              <a:cs typeface="+mn-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a:xfrm>
            <a:off x="365126" y="116632"/>
            <a:ext cx="8915400" cy="6480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a:solidFill>
                  <a:srgbClr val="EDBD1F"/>
                </a:solidFill>
              </a:rPr>
              <a:t>الأخلاق الإسلامية وآداب المهنة                                                        المحاضرة </a:t>
            </a:r>
            <a:r>
              <a:rPr lang="ar-SA" sz="2000" dirty="0" smtClean="0">
                <a:solidFill>
                  <a:srgbClr val="EDBD1F"/>
                </a:solidFill>
              </a:rPr>
              <a:t>الثانية عشرة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الثانية عشرة</a:t>
            </a:r>
            <a:endParaRPr lang="ar-SA" sz="2000" b="1" dirty="0">
              <a:solidFill>
                <a:srgbClr val="EDBD1F"/>
              </a:solidFill>
            </a:endParaRPr>
          </a:p>
        </p:txBody>
      </p:sp>
      <p:sp>
        <p:nvSpPr>
          <p:cNvPr id="3" name="عنصر نائب للمحتوى 2"/>
          <p:cNvSpPr>
            <a:spLocks noGrp="1"/>
          </p:cNvSpPr>
          <p:nvPr>
            <p:ph sz="half" idx="13"/>
          </p:nvPr>
        </p:nvSpPr>
        <p:spPr>
          <a:xfrm>
            <a:off x="344488" y="908720"/>
            <a:ext cx="9217024" cy="5472608"/>
          </a:xfrm>
        </p:spPr>
        <p:txBody>
          <a:bodyPr/>
          <a:lstStyle/>
          <a:p>
            <a:pPr lvl="0"/>
            <a:r>
              <a:rPr lang="ar-SA" b="1" u="sng" dirty="0">
                <a:solidFill>
                  <a:srgbClr val="43A79C"/>
                </a:solidFill>
              </a:rPr>
              <a:t>الأدلة الشرعية في الحَثِّ على التعاون:</a:t>
            </a:r>
            <a:endParaRPr lang="en-US" b="1" u="sng" dirty="0">
              <a:solidFill>
                <a:srgbClr val="43A79C"/>
              </a:solidFill>
            </a:endParaRPr>
          </a:p>
          <a:p>
            <a:pPr algn="just"/>
            <a:r>
              <a:rPr lang="ar-SA" sz="2600" b="1" dirty="0">
                <a:solidFill>
                  <a:schemeClr val="tx1"/>
                </a:solidFill>
                <a:cs typeface="+mn-cs"/>
              </a:rPr>
              <a:t>وردت آيات وأحاديث كثيرة تحث المسلم على التحلي بخلق التعاون, منها:</a:t>
            </a:r>
            <a:endParaRPr lang="en-US" sz="2600" b="1" dirty="0">
              <a:solidFill>
                <a:schemeClr val="tx1"/>
              </a:solidFill>
              <a:cs typeface="+mn-cs"/>
            </a:endParaRPr>
          </a:p>
          <a:p>
            <a:pPr lvl="0" algn="just"/>
            <a:r>
              <a:rPr lang="ar-SA" sz="2600" b="1" dirty="0" smtClean="0">
                <a:solidFill>
                  <a:schemeClr val="tx1"/>
                </a:solidFill>
                <a:cs typeface="+mn-cs"/>
              </a:rPr>
              <a:t>1- </a:t>
            </a:r>
            <a:r>
              <a:rPr lang="ar-EG" sz="2600" b="1" dirty="0" smtClean="0">
                <a:solidFill>
                  <a:schemeClr val="tx1"/>
                </a:solidFill>
                <a:cs typeface="+mn-cs"/>
              </a:rPr>
              <a:t>قوله </a:t>
            </a:r>
            <a:r>
              <a:rPr lang="ar-EG" sz="2600" b="1" dirty="0">
                <a:solidFill>
                  <a:schemeClr val="tx1"/>
                </a:solidFill>
                <a:cs typeface="+mn-cs"/>
              </a:rPr>
              <a:t>تعالى: {</a:t>
            </a:r>
            <a:r>
              <a:rPr lang="ar-SA" sz="2600" b="1" dirty="0">
                <a:solidFill>
                  <a:schemeClr val="tx1"/>
                </a:solidFill>
                <a:cs typeface="+mn-cs"/>
              </a:rPr>
              <a:t>وَتَعَاوَنُوا عَلَى البِرِّ وَالتَّقْوَى</a:t>
            </a:r>
            <a:r>
              <a:rPr lang="ar-EG" sz="2600" b="1" dirty="0">
                <a:solidFill>
                  <a:schemeClr val="tx1"/>
                </a:solidFill>
                <a:cs typeface="+mn-cs"/>
              </a:rPr>
              <a:t>} </a:t>
            </a:r>
            <a:r>
              <a:rPr lang="ar-SA" sz="2600" b="1" dirty="0">
                <a:solidFill>
                  <a:schemeClr val="tx1"/>
                </a:solidFill>
                <a:cs typeface="+mn-cs"/>
              </a:rPr>
              <a:t>(المائدة: 2). </a:t>
            </a:r>
            <a:endParaRPr lang="en-US" sz="2600" b="1" dirty="0">
              <a:solidFill>
                <a:schemeClr val="tx1"/>
              </a:solidFill>
              <a:cs typeface="+mn-cs"/>
            </a:endParaRPr>
          </a:p>
          <a:p>
            <a:pPr algn="just"/>
            <a:r>
              <a:rPr lang="ar-SA" sz="2600" b="1" dirty="0">
                <a:solidFill>
                  <a:schemeClr val="tx1"/>
                </a:solidFill>
                <a:cs typeface="+mn-cs"/>
              </a:rPr>
              <a:t>وجه الدلالة في الآية أنها أمرت المؤمنين بالتعاون على البِر والتقوى, والبر اسم جامع لكل خير, ولا شك أن التعاون على أداء المهنة ومتطلباتها أحد صورها, مادامت في إطار الحلال, فيكون مأموراً به.</a:t>
            </a:r>
            <a:endParaRPr lang="en-US" sz="2600" b="1" dirty="0">
              <a:solidFill>
                <a:schemeClr val="tx1"/>
              </a:solidFill>
              <a:cs typeface="+mn-cs"/>
            </a:endParaRPr>
          </a:p>
          <a:p>
            <a:pPr lvl="0" algn="just"/>
            <a:r>
              <a:rPr lang="ar-SA" sz="2600" b="1" dirty="0" smtClean="0">
                <a:solidFill>
                  <a:schemeClr val="tx1"/>
                </a:solidFill>
                <a:cs typeface="+mn-cs"/>
              </a:rPr>
              <a:t>2- </a:t>
            </a:r>
            <a:r>
              <a:rPr lang="ar-EG" sz="2600" b="1" dirty="0" smtClean="0">
                <a:solidFill>
                  <a:schemeClr val="tx1"/>
                </a:solidFill>
                <a:cs typeface="+mn-cs"/>
              </a:rPr>
              <a:t>قوله </a:t>
            </a:r>
            <a:r>
              <a:rPr lang="ar-EG" sz="2600" b="1" dirty="0">
                <a:solidFill>
                  <a:schemeClr val="tx1"/>
                </a:solidFill>
                <a:cs typeface="+mn-cs"/>
              </a:rPr>
              <a:t>تعالى </a:t>
            </a:r>
            <a:r>
              <a:rPr lang="ar-SA" sz="2600" b="1" dirty="0">
                <a:solidFill>
                  <a:schemeClr val="tx1"/>
                </a:solidFill>
                <a:cs typeface="+mn-cs"/>
              </a:rPr>
              <a:t>على لسان ذي القرنين</a:t>
            </a:r>
            <a:r>
              <a:rPr lang="ar-EG" sz="2600" b="1" dirty="0">
                <a:solidFill>
                  <a:schemeClr val="tx1"/>
                </a:solidFill>
                <a:cs typeface="+mn-cs"/>
              </a:rPr>
              <a:t>: {</a:t>
            </a:r>
            <a:r>
              <a:rPr lang="ar-SA" sz="2600" b="1" dirty="0">
                <a:solidFill>
                  <a:schemeClr val="tx1"/>
                </a:solidFill>
                <a:cs typeface="+mn-cs"/>
              </a:rPr>
              <a:t>قَالَ مَا مَكَّنِّي فِيهِ رَبِّي خَيْرٌ فَأَعِينُونِي بِقُوَّةٍ أَجْعَلْ بَيْنَكُمْ وَبَيْنَهُمْ رَدْماً</a:t>
            </a:r>
            <a:r>
              <a:rPr lang="ar-EG" sz="2600" b="1" dirty="0">
                <a:solidFill>
                  <a:schemeClr val="tx1"/>
                </a:solidFill>
                <a:cs typeface="+mn-cs"/>
              </a:rPr>
              <a:t>} </a:t>
            </a:r>
            <a:r>
              <a:rPr lang="ar-SA" sz="2600" b="1" dirty="0">
                <a:solidFill>
                  <a:schemeClr val="tx1"/>
                </a:solidFill>
                <a:cs typeface="+mn-cs"/>
              </a:rPr>
              <a:t>(الكهف:95). وذو القرنين؛ هو مَنْ هو في قوته ودهائه, وقد طلب العون لإنجاز ما يريدونه, لأن الفرد قليل بنفسه, كثير بإخوانه. </a:t>
            </a:r>
            <a:endParaRPr lang="en-US" sz="2600" b="1" dirty="0">
              <a:solidFill>
                <a:schemeClr val="tx1"/>
              </a:solidFill>
              <a:cs typeface="+mn-cs"/>
            </a:endParaRPr>
          </a:p>
          <a:p>
            <a:pPr lvl="0" algn="just"/>
            <a:r>
              <a:rPr lang="ar-SA" sz="2600" b="1" dirty="0" smtClean="0">
                <a:solidFill>
                  <a:schemeClr val="tx1"/>
                </a:solidFill>
                <a:cs typeface="+mn-cs"/>
              </a:rPr>
              <a:t>3- </a:t>
            </a:r>
            <a:r>
              <a:rPr lang="ar-EG" sz="2600" b="1" dirty="0" smtClean="0">
                <a:solidFill>
                  <a:schemeClr val="tx1"/>
                </a:solidFill>
                <a:cs typeface="+mn-cs"/>
              </a:rPr>
              <a:t>قوله </a:t>
            </a:r>
            <a:r>
              <a:rPr lang="ar-EG" sz="2600" b="1" dirty="0">
                <a:solidFill>
                  <a:schemeClr val="tx1"/>
                </a:solidFill>
                <a:cs typeface="+mn-cs"/>
              </a:rPr>
              <a:t>تعالى </a:t>
            </a:r>
            <a:r>
              <a:rPr lang="ar-SA" sz="2600" b="1" dirty="0">
                <a:solidFill>
                  <a:schemeClr val="tx1"/>
                </a:solidFill>
                <a:cs typeface="+mn-cs"/>
              </a:rPr>
              <a:t>على لسان موسى </a:t>
            </a:r>
            <a:r>
              <a:rPr lang="en-US" sz="2600" b="1" dirty="0">
                <a:solidFill>
                  <a:schemeClr val="tx1"/>
                </a:solidFill>
                <a:cs typeface="+mn-cs"/>
                <a:sym typeface="AGA Arabesque"/>
              </a:rPr>
              <a:t></a:t>
            </a:r>
            <a:r>
              <a:rPr lang="ar-SA" sz="2600" b="1" dirty="0">
                <a:solidFill>
                  <a:schemeClr val="tx1"/>
                </a:solidFill>
                <a:cs typeface="+mn-cs"/>
              </a:rPr>
              <a:t>: </a:t>
            </a:r>
            <a:r>
              <a:rPr lang="ar-EG" sz="2600" b="1" dirty="0">
                <a:solidFill>
                  <a:schemeClr val="tx1"/>
                </a:solidFill>
                <a:cs typeface="+mn-cs"/>
              </a:rPr>
              <a:t>{واجعلْ لِّي وزيراً مِّنْ أَهْلِي هَارُونَ أَخِي اشْدُدْ بِهِ أَزْرِي وَأَشْرِكْهُ فِي أَمْرِي} (طه: 29– 32</a:t>
            </a:r>
            <a:r>
              <a:rPr lang="ar-EG" sz="2600" b="1" dirty="0" smtClean="0">
                <a:solidFill>
                  <a:schemeClr val="tx1"/>
                </a:solidFill>
                <a:cs typeface="+mn-cs"/>
              </a:rPr>
              <a:t>).</a:t>
            </a:r>
            <a:endParaRPr lang="ar-SA" sz="2600" b="1" dirty="0" smtClean="0">
              <a:solidFill>
                <a:schemeClr val="tx1"/>
              </a:solidFill>
              <a:cs typeface="+mn-cs"/>
            </a:endParaRPr>
          </a:p>
          <a:p>
            <a:pPr lvl="0" algn="just"/>
            <a:r>
              <a:rPr lang="ar-EG" sz="2600" b="1" dirty="0">
                <a:solidFill>
                  <a:schemeClr val="tx1"/>
                </a:solidFill>
              </a:rPr>
              <a:t>وجه الدلالة أن موسى </a:t>
            </a:r>
            <a:r>
              <a:rPr lang="en-US" sz="2600" b="1" dirty="0">
                <a:solidFill>
                  <a:schemeClr val="tx1"/>
                </a:solidFill>
                <a:sym typeface="AGA Arabesque"/>
              </a:rPr>
              <a:t></a:t>
            </a:r>
            <a:r>
              <a:rPr lang="ar-EG" sz="2600" b="1" dirty="0">
                <a:solidFill>
                  <a:schemeClr val="tx1"/>
                </a:solidFill>
              </a:rPr>
              <a:t> سأل الله أن يجعل أخاه هارون </a:t>
            </a:r>
            <a:r>
              <a:rPr lang="en-US" sz="2600" b="1" dirty="0">
                <a:solidFill>
                  <a:schemeClr val="tx1"/>
                </a:solidFill>
                <a:sym typeface="AGA Arabesque"/>
              </a:rPr>
              <a:t></a:t>
            </a:r>
            <a:r>
              <a:rPr lang="ar-EG" sz="2600" b="1" dirty="0">
                <a:solidFill>
                  <a:schemeClr val="tx1"/>
                </a:solidFill>
              </a:rPr>
              <a:t> وزيراً له, (والوزير من</a:t>
            </a:r>
            <a:r>
              <a:rPr lang="ar-EG" sz="2600" b="1" dirty="0" smtClean="0">
                <a:cs typeface="+mn-cs"/>
              </a:rPr>
              <a:t> </a:t>
            </a:r>
            <a:endParaRPr lang="en-US" sz="2600" b="1" dirty="0">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39035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a:solidFill>
                  <a:srgbClr val="EDBD1F"/>
                </a:solidFill>
              </a:rPr>
              <a:t>الأخلاق الإسلامية وآداب المهنة                                                        المحاضرة </a:t>
            </a:r>
            <a:r>
              <a:rPr lang="ar-SA" sz="2000" dirty="0" smtClean="0">
                <a:solidFill>
                  <a:srgbClr val="EDBD1F"/>
                </a:solidFill>
              </a:rPr>
              <a:t>الثانية عشرة</a:t>
            </a:r>
            <a:endParaRPr lang="en-US" sz="2000" dirty="0">
              <a:solidFill>
                <a:srgbClr val="EDBD1F"/>
              </a:solidFill>
            </a:endParaRPr>
          </a:p>
        </p:txBody>
      </p:sp>
      <p:sp>
        <p:nvSpPr>
          <p:cNvPr id="8" name="Content Placeholder 4"/>
          <p:cNvSpPr>
            <a:spLocks noGrp="1"/>
          </p:cNvSpPr>
          <p:nvPr>
            <p:ph sz="half" idx="13"/>
          </p:nvPr>
        </p:nvSpPr>
        <p:spPr>
          <a:xfrm>
            <a:off x="344488" y="836712"/>
            <a:ext cx="9217024" cy="5472608"/>
          </a:xfrm>
        </p:spPr>
        <p:txBody>
          <a:bodyPr/>
          <a:lstStyle/>
          <a:p>
            <a:pPr algn="just"/>
            <a:r>
              <a:rPr lang="ar-EG" sz="2600" b="1" dirty="0" smtClean="0">
                <a:solidFill>
                  <a:schemeClr val="tx1"/>
                </a:solidFill>
              </a:rPr>
              <a:t>المؤازرة</a:t>
            </a:r>
            <a:r>
              <a:rPr lang="ar-EG" sz="2600" b="1" dirty="0">
                <a:solidFill>
                  <a:schemeClr val="tx1"/>
                </a:solidFill>
              </a:rPr>
              <a:t>, وهي المعونة والمساعدة), ليعينه في حمل أعباء الدعوة إلى الله, وتبليغ الرسالة, لما لذلك من دورٍ مهم في أداء المهمة على الوجه الأكمل.</a:t>
            </a:r>
            <a:endParaRPr lang="en-US" sz="2600" b="1" dirty="0">
              <a:solidFill>
                <a:schemeClr val="tx1"/>
              </a:solidFill>
            </a:endParaRPr>
          </a:p>
          <a:p>
            <a:pPr lvl="0" algn="just"/>
            <a:r>
              <a:rPr lang="ar-SA" sz="2600" b="1" dirty="0" smtClean="0">
                <a:solidFill>
                  <a:schemeClr val="tx1"/>
                </a:solidFill>
                <a:cs typeface="+mn-cs"/>
              </a:rPr>
              <a:t>4- </a:t>
            </a:r>
            <a:r>
              <a:rPr lang="ar-EG" sz="2600" b="1" dirty="0" smtClean="0">
                <a:solidFill>
                  <a:schemeClr val="tx1"/>
                </a:solidFill>
                <a:cs typeface="+mn-cs"/>
              </a:rPr>
              <a:t>قوله </a:t>
            </a:r>
            <a:r>
              <a:rPr lang="en-US" sz="2600" b="1" dirty="0" smtClean="0">
                <a:solidFill>
                  <a:schemeClr val="tx1"/>
                </a:solidFill>
                <a:cs typeface="+mn-cs"/>
                <a:sym typeface="AGA Arabesque"/>
              </a:rPr>
              <a:t></a:t>
            </a:r>
            <a:r>
              <a:rPr lang="ar-EG" sz="2600" b="1" dirty="0" smtClean="0">
                <a:solidFill>
                  <a:schemeClr val="tx1"/>
                </a:solidFill>
                <a:cs typeface="+mn-cs"/>
              </a:rPr>
              <a:t>: </a:t>
            </a:r>
            <a:r>
              <a:rPr lang="ar-EG" sz="2600" b="1" dirty="0">
                <a:solidFill>
                  <a:schemeClr val="tx1"/>
                </a:solidFill>
                <a:cs typeface="+mn-cs"/>
              </a:rPr>
              <a:t>(مَنْ نَفَّسَ عَنْ مُؤْمِنٍ كُرْبَةً مِنْ كُرَبِ الدُّنْيَا، نَفَّسَ اللهُ عَنْهُ كُرْبَةً مِنْ كُرَبِ يَوْمِ الْقِيَامَةِ، وَمَنْ يَسَّرَ عَلَى </a:t>
            </a:r>
            <a:r>
              <a:rPr lang="ar-EG" sz="2600" b="1" dirty="0" smtClean="0">
                <a:solidFill>
                  <a:schemeClr val="tx1"/>
                </a:solidFill>
                <a:cs typeface="+mn-cs"/>
              </a:rPr>
              <a:t>مُعْسِرٍ </a:t>
            </a:r>
            <a:r>
              <a:rPr lang="ar-EG" sz="2600" b="1" dirty="0">
                <a:solidFill>
                  <a:schemeClr val="tx1"/>
                </a:solidFill>
                <a:cs typeface="+mn-cs"/>
              </a:rPr>
              <a:t>يَسَّرَ اللهُ عَلَيْهِ فِي الدُّنْيَا وَالْآخِرَةِ، وَمَنْ سَتَرَ </a:t>
            </a:r>
            <a:r>
              <a:rPr lang="ar-EG" sz="2600" b="1" dirty="0" smtClean="0">
                <a:solidFill>
                  <a:schemeClr val="tx1"/>
                </a:solidFill>
                <a:cs typeface="+mn-cs"/>
              </a:rPr>
              <a:t>مُسْلِمًا </a:t>
            </a:r>
            <a:r>
              <a:rPr lang="ar-EG" sz="2600" b="1" dirty="0">
                <a:solidFill>
                  <a:schemeClr val="tx1"/>
                </a:solidFill>
                <a:cs typeface="+mn-cs"/>
              </a:rPr>
              <a:t>سَتَرَهُ اللهُ فِي الدُّنْيَا وَالْآخِرَةِ، وَاللهُ فِي عَوْنِ الْعَبْدِ مَا كَانَ الْعَبْدُ فِي عَوْنِ </a:t>
            </a:r>
            <a:r>
              <a:rPr lang="ar-EG" sz="2600" b="1" dirty="0" smtClean="0">
                <a:solidFill>
                  <a:schemeClr val="tx1"/>
                </a:solidFill>
                <a:cs typeface="+mn-cs"/>
              </a:rPr>
              <a:t>أَخِيهِ).</a:t>
            </a:r>
            <a:endParaRPr lang="en-US" sz="2600" b="1" dirty="0">
              <a:solidFill>
                <a:schemeClr val="tx1"/>
              </a:solidFill>
              <a:cs typeface="+mn-cs"/>
            </a:endParaRPr>
          </a:p>
          <a:p>
            <a:pPr algn="just"/>
            <a:r>
              <a:rPr lang="ar-EG" sz="2600" b="1" dirty="0">
                <a:solidFill>
                  <a:schemeClr val="tx1"/>
                </a:solidFill>
                <a:cs typeface="+mn-cs"/>
              </a:rPr>
              <a:t>وجه الدلالة في الحديث </a:t>
            </a:r>
            <a:r>
              <a:rPr lang="ar-EG" sz="2600" b="1" dirty="0" smtClean="0">
                <a:solidFill>
                  <a:schemeClr val="tx1"/>
                </a:solidFill>
                <a:cs typeface="+mn-cs"/>
              </a:rPr>
              <a:t>أن</a:t>
            </a:r>
            <a:r>
              <a:rPr lang="ar-SA" sz="2600" b="1" dirty="0">
                <a:solidFill>
                  <a:schemeClr val="tx1"/>
                </a:solidFill>
                <a:cs typeface="+mn-cs"/>
              </a:rPr>
              <a:t>ه</a:t>
            </a:r>
            <a:r>
              <a:rPr lang="ar-EG" sz="2600" b="1" dirty="0" smtClean="0">
                <a:solidFill>
                  <a:schemeClr val="tx1"/>
                </a:solidFill>
                <a:cs typeface="+mn-cs"/>
              </a:rPr>
              <a:t> </a:t>
            </a:r>
            <a:r>
              <a:rPr lang="ar-EG" sz="2600" b="1" dirty="0">
                <a:solidFill>
                  <a:schemeClr val="tx1"/>
                </a:solidFill>
                <a:cs typeface="+mn-cs"/>
              </a:rPr>
              <a:t>يحث المسلم على التيسير على المعسر والسعي في قضاء حوائج الناس سواءٌ كان هذا السعي في نفعهم بعلم أو مال أو جاه أو نصح أو دلالة على خير أو إعانة بنفسه أو سفارته أو وساطته أو شفاعته أو دعائه له يظهر الغيب". وإذا كان هذا مطلوباً بين المسلمين عامة, فلأن يكون مطلوباً بين أطراف المهنة الواحدة من باب أولى.</a:t>
            </a:r>
            <a:endParaRPr lang="en-US" sz="2600" b="1" dirty="0">
              <a:solidFill>
                <a:schemeClr val="tx1"/>
              </a:solidFill>
              <a:cs typeface="+mn-cs"/>
            </a:endParaRPr>
          </a:p>
          <a:p>
            <a:pPr lvl="0" algn="just"/>
            <a:r>
              <a:rPr lang="ar-SA" sz="2600" b="1" dirty="0" smtClean="0">
                <a:solidFill>
                  <a:schemeClr val="tx1"/>
                </a:solidFill>
                <a:cs typeface="+mn-cs"/>
              </a:rPr>
              <a:t>5- </a:t>
            </a:r>
            <a:r>
              <a:rPr lang="ar-EG" sz="2600" b="1" dirty="0" smtClean="0">
                <a:solidFill>
                  <a:schemeClr val="tx1"/>
                </a:solidFill>
                <a:cs typeface="+mn-cs"/>
              </a:rPr>
              <a:t>قوله </a:t>
            </a:r>
            <a:r>
              <a:rPr lang="en-US" sz="2600" b="1" dirty="0">
                <a:solidFill>
                  <a:schemeClr val="tx1"/>
                </a:solidFill>
                <a:cs typeface="+mn-cs"/>
                <a:sym typeface="AGA Arabesque"/>
              </a:rPr>
              <a:t></a:t>
            </a:r>
            <a:r>
              <a:rPr lang="ar-EG" sz="2600" b="1" dirty="0">
                <a:solidFill>
                  <a:schemeClr val="tx1"/>
                </a:solidFill>
                <a:cs typeface="+mn-cs"/>
              </a:rPr>
              <a:t> (إِنَّ المُؤْمِنَ لِلْمُؤْمِنِ كَالْبُنْيَانِ يَشُدُّ بَعْضُهُ بَعْضاً. وَشَبَّكَ أَصَابِعَهُ).</a:t>
            </a:r>
            <a:endParaRPr lang="en-US" sz="2600" b="1" dirty="0">
              <a:solidFill>
                <a:schemeClr val="tx1"/>
              </a:solidFill>
              <a:cs typeface="+mn-cs"/>
            </a:endParaRPr>
          </a:p>
          <a:p>
            <a:pPr algn="just"/>
            <a:r>
              <a:rPr lang="ar-EG" sz="2600" b="1" dirty="0">
                <a:solidFill>
                  <a:schemeClr val="tx1"/>
                </a:solidFill>
                <a:cs typeface="+mn-cs"/>
              </a:rPr>
              <a:t>وهذا الحديث كسابقه يحث على التعاون والتعاضد بين المؤمنين, وأطراف المهنة أولى الناس بذلك بلا </a:t>
            </a:r>
            <a:r>
              <a:rPr lang="ar-EG" sz="2600" b="1" dirty="0" smtClean="0">
                <a:solidFill>
                  <a:schemeClr val="tx1"/>
                </a:solidFill>
                <a:cs typeface="+mn-cs"/>
              </a:rPr>
              <a:t>شك</a:t>
            </a:r>
            <a:endParaRPr lang="en-US" sz="2600" b="1" dirty="0">
              <a:solidFill>
                <a:schemeClr val="tx1"/>
              </a:solidFill>
              <a:cs typeface="+mn-cs"/>
            </a:endParaRPr>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pPr rtl="1"/>
            <a:r>
              <a:rPr lang="ar-SA" sz="2000" b="1" dirty="0">
                <a:solidFill>
                  <a:srgbClr val="EDBD1F"/>
                </a:solidFill>
              </a:rPr>
              <a:t>الأخلاق الإسلامية وآداب المهنة                                                        المحاضرة </a:t>
            </a:r>
            <a:r>
              <a:rPr lang="ar-SA" sz="2000" b="1" dirty="0" smtClean="0">
                <a:solidFill>
                  <a:srgbClr val="EDBD1F"/>
                </a:solidFill>
              </a:rPr>
              <a:t>الثانية عشرة</a:t>
            </a:r>
            <a:endParaRPr lang="ar-SA" sz="2000" b="1" dirty="0">
              <a:solidFill>
                <a:srgbClr val="ECA02F"/>
              </a:solidFill>
            </a:endParaRPr>
          </a:p>
        </p:txBody>
      </p:sp>
      <p:sp>
        <p:nvSpPr>
          <p:cNvPr id="3" name="عنصر نائب للمحتوى 2"/>
          <p:cNvSpPr>
            <a:spLocks noGrp="1"/>
          </p:cNvSpPr>
          <p:nvPr>
            <p:ph sz="half" idx="13"/>
          </p:nvPr>
        </p:nvSpPr>
        <p:spPr>
          <a:xfrm>
            <a:off x="416496" y="836712"/>
            <a:ext cx="9073008" cy="5544616"/>
          </a:xfrm>
        </p:spPr>
        <p:txBody>
          <a:bodyPr/>
          <a:lstStyle/>
          <a:p>
            <a:pPr lvl="0" algn="just"/>
            <a:r>
              <a:rPr lang="ar-SA" b="1" u="sng" dirty="0">
                <a:solidFill>
                  <a:srgbClr val="43A79C"/>
                </a:solidFill>
                <a:cs typeface="+mn-cs"/>
              </a:rPr>
              <a:t>كيف يتحقق التعاون بين أطراف المهنة؟</a:t>
            </a:r>
            <a:endParaRPr lang="en-US" u="sng" dirty="0">
              <a:solidFill>
                <a:srgbClr val="43A79C"/>
              </a:solidFill>
              <a:cs typeface="+mn-cs"/>
            </a:endParaRPr>
          </a:p>
          <a:p>
            <a:pPr algn="just"/>
            <a:r>
              <a:rPr lang="ar-SA" sz="2600" b="1" dirty="0">
                <a:solidFill>
                  <a:schemeClr val="tx1"/>
                </a:solidFill>
                <a:cs typeface="+mn-cs"/>
              </a:rPr>
              <a:t>يتحقق التعاون بين أطراف المهنة على أكمل صورة بتحقق جملة الأمور: </a:t>
            </a:r>
            <a:endParaRPr lang="en-US" sz="2600" b="1" dirty="0">
              <a:solidFill>
                <a:schemeClr val="tx1"/>
              </a:solidFill>
              <a:cs typeface="+mn-cs"/>
            </a:endParaRPr>
          </a:p>
          <a:p>
            <a:pPr algn="just"/>
            <a:r>
              <a:rPr lang="ar-SA" sz="2600" b="1" dirty="0">
                <a:solidFill>
                  <a:srgbClr val="D52D26"/>
                </a:solidFill>
                <a:cs typeface="+mn-cs"/>
              </a:rPr>
              <a:t>أولاها: </a:t>
            </a:r>
            <a:r>
              <a:rPr lang="ar-SA" sz="2600" b="1" dirty="0">
                <a:solidFill>
                  <a:schemeClr val="tx1"/>
                </a:solidFill>
                <a:cs typeface="+mn-cs"/>
              </a:rPr>
              <a:t>استحضار معنى الأخوة مع زملاء المهنة</a:t>
            </a:r>
            <a:r>
              <a:rPr lang="ar-EG" sz="2600" b="1" dirty="0">
                <a:solidFill>
                  <a:schemeClr val="tx1"/>
                </a:solidFill>
                <a:cs typeface="+mn-cs"/>
              </a:rPr>
              <a:t>, </a:t>
            </a:r>
            <a:r>
              <a:rPr lang="ar-SA" sz="2600" b="1" dirty="0">
                <a:solidFill>
                  <a:schemeClr val="tx1"/>
                </a:solidFill>
                <a:cs typeface="+mn-cs"/>
              </a:rPr>
              <a:t>وهذا أهم الشروط لتحقق التعاون المهني, إذ تكاد الشروط الأخرى تكون نابعة ومتفرعة عنه, فالأخوة تستلزم الترفع فوق الأنا, وتستلزم السماحة, والصبر على المكاره, وإسداء النصح وغيرها من المعاني التي نبه إليها الرسول </a:t>
            </a:r>
            <a:r>
              <a:rPr lang="en-US" sz="2600" b="1" dirty="0">
                <a:solidFill>
                  <a:schemeClr val="tx1"/>
                </a:solidFill>
                <a:cs typeface="+mn-cs"/>
                <a:sym typeface="AGA Arabesque"/>
              </a:rPr>
              <a:t></a:t>
            </a:r>
            <a:r>
              <a:rPr lang="ar-SA" sz="2600" b="1" dirty="0">
                <a:solidFill>
                  <a:schemeClr val="tx1"/>
                </a:solidFill>
                <a:cs typeface="+mn-cs"/>
              </a:rPr>
              <a:t> في جملة من الأحاديث, لعل من أجمعها قوله </a:t>
            </a:r>
            <a:r>
              <a:rPr lang="en-US" sz="2600" b="1" dirty="0">
                <a:solidFill>
                  <a:schemeClr val="tx1"/>
                </a:solidFill>
                <a:cs typeface="+mn-cs"/>
                <a:sym typeface="AGA Arabesque"/>
              </a:rPr>
              <a:t></a:t>
            </a:r>
            <a:r>
              <a:rPr lang="ar-EG" sz="2600" b="1" dirty="0">
                <a:solidFill>
                  <a:schemeClr val="tx1"/>
                </a:solidFill>
                <a:cs typeface="+mn-cs"/>
              </a:rPr>
              <a:t>: (</a:t>
            </a:r>
            <a:r>
              <a:rPr lang="ar-SA" sz="2600" b="1" dirty="0">
                <a:solidFill>
                  <a:schemeClr val="tx1"/>
                </a:solidFill>
                <a:cs typeface="+mn-cs"/>
              </a:rPr>
              <a:t>المُسْلِمُ أَخُو المُسْلِمِ لاَ يَظْلِمُهُ وَلاَ يُسْلِمُهُ، وَمَنْ كَانَ فِي حَاجَةِ أَخِيهِ كَانَ اللَّهُ فِي حَاجَتِهِ، وَمَنْ فَرَّجَ عَنْ مُسْلِمٍ كُرْبَةً، فَرَّجَ اللَّهُ عَنْهُ كُرْبَةً مِنْ كُرُبَاتِ يَوْمِ القِيَامَةِ، وَمَنْ سَتَرَ مُسْلِمًا سَتَرَهُ اللَّهُ يَوْمَ القِيَامَةِ</a:t>
            </a:r>
            <a:r>
              <a:rPr lang="ar-EG" sz="2600" b="1" dirty="0">
                <a:solidFill>
                  <a:schemeClr val="tx1"/>
                </a:solidFill>
                <a:cs typeface="+mn-cs"/>
              </a:rPr>
              <a:t>),</a:t>
            </a:r>
            <a:r>
              <a:rPr lang="ar-SA" sz="2600" b="1" dirty="0">
                <a:solidFill>
                  <a:schemeClr val="tx1"/>
                </a:solidFill>
                <a:cs typeface="+mn-cs"/>
              </a:rPr>
              <a:t> فإذا استحضر أطراف المهنة هذه الإخوة وما يتفرع عنها من الحقوق ساد بينهم التعاون والتكاتف, والعمل بروح الفريق وحقق ذلك مصالح المهنة على أكمل وجه.</a:t>
            </a:r>
            <a:endParaRPr lang="en-US" sz="2600" b="1" dirty="0">
              <a:solidFill>
                <a:schemeClr val="tx1"/>
              </a:solidFill>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86874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الثانية عشرة</a:t>
            </a:r>
            <a:endParaRPr lang="ar-SA" sz="2000" dirty="0">
              <a:solidFill>
                <a:srgbClr val="ECA02F"/>
              </a:solidFill>
            </a:endParaRPr>
          </a:p>
        </p:txBody>
      </p:sp>
      <p:sp>
        <p:nvSpPr>
          <p:cNvPr id="3" name="عنصر نائب للمحتوى 2"/>
          <p:cNvSpPr>
            <a:spLocks noGrp="1"/>
          </p:cNvSpPr>
          <p:nvPr>
            <p:ph sz="half" idx="13"/>
          </p:nvPr>
        </p:nvSpPr>
        <p:spPr>
          <a:xfrm>
            <a:off x="416496" y="836712"/>
            <a:ext cx="9073008" cy="5544616"/>
          </a:xfrm>
        </p:spPr>
        <p:txBody>
          <a:bodyPr/>
          <a:lstStyle/>
          <a:p>
            <a:pPr algn="just"/>
            <a:r>
              <a:rPr lang="ar-EG" sz="2600" b="1" dirty="0">
                <a:solidFill>
                  <a:srgbClr val="D52D26"/>
                </a:solidFill>
                <a:cs typeface="+mn-cs"/>
              </a:rPr>
              <a:t>ثانيها: </a:t>
            </a:r>
            <a:r>
              <a:rPr lang="ar-SA" sz="2600" b="1" dirty="0">
                <a:solidFill>
                  <a:schemeClr val="tx1"/>
                </a:solidFill>
                <a:cs typeface="+mn-cs"/>
              </a:rPr>
              <a:t>إنكار الذات والترفع عن الأنا, والالتفات إلى روح الجماعة والتعاون, وبقدر ما يستطيع أطراف المهنة التخلص من </a:t>
            </a:r>
            <a:r>
              <a:rPr lang="ar-SA" sz="2600" b="1" dirty="0" err="1">
                <a:solidFill>
                  <a:schemeClr val="tx1"/>
                </a:solidFill>
                <a:cs typeface="+mn-cs"/>
              </a:rPr>
              <a:t>أنانيتهم</a:t>
            </a:r>
            <a:r>
              <a:rPr lang="ar-SA" sz="2600" b="1" dirty="0">
                <a:solidFill>
                  <a:schemeClr val="tx1"/>
                </a:solidFill>
                <a:cs typeface="+mn-cs"/>
              </a:rPr>
              <a:t>, يكون التعاون بينهم أكبر, ويكون ذلك في صالح المهنة, وقد اعتبر الرسول </a:t>
            </a:r>
            <a:r>
              <a:rPr lang="en-US" sz="2600" b="1" dirty="0">
                <a:solidFill>
                  <a:schemeClr val="tx1"/>
                </a:solidFill>
                <a:cs typeface="+mn-cs"/>
                <a:sym typeface="AGA Arabesque"/>
              </a:rPr>
              <a:t></a:t>
            </a:r>
            <a:r>
              <a:rPr lang="ar-SA" sz="2600" b="1" dirty="0">
                <a:solidFill>
                  <a:schemeClr val="tx1"/>
                </a:solidFill>
                <a:cs typeface="+mn-cs"/>
              </a:rPr>
              <a:t> هذا المعنى علامة على استكمال الإيمان ف</a:t>
            </a:r>
            <a:r>
              <a:rPr lang="ar-EG" sz="2600" b="1" dirty="0">
                <a:solidFill>
                  <a:schemeClr val="tx1"/>
                </a:solidFill>
                <a:cs typeface="+mn-cs"/>
              </a:rPr>
              <a:t>قال: (</a:t>
            </a:r>
            <a:r>
              <a:rPr lang="ar-SA" sz="2600" b="1" dirty="0">
                <a:solidFill>
                  <a:schemeClr val="tx1"/>
                </a:solidFill>
                <a:cs typeface="+mn-cs"/>
              </a:rPr>
              <a:t>لاَ يُؤْمِنُ أَحَدُكُمْ، حَتَّى يُحِبَّ لِأَخِيهِ مَا يُحِبُّ لِنَفْسِهِ</a:t>
            </a:r>
            <a:r>
              <a:rPr lang="ar-EG" sz="2600" b="1" dirty="0">
                <a:solidFill>
                  <a:schemeClr val="tx1"/>
                </a:solidFill>
                <a:cs typeface="+mn-cs"/>
              </a:rPr>
              <a:t>). </a:t>
            </a:r>
            <a:endParaRPr lang="en-US" sz="2600" b="1" dirty="0">
              <a:solidFill>
                <a:schemeClr val="tx1"/>
              </a:solidFill>
              <a:cs typeface="+mn-cs"/>
            </a:endParaRPr>
          </a:p>
          <a:p>
            <a:pPr algn="just"/>
            <a:r>
              <a:rPr lang="ar-EG" sz="2600" b="1" dirty="0">
                <a:solidFill>
                  <a:srgbClr val="D52D26"/>
                </a:solidFill>
                <a:cs typeface="+mn-cs"/>
              </a:rPr>
              <a:t>ثالثها: </a:t>
            </a:r>
            <a:r>
              <a:rPr lang="ar-SA" sz="2600" b="1" dirty="0">
                <a:solidFill>
                  <a:schemeClr val="tx1"/>
                </a:solidFill>
                <a:cs typeface="+mn-cs"/>
              </a:rPr>
              <a:t>السماحة في التعامل مع زملاء المهنة, والتحلي بكرم النفس, والتماس الأعذار لهم, واحتساب ذلك عند الله سبحانه, فالمؤمن هين لين, يألف ويؤلف, ويقول </a:t>
            </a:r>
            <a:r>
              <a:rPr lang="en-US" sz="2600" b="1" dirty="0">
                <a:solidFill>
                  <a:schemeClr val="tx1"/>
                </a:solidFill>
                <a:cs typeface="+mn-cs"/>
                <a:sym typeface="AGA Arabesque"/>
              </a:rPr>
              <a:t></a:t>
            </a:r>
            <a:r>
              <a:rPr lang="ar-SA" sz="2600" b="1" dirty="0">
                <a:solidFill>
                  <a:schemeClr val="tx1"/>
                </a:solidFill>
                <a:cs typeface="+mn-cs"/>
              </a:rPr>
              <a:t> : </a:t>
            </a:r>
            <a:r>
              <a:rPr lang="ar-EG" sz="2600" b="1" dirty="0">
                <a:solidFill>
                  <a:schemeClr val="tx1"/>
                </a:solidFill>
                <a:cs typeface="+mn-cs"/>
              </a:rPr>
              <a:t>(</a:t>
            </a:r>
            <a:r>
              <a:rPr lang="ar-SA" sz="2600" b="1" dirty="0">
                <a:solidFill>
                  <a:schemeClr val="tx1"/>
                </a:solidFill>
                <a:cs typeface="+mn-cs"/>
              </a:rPr>
              <a:t>رَحِمَ اللَّهُ رَجُلاً سَمْحاً إِذَا بَاعَ، وَإِذَا اشْتَرَى، وَإِذَا اقْتَضَى</a:t>
            </a:r>
            <a:r>
              <a:rPr lang="ar-EG" sz="2600" b="1" dirty="0">
                <a:solidFill>
                  <a:schemeClr val="tx1"/>
                </a:solidFill>
                <a:cs typeface="+mn-cs"/>
              </a:rPr>
              <a:t>). </a:t>
            </a:r>
            <a:endParaRPr lang="en-US" sz="2600" b="1" dirty="0">
              <a:solidFill>
                <a:schemeClr val="tx1"/>
              </a:solidFill>
              <a:cs typeface="+mn-cs"/>
            </a:endParaRPr>
          </a:p>
          <a:p>
            <a:pPr algn="just"/>
            <a:r>
              <a:rPr lang="ar-EG" sz="2600" b="1" dirty="0">
                <a:solidFill>
                  <a:srgbClr val="D52D26"/>
                </a:solidFill>
                <a:cs typeface="+mn-cs"/>
              </a:rPr>
              <a:t>رابعها: </a:t>
            </a:r>
            <a:r>
              <a:rPr lang="ar-SA" sz="2600" b="1" dirty="0">
                <a:solidFill>
                  <a:schemeClr val="tx1"/>
                </a:solidFill>
                <a:cs typeface="+mn-cs"/>
              </a:rPr>
              <a:t>الصبر على المكاره</a:t>
            </a:r>
            <a:r>
              <a:rPr lang="ar-EG" sz="2600" b="1" dirty="0">
                <a:solidFill>
                  <a:schemeClr val="tx1"/>
                </a:solidFill>
                <a:cs typeface="+mn-cs"/>
              </a:rPr>
              <a:t>, </a:t>
            </a:r>
            <a:r>
              <a:rPr lang="ar-SA" sz="2600" b="1" dirty="0">
                <a:solidFill>
                  <a:schemeClr val="tx1"/>
                </a:solidFill>
                <a:cs typeface="+mn-cs"/>
              </a:rPr>
              <a:t>وذلك أن ممارسة المهنة تستلزم المخالطة, ولا بد في المخالطة من مواجهة تصرفات قد لا تعجبك, أو تلحق بعض الأذى بك بقصد أو بغير قصد, من زملاء المهنة, أو من غيرهم من الأطراف المستفيدة من المهنة, ومن ثم كان الصبر مطلوباً لتحقيق التعاون المهني, وقد حث ال</a:t>
            </a:r>
            <a:r>
              <a:rPr lang="ar-EG" sz="2600" b="1" dirty="0">
                <a:solidFill>
                  <a:schemeClr val="tx1"/>
                </a:solidFill>
                <a:cs typeface="+mn-cs"/>
              </a:rPr>
              <a:t>رسول </a:t>
            </a:r>
            <a:r>
              <a:rPr lang="en-US" sz="2600" b="1" dirty="0">
                <a:solidFill>
                  <a:schemeClr val="tx1"/>
                </a:solidFill>
                <a:cs typeface="+mn-cs"/>
                <a:sym typeface="AGA Arabesque"/>
              </a:rPr>
              <a:t></a:t>
            </a:r>
            <a:r>
              <a:rPr lang="ar-EG" sz="2600" b="1" dirty="0">
                <a:solidFill>
                  <a:schemeClr val="tx1"/>
                </a:solidFill>
                <a:cs typeface="+mn-cs"/>
              </a:rPr>
              <a:t> على الصبر على أذى الناس بقوله: (</a:t>
            </a:r>
            <a:r>
              <a:rPr lang="ar-SA" sz="2600" b="1" dirty="0">
                <a:solidFill>
                  <a:schemeClr val="tx1"/>
                </a:solidFill>
                <a:cs typeface="+mn-cs"/>
              </a:rPr>
              <a:t>المؤمن الذي يخالط الناس</a:t>
            </a:r>
            <a:r>
              <a:rPr lang="ar-EG" sz="2600" b="1" dirty="0">
                <a:solidFill>
                  <a:schemeClr val="tx1"/>
                </a:solidFill>
                <a:cs typeface="+mn-cs"/>
              </a:rPr>
              <a:t>،</a:t>
            </a:r>
            <a:r>
              <a:rPr lang="ar-SA" sz="2600" b="1" dirty="0">
                <a:solidFill>
                  <a:schemeClr val="tx1"/>
                </a:solidFill>
                <a:cs typeface="+mn-cs"/>
              </a:rPr>
              <a:t> ويصبر على أذاهم</a:t>
            </a:r>
            <a:r>
              <a:rPr lang="ar-EG" sz="2600" b="1" dirty="0">
                <a:solidFill>
                  <a:schemeClr val="tx1"/>
                </a:solidFill>
                <a:cs typeface="+mn-cs"/>
              </a:rPr>
              <a:t>،</a:t>
            </a:r>
            <a:r>
              <a:rPr lang="ar-SA" sz="2600" b="1" dirty="0">
                <a:solidFill>
                  <a:schemeClr val="tx1"/>
                </a:solidFill>
                <a:cs typeface="+mn-cs"/>
              </a:rPr>
              <a:t> أفضل من المؤمن الذي لا يخالط الناس</a:t>
            </a:r>
            <a:r>
              <a:rPr lang="ar-EG" sz="2600" b="1" dirty="0">
                <a:solidFill>
                  <a:schemeClr val="tx1"/>
                </a:solidFill>
                <a:cs typeface="+mn-cs"/>
              </a:rPr>
              <a:t>،</a:t>
            </a:r>
            <a:r>
              <a:rPr lang="ar-SA" sz="2600" b="1" dirty="0">
                <a:solidFill>
                  <a:schemeClr val="tx1"/>
                </a:solidFill>
                <a:cs typeface="+mn-cs"/>
              </a:rPr>
              <a:t> ولا يصبر على أذاهم</a:t>
            </a:r>
            <a:r>
              <a:rPr lang="ar-EG" sz="2600" b="1" dirty="0">
                <a:solidFill>
                  <a:schemeClr val="tx1"/>
                </a:solidFill>
                <a:cs typeface="+mn-cs"/>
              </a:rPr>
              <a:t>). </a:t>
            </a:r>
            <a:endParaRPr lang="en-US" sz="2600" b="1" dirty="0">
              <a:solidFill>
                <a:schemeClr val="tx1"/>
              </a:solidFill>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049562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الثانية عشرة</a:t>
            </a:r>
            <a:endParaRPr lang="ar-SA" sz="2000" dirty="0">
              <a:solidFill>
                <a:srgbClr val="ECA02F"/>
              </a:solidFill>
            </a:endParaRPr>
          </a:p>
        </p:txBody>
      </p:sp>
      <p:sp>
        <p:nvSpPr>
          <p:cNvPr id="3" name="عنصر نائب للمحتوى 2"/>
          <p:cNvSpPr>
            <a:spLocks noGrp="1"/>
          </p:cNvSpPr>
          <p:nvPr>
            <p:ph sz="half" idx="13"/>
          </p:nvPr>
        </p:nvSpPr>
        <p:spPr>
          <a:xfrm>
            <a:off x="344488" y="836712"/>
            <a:ext cx="9145016" cy="5544616"/>
          </a:xfrm>
        </p:spPr>
        <p:txBody>
          <a:bodyPr/>
          <a:lstStyle/>
          <a:p>
            <a:pPr algn="just"/>
            <a:r>
              <a:rPr lang="ar-SA" b="1" dirty="0">
                <a:solidFill>
                  <a:srgbClr val="D52D26"/>
                </a:solidFill>
              </a:rPr>
              <a:t>خامسها: </a:t>
            </a:r>
            <a:r>
              <a:rPr lang="ar-SA" b="1" dirty="0">
                <a:solidFill>
                  <a:schemeClr val="tx1"/>
                </a:solidFill>
              </a:rPr>
              <a:t>بذل النصيحة لأطراف المهنة المختلفة, </a:t>
            </a:r>
            <a:r>
              <a:rPr lang="ar-EG" b="1" dirty="0">
                <a:solidFill>
                  <a:schemeClr val="tx1"/>
                </a:solidFill>
              </a:rPr>
              <a:t>لأنها حق المسلم على أخيه المسلم, وهذا الحق يتأكد كلما كانت الخلطة أكثر, والحاجة أشد كما هو الحال بين أطراف المهنة. روى تميم الداري </a:t>
            </a:r>
            <a:r>
              <a:rPr lang="en-US" b="1" dirty="0">
                <a:solidFill>
                  <a:schemeClr val="tx1"/>
                </a:solidFill>
                <a:sym typeface="AGA Arabesque"/>
              </a:rPr>
              <a:t></a:t>
            </a:r>
            <a:r>
              <a:rPr lang="ar-EG" b="1" dirty="0">
                <a:solidFill>
                  <a:schemeClr val="tx1"/>
                </a:solidFill>
              </a:rPr>
              <a:t> عن النبي </a:t>
            </a:r>
            <a:r>
              <a:rPr lang="en-US" b="1" dirty="0">
                <a:solidFill>
                  <a:schemeClr val="tx1"/>
                </a:solidFill>
                <a:sym typeface="AGA Arabesque"/>
              </a:rPr>
              <a:t></a:t>
            </a:r>
            <a:r>
              <a:rPr lang="ar-EG" b="1" dirty="0">
                <a:solidFill>
                  <a:schemeClr val="tx1"/>
                </a:solidFill>
              </a:rPr>
              <a:t>  أنه قال: </a:t>
            </a:r>
            <a:r>
              <a:rPr lang="ar-SA" b="1" dirty="0">
                <a:solidFill>
                  <a:schemeClr val="tx1"/>
                </a:solidFill>
              </a:rPr>
              <a:t>(الدِّينُ النَّصِيحَةُ) قُلْنَا: لِمَنْ؟ قَالَ: (لِلَّهِ وَلِكِتَابِهِ وَلِرَسُولِهِ وَلِأَئِمَّةِ الْمُسْلِمِينَ وَعَامَّتِهِمْ)</a:t>
            </a:r>
            <a:r>
              <a:rPr lang="ar-EG" b="1" dirty="0">
                <a:solidFill>
                  <a:schemeClr val="tx1"/>
                </a:solidFill>
              </a:rPr>
              <a:t>.</a:t>
            </a:r>
            <a:r>
              <a:rPr lang="ar-SA" b="1" dirty="0">
                <a:solidFill>
                  <a:schemeClr val="tx1"/>
                </a:solidFill>
              </a:rPr>
              <a:t> ولا يخفى أن بذل النصح وجه من وجوه التعاون على البر والخير والنفع</a:t>
            </a:r>
            <a:r>
              <a:rPr lang="ar-SA" b="1" dirty="0" smtClean="0">
                <a:solidFill>
                  <a:schemeClr val="tx1"/>
                </a:solidFill>
              </a:rPr>
              <a:t>.</a:t>
            </a:r>
          </a:p>
          <a:p>
            <a:pPr lvl="0"/>
            <a:r>
              <a:rPr lang="ar-SA" b="1" u="sng" dirty="0">
                <a:solidFill>
                  <a:srgbClr val="43A79C"/>
                </a:solidFill>
              </a:rPr>
              <a:t>صور وتطبيقات يتجلى فيها خُلُق التعاون:</a:t>
            </a:r>
            <a:endParaRPr lang="en-US" b="1" u="sng" dirty="0">
              <a:solidFill>
                <a:srgbClr val="43A79C"/>
              </a:solidFill>
            </a:endParaRPr>
          </a:p>
          <a:p>
            <a:pPr algn="just"/>
            <a:r>
              <a:rPr lang="ar-SA" sz="2600" b="1" dirty="0">
                <a:solidFill>
                  <a:schemeClr val="tx1"/>
                </a:solidFill>
                <a:cs typeface="+mn-cs"/>
              </a:rPr>
              <a:t>هناك تصرفات وعقود كثيرة ذكرها </a:t>
            </a:r>
            <a:r>
              <a:rPr lang="ar-SA" sz="2600" b="1" dirty="0" err="1">
                <a:solidFill>
                  <a:schemeClr val="tx1"/>
                </a:solidFill>
                <a:cs typeface="+mn-cs"/>
              </a:rPr>
              <a:t>فقهاؤنا</a:t>
            </a:r>
            <a:r>
              <a:rPr lang="ar-SA" sz="2600" b="1" dirty="0">
                <a:solidFill>
                  <a:schemeClr val="tx1"/>
                </a:solidFill>
                <a:cs typeface="+mn-cs"/>
              </a:rPr>
              <a:t> ويتجلى فيها صور التعاون بين أطرافها</a:t>
            </a:r>
            <a:r>
              <a:rPr lang="ar-EG" sz="2600" b="1" dirty="0">
                <a:solidFill>
                  <a:schemeClr val="tx1"/>
                </a:solidFill>
                <a:cs typeface="+mn-cs"/>
              </a:rPr>
              <a:t>، من </a:t>
            </a:r>
            <a:r>
              <a:rPr lang="ar-EG" sz="2600" b="1" dirty="0" smtClean="0">
                <a:solidFill>
                  <a:schemeClr val="tx1"/>
                </a:solidFill>
                <a:cs typeface="+mn-cs"/>
              </a:rPr>
              <a:t>ذلك:</a:t>
            </a:r>
            <a:endParaRPr lang="ar-SA" sz="2600" b="1" dirty="0" smtClean="0">
              <a:solidFill>
                <a:schemeClr val="tx1"/>
              </a:solidFill>
              <a:cs typeface="+mn-cs"/>
            </a:endParaRPr>
          </a:p>
          <a:p>
            <a:pPr algn="just"/>
            <a:r>
              <a:rPr lang="ar-SA" sz="2600" b="1" dirty="0" smtClean="0">
                <a:solidFill>
                  <a:schemeClr val="tx1"/>
                </a:solidFill>
                <a:cs typeface="+mn-cs"/>
              </a:rPr>
              <a:t>1- التنافس </a:t>
            </a:r>
            <a:r>
              <a:rPr lang="ar-SA" sz="2600" b="1" dirty="0">
                <a:solidFill>
                  <a:schemeClr val="tx1"/>
                </a:solidFill>
                <a:cs typeface="+mn-cs"/>
              </a:rPr>
              <a:t>الشريف فيما يكون فيه صالح المهنة ونفعها, والذي يحرص فيه كل طرف أن يبذل ويضحي أكثر من غيره من أطراف المهنة في سبيل تحقيق نجاح أكبر للمهنة, ومثل هذا التنافس محمود ومطلوب, ويمكن اعتبار قول النبي </a:t>
            </a:r>
            <a:r>
              <a:rPr lang="en-US" sz="2600" b="1" dirty="0">
                <a:solidFill>
                  <a:schemeClr val="tx1"/>
                </a:solidFill>
                <a:cs typeface="+mn-cs"/>
                <a:sym typeface="AGA Arabesque"/>
              </a:rPr>
              <a:t></a:t>
            </a:r>
            <a:r>
              <a:rPr lang="ar-SA" sz="2600" b="1" dirty="0">
                <a:solidFill>
                  <a:schemeClr val="tx1"/>
                </a:solidFill>
                <a:cs typeface="+mn-cs"/>
              </a:rPr>
              <a:t> يوم بدر للمجاهدين: </a:t>
            </a:r>
            <a:r>
              <a:rPr lang="ar-EG" sz="2600" b="1" dirty="0">
                <a:solidFill>
                  <a:schemeClr val="tx1"/>
                </a:solidFill>
                <a:cs typeface="+mn-cs"/>
              </a:rPr>
              <a:t>(</a:t>
            </a:r>
            <a:r>
              <a:rPr lang="ar-SA" sz="2600" b="1" dirty="0">
                <a:solidFill>
                  <a:schemeClr val="tx1"/>
                </a:solidFill>
                <a:cs typeface="+mn-cs"/>
              </a:rPr>
              <a:t>مَنْ قَتَلَ قَتِيلًا لَهُ عَلَيْهِ بَيِّنَةٌ فَلَهُ سَلَبُهُ), من هذا القبيل.</a:t>
            </a:r>
            <a:endParaRPr lang="en-US" sz="2600" b="1" dirty="0">
              <a:solidFill>
                <a:schemeClr val="tx1"/>
              </a:solidFill>
              <a:cs typeface="+mn-cs"/>
            </a:endParaRPr>
          </a:p>
          <a:p>
            <a:pPr algn="just"/>
            <a:r>
              <a:rPr lang="ar-SA" b="1" dirty="0" smtClean="0">
                <a:solidFill>
                  <a:schemeClr val="tx1"/>
                </a:solidFill>
              </a:rPr>
              <a:t> </a:t>
            </a:r>
            <a:endParaRPr lang="en-US" b="1" dirty="0">
              <a:solidFill>
                <a:schemeClr val="tx1"/>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068850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الثانية عشرة</a:t>
            </a:r>
            <a:endParaRPr lang="en-US" sz="2000" b="1" dirty="0">
              <a:solidFill>
                <a:srgbClr val="EDBD1F"/>
              </a:solidFill>
            </a:endParaRPr>
          </a:p>
        </p:txBody>
      </p:sp>
      <p:sp>
        <p:nvSpPr>
          <p:cNvPr id="3" name="عنصر نائب للمحتوى 2"/>
          <p:cNvSpPr>
            <a:spLocks noGrp="1"/>
          </p:cNvSpPr>
          <p:nvPr>
            <p:ph sz="half" idx="13"/>
          </p:nvPr>
        </p:nvSpPr>
        <p:spPr>
          <a:xfrm>
            <a:off x="416496" y="836712"/>
            <a:ext cx="9073008" cy="5904656"/>
          </a:xfrm>
        </p:spPr>
        <p:txBody>
          <a:bodyPr/>
          <a:lstStyle/>
          <a:p>
            <a:pPr lvl="0" algn="just"/>
            <a:r>
              <a:rPr lang="ar-SA" sz="2600" b="1" dirty="0" smtClean="0">
                <a:solidFill>
                  <a:schemeClr val="tx1"/>
                </a:solidFill>
              </a:rPr>
              <a:t>2- مما </a:t>
            </a:r>
            <a:r>
              <a:rPr lang="ar-SA" sz="2600" b="1" dirty="0">
                <a:solidFill>
                  <a:schemeClr val="tx1"/>
                </a:solidFill>
              </a:rPr>
              <a:t>ورد من الصور العملية لهذا الخُلُق عن الصحابة والتابعين رضوان الله عليهم: أن أبا بكر الصدِّيق </a:t>
            </a:r>
            <a:r>
              <a:rPr lang="en-US" sz="2600" b="1" dirty="0">
                <a:solidFill>
                  <a:schemeClr val="tx1"/>
                </a:solidFill>
                <a:sym typeface="AGA Arabesque"/>
              </a:rPr>
              <a:t></a:t>
            </a:r>
            <a:r>
              <a:rPr lang="ar-SA" sz="2600" b="1" dirty="0">
                <a:solidFill>
                  <a:schemeClr val="tx1"/>
                </a:solidFill>
              </a:rPr>
              <a:t> كان يحلبُ للحيِّ أغنامهم، فلمَّا استُخلِف، قالت جاريةٌ منهم: الآن لا يحلُبُها، فقال أبو بكر </a:t>
            </a:r>
            <a:r>
              <a:rPr lang="en-US" sz="2600" b="1" dirty="0">
                <a:solidFill>
                  <a:schemeClr val="tx1"/>
                </a:solidFill>
                <a:sym typeface="AGA Arabesque"/>
              </a:rPr>
              <a:t></a:t>
            </a:r>
            <a:r>
              <a:rPr lang="ar-SA" sz="2600" b="1" dirty="0">
                <a:solidFill>
                  <a:schemeClr val="tx1"/>
                </a:solidFill>
              </a:rPr>
              <a:t> : بلى وإني لأرجو أن لا يغيِّرني ما دخلتُ فيه عن شيءٍ كنتُ أفعلُه.</a:t>
            </a:r>
            <a:endParaRPr lang="en-US" sz="2600" b="1" dirty="0">
              <a:solidFill>
                <a:schemeClr val="tx1"/>
              </a:solidFill>
            </a:endParaRPr>
          </a:p>
          <a:p>
            <a:pPr algn="just"/>
            <a:r>
              <a:rPr lang="ar-SA" sz="2600" b="1" dirty="0">
                <a:solidFill>
                  <a:schemeClr val="tx1"/>
                </a:solidFill>
              </a:rPr>
              <a:t>وكان عمر يتعاهد الأرامل فيستقي لهنَّ الماءَ باللَّيل.</a:t>
            </a:r>
            <a:endParaRPr lang="en-US" sz="2600" b="1" dirty="0">
              <a:solidFill>
                <a:schemeClr val="tx1"/>
              </a:solidFill>
            </a:endParaRPr>
          </a:p>
          <a:p>
            <a:pPr algn="just"/>
            <a:r>
              <a:rPr lang="ar-SA" sz="2600" b="1" dirty="0">
                <a:solidFill>
                  <a:schemeClr val="tx1"/>
                </a:solidFill>
              </a:rPr>
              <a:t>وكان أبو وائل يطوفُ على نساء الحيِّ وعجائزهم كلَّ يوم، فيشتري لهنَّ حوائجهنّ وما يُصلِحُهُنَّ.</a:t>
            </a:r>
            <a:endParaRPr lang="en-US" sz="2600" b="1" dirty="0">
              <a:solidFill>
                <a:schemeClr val="tx1"/>
              </a:solidFill>
            </a:endParaRPr>
          </a:p>
          <a:p>
            <a:pPr algn="just"/>
            <a:r>
              <a:rPr lang="ar-SA" sz="2600" b="1" dirty="0">
                <a:solidFill>
                  <a:schemeClr val="tx1"/>
                </a:solidFill>
              </a:rPr>
              <a:t>وبعث الحسنَ البصريَّ </a:t>
            </a:r>
            <a:r>
              <a:rPr lang="en-US" sz="2600" b="1" dirty="0">
                <a:solidFill>
                  <a:schemeClr val="tx1"/>
                </a:solidFill>
                <a:sym typeface="AGA Arabesque"/>
              </a:rPr>
              <a:t></a:t>
            </a:r>
            <a:r>
              <a:rPr lang="ar-SA" sz="2600" b="1" dirty="0">
                <a:solidFill>
                  <a:schemeClr val="tx1"/>
                </a:solidFill>
              </a:rPr>
              <a:t> بعض أصحابه في قضاء حاجة لرجل, وقال لهم: مُرُّوا بثابت </a:t>
            </a:r>
            <a:r>
              <a:rPr lang="ar-SA" sz="2600" b="1" dirty="0" err="1">
                <a:solidFill>
                  <a:schemeClr val="tx1"/>
                </a:solidFill>
              </a:rPr>
              <a:t>البناني</a:t>
            </a:r>
            <a:r>
              <a:rPr lang="ar-SA" sz="2600" b="1" dirty="0">
                <a:solidFill>
                  <a:schemeClr val="tx1"/>
                </a:solidFill>
              </a:rPr>
              <a:t> فخذوه معكم. فأتوا ثابتاً، فقال: أنا معتكف. فرجعوا إلى الحسن فأخبروه. فقال: قولوا له: يا أعمش أما تعلم أنَّ مشيك في حاجةِ أخيك المسلم خير لك مِنْ حجة بعد حَجَّةٍ؟ فرجعوا إلى ثابتٍ، فترك اعتكافه وذهب معهم. </a:t>
            </a:r>
            <a:endParaRPr lang="en-US" sz="2600" b="1" dirty="0">
              <a:solidFill>
                <a:schemeClr val="tx1"/>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43194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الثانية عشرة</a:t>
            </a:r>
            <a:endParaRPr lang="en-US" sz="2000" b="1" dirty="0">
              <a:solidFill>
                <a:srgbClr val="EDBD1F"/>
              </a:solidFill>
            </a:endParaRPr>
          </a:p>
        </p:txBody>
      </p:sp>
      <p:sp>
        <p:nvSpPr>
          <p:cNvPr id="3" name="عنصر نائب للمحتوى 2"/>
          <p:cNvSpPr>
            <a:spLocks noGrp="1"/>
          </p:cNvSpPr>
          <p:nvPr>
            <p:ph sz="half" idx="13"/>
          </p:nvPr>
        </p:nvSpPr>
        <p:spPr>
          <a:xfrm>
            <a:off x="416496" y="836712"/>
            <a:ext cx="9073008" cy="5472608"/>
          </a:xfrm>
        </p:spPr>
        <p:txBody>
          <a:bodyPr/>
          <a:lstStyle/>
          <a:p>
            <a:pPr lvl="0" algn="just"/>
            <a:r>
              <a:rPr lang="ar-SA" b="1" dirty="0" smtClean="0">
                <a:solidFill>
                  <a:schemeClr val="tx1"/>
                </a:solidFill>
                <a:cs typeface="+mn-cs"/>
              </a:rPr>
              <a:t>3- من </a:t>
            </a:r>
            <a:r>
              <a:rPr lang="ar-SA" b="1" dirty="0">
                <a:solidFill>
                  <a:schemeClr val="tx1"/>
                </a:solidFill>
                <a:cs typeface="+mn-cs"/>
              </a:rPr>
              <a:t>الصور التي ذكرها الفقهاء ويتجلى فيها خُلُق الإعانة (الإقالة في العقود)؛ وتعني فسخ العقد وإبطاله تلبية لرغبة أحدهما, بعد إبرام العقد, ولزومه وترتب آثاره</a:t>
            </a:r>
            <a:r>
              <a:rPr lang="ar-EG" b="1" dirty="0">
                <a:solidFill>
                  <a:schemeClr val="tx1"/>
                </a:solidFill>
                <a:cs typeface="+mn-cs"/>
              </a:rPr>
              <a:t>؛</a:t>
            </a:r>
            <a:r>
              <a:rPr lang="ar-SA" b="1" dirty="0">
                <a:solidFill>
                  <a:schemeClr val="tx1"/>
                </a:solidFill>
                <a:cs typeface="+mn-cs"/>
              </a:rPr>
              <a:t> أي أن أحد الطرفين يندم على الصفقة بعد إبرامها ولزومها, فيأتي صاحبه, ويبدي له ندمه, فيستجيب له صاحبه تقديراً لظروفه</a:t>
            </a:r>
            <a:r>
              <a:rPr lang="ar-EG" b="1" dirty="0">
                <a:solidFill>
                  <a:schemeClr val="tx1"/>
                </a:solidFill>
                <a:cs typeface="+mn-cs"/>
              </a:rPr>
              <a:t>،</a:t>
            </a:r>
            <a:r>
              <a:rPr lang="ar-SA" b="1" dirty="0">
                <a:solidFill>
                  <a:schemeClr val="tx1"/>
                </a:solidFill>
                <a:cs typeface="+mn-cs"/>
              </a:rPr>
              <a:t> ويقبل بفسخ العقد تنفيساً لكربته, ورعاية لحق الأخوة التي قررها الشرع</a:t>
            </a:r>
            <a:r>
              <a:rPr lang="ar-EG" b="1" dirty="0">
                <a:solidFill>
                  <a:schemeClr val="tx1"/>
                </a:solidFill>
                <a:cs typeface="+mn-cs"/>
              </a:rPr>
              <a:t>.</a:t>
            </a:r>
            <a:r>
              <a:rPr lang="ar-SA" b="1" dirty="0">
                <a:solidFill>
                  <a:schemeClr val="tx1"/>
                </a:solidFill>
                <a:cs typeface="+mn-cs"/>
              </a:rPr>
              <a:t> وقد أجمع الفقهاء على أن الإقالة مندوبة, وأنها من باب التعاون على البر</a:t>
            </a:r>
            <a:r>
              <a:rPr lang="ar-EG" b="1" dirty="0">
                <a:solidFill>
                  <a:schemeClr val="tx1"/>
                </a:solidFill>
                <a:cs typeface="+mn-cs"/>
              </a:rPr>
              <a:t>،</a:t>
            </a:r>
            <a:r>
              <a:rPr lang="ar-SA" b="1" dirty="0">
                <a:solidFill>
                  <a:schemeClr val="tx1"/>
                </a:solidFill>
                <a:cs typeface="+mn-cs"/>
              </a:rPr>
              <a:t> وقد قال فيها </a:t>
            </a:r>
            <a:r>
              <a:rPr lang="en-US" b="1" dirty="0">
                <a:solidFill>
                  <a:schemeClr val="tx1"/>
                </a:solidFill>
                <a:cs typeface="+mn-cs"/>
                <a:sym typeface="AGA Arabesque"/>
              </a:rPr>
              <a:t></a:t>
            </a:r>
            <a:r>
              <a:rPr lang="en-US" b="1" dirty="0">
                <a:solidFill>
                  <a:schemeClr val="tx1"/>
                </a:solidFill>
                <a:cs typeface="+mn-cs"/>
              </a:rPr>
              <a:t> </a:t>
            </a:r>
            <a:r>
              <a:rPr lang="ar-SA" b="1" dirty="0">
                <a:solidFill>
                  <a:schemeClr val="tx1"/>
                </a:solidFill>
                <a:cs typeface="+mn-cs"/>
              </a:rPr>
              <a:t>: </a:t>
            </a:r>
            <a:r>
              <a:rPr lang="ar-EG" b="1" dirty="0">
                <a:solidFill>
                  <a:schemeClr val="tx1"/>
                </a:solidFill>
                <a:cs typeface="+mn-cs"/>
              </a:rPr>
              <a:t>(</a:t>
            </a:r>
            <a:r>
              <a:rPr lang="ar-SA" b="1" dirty="0">
                <a:solidFill>
                  <a:schemeClr val="tx1"/>
                </a:solidFill>
                <a:cs typeface="+mn-cs"/>
              </a:rPr>
              <a:t>من أقال مسلماً عثرته</a:t>
            </a:r>
            <a:r>
              <a:rPr lang="ar-EG" b="1" dirty="0">
                <a:solidFill>
                  <a:schemeClr val="tx1"/>
                </a:solidFill>
                <a:cs typeface="+mn-cs"/>
              </a:rPr>
              <a:t>،</a:t>
            </a:r>
            <a:r>
              <a:rPr lang="ar-SA" b="1" dirty="0">
                <a:solidFill>
                  <a:schemeClr val="tx1"/>
                </a:solidFill>
                <a:cs typeface="+mn-cs"/>
              </a:rPr>
              <a:t> أقال الله عثرته يوم القيامة). والإقالة كما تكون في البيوع قد تكون في </a:t>
            </a:r>
            <a:r>
              <a:rPr lang="ar-SA" b="1" dirty="0" err="1">
                <a:solidFill>
                  <a:schemeClr val="tx1"/>
                </a:solidFill>
                <a:cs typeface="+mn-cs"/>
              </a:rPr>
              <a:t>الإجارات</a:t>
            </a:r>
            <a:r>
              <a:rPr lang="ar-SA" b="1" dirty="0">
                <a:solidFill>
                  <a:schemeClr val="tx1"/>
                </a:solidFill>
                <a:cs typeface="+mn-cs"/>
              </a:rPr>
              <a:t>, وقد تكون بين مريض وطبيب أو مريض ومشفى, أو طبيب</a:t>
            </a:r>
            <a:r>
              <a:rPr lang="ar-EG" b="1" dirty="0">
                <a:solidFill>
                  <a:schemeClr val="tx1"/>
                </a:solidFill>
                <a:cs typeface="+mn-cs"/>
              </a:rPr>
              <a:t> ومشفى،</a:t>
            </a:r>
            <a:r>
              <a:rPr lang="ar-SA" b="1" dirty="0">
                <a:solidFill>
                  <a:schemeClr val="tx1"/>
                </a:solidFill>
                <a:cs typeface="+mn-cs"/>
              </a:rPr>
              <a:t> أو مهندس وشركة مقاولات, أو من يريد إنشاء مبانٍ ومحلات تجارية</a:t>
            </a:r>
            <a:r>
              <a:rPr lang="ar-EG" b="1" dirty="0">
                <a:solidFill>
                  <a:schemeClr val="tx1"/>
                </a:solidFill>
                <a:cs typeface="+mn-cs"/>
              </a:rPr>
              <a:t> ومهندس .. وهكذا.</a:t>
            </a:r>
            <a:endParaRPr lang="en-US" b="1" dirty="0">
              <a:solidFill>
                <a:schemeClr val="tx1"/>
              </a:solidFill>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82813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16632"/>
            <a:ext cx="8915400" cy="720080"/>
          </a:xfrm>
        </p:spPr>
        <p:txBody>
          <a:bodyPr/>
          <a:lstStyle/>
          <a:p>
            <a:r>
              <a:rPr lang="ar-SA" sz="2000" b="1" dirty="0">
                <a:solidFill>
                  <a:srgbClr val="EDBD1F"/>
                </a:solidFill>
              </a:rPr>
              <a:t>الأخلاق الإسلامية وآداب المهنة                                                        المحاضرة الثانية عشرة</a:t>
            </a:r>
            <a:endParaRPr lang="ar-SA" sz="2000" dirty="0"/>
          </a:p>
        </p:txBody>
      </p:sp>
      <p:sp>
        <p:nvSpPr>
          <p:cNvPr id="3" name="عنصر نائب للمحتوى 2"/>
          <p:cNvSpPr>
            <a:spLocks noGrp="1"/>
          </p:cNvSpPr>
          <p:nvPr>
            <p:ph sz="half" idx="13"/>
          </p:nvPr>
        </p:nvSpPr>
        <p:spPr>
          <a:xfrm>
            <a:off x="488504" y="980729"/>
            <a:ext cx="8925858" cy="5145436"/>
          </a:xfrm>
        </p:spPr>
        <p:txBody>
          <a:bodyPr/>
          <a:lstStyle/>
          <a:p>
            <a:pPr lvl="0" algn="just"/>
            <a:r>
              <a:rPr lang="ar-SA" b="1" dirty="0" smtClean="0">
                <a:solidFill>
                  <a:schemeClr val="tx1"/>
                </a:solidFill>
              </a:rPr>
              <a:t>4- </a:t>
            </a:r>
            <a:r>
              <a:rPr lang="ar-EG" b="1" dirty="0" smtClean="0">
                <a:solidFill>
                  <a:schemeClr val="tx1"/>
                </a:solidFill>
              </a:rPr>
              <a:t>حرمت </a:t>
            </a:r>
            <a:r>
              <a:rPr lang="ar-EG" b="1" dirty="0">
                <a:solidFill>
                  <a:schemeClr val="tx1"/>
                </a:solidFill>
              </a:rPr>
              <a:t>الشريعة المنافسة غير الشريفة, لأنها توغر الصدور, وتجلب الحقد والكراهية, وتنافي أخوة الدين, والتعاون على البر, ومن صور تلك المنافسة غير الشريفة؛ </a:t>
            </a:r>
            <a:r>
              <a:rPr lang="ar-SA" b="1" dirty="0">
                <a:solidFill>
                  <a:schemeClr val="tx1"/>
                </a:solidFill>
              </a:rPr>
              <a:t>الخِطبة على الخِطبة, أو البيع على البيع. </a:t>
            </a:r>
            <a:r>
              <a:rPr lang="ar-EG" b="1" dirty="0">
                <a:solidFill>
                  <a:schemeClr val="tx1"/>
                </a:solidFill>
              </a:rPr>
              <a:t>قال </a:t>
            </a:r>
            <a:r>
              <a:rPr lang="en-US" b="1" dirty="0">
                <a:solidFill>
                  <a:schemeClr val="tx1"/>
                </a:solidFill>
                <a:sym typeface="AGA Arabesque"/>
              </a:rPr>
              <a:t></a:t>
            </a:r>
            <a:r>
              <a:rPr lang="en-US" b="1" dirty="0">
                <a:solidFill>
                  <a:schemeClr val="tx1"/>
                </a:solidFill>
              </a:rPr>
              <a:t> </a:t>
            </a:r>
            <a:r>
              <a:rPr lang="ar-EG" b="1" dirty="0">
                <a:solidFill>
                  <a:schemeClr val="tx1"/>
                </a:solidFill>
              </a:rPr>
              <a:t>: (</a:t>
            </a:r>
            <a:r>
              <a:rPr lang="ar-SA" b="1" dirty="0">
                <a:solidFill>
                  <a:schemeClr val="tx1"/>
                </a:solidFill>
              </a:rPr>
              <a:t>لا يخطِب أحدكم على خِطبة أخيه, و</a:t>
            </a:r>
            <a:r>
              <a:rPr lang="ar-EG" b="1" dirty="0">
                <a:solidFill>
                  <a:schemeClr val="tx1"/>
                </a:solidFill>
              </a:rPr>
              <a:t>لا</a:t>
            </a:r>
            <a:r>
              <a:rPr lang="ar-SA" b="1" dirty="0">
                <a:solidFill>
                  <a:schemeClr val="tx1"/>
                </a:solidFill>
              </a:rPr>
              <a:t> يبع على بيع أخيه, إلا بإذنه</a:t>
            </a:r>
            <a:r>
              <a:rPr lang="ar-EG" b="1" dirty="0">
                <a:solidFill>
                  <a:schemeClr val="tx1"/>
                </a:solidFill>
              </a:rPr>
              <a:t>).</a:t>
            </a:r>
            <a:r>
              <a:rPr lang="ar-SA" b="1" dirty="0">
                <a:solidFill>
                  <a:schemeClr val="tx1"/>
                </a:solidFill>
              </a:rPr>
              <a:t> فالذي يقدم على خِطبة امرأة, من بعد أن تمت خِطبتها, وتم الاتفاق, يَقْدِمُ على عملٍ مشين, وكذا من يسعى لنقض عقد بيعٍ قد تمَّ وأُبرم, فيقول للمشتري: ردَّ عليه سلعته وأبيعك مثلها بأرخص, أو أبيعك أحسن منها بنفس السعر! ومثل هذا العمل مذموم لا </a:t>
            </a:r>
            <a:r>
              <a:rPr lang="ar-SA" b="1" dirty="0" err="1">
                <a:solidFill>
                  <a:schemeClr val="tx1"/>
                </a:solidFill>
              </a:rPr>
              <a:t>يرضاه</a:t>
            </a:r>
            <a:r>
              <a:rPr lang="ar-SA" b="1" dirty="0">
                <a:solidFill>
                  <a:schemeClr val="tx1"/>
                </a:solidFill>
              </a:rPr>
              <a:t> الله لعباده المؤمنين, وينافي خلق الأخوة والتعاون الذي يحث عليه الدين.</a:t>
            </a:r>
            <a:endParaRPr lang="en-US" b="1" dirty="0">
              <a:solidFill>
                <a:schemeClr val="tx1"/>
              </a:solidFill>
            </a:endParaRPr>
          </a:p>
          <a:p>
            <a:endParaRPr lang="ar-SA"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164170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16632"/>
            <a:ext cx="8915400" cy="720080"/>
          </a:xfrm>
        </p:spPr>
        <p:txBody>
          <a:bodyPr/>
          <a:lstStyle/>
          <a:p>
            <a:r>
              <a:rPr lang="ar-SA" sz="2000" b="1" dirty="0">
                <a:solidFill>
                  <a:srgbClr val="EDBD1F"/>
                </a:solidFill>
              </a:rPr>
              <a:t>الأخلاق الإسلامية وآداب المهنة                                                        المحاضرة الثانية عشرة</a:t>
            </a:r>
            <a:endParaRPr lang="ar-SA" sz="2000" dirty="0"/>
          </a:p>
        </p:txBody>
      </p:sp>
      <p:sp>
        <p:nvSpPr>
          <p:cNvPr id="3" name="عنصر نائب للمحتوى 2"/>
          <p:cNvSpPr>
            <a:spLocks noGrp="1"/>
          </p:cNvSpPr>
          <p:nvPr>
            <p:ph sz="half" idx="13"/>
          </p:nvPr>
        </p:nvSpPr>
        <p:spPr>
          <a:xfrm>
            <a:off x="416496" y="836712"/>
            <a:ext cx="9073008" cy="5472607"/>
          </a:xfrm>
        </p:spPr>
        <p:txBody>
          <a:bodyPr/>
          <a:lstStyle/>
          <a:p>
            <a:pPr lvl="0" algn="just"/>
            <a:r>
              <a:rPr lang="ar-SA" b="1" dirty="0" smtClean="0">
                <a:solidFill>
                  <a:schemeClr val="tx1"/>
                </a:solidFill>
              </a:rPr>
              <a:t>5- عدم </a:t>
            </a:r>
            <a:r>
              <a:rPr lang="ar-SA" b="1" dirty="0">
                <a:solidFill>
                  <a:schemeClr val="tx1"/>
                </a:solidFill>
              </a:rPr>
              <a:t>بخس أشياء الناس بتعييبها والتزهيد فيها والمخادعة في قيمتها, خلافاً لما يفعله البعض ويعتبره شطارة وذكاءً. فقد نهى الله عن هذا الخُلُق فقال: {وَلا تَبْخَسُوا النَّاسَ أَشْياءَهُمْ} (الْأَعْرَاف: 85), وأمر بدلاً من ذلك ببذل النصح لأخيه المسلم, فقد كان رسول الله </a:t>
            </a:r>
            <a:r>
              <a:rPr lang="en-US" b="1" dirty="0">
                <a:solidFill>
                  <a:schemeClr val="tx1"/>
                </a:solidFill>
                <a:sym typeface="AGA Arabesque"/>
              </a:rPr>
              <a:t></a:t>
            </a:r>
            <a:r>
              <a:rPr lang="ar-SA" b="1" dirty="0">
                <a:solidFill>
                  <a:schemeClr val="tx1"/>
                </a:solidFill>
              </a:rPr>
              <a:t> يبايع أصحابه على بذلها لكل مسلم, كما يأخذها عليهم المبايعة في الفرائض، ومن صور ذلك ما حصل مع جرير بن عبد الله الجلي </a:t>
            </a:r>
            <a:r>
              <a:rPr lang="en-US" b="1" dirty="0">
                <a:solidFill>
                  <a:schemeClr val="tx1"/>
                </a:solidFill>
                <a:sym typeface="AGA Arabesque"/>
              </a:rPr>
              <a:t></a:t>
            </a:r>
            <a:r>
              <a:rPr lang="ar-SA" b="1" dirty="0">
                <a:solidFill>
                  <a:schemeClr val="tx1"/>
                </a:solidFill>
              </a:rPr>
              <a:t> حيث أقدم على شراء فرس, فطلب صاحبها مائتي درهم, فوجد جرير أن الفرس تستحق أكثر, وأنه يجهل قيمتها, فزاده في سعرها إلى ثلاث مائة, فوافق البائع, فنظر جرير فوجد أنه فرسه تستحق أكثر, فزاده إلى أربع مائة ... حتى أوصلها إلى ثمان مائة درهم, ثم قال: (بايعت رسول الله على السمع والطاعة، فشرط عليَّ: والنصح لكل مسلم), ولا يخفى عظمة هذا الخُلُق الذي يدعو إليه الإسلام, وأثره في نشر الإخاء والتعاون بين أبناء المجتمع عامة, وأطراف المهنة خاصة</a:t>
            </a:r>
            <a:r>
              <a:rPr lang="ar-SA" b="1" dirty="0"/>
              <a:t>. </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1738631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7" name="Text Box 4"/>
          <p:cNvSpPr txBox="1">
            <a:spLocks noChangeArrowheads="1"/>
          </p:cNvSpPr>
          <p:nvPr/>
        </p:nvSpPr>
        <p:spPr bwMode="auto">
          <a:xfrm>
            <a:off x="4875213" y="1140371"/>
            <a:ext cx="46799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000" b="1" dirty="0">
                <a:solidFill>
                  <a:srgbClr val="FF0000"/>
                </a:solidFill>
                <a:cs typeface="Traditional Arabic" panose="02020603050405020304" pitchFamily="18" charset="-78"/>
              </a:rPr>
              <a:t>اختر الإجابة الصحيحة لكلٍ مما يأتي :</a:t>
            </a:r>
            <a:endParaRPr lang="en-US" altLang="en-US" sz="3000" b="1" dirty="0">
              <a:solidFill>
                <a:srgbClr val="FF0000"/>
              </a:solidFill>
              <a:cs typeface="Traditional Arabic" panose="02020603050405020304" pitchFamily="18" charset="-78"/>
            </a:endParaRPr>
          </a:p>
        </p:txBody>
      </p:sp>
      <p:sp>
        <p:nvSpPr>
          <p:cNvPr id="8" name="Text Box 5"/>
          <p:cNvSpPr txBox="1">
            <a:spLocks noChangeArrowheads="1"/>
          </p:cNvSpPr>
          <p:nvPr/>
        </p:nvSpPr>
        <p:spPr bwMode="auto">
          <a:xfrm>
            <a:off x="200472" y="1819821"/>
            <a:ext cx="94340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ar-SA" altLang="en-US" sz="2000" b="1" dirty="0">
                <a:cs typeface="Traditional Arabic" panose="02020603050405020304" pitchFamily="18" charset="-78"/>
              </a:rPr>
              <a:t>(1) </a:t>
            </a:r>
            <a:r>
              <a:rPr lang="ar-SA" sz="2000" b="1" dirty="0" smtClean="0">
                <a:cs typeface="+mj-cs"/>
              </a:rPr>
              <a:t>: </a:t>
            </a:r>
            <a:r>
              <a:rPr lang="ar-SA" sz="2400" b="1" dirty="0"/>
              <a:t>إنكار الذات والترفع عن الأنا, والالتفات إلى روح الجماعة والتعاون </a:t>
            </a:r>
            <a:r>
              <a:rPr lang="ar-SA" sz="2400" b="1" dirty="0" smtClean="0"/>
              <a:t>يندرج </a:t>
            </a:r>
            <a:r>
              <a:rPr lang="ar-SA" sz="2400" b="1" dirty="0" smtClean="0"/>
              <a:t>في خلق</a:t>
            </a:r>
            <a:r>
              <a:rPr lang="ar-SA" sz="2000" b="1" dirty="0" smtClean="0"/>
              <a:t>:</a:t>
            </a:r>
            <a:endParaRPr lang="en-US" sz="2000" b="1" dirty="0"/>
          </a:p>
        </p:txBody>
      </p:sp>
      <p:sp>
        <p:nvSpPr>
          <p:cNvPr id="9" name="Oval 7"/>
          <p:cNvSpPr>
            <a:spLocks noChangeArrowheads="1"/>
          </p:cNvSpPr>
          <p:nvPr/>
        </p:nvSpPr>
        <p:spPr bwMode="auto">
          <a:xfrm flipH="1">
            <a:off x="8151813" y="2799308"/>
            <a:ext cx="233361"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8385175" y="2673896"/>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12" name="Oval 11"/>
          <p:cNvSpPr>
            <a:spLocks noChangeArrowheads="1"/>
          </p:cNvSpPr>
          <p:nvPr/>
        </p:nvSpPr>
        <p:spPr bwMode="auto">
          <a:xfrm>
            <a:off x="3548063" y="2816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Text Box 13"/>
          <p:cNvSpPr txBox="1">
            <a:spLocks noChangeArrowheads="1"/>
          </p:cNvSpPr>
          <p:nvPr/>
        </p:nvSpPr>
        <p:spPr bwMode="auto">
          <a:xfrm>
            <a:off x="3872880" y="2708821"/>
            <a:ext cx="53402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a:cs typeface="Traditional Arabic" panose="02020603050405020304" pitchFamily="18" charset="-78"/>
              </a:rPr>
              <a:t>(ب)</a:t>
            </a:r>
            <a:endParaRPr lang="en-US" altLang="en-US" sz="2000">
              <a:cs typeface="Traditional Arabic" panose="02020603050405020304" pitchFamily="18" charset="-78"/>
            </a:endParaRPr>
          </a:p>
        </p:txBody>
      </p:sp>
      <p:sp>
        <p:nvSpPr>
          <p:cNvPr id="15" name="Oval 14"/>
          <p:cNvSpPr>
            <a:spLocks noChangeArrowheads="1"/>
          </p:cNvSpPr>
          <p:nvPr/>
        </p:nvSpPr>
        <p:spPr bwMode="auto">
          <a:xfrm>
            <a:off x="8151813" y="32501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 Box 16"/>
          <p:cNvSpPr txBox="1">
            <a:spLocks noChangeArrowheads="1"/>
          </p:cNvSpPr>
          <p:nvPr/>
        </p:nvSpPr>
        <p:spPr bwMode="auto">
          <a:xfrm>
            <a:off x="8385175"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18" name="Oval 17"/>
          <p:cNvSpPr>
            <a:spLocks noChangeArrowheads="1"/>
          </p:cNvSpPr>
          <p:nvPr/>
        </p:nvSpPr>
        <p:spPr bwMode="auto">
          <a:xfrm>
            <a:off x="3549650" y="3250158"/>
            <a:ext cx="233363"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8"/>
          <p:cNvSpPr txBox="1">
            <a:spLocks noChangeArrowheads="1"/>
          </p:cNvSpPr>
          <p:nvPr/>
        </p:nvSpPr>
        <p:spPr bwMode="auto">
          <a:xfrm>
            <a:off x="1285875" y="3178721"/>
            <a:ext cx="2106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000" b="1" dirty="0" smtClean="0">
                <a:latin typeface="Times New Roman" pitchFamily="18" charset="0"/>
                <a:cs typeface="Times New Roman" pitchFamily="18" charset="0"/>
              </a:rPr>
              <a:t>الاستقامة المهنية</a:t>
            </a:r>
            <a:endParaRPr lang="en-US" altLang="en-US" sz="2000" b="1" dirty="0">
              <a:latin typeface="Times New Roman" pitchFamily="18" charset="0"/>
              <a:cs typeface="Times New Roman" pitchFamily="18" charset="0"/>
            </a:endParaRPr>
          </a:p>
        </p:txBody>
      </p:sp>
      <p:sp>
        <p:nvSpPr>
          <p:cNvPr id="20" name="Text Box 19"/>
          <p:cNvSpPr txBox="1">
            <a:spLocks noChangeArrowheads="1"/>
          </p:cNvSpPr>
          <p:nvPr/>
        </p:nvSpPr>
        <p:spPr bwMode="auto">
          <a:xfrm>
            <a:off x="3783013"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(د)</a:t>
            </a:r>
            <a:endParaRPr lang="en-US" altLang="en-US" sz="2000">
              <a:cs typeface="Traditional Arabic" panose="02020603050405020304" pitchFamily="18" charset="-78"/>
            </a:endParaRPr>
          </a:p>
        </p:txBody>
      </p:sp>
      <p:sp>
        <p:nvSpPr>
          <p:cNvPr id="21" name="Line 20"/>
          <p:cNvSpPr>
            <a:spLocks noChangeShapeType="1"/>
          </p:cNvSpPr>
          <p:nvPr/>
        </p:nvSpPr>
        <p:spPr bwMode="auto">
          <a:xfrm>
            <a:off x="0" y="3789908"/>
            <a:ext cx="9906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Text Box 21"/>
          <p:cNvSpPr txBox="1">
            <a:spLocks noChangeArrowheads="1"/>
          </p:cNvSpPr>
          <p:nvPr/>
        </p:nvSpPr>
        <p:spPr bwMode="auto">
          <a:xfrm>
            <a:off x="416496" y="3934371"/>
            <a:ext cx="921804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400" b="1" dirty="0">
                <a:cs typeface="Traditional Arabic" panose="02020603050405020304" pitchFamily="18" charset="-78"/>
              </a:rPr>
              <a:t>(2) </a:t>
            </a:r>
            <a:r>
              <a:rPr lang="ar-SA" sz="2400" b="1" dirty="0"/>
              <a:t>: </a:t>
            </a:r>
            <a:r>
              <a:rPr lang="ar-EG" sz="2400" b="1" dirty="0" smtClean="0"/>
              <a:t>قول</a:t>
            </a:r>
            <a:r>
              <a:rPr lang="ar-SA" sz="2400" b="1" dirty="0" smtClean="0"/>
              <a:t> النبي</a:t>
            </a:r>
            <a:r>
              <a:rPr lang="ar-EG" sz="2400" b="1" dirty="0" smtClean="0"/>
              <a:t> </a:t>
            </a:r>
            <a:r>
              <a:rPr lang="en-US" sz="2400" b="1" dirty="0">
                <a:sym typeface="AGA Arabesque"/>
              </a:rPr>
              <a:t></a:t>
            </a:r>
            <a:r>
              <a:rPr lang="ar-EG" sz="2400" b="1" dirty="0"/>
              <a:t> </a:t>
            </a:r>
            <a:r>
              <a:rPr lang="ar-SA" sz="2400" b="1" dirty="0" smtClean="0"/>
              <a:t>: </a:t>
            </a:r>
            <a:r>
              <a:rPr lang="ar-EG" sz="2400" b="1" dirty="0" smtClean="0"/>
              <a:t>(</a:t>
            </a:r>
            <a:r>
              <a:rPr lang="ar-EG" sz="2400" b="1" dirty="0"/>
              <a:t>إِنَّ المُؤْمِنَ لِلْمُؤْمِنِ كَالْبُنْيَانِ يَشُدُّ بَعْضُهُ بَعْضاً </a:t>
            </a:r>
            <a:r>
              <a:rPr lang="ar-SA" sz="2400" b="1" dirty="0" smtClean="0"/>
              <a:t>) </a:t>
            </a:r>
            <a:r>
              <a:rPr lang="ar-SA" sz="2400" b="1" dirty="0" smtClean="0"/>
              <a:t>يفيد الحث على خلق </a:t>
            </a:r>
            <a:r>
              <a:rPr lang="ar-SA" sz="2400" b="1" dirty="0"/>
              <a:t>:</a:t>
            </a:r>
            <a:endParaRPr lang="en-US" altLang="en-US" sz="2400" b="1" dirty="0">
              <a:cs typeface="Traditional Arabic" panose="02020603050405020304" pitchFamily="18" charset="-78"/>
            </a:endParaRPr>
          </a:p>
        </p:txBody>
      </p:sp>
      <p:sp>
        <p:nvSpPr>
          <p:cNvPr id="23" name="Oval 22"/>
          <p:cNvSpPr>
            <a:spLocks noChangeArrowheads="1"/>
          </p:cNvSpPr>
          <p:nvPr/>
        </p:nvSpPr>
        <p:spPr bwMode="auto">
          <a:xfrm>
            <a:off x="8151813" y="45074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Oval 23"/>
          <p:cNvSpPr>
            <a:spLocks noChangeArrowheads="1"/>
          </p:cNvSpPr>
          <p:nvPr/>
        </p:nvSpPr>
        <p:spPr bwMode="auto">
          <a:xfrm>
            <a:off x="4069095" y="4524920"/>
            <a:ext cx="233363"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Text Box 25"/>
          <p:cNvSpPr txBox="1">
            <a:spLocks noChangeArrowheads="1"/>
          </p:cNvSpPr>
          <p:nvPr/>
        </p:nvSpPr>
        <p:spPr bwMode="auto">
          <a:xfrm>
            <a:off x="8385175" y="43995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27" name="Oval 26"/>
          <p:cNvSpPr>
            <a:spLocks noChangeArrowheads="1"/>
          </p:cNvSpPr>
          <p:nvPr/>
        </p:nvSpPr>
        <p:spPr bwMode="auto">
          <a:xfrm>
            <a:off x="4122293" y="4967031"/>
            <a:ext cx="180165" cy="198454"/>
          </a:xfrm>
          <a:prstGeom prst="ellipse">
            <a:avLst/>
          </a:prstGeom>
          <a:ln>
            <a:headEnd/>
            <a:tailEnd/>
          </a:ln>
          <a:extLst/>
        </p:spPr>
        <p:style>
          <a:lnRef idx="2">
            <a:schemeClr val="dk1"/>
          </a:lnRef>
          <a:fillRef idx="1">
            <a:schemeClr val="lt1"/>
          </a:fillRef>
          <a:effectRef idx="0">
            <a:schemeClr val="dk1"/>
          </a:effectRef>
          <a:fontRef idx="minor">
            <a:schemeClr val="dk1"/>
          </a:fontRef>
        </p:style>
        <p:txBody>
          <a:bodyPr wrap="none" anchor="ctr"/>
          <a:lstStyle/>
          <a:p>
            <a:endParaRPr lang="en-US">
              <a:solidFill>
                <a:schemeClr val="bg1"/>
              </a:solidFill>
            </a:endParaRPr>
          </a:p>
        </p:txBody>
      </p:sp>
      <p:sp>
        <p:nvSpPr>
          <p:cNvPr id="29" name="Text Box 28"/>
          <p:cNvSpPr txBox="1">
            <a:spLocks noChangeArrowheads="1"/>
          </p:cNvSpPr>
          <p:nvPr/>
        </p:nvSpPr>
        <p:spPr bwMode="auto">
          <a:xfrm>
            <a:off x="4520952" y="4434433"/>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(ب)</a:t>
            </a:r>
            <a:endParaRPr lang="en-US" altLang="en-US" sz="2000" dirty="0">
              <a:cs typeface="Traditional Arabic" panose="02020603050405020304" pitchFamily="18" charset="-78"/>
            </a:endParaRPr>
          </a:p>
        </p:txBody>
      </p:sp>
      <p:sp>
        <p:nvSpPr>
          <p:cNvPr id="30" name="Oval 29"/>
          <p:cNvSpPr>
            <a:spLocks noChangeArrowheads="1"/>
          </p:cNvSpPr>
          <p:nvPr/>
        </p:nvSpPr>
        <p:spPr bwMode="auto">
          <a:xfrm>
            <a:off x="8151813" y="4975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Text Box 31"/>
          <p:cNvSpPr txBox="1">
            <a:spLocks noChangeArrowheads="1"/>
          </p:cNvSpPr>
          <p:nvPr/>
        </p:nvSpPr>
        <p:spPr bwMode="auto">
          <a:xfrm>
            <a:off x="8385175" y="4867821"/>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33" name="Text Box 33"/>
          <p:cNvSpPr txBox="1">
            <a:spLocks noChangeArrowheads="1"/>
          </p:cNvSpPr>
          <p:nvPr/>
        </p:nvSpPr>
        <p:spPr bwMode="auto">
          <a:xfrm>
            <a:off x="4520952" y="4867821"/>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(د)</a:t>
            </a:r>
            <a:endParaRPr lang="en-US" altLang="en-US" sz="2000" dirty="0">
              <a:cs typeface="Traditional Arabic" panose="02020603050405020304" pitchFamily="18" charset="-78"/>
            </a:endParaRPr>
          </a:p>
        </p:txBody>
      </p:sp>
      <p:sp>
        <p:nvSpPr>
          <p:cNvPr id="34" name="Text Box 34"/>
          <p:cNvSpPr txBox="1">
            <a:spLocks noChangeArrowheads="1"/>
          </p:cNvSpPr>
          <p:nvPr/>
        </p:nvSpPr>
        <p:spPr bwMode="auto">
          <a:xfrm>
            <a:off x="1352599" y="4904333"/>
            <a:ext cx="24304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2000" b="1" dirty="0"/>
              <a:t>الطهارة </a:t>
            </a:r>
            <a:r>
              <a:rPr lang="ar-SA" sz="2000" b="1" dirty="0" smtClean="0"/>
              <a:t>المهنية.</a:t>
            </a:r>
            <a:endParaRPr lang="ar-SA" sz="2000" dirty="0"/>
          </a:p>
        </p:txBody>
      </p:sp>
      <p:sp>
        <p:nvSpPr>
          <p:cNvPr id="35" name="Title 1"/>
          <p:cNvSpPr txBox="1">
            <a:spLocks/>
          </p:cNvSpPr>
          <p:nvPr/>
        </p:nvSpPr>
        <p:spPr>
          <a:xfrm>
            <a:off x="344488" y="275940"/>
            <a:ext cx="8915400" cy="63278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rgbClr val="EDBD1F"/>
                </a:solidFill>
              </a:rPr>
              <a:t>الأخلاق الإسلامية وآداب المهنة                                                        المحاضرة </a:t>
            </a:r>
            <a:r>
              <a:rPr lang="ar-SA" sz="2000" dirty="0" smtClean="0">
                <a:solidFill>
                  <a:srgbClr val="EDBD1F"/>
                </a:solidFill>
              </a:rPr>
              <a:t>الثانية عشرة</a:t>
            </a:r>
            <a:endParaRPr lang="en-US" sz="2000" dirty="0">
              <a:solidFill>
                <a:srgbClr val="EDBD1F"/>
              </a:solidFill>
            </a:endParaRPr>
          </a:p>
        </p:txBody>
      </p:sp>
      <p:sp>
        <p:nvSpPr>
          <p:cNvPr id="3" name="مستطيل 2"/>
          <p:cNvSpPr/>
          <p:nvPr/>
        </p:nvSpPr>
        <p:spPr>
          <a:xfrm>
            <a:off x="4638408" y="2722592"/>
            <a:ext cx="3240360" cy="400110"/>
          </a:xfrm>
          <a:prstGeom prst="rect">
            <a:avLst/>
          </a:prstGeom>
        </p:spPr>
        <p:txBody>
          <a:bodyPr wrap="square">
            <a:spAutoFit/>
          </a:bodyPr>
          <a:lstStyle/>
          <a:p>
            <a:r>
              <a:rPr lang="ar-SA" sz="2000" b="1" dirty="0" smtClean="0">
                <a:solidFill>
                  <a:srgbClr val="D52D26"/>
                </a:solidFill>
              </a:rPr>
              <a:t>التعاون المهني.</a:t>
            </a:r>
            <a:endParaRPr lang="ar-SA" sz="2000" dirty="0">
              <a:solidFill>
                <a:srgbClr val="D52D26"/>
              </a:solidFill>
            </a:endParaRPr>
          </a:p>
        </p:txBody>
      </p:sp>
      <p:sp>
        <p:nvSpPr>
          <p:cNvPr id="4" name="مستطيل 3"/>
          <p:cNvSpPr/>
          <p:nvPr/>
        </p:nvSpPr>
        <p:spPr>
          <a:xfrm>
            <a:off x="1149742" y="2747902"/>
            <a:ext cx="2232248" cy="400110"/>
          </a:xfrm>
          <a:prstGeom prst="rect">
            <a:avLst/>
          </a:prstGeom>
        </p:spPr>
        <p:txBody>
          <a:bodyPr wrap="square">
            <a:spAutoFit/>
          </a:bodyPr>
          <a:lstStyle/>
          <a:p>
            <a:r>
              <a:rPr lang="ar-SA" sz="2000" b="1" dirty="0"/>
              <a:t>الطهارة المهنية</a:t>
            </a:r>
            <a:r>
              <a:rPr lang="ar-SA" sz="2000" b="1" dirty="0" smtClean="0"/>
              <a:t>.</a:t>
            </a:r>
            <a:endParaRPr lang="ar-SA" sz="2000" dirty="0"/>
          </a:p>
        </p:txBody>
      </p:sp>
      <p:sp>
        <p:nvSpPr>
          <p:cNvPr id="5" name="مستطيل 4"/>
          <p:cNvSpPr/>
          <p:nvPr/>
        </p:nvSpPr>
        <p:spPr>
          <a:xfrm>
            <a:off x="6158522" y="3244334"/>
            <a:ext cx="1720246" cy="400110"/>
          </a:xfrm>
          <a:prstGeom prst="rect">
            <a:avLst/>
          </a:prstGeom>
        </p:spPr>
        <p:txBody>
          <a:bodyPr wrap="square">
            <a:spAutoFit/>
          </a:bodyPr>
          <a:lstStyle/>
          <a:p>
            <a:r>
              <a:rPr lang="ar-SA" sz="2000" b="1" dirty="0"/>
              <a:t> </a:t>
            </a:r>
            <a:r>
              <a:rPr lang="ar-SA" sz="2000" b="1" dirty="0" smtClean="0"/>
              <a:t>الأمانة المهنية.</a:t>
            </a:r>
            <a:endParaRPr lang="ar-SA" sz="2000" dirty="0"/>
          </a:p>
        </p:txBody>
      </p:sp>
      <p:sp>
        <p:nvSpPr>
          <p:cNvPr id="6" name="مستطيل 5"/>
          <p:cNvSpPr/>
          <p:nvPr/>
        </p:nvSpPr>
        <p:spPr>
          <a:xfrm>
            <a:off x="2285379" y="4434433"/>
            <a:ext cx="1502334" cy="400110"/>
          </a:xfrm>
          <a:prstGeom prst="rect">
            <a:avLst/>
          </a:prstGeom>
        </p:spPr>
        <p:txBody>
          <a:bodyPr wrap="none">
            <a:spAutoFit/>
          </a:bodyPr>
          <a:lstStyle/>
          <a:p>
            <a:r>
              <a:rPr lang="ar-SA" sz="2000" b="1" dirty="0" smtClean="0">
                <a:solidFill>
                  <a:srgbClr val="D52D26"/>
                </a:solidFill>
              </a:rPr>
              <a:t>التعاون المهني.</a:t>
            </a:r>
            <a:endParaRPr lang="ar-SA" sz="2000" dirty="0">
              <a:solidFill>
                <a:srgbClr val="D52D26"/>
              </a:solidFill>
            </a:endParaRPr>
          </a:p>
        </p:txBody>
      </p:sp>
      <p:sp>
        <p:nvSpPr>
          <p:cNvPr id="36" name="مستطيل 35"/>
          <p:cNvSpPr/>
          <p:nvPr/>
        </p:nvSpPr>
        <p:spPr>
          <a:xfrm>
            <a:off x="6062462" y="4919722"/>
            <a:ext cx="1912365" cy="400110"/>
          </a:xfrm>
          <a:prstGeom prst="rect">
            <a:avLst/>
          </a:prstGeom>
        </p:spPr>
        <p:txBody>
          <a:bodyPr wrap="square">
            <a:spAutoFit/>
          </a:bodyPr>
          <a:lstStyle/>
          <a:p>
            <a:pPr>
              <a:spcBef>
                <a:spcPct val="50000"/>
              </a:spcBef>
            </a:pPr>
            <a:r>
              <a:rPr lang="ar-SA" altLang="en-US" sz="2000" b="1" dirty="0" smtClean="0">
                <a:latin typeface="Times New Roman" pitchFamily="18" charset="0"/>
                <a:cs typeface="Times New Roman" pitchFamily="18" charset="0"/>
              </a:rPr>
              <a:t>الاستقامة المهنية.</a:t>
            </a:r>
            <a:endParaRPr lang="en-US" altLang="en-US" sz="2000" b="1" dirty="0">
              <a:latin typeface="Times New Roman" pitchFamily="18" charset="0"/>
              <a:cs typeface="Times New Roman" pitchFamily="18" charset="0"/>
            </a:endParaRPr>
          </a:p>
        </p:txBody>
      </p:sp>
      <p:sp>
        <p:nvSpPr>
          <p:cNvPr id="37" name="مستطيل 36"/>
          <p:cNvSpPr/>
          <p:nvPr/>
        </p:nvSpPr>
        <p:spPr>
          <a:xfrm>
            <a:off x="6422166" y="4434433"/>
            <a:ext cx="1500732" cy="400110"/>
          </a:xfrm>
          <a:prstGeom prst="rect">
            <a:avLst/>
          </a:prstGeom>
        </p:spPr>
        <p:txBody>
          <a:bodyPr wrap="none">
            <a:spAutoFit/>
          </a:bodyPr>
          <a:lstStyle/>
          <a:p>
            <a:r>
              <a:rPr lang="ar-SA" sz="2000" b="1" dirty="0"/>
              <a:t> الأمانة المهنية.</a:t>
            </a:r>
            <a:endParaRPr lang="ar-SA" sz="2000"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20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2000"/>
                                        <p:tgtEl>
                                          <p:spTgt spid="2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2" grpId="0" animBg="1"/>
      <p:bldP spid="14" grpId="0"/>
      <p:bldP spid="15" grpId="0" animBg="1"/>
      <p:bldP spid="17" grpId="0"/>
      <p:bldP spid="18" grpId="0" animBg="1"/>
      <p:bldP spid="19" grpId="0"/>
      <p:bldP spid="20" grpId="0"/>
      <p:bldP spid="21" grpId="0" animBg="1"/>
      <p:bldP spid="22" grpId="0"/>
      <p:bldP spid="23" grpId="0" animBg="1"/>
      <p:bldP spid="24" grpId="0" animBg="1"/>
      <p:bldP spid="26" grpId="0"/>
      <p:bldP spid="27" grpId="0" animBg="1"/>
      <p:bldP spid="29" grpId="0"/>
      <p:bldP spid="30" grpId="0" animBg="1"/>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950</TotalTime>
  <Words>1762</Words>
  <Application>Microsoft Office PowerPoint</Application>
  <PresentationFormat>A4 Paper (210x297 mm)</PresentationFormat>
  <Paragraphs>99</Paragraphs>
  <Slides>14</Slides>
  <Notes>2</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عرض تقديمي في PowerPoint</vt:lpstr>
      <vt:lpstr>المحاضرة الثانية عشرة</vt:lpstr>
      <vt:lpstr>عرض تقديمي في PowerPoint</vt:lpstr>
      <vt:lpstr>الأخلاق الإسلامية وآداب المهنة                                                        المحاضرة الثانية عشرة</vt:lpstr>
      <vt:lpstr>عرض تقديمي في PowerPoint</vt:lpstr>
      <vt:lpstr>الأخلاق الإسلامية وآداب المهنة                                                        المحاضرة الثانية عشرة</vt:lpstr>
      <vt:lpstr>الأخلاق الإسلامية وآداب المهنة                                                        المحاضرة الثانية عشرة</vt:lpstr>
      <vt:lpstr>الأخلاق الإسلامية وآداب المهنة                                                        المحاضرة الثانية عشرة</vt:lpstr>
      <vt:lpstr>الأخلاق الإسلامية وآداب المهنة                                                        المحاضرة الثانية عشرة</vt:lpstr>
      <vt:lpstr>الأخلاق الإسلامية وآداب المهنة                                                        المحاضرة الثانية عشرة</vt:lpstr>
      <vt:lpstr>الأخلاق الإسلامية وآداب المهنة                                                        المحاضرة الثانية عشرة</vt:lpstr>
      <vt:lpstr>الأخلاق الإسلامية وآداب المهنة                                                        المحاضرة الثانية عشرة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world new technology</cp:lastModifiedBy>
  <cp:revision>54</cp:revision>
  <dcterms:created xsi:type="dcterms:W3CDTF">2014-09-11T06:30:06Z</dcterms:created>
  <dcterms:modified xsi:type="dcterms:W3CDTF">2015-03-18T15:58:42Z</dcterms:modified>
</cp:coreProperties>
</file>