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9" r:id="rId5"/>
    <p:sldId id="290" r:id="rId6"/>
    <p:sldId id="291" r:id="rId7"/>
    <p:sldId id="292" r:id="rId8"/>
    <p:sldId id="293" r:id="rId9"/>
    <p:sldId id="294" r:id="rId10"/>
    <p:sldId id="295" r:id="rId11"/>
    <p:sldId id="296" r:id="rId12"/>
    <p:sldId id="297" r:id="rId13"/>
    <p:sldId id="298"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5" d="100"/>
          <a:sy n="75" d="100"/>
        </p:scale>
        <p:origin x="-3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1015" y="2667000"/>
            <a:ext cx="5205046" cy="2971800"/>
          </a:xfrm>
          <a:prstGeom prst="rect">
            <a:avLst/>
          </a:prstGeom>
          <a:noFill/>
          <a:ln w="9525">
            <a:noFill/>
            <a:miter lim="800000"/>
            <a:headEnd/>
            <a:tailEnd/>
          </a:ln>
        </p:spPr>
        <p:txBody>
          <a:bodyPr anchor="ctr"/>
          <a:lstStyle/>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dirty="0"/>
              <a:t/>
            </a:r>
            <a:br>
              <a:rPr lang="ar-SA" sz="4000" dirty="0"/>
            </a:br>
            <a:r>
              <a:rPr lang="ar-SA" sz="5400" dirty="0" smtClean="0">
                <a:solidFill>
                  <a:srgbClr val="009900"/>
                </a:solidFill>
              </a:rPr>
              <a:t>مقرر </a:t>
            </a:r>
            <a:r>
              <a:rPr lang="ar-SA" sz="5400" dirty="0">
                <a:solidFill>
                  <a:srgbClr val="009900"/>
                </a:solidFill>
              </a:rPr>
              <a:t>أخلاقيات الأعمال</a:t>
            </a:r>
            <a:endParaRPr lang="en-GB" sz="5400" b="1" dirty="0" smtClean="0">
              <a:solidFill>
                <a:srgbClr val="0099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dirty="0" smtClean="0">
                <a:solidFill>
                  <a:schemeClr val="accent2">
                    <a:lumMod val="50000"/>
                  </a:schemeClr>
                </a:solidFill>
                <a:latin typeface="Calibri" pitchFamily="34" charset="0"/>
                <a:cs typeface="Times New Roman" pitchFamily="18" charset="0"/>
              </a:rPr>
              <a:t>أ.د.عبدالرحمن الحماد</a:t>
            </a:r>
            <a:endParaRPr lang="en-US" sz="3600" dirty="0" smtClean="0">
              <a:solidFill>
                <a:schemeClr val="accent2">
                  <a:lumMod val="50000"/>
                </a:schemeClr>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134708" y="4648200"/>
            <a:ext cx="3727938"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chemeClr val="accent2">
                    <a:lumMod val="50000"/>
                  </a:schemeClr>
                </a:solidFill>
                <a:latin typeface="Calibri" pitchFamily="34" charset="0"/>
              </a:rPr>
              <a:t>نظام التعليم المطور للانتساب</a:t>
            </a:r>
            <a:endParaRPr lang="en-US" sz="2800" b="1" dirty="0">
              <a:solidFill>
                <a:schemeClr val="accent2">
                  <a:lumMod val="50000"/>
                </a:schemeClr>
              </a:solidFill>
              <a:latin typeface="Calibri" pitchFamily="34" charset="0"/>
            </a:endParaRPr>
          </a:p>
          <a:p>
            <a:pPr algn="ctr">
              <a:spcBef>
                <a:spcPct val="20000"/>
              </a:spcBef>
              <a:buFont typeface="Arial" pitchFamily="34" charset="0"/>
              <a:buNone/>
            </a:pPr>
            <a:r>
              <a:rPr lang="ar-SA" sz="2600" b="1" dirty="0" smtClean="0">
                <a:solidFill>
                  <a:srgbClr val="009900"/>
                </a:solidFill>
                <a:latin typeface="Calibri" pitchFamily="34" charset="0"/>
              </a:rPr>
              <a:t>كلية إدارة الأعمال  </a:t>
            </a:r>
            <a:endParaRPr lang="en-US" sz="2600" b="1" dirty="0">
              <a:solidFill>
                <a:srgbClr val="0099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03385" y="3276600"/>
            <a:ext cx="7772400" cy="2438400"/>
          </a:xfrm>
        </p:spPr>
        <p:txBody>
          <a:bodyPr/>
          <a:lstStyle/>
          <a:p>
            <a:r>
              <a:rPr lang="ar-SA" b="1" dirty="0" smtClean="0">
                <a:solidFill>
                  <a:srgbClr val="002060"/>
                </a:solidFill>
              </a:rPr>
              <a:t>المحاضرة </a:t>
            </a:r>
            <a:r>
              <a:rPr lang="ar-SA" b="1" dirty="0" smtClean="0">
                <a:solidFill>
                  <a:srgbClr val="002060"/>
                </a:solidFill>
              </a:rPr>
              <a:t>التمهيدية</a:t>
            </a:r>
            <a:r>
              <a:rPr lang="ar-SA" b="1" dirty="0" smtClean="0">
                <a:solidFill>
                  <a:srgbClr val="002060"/>
                </a:solidFill>
              </a:rPr>
              <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a:solidFill>
                  <a:srgbClr val="00B050"/>
                </a:solidFill>
              </a:rPr>
              <a:t/>
            </a:r>
            <a:br>
              <a:rPr lang="ar-SA" sz="4800">
                <a:solidFill>
                  <a:srgbClr val="00B050"/>
                </a:solidFill>
              </a:rPr>
            </a:br>
            <a:r>
              <a:rPr lang="ar-SA" sz="4800" dirty="0">
                <a:solidFill>
                  <a:srgbClr val="00B050"/>
                </a:solidFill>
              </a:rPr>
              <a:t/>
            </a:r>
            <a:br>
              <a:rPr lang="ar-SA" sz="4800" dirty="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p:spPr>
        <p:txBody>
          <a:bodyPr/>
          <a:lstStyle/>
          <a:p>
            <a:r>
              <a:rPr lang="ar-SA" b="1" dirty="0">
                <a:solidFill>
                  <a:srgbClr val="006600"/>
                </a:solidFill>
              </a:rPr>
              <a:t>وصف موجز للمقرر :</a:t>
            </a:r>
            <a:endParaRPr lang="ar-SA" dirty="0"/>
          </a:p>
        </p:txBody>
      </p:sp>
      <p:sp>
        <p:nvSpPr>
          <p:cNvPr id="3" name="عنصر نائب للمحتوى 2"/>
          <p:cNvSpPr>
            <a:spLocks noGrp="1"/>
          </p:cNvSpPr>
          <p:nvPr>
            <p:ph idx="1"/>
          </p:nvPr>
        </p:nvSpPr>
        <p:spPr>
          <a:xfrm>
            <a:off x="457200" y="1447800"/>
            <a:ext cx="8229600" cy="4678363"/>
          </a:xfrm>
        </p:spPr>
        <p:txBody>
          <a:bodyPr/>
          <a:lstStyle/>
          <a:p>
            <a:pPr algn="just" rtl="1"/>
            <a:r>
              <a:rPr lang="ar-SA" sz="1600" dirty="0" smtClean="0"/>
              <a:t>	</a:t>
            </a:r>
          </a:p>
          <a:p>
            <a:pPr algn="just" rtl="1"/>
            <a:r>
              <a:rPr lang="ar-SA" sz="2800" dirty="0" smtClean="0"/>
              <a:t>	يهتم </a:t>
            </a:r>
            <a:r>
              <a:rPr lang="ar-SA" sz="2800" dirty="0"/>
              <a:t>المقرر بعرض مفهوم أخلاقيات الأعمال الوظيفية المطلوبة من الجميع (العامل ، صاحب العمل ، المؤسسة ...إلخ) ومصادرها وسبل إرسائها مع التركيز على قيم الفرد والإنضباط الوظيفي من جهة والمسؤولية الاجتماعية لمنظمات الأعمال من جهة أخرى . كما يهتم ببيان مدونة وقواعد السلوك والسلوك العدواني للموظف والفساد الإداري ضمن أخلاقيات الأعمال . كما يشرح المقرر الحوكمة والثقافة التنظيمية وسبل الاتصال الشخصي والتقني كأحد محددات أخلاقيات الأعمال ويعرض بالأمثلة تحليلاً لقواعد السلوك بدنيا الأعمال وعرض نماذج أخلاقيات الأعمال مع عناصر الإدارة والعلوم الأخرى ذات العلاقة . </a:t>
            </a:r>
          </a:p>
          <a:p>
            <a:endParaRPr lang="ar-SA" dirty="0"/>
          </a:p>
        </p:txBody>
      </p:sp>
    </p:spTree>
    <p:extLst>
      <p:ext uri="{BB962C8B-B14F-4D97-AF65-F5344CB8AC3E}">
        <p14:creationId xmlns=""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solidFill>
                  <a:srgbClr val="006600"/>
                </a:solidFill>
              </a:rPr>
              <a:t>المخرجات التعليمية</a:t>
            </a:r>
            <a:r>
              <a:rPr lang="ar-SA" dirty="0"/>
              <a:t/>
            </a:r>
            <a:br>
              <a:rPr lang="ar-SA" dirty="0"/>
            </a:br>
            <a:r>
              <a:rPr lang="en-US" sz="2800" dirty="0">
                <a:solidFill>
                  <a:srgbClr val="006600"/>
                </a:solidFill>
              </a:rPr>
              <a:t>Learning outcomes &amp; Knowledge skills</a:t>
            </a:r>
            <a:endParaRPr lang="ar-SA" sz="2800" dirty="0"/>
          </a:p>
        </p:txBody>
      </p:sp>
      <p:sp>
        <p:nvSpPr>
          <p:cNvPr id="3" name="عنصر نائب للمحتوى 2"/>
          <p:cNvSpPr>
            <a:spLocks noGrp="1"/>
          </p:cNvSpPr>
          <p:nvPr>
            <p:ph idx="1"/>
          </p:nvPr>
        </p:nvSpPr>
        <p:spPr>
          <a:xfrm>
            <a:off x="457200" y="1600201"/>
            <a:ext cx="8405446" cy="4525963"/>
          </a:xfrm>
        </p:spPr>
        <p:txBody>
          <a:bodyPr/>
          <a:lstStyle/>
          <a:p>
            <a:pPr algn="just" rtl="1"/>
            <a:r>
              <a:rPr lang="ar-SA" sz="2800" dirty="0"/>
              <a:t>كما نأمل أن يتمكن الطالب بعد دراسته لهذا المقرر من أن : </a:t>
            </a:r>
          </a:p>
          <a:p>
            <a:pPr algn="just" rtl="1"/>
            <a:endParaRPr lang="ar-SA" sz="1050" dirty="0" smtClean="0"/>
          </a:p>
          <a:p>
            <a:pPr algn="just" rtl="1"/>
            <a:r>
              <a:rPr lang="ar-SA" sz="2400" dirty="0" smtClean="0"/>
              <a:t>يتذكر </a:t>
            </a:r>
            <a:r>
              <a:rPr lang="ar-SA" sz="2400" dirty="0"/>
              <a:t>أهم المفاهيم والمرتكزات الخاصة بأخلاقيات الأعمال </a:t>
            </a:r>
            <a:r>
              <a:rPr lang="ar-SA" sz="2400" dirty="0" smtClean="0"/>
              <a:t>.</a:t>
            </a:r>
          </a:p>
          <a:p>
            <a:pPr algn="just" rtl="1"/>
            <a:endParaRPr lang="ar-SA" sz="900" dirty="0"/>
          </a:p>
          <a:p>
            <a:pPr algn="just" rtl="1"/>
            <a:r>
              <a:rPr lang="ar-SA" sz="2400" dirty="0"/>
              <a:t>يتعرف على عناصر أخلاقيات الأعمال والجوانب (العناصر) ذات العلاقة بتطوير وتحسينها </a:t>
            </a:r>
            <a:r>
              <a:rPr lang="ar-SA" sz="2400" dirty="0" smtClean="0"/>
              <a:t>.</a:t>
            </a:r>
          </a:p>
          <a:p>
            <a:pPr algn="just" rtl="1"/>
            <a:endParaRPr lang="ar-SA" sz="800" dirty="0"/>
          </a:p>
          <a:p>
            <a:pPr algn="just" rtl="1"/>
            <a:r>
              <a:rPr lang="ar-SA" sz="2400" dirty="0"/>
              <a:t>يستطيع التفرقة بين مفاهيم أخلاقيات الأعمال وعناصرها بالواقع الفعلي من جهة والمطلوب (الأسس) والمفاهيم والقيم وسبل الإنضباط والالتزام من جهة أخرى </a:t>
            </a:r>
            <a:r>
              <a:rPr lang="ar-SA" sz="2400" dirty="0" smtClean="0"/>
              <a:t>.</a:t>
            </a:r>
          </a:p>
          <a:p>
            <a:pPr algn="just" rtl="1"/>
            <a:endParaRPr lang="ar-SA" sz="800" dirty="0"/>
          </a:p>
          <a:p>
            <a:pPr algn="just" rtl="1"/>
            <a:r>
              <a:rPr lang="ar-SA" sz="2400" dirty="0"/>
              <a:t>يطبق ما درسه على حالات واقعية في الحياة العملية على مستوى الفرد والمنظمة والثقافة للفرد والمنظمة </a:t>
            </a:r>
            <a:r>
              <a:rPr lang="ar-SA" sz="2400" dirty="0" smtClean="0"/>
              <a:t>.</a:t>
            </a:r>
          </a:p>
          <a:p>
            <a:pPr algn="just" rtl="1"/>
            <a:endParaRPr lang="ar-SA" sz="800" dirty="0"/>
          </a:p>
          <a:p>
            <a:pPr algn="just" rtl="1"/>
            <a:r>
              <a:rPr lang="ar-SA" sz="2400" dirty="0"/>
              <a:t>يستطيع مواجهة المشاكل الأخلاقية للأعمال ، تحليلها واتخاذ قرارات التي يراها مناسبة .</a:t>
            </a:r>
          </a:p>
          <a:p>
            <a:endParaRPr lang="ar-SA" dirty="0"/>
          </a:p>
        </p:txBody>
      </p:sp>
    </p:spTree>
    <p:extLst>
      <p:ext uri="{BB962C8B-B14F-4D97-AF65-F5344CB8AC3E}">
        <p14:creationId xmlns="" xmlns:p14="http://schemas.microsoft.com/office/powerpoint/2010/main" val="1972122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p:spPr>
        <p:txBody>
          <a:bodyPr/>
          <a:lstStyle/>
          <a:p>
            <a:r>
              <a:rPr lang="en-US" sz="3600" dirty="0" smtClean="0">
                <a:solidFill>
                  <a:srgbClr val="006600"/>
                </a:solidFill>
              </a:rPr>
              <a:t>Course objectives</a:t>
            </a:r>
            <a:r>
              <a:rPr lang="ar-SA" sz="3600" b="1" dirty="0">
                <a:solidFill>
                  <a:srgbClr val="006600"/>
                </a:solidFill>
              </a:rPr>
              <a:t>أهداف </a:t>
            </a:r>
            <a:r>
              <a:rPr lang="ar-SA" sz="3600" b="1" dirty="0" smtClean="0">
                <a:solidFill>
                  <a:srgbClr val="006600"/>
                </a:solidFill>
              </a:rPr>
              <a:t>المقرر </a:t>
            </a:r>
            <a:r>
              <a:rPr lang="ar-SA" sz="3200" b="1" dirty="0" smtClean="0">
                <a:solidFill>
                  <a:srgbClr val="006600"/>
                </a:solidFill>
              </a:rPr>
              <a:t> </a:t>
            </a:r>
            <a:endParaRPr lang="ar-SA" sz="3200" dirty="0"/>
          </a:p>
        </p:txBody>
      </p:sp>
      <p:sp>
        <p:nvSpPr>
          <p:cNvPr id="3" name="عنصر نائب للمحتوى 2"/>
          <p:cNvSpPr>
            <a:spLocks noGrp="1"/>
          </p:cNvSpPr>
          <p:nvPr>
            <p:ph idx="1"/>
          </p:nvPr>
        </p:nvSpPr>
        <p:spPr/>
        <p:txBody>
          <a:bodyPr/>
          <a:lstStyle/>
          <a:p>
            <a:pPr algn="just" rtl="1"/>
            <a:r>
              <a:rPr lang="ar-SA" sz="2800" dirty="0"/>
              <a:t>نعمل من خلال هذا المقرر على تحقيق الأهداف التعليمية التالية :</a:t>
            </a:r>
          </a:p>
          <a:p>
            <a:pPr algn="just" rtl="1"/>
            <a:endParaRPr lang="ar-SA" sz="2000" dirty="0"/>
          </a:p>
          <a:p>
            <a:pPr algn="just" rtl="1">
              <a:buFont typeface="Wingdings" pitchFamily="2" charset="2"/>
              <a:buChar char="q"/>
            </a:pPr>
            <a:r>
              <a:rPr lang="ar-SA" sz="2000" dirty="0"/>
              <a:t>تعريف مفهوم وأهمية أخلاقيات الأعمال وأنماطها .</a:t>
            </a:r>
          </a:p>
          <a:p>
            <a:pPr algn="just" rtl="1">
              <a:buFont typeface="Wingdings" pitchFamily="2" charset="2"/>
              <a:buChar char="q"/>
            </a:pPr>
            <a:r>
              <a:rPr lang="ar-SA" sz="2000" dirty="0"/>
              <a:t>دراسة مصادر الأخلاقيات ووسائل ترسيخها بالإدارة الحديثة وأسباب تراجعها وطرق تقويمها .</a:t>
            </a:r>
          </a:p>
          <a:p>
            <a:pPr algn="just" rtl="1">
              <a:buFont typeface="Wingdings" pitchFamily="2" charset="2"/>
              <a:buChar char="q"/>
            </a:pPr>
            <a:r>
              <a:rPr lang="ar-SA" sz="2000" dirty="0"/>
              <a:t>بيان الفرق بين متطلبات العمل والمتطلبات الشخصية .</a:t>
            </a:r>
          </a:p>
          <a:p>
            <a:pPr algn="just" rtl="1">
              <a:buFont typeface="Wingdings" pitchFamily="2" charset="2"/>
              <a:buChar char="q"/>
            </a:pPr>
            <a:r>
              <a:rPr lang="ar-SA" sz="2000" dirty="0"/>
              <a:t>التعرف على قيم الفرد والمنظمة وتأثيرها على أداء الأفراد والمنظمات .</a:t>
            </a:r>
          </a:p>
          <a:p>
            <a:pPr algn="just" rtl="1">
              <a:buFont typeface="Wingdings" pitchFamily="2" charset="2"/>
              <a:buChar char="q"/>
            </a:pPr>
            <a:r>
              <a:rPr lang="ar-SA" sz="2000" dirty="0"/>
              <a:t>تزويد الطالب بمفهوم وجوب الانضباط والالتزام الوظيفي والعوامل في أخلاقيات العمل من حيث المسؤولية والمصلحة العامة .</a:t>
            </a:r>
          </a:p>
          <a:p>
            <a:pPr algn="just" rtl="1">
              <a:buFont typeface="Wingdings" pitchFamily="2" charset="2"/>
              <a:buChar char="q"/>
            </a:pPr>
            <a:r>
              <a:rPr lang="ar-SA" sz="2000" dirty="0"/>
              <a:t>إدارة أنماط وعناصر المسؤولية الاجتماعية وقياس العائد الاجتماعي محاسبياً وحقوقياً . </a:t>
            </a:r>
          </a:p>
          <a:p>
            <a:pPr algn="just" rtl="1">
              <a:buFont typeface="Wingdings" pitchFamily="2" charset="2"/>
              <a:buChar char="q"/>
            </a:pPr>
            <a:r>
              <a:rPr lang="ar-SA" sz="2000" dirty="0"/>
              <a:t>تعريف مدونة وقواعد السلوك والمبادئ العامة والمواد القانونية التي تحكم قواعد السلوك للموظف .</a:t>
            </a:r>
          </a:p>
          <a:p>
            <a:pPr algn="just" rtl="1"/>
            <a:endParaRPr lang="ar-SA" dirty="0"/>
          </a:p>
        </p:txBody>
      </p:sp>
    </p:spTree>
    <p:extLst>
      <p:ext uri="{BB962C8B-B14F-4D97-AF65-F5344CB8AC3E}">
        <p14:creationId xmlns="" xmlns:p14="http://schemas.microsoft.com/office/powerpoint/2010/main" val="2202583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73723" y="1524001"/>
            <a:ext cx="7737231" cy="4267200"/>
          </a:xfrm>
        </p:spPr>
        <p:txBody>
          <a:bodyPr/>
          <a:lstStyle/>
          <a:p>
            <a:pPr algn="just" rtl="1">
              <a:buFont typeface="Wingdings" pitchFamily="2" charset="2"/>
              <a:buChar char="q"/>
            </a:pPr>
            <a:r>
              <a:rPr lang="ar-SA" sz="2000" dirty="0"/>
              <a:t>دراسة السلوك العدواني من حيث الأسس النفسية والفسيولوجية وواجبات الإدارة (القيادة)  والنظريات والأشكال والاسباب من ناحية والاتجاهات والاساليب الرئيسية لتعديل السلوك (العدواني) .</a:t>
            </a:r>
          </a:p>
          <a:p>
            <a:pPr algn="just" rtl="1">
              <a:buFont typeface="Wingdings" pitchFamily="2" charset="2"/>
              <a:buChar char="q"/>
            </a:pPr>
            <a:r>
              <a:rPr lang="ar-SA" sz="2000" dirty="0"/>
              <a:t>التعرف على مفهوم ، مظاهر ، أسباب ، أشكال ، آثار الفساد الإداري وآليات المكافحة . </a:t>
            </a:r>
          </a:p>
          <a:p>
            <a:pPr algn="just" rtl="1">
              <a:buFont typeface="Wingdings" pitchFamily="2" charset="2"/>
              <a:buChar char="q"/>
            </a:pPr>
            <a:r>
              <a:rPr lang="ar-SA" sz="2000" dirty="0"/>
              <a:t>تنمية قدرات الطالب على التعامل مع المشكلات والتحديات النابعة من سلبية أخلاقيات الأعمال من خلال : </a:t>
            </a:r>
          </a:p>
          <a:p>
            <a:pPr marL="788670" lvl="1" indent="-514350" algn="just" rtl="1">
              <a:buFont typeface="Arial" pitchFamily="34" charset="0"/>
              <a:buChar char="•"/>
            </a:pPr>
            <a:r>
              <a:rPr lang="ar-SA" sz="2000" dirty="0"/>
              <a:t>الحوكمة ، ببيانها ومحدداتها ومعاييرها .</a:t>
            </a:r>
          </a:p>
          <a:p>
            <a:pPr marL="788670" lvl="1" indent="-514350" algn="just" rtl="1">
              <a:buFont typeface="Arial" pitchFamily="34" charset="0"/>
              <a:buChar char="•"/>
            </a:pPr>
            <a:r>
              <a:rPr lang="ar-SA" sz="2000" dirty="0"/>
              <a:t>شرح مفهوم الثقافة التنظيمية وخصائصها وأهميتها .</a:t>
            </a:r>
          </a:p>
          <a:p>
            <a:pPr marL="788670" lvl="1" indent="-514350" algn="just" rtl="1">
              <a:buFont typeface="Arial" pitchFamily="34" charset="0"/>
              <a:buChar char="•"/>
            </a:pPr>
            <a:r>
              <a:rPr lang="ar-SA" sz="2000" dirty="0"/>
              <a:t>تأكيد أهمية نظم الاتصال وفوائدها بدعم وتحسين أخلاقيات الأعمال بالتركيز على مهارات الاتصال الشخصي والتقني .</a:t>
            </a:r>
          </a:p>
          <a:p>
            <a:pPr marL="788670" lvl="1" indent="-514350" algn="just" rtl="1">
              <a:buFont typeface="Arial" pitchFamily="34" charset="0"/>
              <a:buChar char="•"/>
            </a:pPr>
            <a:r>
              <a:rPr lang="ar-SA" sz="2000" dirty="0"/>
              <a:t>عرض سبل التحكم والتطوير للسلوك بدنيا الأعمال والعلوم (المجالات الحياتية </a:t>
            </a:r>
            <a:r>
              <a:rPr lang="ar-SA" sz="2000" dirty="0" smtClean="0"/>
              <a:t>الاجتماعية </a:t>
            </a:r>
            <a:r>
              <a:rPr lang="ar-SA" sz="2000" dirty="0"/>
              <a:t>الأخرى) . </a:t>
            </a:r>
          </a:p>
          <a:p>
            <a:pPr algn="just" rtl="1"/>
            <a:endParaRPr lang="ar-SA" sz="2000" dirty="0"/>
          </a:p>
        </p:txBody>
      </p:sp>
    </p:spTree>
    <p:extLst>
      <p:ext uri="{BB962C8B-B14F-4D97-AF65-F5344CB8AC3E}">
        <p14:creationId xmlns="" xmlns:p14="http://schemas.microsoft.com/office/powerpoint/2010/main" val="4217758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28601"/>
            <a:ext cx="8229600" cy="5897563"/>
          </a:xfrm>
        </p:spPr>
        <p:txBody>
          <a:bodyPr/>
          <a:lstStyle/>
          <a:p>
            <a:pPr rtl="1"/>
            <a:r>
              <a:rPr lang="ar-SA" sz="4000" b="1" dirty="0" smtClean="0">
                <a:solidFill>
                  <a:srgbClr val="006600"/>
                </a:solidFill>
              </a:rPr>
              <a:t>   محتوى </a:t>
            </a:r>
            <a:r>
              <a:rPr lang="ar-SA" sz="4000" b="1" dirty="0">
                <a:solidFill>
                  <a:srgbClr val="006600"/>
                </a:solidFill>
              </a:rPr>
              <a:t>المقرر </a:t>
            </a:r>
            <a:r>
              <a:rPr lang="ar-SA" sz="4000" b="1" dirty="0" smtClean="0">
                <a:solidFill>
                  <a:srgbClr val="006600"/>
                </a:solidFill>
              </a:rPr>
              <a:t>:</a:t>
            </a:r>
          </a:p>
          <a:p>
            <a:pPr rtl="1"/>
            <a:endParaRPr lang="ar-SA" sz="3600" b="1" dirty="0" smtClean="0">
              <a:solidFill>
                <a:srgbClr val="006600"/>
              </a:solidFill>
            </a:endParaRPr>
          </a:p>
          <a:p>
            <a:pPr lvl="2" algn="just" rtl="1">
              <a:buFont typeface="Wingdings" pitchFamily="2" charset="2"/>
              <a:buChar char="q"/>
            </a:pPr>
            <a:r>
              <a:rPr lang="ar-SA" sz="1800" dirty="0"/>
              <a:t>الفصل الأول : مفهوم أخلاقيات الأعمال .</a:t>
            </a:r>
          </a:p>
          <a:p>
            <a:pPr lvl="2" algn="just" rtl="1">
              <a:buFont typeface="Wingdings" pitchFamily="2" charset="2"/>
              <a:buChar char="q"/>
            </a:pPr>
            <a:r>
              <a:rPr lang="ar-SA" sz="1800" dirty="0"/>
              <a:t>الفصل الثاني : أخلاقيات الأعمال الوظيفية .</a:t>
            </a:r>
          </a:p>
          <a:p>
            <a:pPr lvl="2" algn="just" rtl="1">
              <a:buFont typeface="Wingdings" pitchFamily="2" charset="2"/>
              <a:buChar char="q"/>
            </a:pPr>
            <a:r>
              <a:rPr lang="ar-SA" sz="1800" dirty="0"/>
              <a:t>الفصل الثالث : قيم الفرد والمنظمات وأخلاقيات الأعمال .</a:t>
            </a:r>
          </a:p>
          <a:p>
            <a:pPr lvl="2" algn="just" rtl="1">
              <a:buFont typeface="Wingdings" pitchFamily="2" charset="2"/>
              <a:buChar char="q"/>
            </a:pPr>
            <a:r>
              <a:rPr lang="ar-SA" sz="1800" dirty="0"/>
              <a:t>الفصل الرابع : الانضباط والالتزام الوظيفي .</a:t>
            </a:r>
          </a:p>
          <a:p>
            <a:pPr lvl="2" algn="just" rtl="1">
              <a:buFont typeface="Wingdings" pitchFamily="2" charset="2"/>
              <a:buChar char="q"/>
            </a:pPr>
            <a:r>
              <a:rPr lang="ar-SA" sz="1800" dirty="0"/>
              <a:t>الفصل الخامس : المسؤولية الاجتماعية لمنظمات الأعمال .</a:t>
            </a:r>
          </a:p>
          <a:p>
            <a:pPr lvl="2" algn="just" rtl="1">
              <a:buFont typeface="Wingdings" pitchFamily="2" charset="2"/>
              <a:buChar char="q"/>
            </a:pPr>
            <a:r>
              <a:rPr lang="ar-SA" sz="1800" dirty="0"/>
              <a:t>الفصل السادس : مدونة وقواعد السلوك .</a:t>
            </a:r>
          </a:p>
          <a:p>
            <a:pPr lvl="2" algn="just" rtl="1">
              <a:buFont typeface="Wingdings" pitchFamily="2" charset="2"/>
              <a:buChar char="q"/>
            </a:pPr>
            <a:r>
              <a:rPr lang="ar-SA" sz="1800" dirty="0"/>
              <a:t>الفصل السابع : السلوك العدواني للموظف وأخلاقيات الأعمال .</a:t>
            </a:r>
          </a:p>
          <a:p>
            <a:pPr lvl="2" algn="just" rtl="1">
              <a:buFont typeface="Wingdings" pitchFamily="2" charset="2"/>
              <a:buChar char="q"/>
            </a:pPr>
            <a:r>
              <a:rPr lang="ar-SA" sz="1800" dirty="0"/>
              <a:t>الفصل الثامن : الفساد الإداري .</a:t>
            </a:r>
          </a:p>
          <a:p>
            <a:pPr lvl="2" algn="just" rtl="1">
              <a:buFont typeface="Wingdings" pitchFamily="2" charset="2"/>
              <a:buChar char="q"/>
            </a:pPr>
            <a:r>
              <a:rPr lang="ar-SA" sz="1800" dirty="0"/>
              <a:t>الفصل التاسع : الحوكمة .</a:t>
            </a:r>
          </a:p>
          <a:p>
            <a:pPr lvl="2" algn="just" rtl="1">
              <a:buFont typeface="Wingdings" pitchFamily="2" charset="2"/>
              <a:buChar char="q"/>
            </a:pPr>
            <a:r>
              <a:rPr lang="ar-SA" sz="1800" dirty="0"/>
              <a:t>الفصل العاشر : الثقافة التنظيمية وأخلاقيات الأعمال .</a:t>
            </a:r>
          </a:p>
          <a:p>
            <a:pPr lvl="2" algn="just" rtl="1">
              <a:buFont typeface="Wingdings" pitchFamily="2" charset="2"/>
              <a:buChar char="q"/>
            </a:pPr>
            <a:r>
              <a:rPr lang="ar-SA" sz="1800" dirty="0"/>
              <a:t>الفصل الحادي عشر : الانترنت وأخلاقيات الأعمال .</a:t>
            </a:r>
          </a:p>
          <a:p>
            <a:pPr lvl="2" algn="just" rtl="1">
              <a:buFont typeface="Wingdings" pitchFamily="2" charset="2"/>
              <a:buChar char="q"/>
            </a:pPr>
            <a:r>
              <a:rPr lang="ar-SA" sz="1800" dirty="0"/>
              <a:t>الفصل الثاني عشر : أخلاقيات الأعمال ومهارات الاتصال مع الآخرين . </a:t>
            </a:r>
          </a:p>
          <a:p>
            <a:pPr lvl="2" algn="just" rtl="1">
              <a:buFont typeface="Wingdings" pitchFamily="2" charset="2"/>
              <a:buChar char="q"/>
            </a:pPr>
            <a:r>
              <a:rPr lang="ar-SA" sz="1800" dirty="0" smtClean="0"/>
              <a:t>الفصل </a:t>
            </a:r>
            <a:r>
              <a:rPr lang="ar-SA" sz="1800" dirty="0"/>
              <a:t>الثالث عشر : من قواعد السلوك في دنيا الأعمال .</a:t>
            </a:r>
          </a:p>
          <a:p>
            <a:pPr lvl="2" algn="just" rtl="1">
              <a:buFont typeface="Wingdings" pitchFamily="2" charset="2"/>
              <a:buChar char="q"/>
            </a:pPr>
            <a:r>
              <a:rPr lang="ar-SA" sz="1800" dirty="0"/>
              <a:t>الفصل الرابع عشر : علاقة أخلاقيات الأعمال ببعض العلوم </a:t>
            </a:r>
            <a:r>
              <a:rPr lang="ar-SA" sz="1800" dirty="0" smtClean="0"/>
              <a:t>الأخرى .</a:t>
            </a:r>
            <a:endParaRPr lang="ar-SA" sz="1800" dirty="0"/>
          </a:p>
          <a:p>
            <a:pPr marL="1257300" lvl="2" indent="-457200" algn="just" rtl="1">
              <a:buFont typeface="Wingdings" pitchFamily="2" charset="2"/>
              <a:buChar char="q"/>
            </a:pPr>
            <a:endParaRPr lang="ar-SA" sz="1800" dirty="0"/>
          </a:p>
        </p:txBody>
      </p:sp>
    </p:spTree>
    <p:extLst>
      <p:ext uri="{BB962C8B-B14F-4D97-AF65-F5344CB8AC3E}">
        <p14:creationId xmlns="" xmlns:p14="http://schemas.microsoft.com/office/powerpoint/2010/main" val="3380987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6600"/>
                </a:solidFill>
              </a:rPr>
              <a:t> الكتاب </a:t>
            </a:r>
            <a:r>
              <a:rPr lang="ar-SA" dirty="0">
                <a:solidFill>
                  <a:srgbClr val="006600"/>
                </a:solidFill>
              </a:rPr>
              <a:t>المقرر :</a:t>
            </a:r>
            <a:endParaRPr lang="ar-SA" dirty="0"/>
          </a:p>
        </p:txBody>
      </p:sp>
      <p:sp>
        <p:nvSpPr>
          <p:cNvPr id="3" name="عنصر نائب للمحتوى 2"/>
          <p:cNvSpPr>
            <a:spLocks noGrp="1"/>
          </p:cNvSpPr>
          <p:nvPr>
            <p:ph idx="1"/>
          </p:nvPr>
        </p:nvSpPr>
        <p:spPr/>
        <p:txBody>
          <a:bodyPr/>
          <a:lstStyle/>
          <a:p>
            <a:pPr algn="just" rtl="1"/>
            <a:r>
              <a:rPr lang="ar-SA" sz="2400" b="1" dirty="0">
                <a:solidFill>
                  <a:srgbClr val="006600"/>
                </a:solidFill>
              </a:rPr>
              <a:t>المرجع الرئيسي :</a:t>
            </a:r>
          </a:p>
          <a:p>
            <a:pPr algn="just" rtl="1"/>
            <a:r>
              <a:rPr lang="ar-SA" sz="2400" dirty="0"/>
              <a:t>	السكارنه ، بلال ، خلف .، </a:t>
            </a:r>
            <a:r>
              <a:rPr lang="ar-SA" sz="2400" u="sng" dirty="0"/>
              <a:t>أخلاقيات العمل </a:t>
            </a:r>
            <a:r>
              <a:rPr lang="ar-SA" sz="2400" dirty="0"/>
              <a:t>، الطبعة الثانية ، دار المسيرة ، 1432هـ - 2011م .</a:t>
            </a:r>
          </a:p>
          <a:p>
            <a:pPr algn="just" rtl="1"/>
            <a:endParaRPr lang="ar-SA" sz="2400" dirty="0"/>
          </a:p>
          <a:p>
            <a:pPr algn="just" rtl="1"/>
            <a:r>
              <a:rPr lang="ar-SA" sz="2400" b="1" dirty="0">
                <a:solidFill>
                  <a:srgbClr val="006600"/>
                </a:solidFill>
              </a:rPr>
              <a:t>مراجع أخرى :</a:t>
            </a:r>
          </a:p>
          <a:p>
            <a:pPr algn="just" rtl="1"/>
            <a:r>
              <a:rPr lang="ar-SA" sz="2400" dirty="0"/>
              <a:t>	الأشعري ، أحمد ، داود .، </a:t>
            </a:r>
            <a:r>
              <a:rPr lang="ar-SA" sz="2400" u="sng" dirty="0"/>
              <a:t>الوجيز في أخلاقيات العمل </a:t>
            </a:r>
            <a:r>
              <a:rPr lang="ar-SA" sz="2400" dirty="0"/>
              <a:t>، خوارزم العلمية ، 1432هـ .</a:t>
            </a:r>
          </a:p>
          <a:p>
            <a:pPr algn="just" rtl="1"/>
            <a:r>
              <a:rPr lang="ar-SA" sz="2400" dirty="0"/>
              <a:t>	</a:t>
            </a:r>
          </a:p>
          <a:p>
            <a:pPr algn="just" rtl="1"/>
            <a:r>
              <a:rPr lang="ar-SA" sz="2400" dirty="0"/>
              <a:t>	بومان ، جوديث .، </a:t>
            </a:r>
            <a:r>
              <a:rPr lang="ar-SA" sz="2400" u="sng" dirty="0"/>
              <a:t>لا </a:t>
            </a:r>
            <a:r>
              <a:rPr lang="ar-SA" sz="2400" u="sng" dirty="0" err="1"/>
              <a:t>تاخذ</a:t>
            </a:r>
            <a:r>
              <a:rPr lang="ar-SA" sz="2400" u="sng" dirty="0"/>
              <a:t> الفطيرة الأخيرة : قواعد جديدة لآداب السلوك في دنيا الأعمال </a:t>
            </a:r>
            <a:r>
              <a:rPr lang="ar-SA" sz="2400" dirty="0"/>
              <a:t>، ترجمة مروان الباب ، الطبعة العربية الأولى ، مكتبة العبيكان ، 1431هـ - 2010م .</a:t>
            </a:r>
          </a:p>
          <a:p>
            <a:pPr algn="l" rtl="1"/>
            <a:endParaRPr lang="ar-SA" sz="2400" dirty="0"/>
          </a:p>
        </p:txBody>
      </p:sp>
    </p:spTree>
    <p:extLst>
      <p:ext uri="{BB962C8B-B14F-4D97-AF65-F5344CB8AC3E}">
        <p14:creationId xmlns="" xmlns:p14="http://schemas.microsoft.com/office/powerpoint/2010/main" val="1454918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endParaRPr lang="ar-SA" dirty="0"/>
          </a:p>
        </p:txBody>
      </p:sp>
      <p:sp>
        <p:nvSpPr>
          <p:cNvPr id="7" name="عنوان 1"/>
          <p:cNvSpPr txBox="1">
            <a:spLocks/>
          </p:cNvSpPr>
          <p:nvPr/>
        </p:nvSpPr>
        <p:spPr bwMode="auto">
          <a:xfrm>
            <a:off x="1266092" y="381000"/>
            <a:ext cx="7174523" cy="7583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r>
              <a:rPr lang="ar-SA" dirty="0" smtClean="0">
                <a:solidFill>
                  <a:srgbClr val="006600"/>
                </a:solidFill>
                <a:cs typeface="+mn-cs"/>
              </a:rPr>
              <a:t>توزيع الدرجات :</a:t>
            </a:r>
            <a:endParaRPr lang="ar-SA" dirty="0">
              <a:solidFill>
                <a:srgbClr val="006600"/>
              </a:solidFill>
              <a:cs typeface="+mn-cs"/>
            </a:endParaRPr>
          </a:p>
        </p:txBody>
      </p:sp>
      <p:graphicFrame>
        <p:nvGraphicFramePr>
          <p:cNvPr id="8" name="عنصر نائب للمحتوى 4"/>
          <p:cNvGraphicFramePr>
            <a:graphicFrameLocks/>
          </p:cNvGraphicFramePr>
          <p:nvPr>
            <p:extLst>
              <p:ext uri="{D42A27DB-BD31-4B8C-83A1-F6EECF244321}">
                <p14:modId xmlns="" xmlns:p14="http://schemas.microsoft.com/office/powerpoint/2010/main" val="3907734601"/>
              </p:ext>
            </p:extLst>
          </p:nvPr>
        </p:nvGraphicFramePr>
        <p:xfrm>
          <a:off x="853611" y="2057400"/>
          <a:ext cx="7587005" cy="3535680"/>
        </p:xfrm>
        <a:graphic>
          <a:graphicData uri="http://schemas.openxmlformats.org/drawingml/2006/table">
            <a:tbl>
              <a:tblPr rtl="1" firstRow="1" bandRow="1">
                <a:tableStyleId>{D7AC3CCA-C797-4891-BE02-D94E43425B78}</a:tableStyleId>
              </a:tblPr>
              <a:tblGrid>
                <a:gridCol w="6107503"/>
                <a:gridCol w="1479502"/>
              </a:tblGrid>
              <a:tr h="370840">
                <a:tc>
                  <a:txBody>
                    <a:bodyPr/>
                    <a:lstStyle/>
                    <a:p>
                      <a:pPr algn="ctr" rtl="1"/>
                      <a:r>
                        <a:rPr lang="ar-SA" sz="2800" dirty="0" smtClean="0"/>
                        <a:t>النشاط</a:t>
                      </a:r>
                      <a:endParaRPr lang="ar-SA" sz="2800" dirty="0"/>
                    </a:p>
                  </a:txBody>
                  <a:tcPr marL="84406" marR="84406"/>
                </a:tc>
                <a:tc>
                  <a:txBody>
                    <a:bodyPr/>
                    <a:lstStyle/>
                    <a:p>
                      <a:pPr algn="ctr" rtl="1"/>
                      <a:r>
                        <a:rPr lang="ar-SA" sz="2800" dirty="0" smtClean="0"/>
                        <a:t>الدرجة</a:t>
                      </a:r>
                      <a:endParaRPr lang="ar-SA" sz="2800" dirty="0"/>
                    </a:p>
                  </a:txBody>
                  <a:tcPr marL="84406" marR="84406"/>
                </a:tc>
              </a:tr>
              <a:tr h="370840">
                <a:tc>
                  <a:txBody>
                    <a:bodyPr/>
                    <a:lstStyle/>
                    <a:p>
                      <a:pPr algn="r" rtl="1">
                        <a:buFont typeface="Wingdings" pitchFamily="2" charset="2"/>
                        <a:buChar char="ü"/>
                      </a:pPr>
                      <a:r>
                        <a:rPr lang="ar-SA" sz="2800" dirty="0" smtClean="0"/>
                        <a:t> المشاركة في منتديات الحوار على البلاك بورد</a:t>
                      </a:r>
                      <a:endParaRPr lang="ar-SA" sz="2800" dirty="0"/>
                    </a:p>
                  </a:txBody>
                  <a:tcPr marL="84406" marR="84406">
                    <a:solidFill>
                      <a:schemeClr val="bg1"/>
                    </a:solidFill>
                  </a:tcPr>
                </a:tc>
                <a:tc>
                  <a:txBody>
                    <a:bodyPr/>
                    <a:lstStyle/>
                    <a:p>
                      <a:pPr marL="342900" indent="-342900" rtl="1">
                        <a:buNone/>
                      </a:pPr>
                      <a:r>
                        <a:rPr lang="ar-SA" sz="2800" baseline="0" dirty="0" smtClean="0"/>
                        <a:t>10 درجات</a:t>
                      </a:r>
                      <a:endParaRPr lang="ar-SA" sz="2800" dirty="0"/>
                    </a:p>
                  </a:txBody>
                  <a:tcPr marL="84406" marR="84406">
                    <a:solidFill>
                      <a:schemeClr val="bg1"/>
                    </a:solidFill>
                  </a:tcPr>
                </a:tc>
              </a:tr>
              <a:tr h="370840">
                <a:tc>
                  <a:txBody>
                    <a:bodyPr/>
                    <a:lstStyle/>
                    <a:p>
                      <a:pPr algn="r" rtl="1">
                        <a:buFont typeface="Wingdings" pitchFamily="2" charset="2"/>
                        <a:buChar char="ü"/>
                      </a:pPr>
                      <a:r>
                        <a:rPr lang="ar-SA" sz="2800" dirty="0" smtClean="0"/>
                        <a:t> حضور المحاضرات المسجلة والمحاضرات المباشرة</a:t>
                      </a:r>
                      <a:endParaRPr lang="ar-SA" sz="2800" dirty="0"/>
                    </a:p>
                  </a:txBody>
                  <a:tcPr marL="84406" marR="84406">
                    <a:solidFill>
                      <a:schemeClr val="bg1"/>
                    </a:solidFill>
                  </a:tcPr>
                </a:tc>
                <a:tc>
                  <a:txBody>
                    <a:bodyPr/>
                    <a:lstStyle/>
                    <a:p>
                      <a:pPr rtl="1"/>
                      <a:r>
                        <a:rPr lang="ar-SA" sz="2800" dirty="0" smtClean="0"/>
                        <a:t>10 درجات</a:t>
                      </a:r>
                      <a:endParaRPr lang="ar-SA" sz="2800" dirty="0"/>
                    </a:p>
                  </a:txBody>
                  <a:tcPr marL="84406" marR="84406">
                    <a:solidFill>
                      <a:schemeClr val="bg1"/>
                    </a:solidFill>
                  </a:tcPr>
                </a:tc>
              </a:tr>
              <a:tr h="370840">
                <a:tc>
                  <a:txBody>
                    <a:bodyPr/>
                    <a:lstStyle/>
                    <a:p>
                      <a:pPr algn="r" rtl="1">
                        <a:buFont typeface="Wingdings" pitchFamily="2" charset="2"/>
                        <a:buChar char="ü"/>
                      </a:pPr>
                      <a:r>
                        <a:rPr lang="ar-SA" sz="2800" dirty="0" smtClean="0"/>
                        <a:t> الواجبات المنزلية</a:t>
                      </a:r>
                      <a:endParaRPr lang="ar-SA" sz="2800" dirty="0"/>
                    </a:p>
                  </a:txBody>
                  <a:tcPr marL="84406" marR="84406">
                    <a:solidFill>
                      <a:schemeClr val="bg1"/>
                    </a:solidFill>
                  </a:tcPr>
                </a:tc>
                <a:tc>
                  <a:txBody>
                    <a:bodyPr/>
                    <a:lstStyle/>
                    <a:p>
                      <a:pPr rtl="1"/>
                      <a:r>
                        <a:rPr lang="ar-SA" sz="2800" dirty="0" smtClean="0"/>
                        <a:t>10 درجات</a:t>
                      </a:r>
                      <a:endParaRPr lang="ar-SA" sz="2800" dirty="0"/>
                    </a:p>
                  </a:txBody>
                  <a:tcPr marL="84406" marR="84406">
                    <a:solidFill>
                      <a:schemeClr val="bg1"/>
                    </a:solidFill>
                  </a:tcPr>
                </a:tc>
              </a:tr>
              <a:tr h="370840">
                <a:tc>
                  <a:txBody>
                    <a:bodyPr/>
                    <a:lstStyle/>
                    <a:p>
                      <a:pPr algn="r" rtl="1">
                        <a:buFont typeface="Wingdings" pitchFamily="2" charset="2"/>
                        <a:buChar char="ü"/>
                      </a:pPr>
                      <a:r>
                        <a:rPr lang="ar-SA" sz="2800" dirty="0" smtClean="0"/>
                        <a:t> الاختبار</a:t>
                      </a:r>
                      <a:r>
                        <a:rPr lang="ar-SA" sz="2800" baseline="0" dirty="0" smtClean="0"/>
                        <a:t> النهائي </a:t>
                      </a:r>
                      <a:endParaRPr lang="ar-SA" sz="2800" dirty="0"/>
                    </a:p>
                  </a:txBody>
                  <a:tcPr marL="84406" marR="84406">
                    <a:solidFill>
                      <a:schemeClr val="bg1"/>
                    </a:solidFill>
                  </a:tcPr>
                </a:tc>
                <a:tc>
                  <a:txBody>
                    <a:bodyPr/>
                    <a:lstStyle/>
                    <a:p>
                      <a:pPr rtl="1"/>
                      <a:r>
                        <a:rPr lang="ar-SA" sz="2800" dirty="0" smtClean="0"/>
                        <a:t>70 درجة</a:t>
                      </a:r>
                      <a:endParaRPr lang="ar-SA" sz="2800" dirty="0"/>
                    </a:p>
                  </a:txBody>
                  <a:tcPr marL="84406" marR="84406">
                    <a:solidFill>
                      <a:schemeClr val="bg1"/>
                    </a:solidFill>
                  </a:tcPr>
                </a:tc>
              </a:tr>
              <a:tr h="370840">
                <a:tc>
                  <a:txBody>
                    <a:bodyPr/>
                    <a:lstStyle/>
                    <a:p>
                      <a:pPr algn="r" rtl="1">
                        <a:buFont typeface="Wingdings" pitchFamily="2" charset="2"/>
                        <a:buChar char="ü"/>
                      </a:pPr>
                      <a:r>
                        <a:rPr lang="ar-SA" sz="2800" dirty="0" smtClean="0">
                          <a:solidFill>
                            <a:srgbClr val="009900"/>
                          </a:solidFill>
                        </a:rPr>
                        <a:t> المجمـــــــــوع النهــــــــــائـي</a:t>
                      </a:r>
                      <a:endParaRPr lang="ar-SA" sz="2800" dirty="0">
                        <a:solidFill>
                          <a:srgbClr val="009900"/>
                        </a:solidFill>
                      </a:endParaRPr>
                    </a:p>
                  </a:txBody>
                  <a:tcPr marL="84406" marR="84406">
                    <a:solidFill>
                      <a:schemeClr val="bg1"/>
                    </a:solidFill>
                  </a:tcPr>
                </a:tc>
                <a:tc>
                  <a:txBody>
                    <a:bodyPr/>
                    <a:lstStyle/>
                    <a:p>
                      <a:pPr rtl="1"/>
                      <a:r>
                        <a:rPr lang="ar-SA" sz="2800" dirty="0" smtClean="0">
                          <a:solidFill>
                            <a:srgbClr val="009900"/>
                          </a:solidFill>
                        </a:rPr>
                        <a:t>100</a:t>
                      </a:r>
                      <a:r>
                        <a:rPr lang="ar-SA" sz="2800" baseline="0" dirty="0" smtClean="0">
                          <a:solidFill>
                            <a:srgbClr val="009900"/>
                          </a:solidFill>
                        </a:rPr>
                        <a:t> درجة</a:t>
                      </a:r>
                      <a:endParaRPr lang="ar-SA" sz="2800" dirty="0">
                        <a:solidFill>
                          <a:srgbClr val="009900"/>
                        </a:solidFill>
                      </a:endParaRPr>
                    </a:p>
                  </a:txBody>
                  <a:tcPr marL="84406" marR="84406">
                    <a:solidFill>
                      <a:schemeClr val="bg1"/>
                    </a:solidFill>
                  </a:tcPr>
                </a:tc>
              </a:tr>
            </a:tbl>
          </a:graphicData>
        </a:graphic>
      </p:graphicFrame>
    </p:spTree>
    <p:extLst>
      <p:ext uri="{BB962C8B-B14F-4D97-AF65-F5344CB8AC3E}">
        <p14:creationId xmlns="" xmlns:p14="http://schemas.microsoft.com/office/powerpoint/2010/main" val="2091478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28601"/>
            <a:ext cx="8229600" cy="5791200"/>
          </a:xfrm>
        </p:spPr>
        <p:txBody>
          <a:bodyPr/>
          <a:lstStyle/>
          <a:p>
            <a:endParaRPr lang="en-US" dirty="0" smtClean="0"/>
          </a:p>
          <a:p>
            <a:endParaRPr lang="ar-SA" dirty="0"/>
          </a:p>
        </p:txBody>
      </p:sp>
      <p:sp>
        <p:nvSpPr>
          <p:cNvPr id="9" name="عنصر نائب للمحتوى 5"/>
          <p:cNvSpPr txBox="1">
            <a:spLocks/>
          </p:cNvSpPr>
          <p:nvPr/>
        </p:nvSpPr>
        <p:spPr bwMode="auto">
          <a:xfrm>
            <a:off x="431579" y="152402"/>
            <a:ext cx="8149713" cy="60197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ar-SA" sz="200" dirty="0" smtClean="0">
              <a:solidFill>
                <a:srgbClr val="006600"/>
              </a:solidFill>
            </a:endParaRPr>
          </a:p>
          <a:p>
            <a:endParaRPr lang="ar-SA" sz="1400" dirty="0" smtClean="0">
              <a:solidFill>
                <a:srgbClr val="006600"/>
              </a:solidFill>
            </a:endParaRPr>
          </a:p>
          <a:p>
            <a:r>
              <a:rPr lang="en-US" dirty="0"/>
              <a:t>03/5896103 </a:t>
            </a:r>
            <a:r>
              <a:rPr lang="ar-SA" dirty="0"/>
              <a:t>   تحويلة </a:t>
            </a:r>
            <a:r>
              <a:rPr lang="en-US" dirty="0" smtClean="0"/>
              <a:t>6103  </a:t>
            </a:r>
            <a:r>
              <a:rPr lang="ar-SA" dirty="0" smtClean="0">
                <a:solidFill>
                  <a:srgbClr val="006600"/>
                </a:solidFill>
              </a:rPr>
              <a:t>الساعات المكتبية </a:t>
            </a:r>
            <a:r>
              <a:rPr lang="ar-SA" sz="3000" dirty="0" smtClean="0">
                <a:solidFill>
                  <a:srgbClr val="006600"/>
                </a:solidFill>
              </a:rPr>
              <a:t>:</a:t>
            </a:r>
          </a:p>
          <a:p>
            <a:endParaRPr lang="ar-SA" dirty="0" smtClean="0">
              <a:solidFill>
                <a:srgbClr val="006600"/>
              </a:solidFill>
            </a:endParaRPr>
          </a:p>
          <a:p>
            <a:endParaRPr lang="ar-SA" dirty="0" smtClean="0">
              <a:solidFill>
                <a:srgbClr val="006600"/>
              </a:solidFill>
            </a:endParaRPr>
          </a:p>
          <a:p>
            <a:endParaRPr lang="ar-SA" dirty="0" smtClean="0">
              <a:solidFill>
                <a:srgbClr val="006600"/>
              </a:solidFill>
            </a:endParaRPr>
          </a:p>
          <a:p>
            <a:endParaRPr lang="ar-SA" sz="2200" dirty="0" smtClean="0">
              <a:solidFill>
                <a:srgbClr val="006600"/>
              </a:solidFill>
            </a:endParaRPr>
          </a:p>
          <a:p>
            <a:r>
              <a:rPr lang="en-US" dirty="0" smtClean="0"/>
              <a:t>0550347249</a:t>
            </a:r>
            <a:r>
              <a:rPr lang="ar-SA" dirty="0">
                <a:solidFill>
                  <a:srgbClr val="006600"/>
                </a:solidFill>
              </a:rPr>
              <a:t>رقم جوال المقـرر : </a:t>
            </a:r>
            <a:r>
              <a:rPr lang="ar-SA" dirty="0" smtClean="0">
                <a:solidFill>
                  <a:srgbClr val="006600"/>
                </a:solidFill>
              </a:rPr>
              <a:t> </a:t>
            </a:r>
            <a:endParaRPr lang="ar-SA" dirty="0" smtClean="0"/>
          </a:p>
          <a:p>
            <a:endParaRPr lang="ar-SA" dirty="0" smtClean="0"/>
          </a:p>
          <a:p>
            <a:endParaRPr lang="ar-SA" dirty="0" smtClean="0"/>
          </a:p>
          <a:p>
            <a:endParaRPr lang="en-US" dirty="0" smtClean="0"/>
          </a:p>
          <a:p>
            <a:endParaRPr lang="ar-SA" sz="1900" dirty="0" smtClean="0">
              <a:solidFill>
                <a:srgbClr val="006600"/>
              </a:solidFill>
            </a:endParaRPr>
          </a:p>
          <a:p>
            <a:r>
              <a:rPr lang="en-US" dirty="0" smtClean="0"/>
              <a:t>aalhammad@kfu.edu.sa</a:t>
            </a:r>
            <a:r>
              <a:rPr lang="ar-SA" dirty="0">
                <a:solidFill>
                  <a:srgbClr val="006600"/>
                </a:solidFill>
              </a:rPr>
              <a:t>البريد الإلكتروني </a:t>
            </a:r>
            <a:r>
              <a:rPr lang="ar-SA" dirty="0" smtClean="0">
                <a:solidFill>
                  <a:srgbClr val="006600"/>
                </a:solidFill>
              </a:rPr>
              <a:t>:  </a:t>
            </a:r>
            <a:endParaRPr lang="ar-SA" dirty="0" smtClean="0"/>
          </a:p>
          <a:p>
            <a:endParaRPr lang="ar-SA" sz="1900" dirty="0" smtClean="0"/>
          </a:p>
          <a:p>
            <a:pPr algn="just"/>
            <a:r>
              <a:rPr lang="ar-SA" sz="1900" dirty="0" smtClean="0"/>
              <a:t>	</a:t>
            </a:r>
          </a:p>
          <a:p>
            <a:pPr algn="just" rtl="1"/>
            <a:r>
              <a:rPr lang="ar-SA" sz="1900" dirty="0" smtClean="0"/>
              <a:t>	</a:t>
            </a:r>
            <a:r>
              <a:rPr lang="ar-SA" sz="2200" dirty="0" smtClean="0"/>
              <a:t>يستقبل هاتف المكتب في الأوقات المحددة بعاليه وكذلك الجوال وسيتم إغلاقه خارج هذه الأوقات ، لذا يرجى من الجميع التقيد بهذه المواعيد . </a:t>
            </a:r>
            <a:endParaRPr lang="ar-SA" sz="2000" dirty="0"/>
          </a:p>
        </p:txBody>
      </p:sp>
      <p:graphicFrame>
        <p:nvGraphicFramePr>
          <p:cNvPr id="10" name="جدول 9"/>
          <p:cNvGraphicFramePr>
            <a:graphicFrameLocks noGrp="1"/>
          </p:cNvGraphicFramePr>
          <p:nvPr>
            <p:extLst>
              <p:ext uri="{D42A27DB-BD31-4B8C-83A1-F6EECF244321}">
                <p14:modId xmlns="" xmlns:p14="http://schemas.microsoft.com/office/powerpoint/2010/main" val="1219322353"/>
              </p:ext>
            </p:extLst>
          </p:nvPr>
        </p:nvGraphicFramePr>
        <p:xfrm>
          <a:off x="984738" y="914400"/>
          <a:ext cx="7444521" cy="1255776"/>
        </p:xfrm>
        <a:graphic>
          <a:graphicData uri="http://schemas.openxmlformats.org/drawingml/2006/table">
            <a:tbl>
              <a:tblPr rtl="1" firstRow="1" bandRow="1">
                <a:tableStyleId>{D7AC3CCA-C797-4891-BE02-D94E43425B78}</a:tableStyleId>
              </a:tblPr>
              <a:tblGrid>
                <a:gridCol w="2561728"/>
                <a:gridCol w="4882793"/>
              </a:tblGrid>
              <a:tr h="370840">
                <a:tc>
                  <a:txBody>
                    <a:bodyPr/>
                    <a:lstStyle/>
                    <a:p>
                      <a:pPr algn="ctr" rtl="1">
                        <a:lnSpc>
                          <a:spcPct val="115000"/>
                        </a:lnSpc>
                        <a:spcAft>
                          <a:spcPts val="0"/>
                        </a:spcAft>
                      </a:pPr>
                      <a:r>
                        <a:rPr lang="ar-SA" sz="2000" kern="1200" dirty="0">
                          <a:solidFill>
                            <a:srgbClr val="009900"/>
                          </a:solidFill>
                          <a:latin typeface="Perpetua"/>
                          <a:ea typeface="Times New Roman"/>
                          <a:cs typeface="Arial"/>
                        </a:rPr>
                        <a:t>الأيام </a:t>
                      </a:r>
                      <a:endParaRPr lang="en-US" sz="2000" dirty="0">
                        <a:solidFill>
                          <a:srgbClr val="009900"/>
                        </a:solidFill>
                        <a:latin typeface="Calibri"/>
                        <a:ea typeface="Calibri"/>
                        <a:cs typeface="Arial"/>
                      </a:endParaRPr>
                    </a:p>
                  </a:txBody>
                  <a:tcPr marL="84406" marR="84406">
                    <a:solidFill>
                      <a:schemeClr val="accent1">
                        <a:lumMod val="20000"/>
                        <a:lumOff val="80000"/>
                      </a:schemeClr>
                    </a:solidFill>
                  </a:tcPr>
                </a:tc>
                <a:tc>
                  <a:txBody>
                    <a:bodyPr/>
                    <a:lstStyle/>
                    <a:p>
                      <a:pPr algn="ctr" rtl="1">
                        <a:lnSpc>
                          <a:spcPct val="115000"/>
                        </a:lnSpc>
                        <a:spcAft>
                          <a:spcPts val="0"/>
                        </a:spcAft>
                      </a:pPr>
                      <a:r>
                        <a:rPr lang="ar-SA" sz="2000" kern="1200" dirty="0">
                          <a:solidFill>
                            <a:srgbClr val="009900"/>
                          </a:solidFill>
                          <a:latin typeface="Perpetua"/>
                          <a:ea typeface="Times New Roman"/>
                          <a:cs typeface="Arial"/>
                        </a:rPr>
                        <a:t>الوقت </a:t>
                      </a:r>
                      <a:endParaRPr lang="en-US" sz="2000" dirty="0">
                        <a:solidFill>
                          <a:srgbClr val="009900"/>
                        </a:solidFill>
                        <a:latin typeface="Calibri"/>
                        <a:ea typeface="Calibri"/>
                        <a:cs typeface="Arial"/>
                      </a:endParaRPr>
                    </a:p>
                  </a:txBody>
                  <a:tcPr marL="84406" marR="84406">
                    <a:solidFill>
                      <a:schemeClr val="accent1">
                        <a:lumMod val="20000"/>
                        <a:lumOff val="80000"/>
                      </a:schemeClr>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السبت</a:t>
                      </a:r>
                      <a:endParaRPr lang="en-US" sz="1800" dirty="0">
                        <a:latin typeface="Calibri"/>
                        <a:ea typeface="Calibri"/>
                        <a:cs typeface="Arial"/>
                      </a:endParaRPr>
                    </a:p>
                  </a:txBody>
                  <a:tcPr marL="84406" marR="84406">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marL="84406" marR="84406">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الأثنين</a:t>
                      </a:r>
                      <a:endParaRPr lang="en-US" sz="1800" dirty="0">
                        <a:latin typeface="Calibri"/>
                        <a:ea typeface="Calibri"/>
                        <a:cs typeface="Arial"/>
                      </a:endParaRPr>
                    </a:p>
                  </a:txBody>
                  <a:tcPr marL="84406" marR="84406">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30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1: 00 </a:t>
                      </a:r>
                      <a:endParaRPr lang="en-US" sz="1800" dirty="0">
                        <a:latin typeface="Calibri"/>
                        <a:ea typeface="Calibri"/>
                        <a:cs typeface="Arial"/>
                      </a:endParaRPr>
                    </a:p>
                  </a:txBody>
                  <a:tcPr marL="84406" marR="84406">
                    <a:solidFill>
                      <a:schemeClr val="bg1"/>
                    </a:solidFill>
                  </a:tcPr>
                </a:tc>
              </a:tr>
            </a:tbl>
          </a:graphicData>
        </a:graphic>
      </p:graphicFrame>
      <p:graphicFrame>
        <p:nvGraphicFramePr>
          <p:cNvPr id="11" name="جدول 10"/>
          <p:cNvGraphicFramePr>
            <a:graphicFrameLocks noGrp="1"/>
          </p:cNvGraphicFramePr>
          <p:nvPr>
            <p:extLst>
              <p:ext uri="{D42A27DB-BD31-4B8C-83A1-F6EECF244321}">
                <p14:modId xmlns="" xmlns:p14="http://schemas.microsoft.com/office/powerpoint/2010/main" val="3148882903"/>
              </p:ext>
            </p:extLst>
          </p:nvPr>
        </p:nvGraphicFramePr>
        <p:xfrm>
          <a:off x="914399" y="2895600"/>
          <a:ext cx="7444520" cy="1220724"/>
        </p:xfrm>
        <a:graphic>
          <a:graphicData uri="http://schemas.openxmlformats.org/drawingml/2006/table">
            <a:tbl>
              <a:tblPr rtl="1" firstRow="1" bandRow="1">
                <a:tableStyleId>{D7AC3CCA-C797-4891-BE02-D94E43425B78}</a:tableStyleId>
              </a:tblPr>
              <a:tblGrid>
                <a:gridCol w="2547629"/>
                <a:gridCol w="4896891"/>
              </a:tblGrid>
              <a:tr h="370840">
                <a:tc>
                  <a:txBody>
                    <a:bodyPr/>
                    <a:lstStyle/>
                    <a:p>
                      <a:pPr algn="ctr" rtl="1">
                        <a:lnSpc>
                          <a:spcPct val="115000"/>
                        </a:lnSpc>
                        <a:spcAft>
                          <a:spcPts val="0"/>
                        </a:spcAft>
                      </a:pPr>
                      <a:r>
                        <a:rPr lang="ar-SA" sz="1800" b="0" kern="1200" dirty="0">
                          <a:solidFill>
                            <a:srgbClr val="000000"/>
                          </a:solidFill>
                          <a:latin typeface="Perpetua"/>
                          <a:ea typeface="Times New Roman"/>
                          <a:cs typeface="Arial"/>
                        </a:rPr>
                        <a:t>الأحد</a:t>
                      </a:r>
                      <a:endParaRPr lang="en-US" sz="1800" b="0" dirty="0">
                        <a:latin typeface="Calibri"/>
                        <a:ea typeface="Calibri"/>
                        <a:cs typeface="Arial"/>
                      </a:endParaRPr>
                    </a:p>
                  </a:txBody>
                  <a:tcPr marL="84406" marR="84406">
                    <a:solidFill>
                      <a:schemeClr val="bg1"/>
                    </a:solidFill>
                  </a:tcPr>
                </a:tc>
                <a:tc>
                  <a:txBody>
                    <a:bodyPr/>
                    <a:lstStyle/>
                    <a:p>
                      <a:pPr algn="ctr" rtl="1">
                        <a:lnSpc>
                          <a:spcPct val="115000"/>
                        </a:lnSpc>
                        <a:spcAft>
                          <a:spcPts val="0"/>
                        </a:spcAft>
                      </a:pPr>
                      <a:r>
                        <a:rPr lang="ar-SA" sz="1800" b="0" kern="1200" dirty="0">
                          <a:solidFill>
                            <a:srgbClr val="000000"/>
                          </a:solidFill>
                          <a:latin typeface="Perpetua"/>
                          <a:ea typeface="Times New Roman"/>
                          <a:cs typeface="Arial"/>
                        </a:rPr>
                        <a:t>من الساعة  </a:t>
                      </a:r>
                      <a:r>
                        <a:rPr lang="en-US" sz="1800" b="0" kern="1200" dirty="0">
                          <a:solidFill>
                            <a:srgbClr val="000000"/>
                          </a:solidFill>
                          <a:latin typeface="Perpetua"/>
                          <a:ea typeface="Times New Roman"/>
                          <a:cs typeface="Arial"/>
                        </a:rPr>
                        <a:t>00</a:t>
                      </a:r>
                      <a:r>
                        <a:rPr lang="ar-SA" sz="1800" b="0" kern="1200" dirty="0">
                          <a:solidFill>
                            <a:srgbClr val="000000"/>
                          </a:solidFill>
                          <a:latin typeface="Perpetua"/>
                          <a:ea typeface="Times New Roman"/>
                          <a:cs typeface="Arial"/>
                        </a:rPr>
                        <a:t> :</a:t>
                      </a:r>
                      <a:r>
                        <a:rPr lang="en-US" sz="1800" b="0" kern="1200" dirty="0">
                          <a:solidFill>
                            <a:srgbClr val="000000"/>
                          </a:solidFill>
                          <a:latin typeface="Perpetua"/>
                          <a:ea typeface="Times New Roman"/>
                          <a:cs typeface="Arial"/>
                        </a:rPr>
                        <a:t>9 </a:t>
                      </a:r>
                      <a:r>
                        <a:rPr lang="ar-SA" sz="1800" b="0" kern="1200" dirty="0">
                          <a:solidFill>
                            <a:srgbClr val="000000"/>
                          </a:solidFill>
                          <a:latin typeface="Perpetua"/>
                          <a:ea typeface="Times New Roman"/>
                          <a:cs typeface="Arial"/>
                        </a:rPr>
                        <a:t>   إلى  :</a:t>
                      </a:r>
                      <a:r>
                        <a:rPr lang="en-US" sz="1800" b="0" kern="1200" dirty="0">
                          <a:solidFill>
                            <a:srgbClr val="000000"/>
                          </a:solidFill>
                          <a:latin typeface="Perpetua"/>
                          <a:ea typeface="Times New Roman"/>
                          <a:cs typeface="Arial"/>
                        </a:rPr>
                        <a:t>12: 00 </a:t>
                      </a:r>
                      <a:endParaRPr lang="en-US" sz="1800" b="0" dirty="0">
                        <a:latin typeface="Calibri"/>
                        <a:ea typeface="Calibri"/>
                        <a:cs typeface="Arial"/>
                      </a:endParaRPr>
                    </a:p>
                  </a:txBody>
                  <a:tcPr marL="84406" marR="84406">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الثلاثاء</a:t>
                      </a:r>
                      <a:endParaRPr lang="en-US" sz="1800" dirty="0">
                        <a:latin typeface="Calibri"/>
                        <a:ea typeface="Calibri"/>
                        <a:cs typeface="Arial"/>
                      </a:endParaRPr>
                    </a:p>
                  </a:txBody>
                  <a:tcPr marL="84406" marR="84406">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marL="84406" marR="84406">
                    <a:solidFill>
                      <a:schemeClr val="bg1"/>
                    </a:solidFill>
                  </a:tcPr>
                </a:tc>
              </a:tr>
              <a:tr h="370840">
                <a:tc>
                  <a:txBody>
                    <a:bodyPr/>
                    <a:lstStyle/>
                    <a:p>
                      <a:pPr algn="ctr" rtl="1">
                        <a:lnSpc>
                          <a:spcPct val="115000"/>
                        </a:lnSpc>
                        <a:spcAft>
                          <a:spcPts val="0"/>
                        </a:spcAft>
                      </a:pPr>
                      <a:r>
                        <a:rPr lang="ar-SA" sz="1800" kern="1200" dirty="0">
                          <a:solidFill>
                            <a:srgbClr val="000000"/>
                          </a:solidFill>
                          <a:latin typeface="Perpetua"/>
                          <a:ea typeface="Times New Roman"/>
                          <a:cs typeface="Arial"/>
                        </a:rPr>
                        <a:t>الخميس</a:t>
                      </a:r>
                      <a:endParaRPr lang="en-US" sz="1800" dirty="0">
                        <a:latin typeface="Calibri"/>
                        <a:ea typeface="Calibri"/>
                        <a:cs typeface="Arial"/>
                      </a:endParaRPr>
                    </a:p>
                  </a:txBody>
                  <a:tcPr marL="84406" marR="84406">
                    <a:solidFill>
                      <a:schemeClr val="bg1"/>
                    </a:solidFill>
                  </a:tcPr>
                </a:tc>
                <a:tc>
                  <a:txBody>
                    <a:bodyPr/>
                    <a:lstStyle/>
                    <a:p>
                      <a:pPr algn="ctr" rtl="1">
                        <a:lnSpc>
                          <a:spcPct val="115000"/>
                        </a:lnSpc>
                        <a:spcAft>
                          <a:spcPts val="0"/>
                        </a:spcAft>
                      </a:pPr>
                      <a:r>
                        <a:rPr lang="ar-SA" sz="1800" kern="1200" dirty="0">
                          <a:solidFill>
                            <a:srgbClr val="000000"/>
                          </a:solidFill>
                          <a:latin typeface="Perpetua"/>
                          <a:ea typeface="Times New Roman"/>
                          <a:cs typeface="Arial"/>
                        </a:rPr>
                        <a:t>من الساعة  </a:t>
                      </a:r>
                      <a:r>
                        <a:rPr lang="en-US" sz="1800" kern="1200" dirty="0">
                          <a:solidFill>
                            <a:srgbClr val="000000"/>
                          </a:solidFill>
                          <a:latin typeface="Perpetua"/>
                          <a:ea typeface="Times New Roman"/>
                          <a:cs typeface="Arial"/>
                        </a:rPr>
                        <a:t>00</a:t>
                      </a:r>
                      <a:r>
                        <a:rPr lang="ar-SA" sz="1800" kern="1200" dirty="0">
                          <a:solidFill>
                            <a:srgbClr val="000000"/>
                          </a:solidFill>
                          <a:latin typeface="Perpetua"/>
                          <a:ea typeface="Times New Roman"/>
                          <a:cs typeface="Arial"/>
                        </a:rPr>
                        <a:t> :</a:t>
                      </a:r>
                      <a:r>
                        <a:rPr lang="en-US" sz="1800" kern="1200" dirty="0">
                          <a:solidFill>
                            <a:srgbClr val="000000"/>
                          </a:solidFill>
                          <a:latin typeface="Perpetua"/>
                          <a:ea typeface="Times New Roman"/>
                          <a:cs typeface="Arial"/>
                        </a:rPr>
                        <a:t>10 </a:t>
                      </a:r>
                      <a:r>
                        <a:rPr lang="ar-SA" sz="1800" kern="1200" dirty="0">
                          <a:solidFill>
                            <a:srgbClr val="000000"/>
                          </a:solidFill>
                          <a:latin typeface="Perpetua"/>
                          <a:ea typeface="Times New Roman"/>
                          <a:cs typeface="Arial"/>
                        </a:rPr>
                        <a:t>   إلى  :</a:t>
                      </a:r>
                      <a:r>
                        <a:rPr lang="en-US" sz="1800" kern="1200" dirty="0">
                          <a:solidFill>
                            <a:srgbClr val="000000"/>
                          </a:solidFill>
                          <a:latin typeface="Perpetua"/>
                          <a:ea typeface="Times New Roman"/>
                          <a:cs typeface="Arial"/>
                        </a:rPr>
                        <a:t>2: 00 </a:t>
                      </a:r>
                      <a:endParaRPr lang="en-US" sz="1800" dirty="0">
                        <a:latin typeface="Calibri"/>
                        <a:ea typeface="Calibri"/>
                        <a:cs typeface="Arial"/>
                      </a:endParaRPr>
                    </a:p>
                  </a:txBody>
                  <a:tcPr marL="84406" marR="84406">
                    <a:solidFill>
                      <a:schemeClr val="bg1"/>
                    </a:solidFill>
                  </a:tcPr>
                </a:tc>
              </a:tr>
            </a:tbl>
          </a:graphicData>
        </a:graphic>
      </p:graphicFrame>
    </p:spTree>
    <p:extLst>
      <p:ext uri="{BB962C8B-B14F-4D97-AF65-F5344CB8AC3E}">
        <p14:creationId xmlns="" xmlns:p14="http://schemas.microsoft.com/office/powerpoint/2010/main" val="1400034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1939</TotalTime>
  <Words>541</Words>
  <Application>Microsoft Office PowerPoint</Application>
  <PresentationFormat>عرض على الشاشة (3:4)‏</PresentationFormat>
  <Paragraphs>106</Paragraphs>
  <Slides>11</Slides>
  <Notes>1</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المحاضرة التمهيدية</vt:lpstr>
      <vt:lpstr>الشريحة 1</vt:lpstr>
      <vt:lpstr>المحاضرة التمهيدية      </vt:lpstr>
      <vt:lpstr>وصف موجز للمقرر :</vt:lpstr>
      <vt:lpstr>المخرجات التعليمية Learning outcomes &amp; Knowledge skills</vt:lpstr>
      <vt:lpstr>Course objectivesأهداف المقرر  </vt:lpstr>
      <vt:lpstr>الشريحة 6</vt:lpstr>
      <vt:lpstr>الشريحة 7</vt:lpstr>
      <vt:lpstr> الكتاب المقرر :</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adminuser</cp:lastModifiedBy>
  <cp:revision>201</cp:revision>
  <dcterms:created xsi:type="dcterms:W3CDTF">1601-01-01T00:00:00Z</dcterms:created>
  <dcterms:modified xsi:type="dcterms:W3CDTF">2012-09-07T11:07:38Z</dcterms:modified>
</cp:coreProperties>
</file>