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2" r:id="rId4"/>
    <p:sldId id="334" r:id="rId5"/>
    <p:sldId id="316" r:id="rId6"/>
    <p:sldId id="317" r:id="rId7"/>
    <p:sldId id="318" r:id="rId8"/>
    <p:sldId id="319" r:id="rId9"/>
    <p:sldId id="320" r:id="rId10"/>
    <p:sldId id="321" r:id="rId11"/>
    <p:sldId id="335" r:id="rId12"/>
    <p:sldId id="336" r:id="rId13"/>
    <p:sldId id="337" r:id="rId14"/>
    <p:sldId id="333" r:id="rId15"/>
    <p:sldId id="332" r:id="rId16"/>
    <p:sldId id="331" r:id="rId17"/>
    <p:sldId id="327" r:id="rId18"/>
    <p:sldId id="326" r:id="rId19"/>
    <p:sldId id="325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71" d="100"/>
          <a:sy n="71" d="100"/>
        </p:scale>
        <p:origin x="104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الرابعة عشره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عامة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مراجعة عامة                                                                           المحاضرة الرابعة عشره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مراجعة عامة                                                                               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المحاضرة </a:t>
            </a:r>
            <a:r>
              <a:rPr lang="ar-SA" sz="2000" dirty="0" smtClean="0">
                <a:solidFill>
                  <a:schemeClr val="accent1">
                    <a:lumMod val="75000"/>
                  </a:schemeClr>
                </a:solidFill>
              </a:rPr>
              <a:t>الرابعة عشره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مخطط انسيابي: شريط مثقب 35"/>
          <p:cNvSpPr/>
          <p:nvPr/>
        </p:nvSpPr>
        <p:spPr>
          <a:xfrm>
            <a:off x="914400" y="90648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محاور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المحاضرة الرابعة عشره:-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643756" y="2127089"/>
            <a:ext cx="9144000" cy="4006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endParaRPr lang="ar-SA" sz="2800" dirty="0"/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/>
              <a:t>مقدمة</a:t>
            </a:r>
          </a:p>
          <a:p>
            <a:pPr marL="266700" indent="-266700" algn="r" rtl="1" eaLnBrk="1" hangingPunct="1">
              <a:buFont typeface="Wingdings" pitchFamily="2" charset="2"/>
              <a:buChar char="v"/>
              <a:defRPr/>
            </a:pPr>
            <a:r>
              <a:rPr lang="ar-SA" sz="2800" dirty="0" smtClean="0"/>
              <a:t>محاور المقرر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عنصر نائب للمحتوى 4"/>
          <p:cNvSpPr>
            <a:spLocks noGrp="1"/>
          </p:cNvSpPr>
          <p:nvPr>
            <p:ph idx="1"/>
          </p:nvPr>
        </p:nvSpPr>
        <p:spPr>
          <a:xfrm>
            <a:off x="495300" y="2420888"/>
            <a:ext cx="8915400" cy="37052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endParaRPr lang="ar-SA" sz="2800" dirty="0"/>
          </a:p>
          <a:p>
            <a:pPr algn="just" rtl="1" eaLnBrk="1" hangingPunct="1">
              <a:defRPr/>
            </a:pPr>
            <a:r>
              <a:rPr lang="ar-SA" sz="2800" dirty="0"/>
              <a:t>الأهداف العامة: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معرفة الظروف البيئية المعاصرة التي ساعدت في نمو المنظمات المدارة بالمشروع والفوائد المتحققة من ذلك.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تعريف المشروع وتحديد أهدافه وفهم خصائصه.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معرفة دورة حياة المشروع  وتحديد الأنشطة الرئيسة في كل مرحلة.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تحديد اطراف المشروع وعلاقتها بالمشروع.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r>
              <a:rPr lang="ar-SA" sz="2400" dirty="0"/>
              <a:t>اعداد مقترح المشروع.</a:t>
            </a:r>
          </a:p>
          <a:p>
            <a:pPr marL="457200" indent="-457200" algn="just" rtl="1" eaLnBrk="1" hangingPunct="1">
              <a:buFontTx/>
              <a:buChar char="-"/>
              <a:defRPr/>
            </a:pPr>
            <a:endParaRPr lang="ar-SA" sz="2800" dirty="0"/>
          </a:p>
        </p:txBody>
      </p:sp>
      <p:sp>
        <p:nvSpPr>
          <p:cNvPr id="7" name="مخطط انسيابي: شريط مثقب 6"/>
          <p:cNvSpPr/>
          <p:nvPr/>
        </p:nvSpPr>
        <p:spPr>
          <a:xfrm>
            <a:off x="571500" y="1066899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الأولى: المشاريع في بيئة الاعمال المعاصرة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708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9062" cy="90872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مراجعة عامة                                                              المحاضرة الرابعة عشره                   </a:t>
            </a:r>
            <a:r>
              <a:rPr lang="ar-SA" sz="2000" b="1" dirty="0" smtClean="0">
                <a:cs typeface="+mn-cs"/>
              </a:rPr>
              <a:t>     </a:t>
            </a:r>
            <a:r>
              <a:rPr lang="en-US" sz="2000" b="1" dirty="0" smtClean="0">
                <a:cs typeface="+mn-cs"/>
              </a:rPr>
              <a:t> </a:t>
            </a:r>
            <a:endParaRPr lang="ar-SA" sz="2000" b="1" dirty="0">
              <a:cs typeface="+mn-cs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1822462" y="2338101"/>
            <a:ext cx="7269187" cy="3484984"/>
          </a:xfrm>
        </p:spPr>
        <p:txBody>
          <a:bodyPr/>
          <a:lstStyle/>
          <a:p>
            <a:r>
              <a:rPr lang="ar-SA" altLang="en-US" dirty="0" smtClean="0">
                <a:cs typeface="Arial" panose="020B0604020202020204" pitchFamily="34" charset="0"/>
              </a:rPr>
              <a:t>الأهداف العامة: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تعريف إدارة المشاريع ووظائفها ومراحل إدارة المشروع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اطراف إدارة المشروع.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المقارنة بين مدير المشروع والمدير الوظيفي.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المسار الوظيفي لمدير المشروع.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البوصلة الأخلاقية لتوجيه مدير المشروع</a:t>
            </a:r>
          </a:p>
        </p:txBody>
      </p:sp>
      <p:sp>
        <p:nvSpPr>
          <p:cNvPr id="11" name="مخطط انسيابي: شريط مثقب 10"/>
          <p:cNvSpPr/>
          <p:nvPr/>
        </p:nvSpPr>
        <p:spPr>
          <a:xfrm>
            <a:off x="698328" y="721061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الثانية: إدارة المشروع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293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066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مراجعة عامة                                                        </a:t>
            </a: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المحاضرة </a:t>
            </a:r>
            <a:r>
              <a:rPr lang="ar-SA" sz="2000" b="1" dirty="0" smtClean="0">
                <a:solidFill>
                  <a:schemeClr val="accent2">
                    <a:lumMod val="75000"/>
                  </a:schemeClr>
                </a:solidFill>
                <a:cs typeface="+mn-cs"/>
              </a:rPr>
              <a:t>الرابعة عشره                   </a:t>
            </a:r>
            <a:r>
              <a:rPr lang="ar-SA" sz="2000" b="1" dirty="0" smtClean="0">
                <a:cs typeface="+mn-cs"/>
              </a:rPr>
              <a:t>     </a:t>
            </a:r>
            <a:r>
              <a:rPr lang="en-US" sz="2000" b="1" dirty="0" smtClean="0">
                <a:cs typeface="+mn-cs"/>
              </a:rPr>
              <a:t> </a:t>
            </a:r>
            <a:endParaRPr lang="ar-SA" sz="2000" b="1" dirty="0">
              <a:cs typeface="+mn-cs"/>
            </a:endParaRPr>
          </a:p>
        </p:txBody>
      </p:sp>
      <p:sp>
        <p:nvSpPr>
          <p:cNvPr id="8" name="عنصر نائب للمحتوى 2"/>
          <p:cNvSpPr>
            <a:spLocks noGrp="1"/>
          </p:cNvSpPr>
          <p:nvPr>
            <p:ph idx="1"/>
          </p:nvPr>
        </p:nvSpPr>
        <p:spPr>
          <a:xfrm>
            <a:off x="516756" y="2420888"/>
            <a:ext cx="8915400" cy="3600344"/>
          </a:xfrm>
        </p:spPr>
        <p:txBody>
          <a:bodyPr/>
          <a:lstStyle/>
          <a:p>
            <a:r>
              <a:rPr lang="ar-SA" altLang="en-US" dirty="0" smtClean="0">
                <a:cs typeface="Arial" panose="020B0604020202020204" pitchFamily="34" charset="0"/>
              </a:rPr>
              <a:t>فهم المرتكزات الأساسية التي تعتمد عليها عملية تنظيم المشروع كيف تختلف عن المنظمة الوظيفية.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معرفة الاشكال التنظيمية السائدة في المشاريع واهمها.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تحديد إيجابيات وسلبيات كل شكل من هذه الاشكال التنظيمية.</a:t>
            </a:r>
          </a:p>
          <a:p>
            <a:r>
              <a:rPr lang="ar-SA" altLang="en-US" dirty="0" smtClean="0">
                <a:cs typeface="Arial" panose="020B0604020202020204" pitchFamily="34" charset="0"/>
              </a:rPr>
              <a:t>معرفة الخطوات الواجب اتباعها عند تحديد الشكل التنظيمي المناسب للمشروع.</a:t>
            </a:r>
          </a:p>
        </p:txBody>
      </p:sp>
      <p:sp>
        <p:nvSpPr>
          <p:cNvPr id="9" name="مخطط انسيابي: شريط مثقب 8"/>
          <p:cNvSpPr/>
          <p:nvPr/>
        </p:nvSpPr>
        <p:spPr>
          <a:xfrm>
            <a:off x="933008" y="792171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الثالثة: تنظيم المشروع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2668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80592" y="274638"/>
            <a:ext cx="8130108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المحاضرة الرابعة عشره    </a:t>
            </a:r>
            <a:r>
              <a:rPr lang="en-US" sz="2000" b="1" dirty="0" smtClean="0"/>
              <a:t>    </a:t>
            </a:r>
            <a:endParaRPr lang="ar-SA" sz="2000" b="1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2736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الرابعة: خطة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999356" y="2454990"/>
            <a:ext cx="8915400" cy="26928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معرفة مفهوم تجزئة هيكل العمل.</a:t>
            </a:r>
          </a:p>
          <a:p>
            <a:pPr algn="just" rtl="1" eaLnBrk="1" hangingPunct="1">
              <a:defRPr/>
            </a:pPr>
            <a:r>
              <a:rPr lang="ar-SA" sz="2400" dirty="0"/>
              <a:t>فهم مراحل اعداد خطة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تحديد عناصر خطة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806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32720" y="274638"/>
            <a:ext cx="6977980" cy="490066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2736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الخامسة: جدولة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عنصر نائب للمحتوى 2"/>
          <p:cNvSpPr>
            <a:spLocks noGrp="1"/>
          </p:cNvSpPr>
          <p:nvPr>
            <p:ph idx="1"/>
          </p:nvPr>
        </p:nvSpPr>
        <p:spPr>
          <a:xfrm>
            <a:off x="758056" y="2215801"/>
            <a:ext cx="8915400" cy="2509343"/>
          </a:xfr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فهم معنى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معرفة المنافع المتحققة من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تحديد مراحل عملية الجدولة في المشروع.</a:t>
            </a:r>
          </a:p>
          <a:p>
            <a:pPr fontAlgn="base">
              <a:spcAft>
                <a:spcPct val="0"/>
              </a:spcAft>
            </a:pPr>
            <a:r>
              <a:rPr lang="ar-SA" altLang="en-US" dirty="0" smtClean="0">
                <a:cs typeface="Arial" panose="020B0604020202020204" pitchFamily="34" charset="0"/>
              </a:rPr>
              <a:t>فهم طرق الجدولة في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342980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679295" y="836613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السادسة</a:t>
            </a:r>
            <a:r>
              <a:rPr lang="ar-SA" sz="3200">
                <a:solidFill>
                  <a:schemeClr val="tx1"/>
                </a:solidFill>
                <a:cs typeface="PT Bold Heading" pitchFamily="2" charset="-78"/>
              </a:rPr>
              <a:t>: </a:t>
            </a:r>
            <a:r>
              <a:rPr lang="ar-SA" sz="3200" smtClean="0">
                <a:solidFill>
                  <a:schemeClr val="tx1"/>
                </a:solidFill>
                <a:cs typeface="PT Bold Heading" pitchFamily="2" charset="-78"/>
              </a:rPr>
              <a:t>المسار الحرج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723573" y="2465388"/>
            <a:ext cx="8915400" cy="27439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buFontTx/>
              <a:buChar char="-"/>
            </a:pPr>
            <a:r>
              <a:rPr lang="ar-SA" altLang="en-US" sz="2400" dirty="0"/>
              <a:t>الخطوات اللازمة لاستخدام اسلوب</a:t>
            </a:r>
            <a:r>
              <a:rPr lang="en-US" altLang="en-US" sz="2400" dirty="0">
                <a:cs typeface="Arial" panose="020B0604020202020204" pitchFamily="34" charset="0"/>
              </a:rPr>
              <a:t>CPM(The Critical Path method)</a:t>
            </a:r>
          </a:p>
          <a:p>
            <a:pPr marL="457200" indent="-457200">
              <a:buFontTx/>
              <a:buChar char="-"/>
            </a:pPr>
            <a:r>
              <a:rPr lang="ar-SA" altLang="en-US" sz="2400" dirty="0"/>
              <a:t>الحسابات الكمية اللازمة لتطبيق المسار الحرج</a:t>
            </a:r>
          </a:p>
          <a:p>
            <a:pPr marL="457200" indent="-457200">
              <a:buFontTx/>
              <a:buChar char="-"/>
            </a:pPr>
            <a:r>
              <a:rPr lang="ar-SA" altLang="en-US" sz="2400" dirty="0"/>
              <a:t>الفائض الاجمالي</a:t>
            </a:r>
          </a:p>
          <a:p>
            <a:pPr algn="just" rtl="1" eaLnBrk="1" hangingPunct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103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8382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السابعة: </a:t>
            </a:r>
            <a:r>
              <a:rPr lang="ar-SA" sz="32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أسلوب بيرت</a:t>
            </a: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buFontTx/>
              <a:buChar char="-"/>
            </a:pPr>
            <a:r>
              <a:rPr lang="ar-SA" altLang="en-US" sz="2400"/>
              <a:t>الخطوات الاساسية لاستخدام أسلوب بيرت</a:t>
            </a:r>
          </a:p>
          <a:p>
            <a:pPr marL="457200" indent="-457200">
              <a:buFontTx/>
              <a:buChar char="-"/>
            </a:pPr>
            <a:r>
              <a:rPr lang="ar-SA" altLang="en-US" sz="2400"/>
              <a:t> مفهوم تسريع المشروع.</a:t>
            </a:r>
          </a:p>
          <a:p>
            <a:pPr marL="457200" indent="-457200">
              <a:buFontTx/>
              <a:buChar char="-"/>
            </a:pPr>
            <a:r>
              <a:rPr lang="ar-SA" altLang="en-US" sz="2400"/>
              <a:t>عملية تسريع المشروع.</a:t>
            </a:r>
            <a:endParaRPr lang="en-US" alt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754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8382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الثامنة: </a:t>
            </a:r>
            <a:r>
              <a:rPr lang="ar-SA" sz="32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موازنة المشروع</a:t>
            </a: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Tx/>
              <a:buChar char="-"/>
            </a:pPr>
            <a:r>
              <a:rPr lang="ar-SA" altLang="en-US" sz="2400" dirty="0"/>
              <a:t>تعريف موازنة المشروع.</a:t>
            </a:r>
          </a:p>
          <a:p>
            <a:pPr marL="342900" indent="-342900">
              <a:buFontTx/>
              <a:buChar char="-"/>
            </a:pPr>
            <a:r>
              <a:rPr lang="ar-SA" altLang="en-US" sz="2400" dirty="0"/>
              <a:t>معرفة فوائد موازنة المشروع واثرها في إدارة المشروع.</a:t>
            </a:r>
          </a:p>
          <a:p>
            <a:pPr marL="342900" indent="-342900">
              <a:buFontTx/>
              <a:buChar char="-"/>
            </a:pPr>
            <a:r>
              <a:rPr lang="ar-SA" altLang="en-US" sz="2400" dirty="0"/>
              <a:t>التعرف على طرق اعداد موازنة المشروع.</a:t>
            </a:r>
          </a:p>
          <a:p>
            <a:pPr marL="342900" indent="-342900">
              <a:buFontTx/>
              <a:buChar char="-"/>
            </a:pPr>
            <a:r>
              <a:rPr lang="ar-SA" altLang="en-US" sz="2400" dirty="0"/>
              <a:t>تحديد أسس اختيار طريقة اعداد الموازنة التقديرية.</a:t>
            </a:r>
          </a:p>
          <a:p>
            <a:pPr marL="342900" indent="-342900">
              <a:buFontTx/>
              <a:buChar char="-"/>
            </a:pPr>
            <a:r>
              <a:rPr lang="ar-SA" altLang="en-US" sz="2400" dirty="0"/>
              <a:t>معرفة أسباب تمويل المشاريع غير المربحة.</a:t>
            </a:r>
            <a:endParaRPr lang="ar-SA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5026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8382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التاسعة: </a:t>
            </a:r>
            <a:r>
              <a:rPr lang="ar-SA" sz="32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إدارة فريق المشروع</a:t>
            </a: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ar-SA" sz="2400" dirty="0"/>
              <a:t>تعريف فريق المشروع</a:t>
            </a:r>
            <a:endParaRPr lang="en-US" sz="2400" dirty="0"/>
          </a:p>
          <a:p>
            <a:pPr algn="just">
              <a:defRPr/>
            </a:pPr>
            <a:r>
              <a:rPr lang="ar-SA" sz="2400" dirty="0"/>
              <a:t>مزايا تكوين فرق العمل </a:t>
            </a:r>
          </a:p>
          <a:p>
            <a:pPr algn="just">
              <a:defRPr/>
            </a:pPr>
            <a:r>
              <a:rPr lang="ar-SA" sz="2400" dirty="0"/>
              <a:t>إدارة فريق المشروع</a:t>
            </a:r>
          </a:p>
          <a:p>
            <a:pPr algn="just">
              <a:defRPr/>
            </a:pPr>
            <a:r>
              <a:rPr lang="ar-SA" sz="2400" dirty="0"/>
              <a:t>التعرف على أنماط فرق العمل</a:t>
            </a:r>
          </a:p>
          <a:p>
            <a:pPr algn="just">
              <a:defRPr/>
            </a:pPr>
            <a:r>
              <a:rPr lang="ar-SA" sz="2400" dirty="0"/>
              <a:t>تحديد خصائص الفرق في المنظمات</a:t>
            </a:r>
          </a:p>
          <a:p>
            <a:pPr algn="just">
              <a:defRPr/>
            </a:pPr>
            <a:r>
              <a:rPr lang="ar-SA" sz="2400" dirty="0"/>
              <a:t>التعرف على موضوع الاختلافات داخل فريق العمل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2030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8382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العاشرة: </a:t>
            </a:r>
            <a:r>
              <a:rPr lang="ar-SA" sz="3200" b="1" spc="50" dirty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إدارة الصراع في المشروع</a:t>
            </a: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ar-SA" sz="2400" dirty="0"/>
              <a:t>تعريف الصراع وفهم الخلفية وراء حدوثه.</a:t>
            </a:r>
          </a:p>
          <a:p>
            <a:pPr algn="just">
              <a:defRPr/>
            </a:pPr>
            <a:r>
              <a:rPr lang="ar-SA" sz="2400" dirty="0"/>
              <a:t>تحديد اهم أسباب حدوث الصراع في المشاريع.</a:t>
            </a:r>
          </a:p>
          <a:p>
            <a:pPr algn="just">
              <a:defRPr/>
            </a:pPr>
            <a:r>
              <a:rPr lang="ar-SA" sz="2400" dirty="0"/>
              <a:t>معرفة مصادر الصراع عبر مراحل حياة المشروع المختلفة.</a:t>
            </a:r>
          </a:p>
          <a:p>
            <a:pPr algn="just">
              <a:defRPr/>
            </a:pPr>
            <a:r>
              <a:rPr lang="ar-SA" sz="2400" dirty="0"/>
              <a:t>التعرف على أدوات حل الصراع في المشاريع( التفاوض-الشراكة-مذكرة التفاهم)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0759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914400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الحادية عشره: </a:t>
            </a: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إدارة المخاطر في المشاريع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0574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 smtClean="0"/>
              <a:t>معرفة </a:t>
            </a:r>
            <a:r>
              <a:rPr lang="ar-SA" sz="2400" dirty="0"/>
              <a:t>الأسباب التي تعيق تحقيق المشروع لأهدافه في الوقت والكلفة والمواصفات بالضبط كما خطط لها.</a:t>
            </a:r>
          </a:p>
          <a:p>
            <a:pPr algn="just" rtl="1" eaLnBrk="1" hangingPunct="1">
              <a:defRPr/>
            </a:pPr>
            <a:r>
              <a:rPr lang="ar-SA" sz="2400" dirty="0"/>
              <a:t>تعريف المخاطر ومعرفة العوامل البيئية التي تساهم في وجودها.</a:t>
            </a:r>
          </a:p>
          <a:p>
            <a:pPr algn="just" rtl="1" eaLnBrk="1" hangingPunct="1">
              <a:defRPr/>
            </a:pPr>
            <a:r>
              <a:rPr lang="ar-SA" sz="2400" dirty="0" smtClean="0"/>
              <a:t>تعريف </a:t>
            </a:r>
            <a:r>
              <a:rPr lang="ar-SA" sz="2400" dirty="0"/>
              <a:t>إدارة المخاطر وفهم مراحلها المختلفة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الاستراتيجيات المستخدمة في معالجة المخاطر</a:t>
            </a:r>
          </a:p>
          <a:p>
            <a:pPr algn="just" rtl="1" eaLnBrk="1" hangingPunct="1">
              <a:defRPr/>
            </a:pPr>
            <a:r>
              <a:rPr lang="ar-SA" sz="2400" dirty="0"/>
              <a:t>استخدام الأساليب الكمية في إدارة المخاطر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2577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62074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المحاضرة الثانية عشره: </a:t>
            </a: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الرقابة على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43756" y="2289679"/>
            <a:ext cx="9144000" cy="19314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 smtClean="0"/>
              <a:t>تعريف الرقابة</a:t>
            </a:r>
            <a:endParaRPr lang="ar-SA" sz="2400" dirty="0"/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معرفة اهداف الرقابة على المشروع.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معرفة أنواع الرقابة على المشروع.</a:t>
            </a:r>
          </a:p>
          <a:p>
            <a:pPr marL="342900" indent="-342900" algn="just" rtl="1" eaLnBrk="1" hangingPunct="1">
              <a:buFont typeface="Wingdings" pitchFamily="2" charset="2"/>
              <a:buChar char="v"/>
              <a:defRPr/>
            </a:pPr>
            <a:r>
              <a:rPr lang="ar-SA" sz="2400" dirty="0"/>
              <a:t>أدوات الرقابة على الكمية على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1489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0609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1055688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الثالثة عشره: </a:t>
            </a: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انهاء المشروع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09755" y="2286001"/>
            <a:ext cx="9144000" cy="2079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معرفة الأسباب التي تؤدي الى انهاء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طرق انهاء المشروع.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خطوات انهاء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4013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4082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762000" y="1113263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المحاضرة الرابعة </a:t>
            </a: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عشره :مراجعة عامة للمقرر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7200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 smtClean="0"/>
              <a:t>مراجعة عامة للمقرر.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26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18058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مستطيل مستدير الزوايا 6"/>
          <p:cNvSpPr/>
          <p:nvPr/>
        </p:nvSpPr>
        <p:spPr>
          <a:xfrm>
            <a:off x="450850" y="1666875"/>
            <a:ext cx="9144000" cy="3362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endParaRPr lang="ar-SA" sz="2400" dirty="0"/>
          </a:p>
          <a:p>
            <a:pPr algn="just" rtl="1" eaLnBrk="1" hangingPunct="1">
              <a:defRPr/>
            </a:pPr>
            <a:r>
              <a:rPr lang="ar-SA" sz="2400" dirty="0"/>
              <a:t>د. موسى احمد خيرالدين، إدارة المشاريع المعاصرة منهج متكامل في إدارة المشاريع الطبعة الثانية دار وائل للنشر والتوزيع الأردن،</a:t>
            </a:r>
            <a:r>
              <a:rPr lang="en-US" sz="2400" dirty="0"/>
              <a:t>2014</a:t>
            </a:r>
          </a:p>
        </p:txBody>
      </p:sp>
      <p:sp>
        <p:nvSpPr>
          <p:cNvPr id="7" name="مخطط انسيابي: شريط مثقب 6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الكتاب المقرر:</a:t>
            </a:r>
            <a:endParaRPr lang="ar-SA" sz="32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498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06090"/>
          </a:xfrm>
        </p:spPr>
        <p:txBody>
          <a:bodyPr/>
          <a:lstStyle/>
          <a:p>
            <a:r>
              <a:rPr lang="ar-SA" sz="2000" b="1" dirty="0" smtClean="0">
                <a:solidFill>
                  <a:schemeClr val="accent1"/>
                </a:solidFill>
              </a:rPr>
              <a:t>مراجعة عامة                                                                         المحاضرة الرابعة عشره</a:t>
            </a:r>
            <a:endParaRPr lang="ar-SA" sz="2000" b="1" dirty="0">
              <a:solidFill>
                <a:schemeClr val="accent1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مخطط انسيابي: شريط مثقب 5"/>
          <p:cNvSpPr/>
          <p:nvPr/>
        </p:nvSpPr>
        <p:spPr>
          <a:xfrm>
            <a:off x="834256" y="914400"/>
            <a:ext cx="8763000" cy="106680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 eaLnBrk="1" hangingPunct="1">
              <a:defRPr/>
            </a:pP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طريقة التقييم</a:t>
            </a:r>
            <a:endParaRPr lang="ar-SA" sz="3200" dirty="0">
              <a:cs typeface="PT Bold Heading" pitchFamily="2" charset="-78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93853"/>
              </p:ext>
            </p:extLst>
          </p:nvPr>
        </p:nvGraphicFramePr>
        <p:xfrm>
          <a:off x="2155056" y="2667000"/>
          <a:ext cx="6604000" cy="222567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962572"/>
                <a:gridCol w="2339428"/>
                <a:gridCol w="1651000"/>
                <a:gridCol w="1651000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رقم التقييم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نوع</a:t>
                      </a:r>
                      <a:r>
                        <a:rPr lang="ar-SA" sz="1800" baseline="0" dirty="0" smtClean="0"/>
                        <a:t> التقييم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التاريخ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النسبة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المحاضرات المباشرة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2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اعمال</a:t>
                      </a:r>
                      <a:r>
                        <a:rPr lang="ar-SA" sz="1800" baseline="0" dirty="0" smtClean="0"/>
                        <a:t>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3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المشاركة في المنتدى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خلال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4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الاختبار النهائي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نهاية الفصل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%70</a:t>
                      </a:r>
                      <a:endParaRPr lang="ar-SA" sz="1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المجموع</a:t>
                      </a:r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/>
                        <a:t>%100</a:t>
                      </a:r>
                      <a:endParaRPr lang="ar-SA" sz="1800" dirty="0"/>
                    </a:p>
                  </a:txBody>
                  <a:tcPr marT="45733" marB="4573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95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111</TotalTime>
  <Words>711</Words>
  <Application>Microsoft Office PowerPoint</Application>
  <PresentationFormat>A4 Paper (210x297 mm)</PresentationFormat>
  <Paragraphs>157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8" baseType="lpstr">
      <vt:lpstr>ae_AlMateen</vt:lpstr>
      <vt:lpstr>Arial</vt:lpstr>
      <vt:lpstr>AYM Wadiy S_U normal.</vt:lpstr>
      <vt:lpstr>Calibri</vt:lpstr>
      <vt:lpstr>PT Bold Heading</vt:lpstr>
      <vt:lpstr>Times New Roman</vt:lpstr>
      <vt:lpstr>Wingdings</vt:lpstr>
      <vt:lpstr>Office Theme</vt:lpstr>
      <vt:lpstr>عرض تقديمي في PowerPoint</vt:lpstr>
      <vt:lpstr>المحاضرة الرابعة عشره</vt:lpstr>
      <vt:lpstr>عرض تقديمي في PowerPoint</vt:lpstr>
      <vt:lpstr>مراجعة عامة                                                                                 المحاضرة الرابعة عشره</vt:lpstr>
      <vt:lpstr>مراجعة عامة                                                              المحاضرة الرابعة عشره                         </vt:lpstr>
      <vt:lpstr>مراجعة عامة                                                        المحاضرة الرابعة عشره                         </vt:lpstr>
      <vt:lpstr>مراجعة عامة                                                                 المحاضرة الرابعة عشره        </vt:lpstr>
      <vt:lpstr>مراجعة عامة                                                   المحاضرة الرابعة عشره</vt:lpstr>
      <vt:lpstr>مراجعة عامة                                                          المحاضرة الرابعة عشره</vt:lpstr>
      <vt:lpstr>مراجعة عامة                                                                    المحاضرة الرابعة عشره</vt:lpstr>
      <vt:lpstr>مراجعة عامة                                                                    المحاضرة الرابعة عشره</vt:lpstr>
      <vt:lpstr>مراجعة عامة                                                                    المحاضرة الرابعة عشره</vt:lpstr>
      <vt:lpstr>مراجعة عامة                                                                    المحاضرة الرابعة عشره</vt:lpstr>
      <vt:lpstr>مراجعة عامة                                                                              المحاضرة الرابعة عشره</vt:lpstr>
      <vt:lpstr>مراجعة عامة                                                                         المحاضرة الرابعة عشره</vt:lpstr>
      <vt:lpstr>مراجعة عامة                                                                                المحاضرة الرابعة عشره</vt:lpstr>
      <vt:lpstr>مراجعة عامة                                                                          المحاضرة الرابعة عشره</vt:lpstr>
      <vt:lpstr>مراجعة عامة                                                                            المحاضرة الرابعة عشره</vt:lpstr>
      <vt:lpstr>مراجعة عامة                                                                         المحاضرة الرابعة عشره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Aliserag</cp:lastModifiedBy>
  <cp:revision>41</cp:revision>
  <dcterms:created xsi:type="dcterms:W3CDTF">2014-09-11T06:47:01Z</dcterms:created>
  <dcterms:modified xsi:type="dcterms:W3CDTF">2014-11-15T07:17:57Z</dcterms:modified>
</cp:coreProperties>
</file>