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3"/>
  </p:notesMasterIdLst>
  <p:sldIdLst>
    <p:sldId id="256" r:id="rId2"/>
    <p:sldId id="343" r:id="rId3"/>
    <p:sldId id="356" r:id="rId4"/>
    <p:sldId id="363" r:id="rId5"/>
    <p:sldId id="367" r:id="rId6"/>
    <p:sldId id="368" r:id="rId7"/>
    <p:sldId id="366" r:id="rId8"/>
    <p:sldId id="364" r:id="rId9"/>
    <p:sldId id="365" r:id="rId10"/>
    <p:sldId id="361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D9791B"/>
    <a:srgbClr val="AD9968"/>
    <a:srgbClr val="013E36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746" autoAdjust="0"/>
  </p:normalViewPr>
  <p:slideViewPr>
    <p:cSldViewPr>
      <p:cViewPr>
        <p:scale>
          <a:sx n="77" d="100"/>
          <a:sy n="77" d="100"/>
        </p:scale>
        <p:origin x="-756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10/9/2015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dirty="0" smtClean="0">
                <a:solidFill>
                  <a:srgbClr val="009900"/>
                </a:solidFill>
              </a:rPr>
              <a:t>مقرر أخلاقيات الأعمال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حسان الغربي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381000" y="3810000"/>
            <a:ext cx="9220200" cy="1600200"/>
          </a:xfrm>
        </p:spPr>
        <p:txBody>
          <a:bodyPr/>
          <a:lstStyle/>
          <a:p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/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/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> المحاضرة الثالثة عشر </a:t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sz="4800" dirty="0" smtClean="0">
                <a:solidFill>
                  <a:srgbClr val="00B050"/>
                </a:solidFill>
              </a:rPr>
              <a:t/>
            </a:r>
            <a:br>
              <a:rPr lang="ar-SA" sz="4800" dirty="0" smtClean="0">
                <a:solidFill>
                  <a:srgbClr val="00B050"/>
                </a:solidFill>
              </a:rPr>
            </a:br>
            <a:r>
              <a:rPr lang="ar-SA" dirty="0" smtClean="0"/>
              <a:t> من قواعد السلوك في دنيا الأعمال </a:t>
            </a:r>
            <a: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r-SA" sz="48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ar-SA" sz="48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r-SA" sz="48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ar-SA" sz="48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ar-SA" sz="4800" dirty="0" smtClean="0">
                <a:solidFill>
                  <a:srgbClr val="43661C"/>
                </a:solidFill>
              </a:rPr>
              <a:t/>
            </a:r>
            <a:br>
              <a:rPr lang="ar-SA" sz="4800" dirty="0" smtClean="0">
                <a:solidFill>
                  <a:srgbClr val="43661C"/>
                </a:solidFill>
              </a:rPr>
            </a:br>
            <a:r>
              <a:rPr lang="ar-SA" sz="48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ar-SA" sz="4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ar-SA" sz="4800" b="1" dirty="0" smtClean="0">
                <a:solidFill>
                  <a:srgbClr val="00B050"/>
                </a:solidFill>
              </a:rPr>
              <a:t/>
            </a:r>
            <a:br>
              <a:rPr lang="ar-SA" sz="4800" b="1" dirty="0" smtClean="0">
                <a:solidFill>
                  <a:srgbClr val="00B050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endParaRPr lang="ar-SA" b="1" dirty="0" smtClean="0">
              <a:solidFill>
                <a:schemeClr val="tx1"/>
              </a:solidFill>
            </a:endParaRPr>
          </a:p>
        </p:txBody>
      </p:sp>
      <p:sp>
        <p:nvSpPr>
          <p:cNvPr id="2" name="نجمة مكونة من 7 نقاط 1"/>
          <p:cNvSpPr/>
          <p:nvPr/>
        </p:nvSpPr>
        <p:spPr>
          <a:xfrm>
            <a:off x="609600" y="2209800"/>
            <a:ext cx="1447800" cy="11430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chemeClr val="accent4">
                    <a:lumMod val="50000"/>
                  </a:schemeClr>
                </a:solidFill>
              </a:rPr>
              <a:t>13</a:t>
            </a:r>
            <a:endParaRPr lang="ar-SA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  <a:t>المعرفة و </a:t>
            </a:r>
            <a:r>
              <a:rPr lang="ar-SA" dirty="0" err="1" smtClean="0">
                <a:solidFill>
                  <a:schemeClr val="accent5">
                    <a:lumMod val="75000"/>
                  </a:schemeClr>
                </a:solidFill>
              </a:rPr>
              <a:t>الخبرة </a:t>
            </a:r>
            <a: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  <a:t>: سر النجاح</a:t>
            </a: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829196"/>
          </a:xfrm>
        </p:spPr>
        <p:txBody>
          <a:bodyPr/>
          <a:lstStyle/>
          <a:p>
            <a:pPr algn="r">
              <a:buNone/>
            </a:pPr>
            <a:r>
              <a:rPr lang="ar-SA" dirty="0" smtClean="0"/>
              <a:t>المعرفة</a:t>
            </a:r>
          </a:p>
          <a:p>
            <a:pPr algn="r">
              <a:buNone/>
            </a:pPr>
            <a:r>
              <a:rPr lang="ar-SA" dirty="0" smtClean="0"/>
              <a:t>الخبرة</a:t>
            </a:r>
          </a:p>
          <a:p>
            <a:pPr algn="r">
              <a:buNone/>
            </a:pPr>
            <a:r>
              <a:rPr lang="ar-SA" dirty="0" smtClean="0"/>
              <a:t>الجدارة </a:t>
            </a:r>
            <a:r>
              <a:rPr lang="ar-SA" dirty="0" err="1" smtClean="0"/>
              <a:t>و</a:t>
            </a:r>
            <a:r>
              <a:rPr lang="ar-SA" dirty="0" smtClean="0"/>
              <a:t> الاستحقاق</a:t>
            </a: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08584" y="3933056"/>
            <a:ext cx="2262251" cy="79208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المعرفة</a:t>
            </a:r>
            <a:endParaRPr lang="fr-FR" sz="3200" dirty="0"/>
          </a:p>
        </p:txBody>
      </p:sp>
      <p:sp>
        <p:nvSpPr>
          <p:cNvPr id="6" name="Rectangle 5"/>
          <p:cNvSpPr/>
          <p:nvPr/>
        </p:nvSpPr>
        <p:spPr>
          <a:xfrm>
            <a:off x="6513174" y="3933056"/>
            <a:ext cx="2262251" cy="79208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الخبرة</a:t>
            </a:r>
            <a:endParaRPr lang="fr-FR" sz="3200" dirty="0"/>
          </a:p>
        </p:txBody>
      </p:sp>
      <p:sp>
        <p:nvSpPr>
          <p:cNvPr id="7" name="Flèche courbée vers le bas 6"/>
          <p:cNvSpPr/>
          <p:nvPr/>
        </p:nvSpPr>
        <p:spPr>
          <a:xfrm>
            <a:off x="3704861" y="3212976"/>
            <a:ext cx="2652295" cy="648072"/>
          </a:xfrm>
          <a:prstGeom prst="curvedDown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3173003" y="5066374"/>
            <a:ext cx="3637385" cy="85725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 algn="ctr"/>
            <a:r>
              <a:rPr lang="ar-SA" sz="3200" dirty="0" smtClean="0"/>
              <a:t>القيمة المضافة</a:t>
            </a:r>
          </a:p>
          <a:p>
            <a:r>
              <a:rPr lang="ar-SA" dirty="0" smtClean="0"/>
              <a:t/>
            </a:r>
            <a:br>
              <a:rPr lang="ar-SA" dirty="0" smtClean="0"/>
            </a:br>
            <a:endParaRPr lang="fr-FR" dirty="0" smtClean="0"/>
          </a:p>
          <a:p>
            <a:endParaRPr lang="fr-FR" dirty="0"/>
          </a:p>
        </p:txBody>
      </p:sp>
      <p:sp>
        <p:nvSpPr>
          <p:cNvPr id="9" name="Flèche courbée vers la gauche 8"/>
          <p:cNvSpPr/>
          <p:nvPr/>
        </p:nvSpPr>
        <p:spPr>
          <a:xfrm rot="2431866">
            <a:off x="7074951" y="4725528"/>
            <a:ext cx="624069" cy="1587011"/>
          </a:xfrm>
          <a:prstGeom prst="curvedLef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0" name="Triangle isocèle 9"/>
          <p:cNvSpPr/>
          <p:nvPr/>
        </p:nvSpPr>
        <p:spPr>
          <a:xfrm>
            <a:off x="3860879" y="3501008"/>
            <a:ext cx="2340260" cy="1224136"/>
          </a:xfrm>
          <a:prstGeom prst="triangle">
            <a:avLst>
              <a:gd name="adj" fmla="val 51282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ar-SA" dirty="0" smtClean="0"/>
              <a:t>الجدارة </a:t>
            </a:r>
            <a:r>
              <a:rPr lang="ar-SA" dirty="0" err="1" smtClean="0"/>
              <a:t>و</a:t>
            </a:r>
            <a:r>
              <a:rPr lang="ar-SA" dirty="0" smtClean="0"/>
              <a:t> الاستحقاق</a:t>
            </a:r>
          </a:p>
          <a:p>
            <a:pPr algn="ctr"/>
            <a:endParaRPr lang="fr-FR" dirty="0"/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" y="0"/>
            <a:ext cx="65" cy="55399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4" descr="https://encrypted-tbn2.gstatic.com/images?q=tbn:ANd9GcTRTvK3rH6KpaEe6A4sLpc2GpyomTnkgO2bGelj9aNoEVcdU8IyE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6646" y="1354448"/>
            <a:ext cx="5912698" cy="1498488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/>
        </p:nvSpPr>
        <p:spPr>
          <a:xfrm>
            <a:off x="272480" y="2852936"/>
            <a:ext cx="31683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/>
            <a:r>
              <a:rPr lang="ar-SA" dirty="0" err="1" smtClean="0"/>
              <a:t>التصور    =</a:t>
            </a:r>
            <a:r>
              <a:rPr lang="ar-SA" dirty="0" smtClean="0"/>
              <a:t>   </a:t>
            </a:r>
            <a:r>
              <a:rPr lang="en-US" dirty="0" smtClean="0"/>
              <a:t>Perception</a:t>
            </a:r>
          </a:p>
          <a:p>
            <a:pPr lvl="1" algn="just"/>
            <a:r>
              <a:rPr lang="ar-SA" dirty="0" err="1" smtClean="0"/>
              <a:t>الحدس     =</a:t>
            </a:r>
            <a:r>
              <a:rPr lang="ar-SA" dirty="0" smtClean="0"/>
              <a:t>        </a:t>
            </a:r>
            <a:r>
              <a:rPr lang="en-US" dirty="0" smtClean="0"/>
              <a:t>Intuition</a:t>
            </a:r>
            <a:r>
              <a:rPr lang="ar-SA" dirty="0" smtClean="0"/>
              <a:t>  </a:t>
            </a:r>
            <a:endParaRPr lang="en-US" dirty="0" smtClean="0"/>
          </a:p>
          <a:p>
            <a:pPr lvl="1" algn="just"/>
            <a:r>
              <a:rPr lang="ar-SA" dirty="0" err="1" smtClean="0"/>
              <a:t>المنطق    =</a:t>
            </a:r>
            <a:r>
              <a:rPr lang="ar-SA" dirty="0" smtClean="0"/>
              <a:t>    </a:t>
            </a:r>
            <a:r>
              <a:rPr lang="en-US" dirty="0" smtClean="0"/>
              <a:t>Reasoning</a:t>
            </a:r>
            <a:r>
              <a:rPr lang="ar-SA" dirty="0" smtClean="0"/>
              <a:t> 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344488" y="1556792"/>
            <a:ext cx="1656184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Cognition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16496" y="274638"/>
            <a:ext cx="8915400" cy="1143000"/>
          </a:xfrm>
        </p:spPr>
        <p:txBody>
          <a:bodyPr/>
          <a:lstStyle/>
          <a:p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</a:rPr>
              <a:t>أشياء صغيرة لكنها تعني الكثير</a:t>
            </a:r>
            <a:endParaRPr lang="fr-FR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36164" y="1600202"/>
            <a:ext cx="6082915" cy="685791"/>
          </a:xfrm>
        </p:spPr>
        <p:txBody>
          <a:bodyPr/>
          <a:lstStyle/>
          <a:p>
            <a:pPr algn="r">
              <a:buNone/>
            </a:pPr>
            <a:r>
              <a:rPr lang="ar-SA" dirty="0" err="1" smtClean="0">
                <a:solidFill>
                  <a:schemeClr val="accent5">
                    <a:lumMod val="75000"/>
                  </a:schemeClr>
                </a:solidFill>
              </a:rPr>
              <a:t>المصداقية</a:t>
            </a:r>
            <a:r>
              <a:rPr lang="ar-SA" dirty="0" err="1" smtClean="0"/>
              <a:t> </a:t>
            </a:r>
            <a:r>
              <a:rPr lang="ar-SA" dirty="0" smtClean="0"/>
              <a:t>=  </a:t>
            </a:r>
            <a:r>
              <a:rPr lang="ar-SA" dirty="0" err="1" smtClean="0">
                <a:solidFill>
                  <a:schemeClr val="accent6">
                    <a:lumMod val="50000"/>
                  </a:schemeClr>
                </a:solidFill>
              </a:rPr>
              <a:t>الثقة</a:t>
            </a:r>
            <a:r>
              <a:rPr lang="ar-SA" dirty="0" err="1" smtClean="0"/>
              <a:t>  </a:t>
            </a:r>
            <a:r>
              <a:rPr lang="ar-SA" dirty="0" smtClean="0"/>
              <a:t>×  </a:t>
            </a:r>
            <a:r>
              <a:rPr lang="ar-SA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الكفاءة</a:t>
            </a:r>
          </a:p>
          <a:p>
            <a:pPr algn="r">
              <a:buNone/>
            </a:pPr>
            <a:r>
              <a:rPr lang="ar-SA" dirty="0" smtClean="0">
                <a:solidFill>
                  <a:schemeClr val="bg2">
                    <a:lumMod val="50000"/>
                  </a:schemeClr>
                </a:solidFill>
              </a:rPr>
              <a:t>				     </a:t>
            </a:r>
            <a:r>
              <a:rPr lang="ar-SA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التحكم</a:t>
            </a:r>
          </a:p>
          <a:p>
            <a:pPr algn="r">
              <a:buNone/>
            </a:pPr>
            <a:r>
              <a:rPr lang="ar-SA" dirty="0" smtClean="0">
                <a:solidFill>
                  <a:schemeClr val="bg2">
                    <a:lumMod val="50000"/>
                  </a:schemeClr>
                </a:solidFill>
              </a:rPr>
              <a:t>				     </a:t>
            </a:r>
            <a:r>
              <a:rPr lang="ar-SA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الاسهام</a:t>
            </a:r>
          </a:p>
          <a:p>
            <a:pPr algn="r">
              <a:buNone/>
            </a:pPr>
            <a:r>
              <a:rPr lang="ar-SA" dirty="0" smtClean="0">
                <a:solidFill>
                  <a:schemeClr val="bg2">
                    <a:lumMod val="50000"/>
                  </a:schemeClr>
                </a:solidFill>
              </a:rPr>
              <a:t>				     </a:t>
            </a:r>
            <a:r>
              <a:rPr lang="ar-SA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الاتصال</a:t>
            </a:r>
          </a:p>
          <a:p>
            <a:pPr algn="r">
              <a:buNone/>
            </a:pPr>
            <a:endParaRPr lang="fr-FR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r">
              <a:buNone/>
            </a:pPr>
            <a:endParaRPr lang="fr-FR" dirty="0"/>
          </a:p>
        </p:txBody>
      </p:sp>
      <p:pic>
        <p:nvPicPr>
          <p:cNvPr id="25602" name="Picture 2" descr="http://www.e-monsite.com/s/2009/08/01/esope59/91680184esope-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1019" y="2132856"/>
            <a:ext cx="2476517" cy="2581276"/>
          </a:xfrm>
          <a:prstGeom prst="rect">
            <a:avLst/>
          </a:prstGeom>
          <a:noFill/>
        </p:spPr>
      </p:pic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6969224" y="4669686"/>
            <a:ext cx="2884003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ar-SA" sz="1200" dirty="0" err="1" smtClean="0"/>
              <a:t>اسوب</a:t>
            </a:r>
            <a:r>
              <a:rPr lang="ar-SA" sz="1200" dirty="0" smtClean="0"/>
              <a:t>  </a:t>
            </a:r>
            <a:endParaRPr lang="ar-SA" sz="1200" b="1" dirty="0" smtClean="0">
              <a:solidFill>
                <a:schemeClr val="bg2">
                  <a:lumMod val="50000"/>
                </a:schemeClr>
              </a:solidFill>
              <a:latin typeface="inherit"/>
              <a:ea typeface="Times New Roman" pitchFamily="18" charset="0"/>
              <a:cs typeface="Courier New" pitchFamily="49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2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inherit"/>
                <a:ea typeface="Times New Roman" pitchFamily="18" charset="0"/>
                <a:cs typeface="Courier New" pitchFamily="49" charset="0"/>
              </a:rPr>
              <a:t> </a:t>
            </a:r>
            <a:r>
              <a:rPr kumimoji="0" lang="ar-SA" sz="1200" b="1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ea typeface="Times New Roman" pitchFamily="18" charset="0"/>
                <a:cs typeface="+mn-cs"/>
              </a:rPr>
              <a:t>(كاتب يوناني</a:t>
            </a:r>
            <a:r>
              <a:rPr lang="ar-SA" sz="1200" b="1" dirty="0" smtClean="0">
                <a:solidFill>
                  <a:srgbClr val="212121"/>
                </a:solidFill>
                <a:latin typeface="inherit"/>
                <a:ea typeface="Times New Roman" pitchFamily="18" charset="0"/>
                <a:cs typeface="+mn-cs"/>
              </a:rPr>
              <a:t> 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ea typeface="Times New Roman" pitchFamily="18" charset="0"/>
                <a:cs typeface="+mn-cs"/>
              </a:rPr>
              <a:t> -</a:t>
            </a:r>
            <a:r>
              <a:rPr kumimoji="0" lang="ar-SA" sz="1200" b="1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ea typeface="Times New Roman" pitchFamily="18" charset="0"/>
                <a:cs typeface="+mn-cs"/>
              </a:rPr>
              <a:t>السابع والسادس ق/م</a:t>
            </a:r>
            <a:r>
              <a:rPr kumimoji="0" lang="ar-SA" sz="1200" b="1" i="0" u="none" strike="noStrike" cap="none" normalizeH="0" baseline="0" dirty="0" err="1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ea typeface="Times New Roman" pitchFamily="18" charset="0"/>
                <a:cs typeface="+mn-cs"/>
              </a:rPr>
              <a:t>)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+mn-cs"/>
              </a:rPr>
              <a:t> </a:t>
            </a:r>
          </a:p>
        </p:txBody>
      </p:sp>
      <p:pic>
        <p:nvPicPr>
          <p:cNvPr id="1026" name="Picture 2" descr="Afficher l'image d'orig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8680"/>
            <a:ext cx="4286250" cy="1993404"/>
          </a:xfrm>
          <a:prstGeom prst="rect">
            <a:avLst/>
          </a:prstGeom>
          <a:noFill/>
        </p:spPr>
      </p:pic>
      <p:sp>
        <p:nvSpPr>
          <p:cNvPr id="10" name="ZoneTexte 9"/>
          <p:cNvSpPr txBox="1"/>
          <p:nvPr/>
        </p:nvSpPr>
        <p:spPr>
          <a:xfrm>
            <a:off x="-303584" y="2276872"/>
            <a:ext cx="48809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r-SA" dirty="0" smtClean="0"/>
          </a:p>
          <a:p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90 ثانية لربح ثقة الاخر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/>
              <a:t> ان تردد في نفسك انك الاحسن و الافضل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/>
              <a:t> </a:t>
            </a:r>
            <a:r>
              <a:rPr lang="ar-SA" dirty="0" err="1" smtClean="0"/>
              <a:t>التحديق </a:t>
            </a:r>
            <a:r>
              <a:rPr lang="ar-SA" dirty="0" smtClean="0"/>
              <a:t>، فرار النظر= من مظاهر الخجل و الشك في النفس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/>
              <a:t> الابتسامة</a:t>
            </a:r>
          </a:p>
          <a:p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128464" y="4005064"/>
            <a:ext cx="5162872" cy="64807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SA" dirty="0" smtClean="0">
                <a:solidFill>
                  <a:schemeClr val="bg1"/>
                </a:solidFill>
              </a:rPr>
              <a:t>لا</a:t>
            </a:r>
            <a:r>
              <a:rPr lang="ar-SA" dirty="0" smtClean="0"/>
              <a:t> </a:t>
            </a:r>
            <a:r>
              <a:rPr lang="ar-SA" dirty="0" smtClean="0">
                <a:solidFill>
                  <a:schemeClr val="tx1"/>
                </a:solidFill>
              </a:rPr>
              <a:t>تكون</a:t>
            </a:r>
            <a:r>
              <a:rPr lang="ar-SA" dirty="0" smtClean="0"/>
              <a:t> </a:t>
            </a:r>
            <a:r>
              <a:rPr lang="ar-SA" dirty="0" smtClean="0">
                <a:solidFill>
                  <a:schemeClr val="bg1"/>
                </a:solidFill>
              </a:rPr>
              <a:t>بخيل</a:t>
            </a:r>
            <a:r>
              <a:rPr lang="ar-SA" dirty="0" smtClean="0"/>
              <a:t> </a:t>
            </a:r>
            <a:r>
              <a:rPr lang="ar-SA" dirty="0" smtClean="0">
                <a:solidFill>
                  <a:schemeClr val="tx1"/>
                </a:solidFill>
              </a:rPr>
              <a:t>في بذل الجهد المطلوب لتحقيق </a:t>
            </a:r>
            <a:r>
              <a:rPr lang="ar-SA" dirty="0" err="1" smtClean="0">
                <a:solidFill>
                  <a:schemeClr val="bg1"/>
                </a:solidFill>
              </a:rPr>
              <a:t>أحلامك</a:t>
            </a:r>
            <a:r>
              <a:rPr lang="ar-SA" dirty="0" err="1" smtClean="0">
                <a:solidFill>
                  <a:schemeClr val="bg2">
                    <a:lumMod val="50000"/>
                  </a:schemeClr>
                </a:solidFill>
              </a:rPr>
              <a:t>.</a:t>
            </a:r>
            <a:r>
              <a:rPr lang="ar-SA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ماذا </a:t>
            </a:r>
            <a:r>
              <a:rPr lang="ar-SA" dirty="0" err="1" smtClean="0">
                <a:solidFill>
                  <a:schemeClr val="tx1"/>
                </a:solidFill>
              </a:rPr>
              <a:t>تنتظر ؟</a:t>
            </a:r>
            <a:endParaRPr lang="fr-FR" dirty="0" smtClean="0">
              <a:solidFill>
                <a:schemeClr val="tx1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640632" y="4725144"/>
            <a:ext cx="53285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dirty="0" smtClean="0"/>
              <a:t>  هو عمل أو فعل </a:t>
            </a:r>
            <a:r>
              <a:rPr lang="ar-SA" dirty="0" err="1" smtClean="0"/>
              <a:t>التواصل،</a:t>
            </a:r>
            <a:endParaRPr lang="ar-SA" dirty="0" smtClean="0"/>
          </a:p>
          <a:p>
            <a:pPr>
              <a:buFont typeface="Arial" pitchFamily="34" charset="0"/>
              <a:buChar char="•"/>
            </a:pPr>
            <a:r>
              <a:rPr lang="ar-SA" dirty="0" smtClean="0"/>
              <a:t>   إقامة علاقة مع </a:t>
            </a:r>
            <a:r>
              <a:rPr lang="ar-SA" dirty="0" err="1" smtClean="0"/>
              <a:t>الآخرين،</a:t>
            </a:r>
            <a:r>
              <a:rPr lang="ar-SA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/>
              <a:t>   إعطاء الهوية للتعرف.</a:t>
            </a:r>
            <a:endParaRPr lang="fr-FR" dirty="0" smtClean="0"/>
          </a:p>
          <a:p>
            <a:pPr>
              <a:buFont typeface="Arial" pitchFamily="34" charset="0"/>
              <a:buChar char="•"/>
            </a:pPr>
            <a:r>
              <a:rPr lang="ar-SA" dirty="0" smtClean="0"/>
              <a:t>   إنشاء علاقة للتفاعل بشكل متكرر، أو إعادة تشغيل الحوار.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/>
              <a:t>   وضع معيار مشترك للفهم.</a:t>
            </a:r>
          </a:p>
          <a:p>
            <a:endParaRPr lang="fr-FR" dirty="0"/>
          </a:p>
        </p:txBody>
      </p:sp>
      <p:sp>
        <p:nvSpPr>
          <p:cNvPr id="15" name="Flèche vers le bas 14"/>
          <p:cNvSpPr/>
          <p:nvPr/>
        </p:nvSpPr>
        <p:spPr>
          <a:xfrm>
            <a:off x="5889104" y="3861048"/>
            <a:ext cx="216024" cy="864096"/>
          </a:xfrm>
          <a:prstGeom prst="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Accolade fermante 15"/>
          <p:cNvSpPr/>
          <p:nvPr/>
        </p:nvSpPr>
        <p:spPr>
          <a:xfrm>
            <a:off x="6177136" y="2492896"/>
            <a:ext cx="288032" cy="1224136"/>
          </a:xfrm>
          <a:prstGeom prst="rightBrace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ar-SA" dirty="0" smtClean="0"/>
              <a:t>  </a:t>
            </a:r>
            <a:endParaRPr lang="fr-FR" dirty="0"/>
          </a:p>
        </p:txBody>
      </p:sp>
      <p:sp>
        <p:nvSpPr>
          <p:cNvPr id="17" name="Flèche courbée vers la gauche 16"/>
          <p:cNvSpPr/>
          <p:nvPr/>
        </p:nvSpPr>
        <p:spPr>
          <a:xfrm>
            <a:off x="6465168" y="1988840"/>
            <a:ext cx="648072" cy="1296144"/>
          </a:xfrm>
          <a:prstGeom prst="curvedLeftArrow">
            <a:avLst>
              <a:gd name="adj1" fmla="val 0"/>
              <a:gd name="adj2" fmla="val 50000"/>
              <a:gd name="adj3" fmla="val 25000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Flèche à angle droit 17"/>
          <p:cNvSpPr/>
          <p:nvPr/>
        </p:nvSpPr>
        <p:spPr>
          <a:xfrm rot="16200000">
            <a:off x="4700972" y="1520788"/>
            <a:ext cx="432048" cy="1224136"/>
          </a:xfrm>
          <a:prstGeom prst="bentUpArrow">
            <a:avLst>
              <a:gd name="adj1" fmla="val 25000"/>
              <a:gd name="adj2" fmla="val 23284"/>
              <a:gd name="adj3" fmla="val 25000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 à angle droit 18"/>
          <p:cNvSpPr/>
          <p:nvPr/>
        </p:nvSpPr>
        <p:spPr>
          <a:xfrm rot="10800000">
            <a:off x="4736977" y="3068960"/>
            <a:ext cx="432047" cy="936104"/>
          </a:xfrm>
          <a:prstGeom prst="bentUpArrow">
            <a:avLst>
              <a:gd name="adj1" fmla="val 25000"/>
              <a:gd name="adj2" fmla="val 23284"/>
              <a:gd name="adj3" fmla="val 25000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من قواعد السلوك أثناء مقابلة الاستقطاب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z="2400" dirty="0" err="1" smtClean="0"/>
              <a:t>1ـ</a:t>
            </a:r>
            <a:r>
              <a:rPr lang="ar-SA" sz="2400" dirty="0" smtClean="0"/>
              <a:t> احترام المواعيد أمر </a:t>
            </a:r>
            <a:r>
              <a:rPr lang="ar-SA" sz="2400" dirty="0" smtClean="0">
                <a:solidFill>
                  <a:schemeClr val="accent6">
                    <a:lumMod val="50000"/>
                  </a:schemeClr>
                </a:solidFill>
              </a:rPr>
              <a:t>ضروري</a:t>
            </a:r>
            <a:r>
              <a:rPr lang="ar-SA" sz="2400" dirty="0" smtClean="0"/>
              <a:t> </a:t>
            </a:r>
            <a:endParaRPr lang="fr-FR" sz="2400" dirty="0" smtClean="0"/>
          </a:p>
          <a:p>
            <a:r>
              <a:rPr lang="ar-SA" sz="2400" dirty="0" smtClean="0"/>
              <a:t> </a:t>
            </a:r>
            <a:endParaRPr lang="fr-FR" sz="2400" dirty="0" smtClean="0"/>
          </a:p>
          <a:p>
            <a:r>
              <a:rPr lang="ar-SA" sz="2400" dirty="0" smtClean="0"/>
              <a:t>2- معرفة مكان المقابلة وذلك </a:t>
            </a:r>
            <a:r>
              <a:rPr lang="ar-SA" sz="2400" dirty="0" smtClean="0">
                <a:solidFill>
                  <a:schemeClr val="accent6">
                    <a:lumMod val="50000"/>
                  </a:schemeClr>
                </a:solidFill>
              </a:rPr>
              <a:t>للابتعاد عن المجازفة </a:t>
            </a:r>
            <a:r>
              <a:rPr lang="ar-SA" sz="2400" dirty="0" smtClean="0"/>
              <a:t>فلا عذر مقبول </a:t>
            </a:r>
            <a:r>
              <a:rPr lang="ar-SA" sz="2400" dirty="0" err="1" smtClean="0"/>
              <a:t>للتأخير.</a:t>
            </a:r>
            <a:r>
              <a:rPr lang="ar-SA" sz="2400" dirty="0" smtClean="0"/>
              <a:t>	</a:t>
            </a:r>
            <a:endParaRPr lang="fr-FR" sz="2400" dirty="0" smtClean="0"/>
          </a:p>
          <a:p>
            <a:r>
              <a:rPr lang="ar-SA" sz="2400" dirty="0" smtClean="0"/>
              <a:t> </a:t>
            </a:r>
            <a:endParaRPr lang="fr-FR" sz="2400" dirty="0" smtClean="0"/>
          </a:p>
          <a:p>
            <a:r>
              <a:rPr lang="ar-SA" sz="2400" dirty="0" smtClean="0"/>
              <a:t>3- الاهتمام بالمظهر الخارجي واختيار الملابس المناسبة.</a:t>
            </a:r>
            <a:endParaRPr lang="fr-FR" sz="2400" dirty="0" smtClean="0"/>
          </a:p>
          <a:p>
            <a:r>
              <a:rPr lang="ar-SA" sz="2400" dirty="0" smtClean="0"/>
              <a:t> </a:t>
            </a:r>
            <a:endParaRPr lang="fr-FR" sz="2400" dirty="0" smtClean="0"/>
          </a:p>
          <a:p>
            <a:pPr lvl="1">
              <a:buFont typeface="Wingdings" pitchFamily="2" charset="2"/>
              <a:buChar char="ü"/>
            </a:pPr>
            <a:r>
              <a:rPr lang="ar-SA" sz="2000" dirty="0" smtClean="0"/>
              <a:t>صحيح أنه </a:t>
            </a:r>
            <a:r>
              <a:rPr lang="ar-SA" sz="2000" dirty="0" smtClean="0">
                <a:solidFill>
                  <a:schemeClr val="accent6">
                    <a:lumMod val="50000"/>
                  </a:schemeClr>
                </a:solidFill>
              </a:rPr>
              <a:t>لا يمكن الحكم على الكتاب من غلافه </a:t>
            </a:r>
            <a:r>
              <a:rPr lang="ar-SA" sz="2000" dirty="0" smtClean="0"/>
              <a:t>ولكن في هذه الوضعية سوف يحكمون عليك بدون معرفتك.</a:t>
            </a:r>
            <a:endParaRPr lang="fr-FR" sz="2000" dirty="0" smtClean="0"/>
          </a:p>
          <a:p>
            <a:r>
              <a:rPr lang="ar-SA" sz="2400" dirty="0" smtClean="0"/>
              <a:t> </a:t>
            </a:r>
            <a:endParaRPr lang="fr-FR" sz="2400" dirty="0" smtClean="0"/>
          </a:p>
          <a:p>
            <a:pPr lvl="1">
              <a:buFont typeface="Wingdings" pitchFamily="2" charset="2"/>
              <a:buChar char="ü"/>
            </a:pPr>
            <a:r>
              <a:rPr lang="ar-SA" sz="2000" dirty="0" smtClean="0"/>
              <a:t>مظهرك يمكنه ثني الناس عن معرفتك فلا تدع مظهرك موقع انتقاد وتضيع على نفسك فرص كان بإمكانك الحصول عليها إذا لم تفعل </a:t>
            </a:r>
            <a:r>
              <a:rPr lang="ar-SA" sz="2000" dirty="0" err="1" smtClean="0"/>
              <a:t>ذلك.</a:t>
            </a:r>
            <a:r>
              <a:rPr lang="ar-SA" sz="2000" dirty="0" smtClean="0"/>
              <a:t> </a:t>
            </a:r>
            <a:endParaRPr lang="fr-FR" sz="20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485800"/>
            <a:ext cx="8915400" cy="1143000"/>
          </a:xfrm>
        </p:spPr>
        <p:txBody>
          <a:bodyPr/>
          <a:lstStyle/>
          <a:p>
            <a:r>
              <a:rPr lang="ar-SA" dirty="0" smtClean="0"/>
              <a:t>تحتاج للاستعداد الجيد لذا عليك أتباع الاتي 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48544" y="764704"/>
            <a:ext cx="8915400" cy="5256584"/>
          </a:xfrm>
        </p:spPr>
        <p:txBody>
          <a:bodyPr/>
          <a:lstStyle/>
          <a:p>
            <a:r>
              <a:rPr lang="ar-SA" dirty="0" smtClean="0"/>
              <a:t> </a:t>
            </a:r>
            <a:endParaRPr lang="fr-FR" sz="2400" dirty="0" smtClean="0"/>
          </a:p>
          <a:p>
            <a:r>
              <a:rPr lang="ar-SA" sz="2400" dirty="0" smtClean="0"/>
              <a:t> </a:t>
            </a:r>
            <a:endParaRPr lang="fr-FR" sz="2400" dirty="0" smtClean="0"/>
          </a:p>
          <a:p>
            <a:r>
              <a:rPr lang="ar-SA" sz="2400" dirty="0" smtClean="0"/>
              <a:t>1-قم ببحث مدقق على محاور المستقطب مثل </a:t>
            </a:r>
            <a:r>
              <a:rPr lang="ar-SA" sz="2400" dirty="0" err="1" smtClean="0"/>
              <a:t>ميولاتهه</a:t>
            </a:r>
            <a:r>
              <a:rPr lang="ar-SA" sz="2400" dirty="0" smtClean="0"/>
              <a:t>، لونه </a:t>
            </a:r>
            <a:r>
              <a:rPr lang="ar-SA" sz="2400" dirty="0" err="1" smtClean="0"/>
              <a:t>المفضل </a:t>
            </a:r>
            <a:r>
              <a:rPr lang="ar-SA" sz="2400" dirty="0" smtClean="0"/>
              <a:t>، </a:t>
            </a:r>
            <a:r>
              <a:rPr lang="ar-SA" sz="2400" dirty="0" err="1" smtClean="0"/>
              <a:t>اتجاهاته </a:t>
            </a:r>
            <a:r>
              <a:rPr lang="ar-SA" sz="2400" dirty="0" smtClean="0"/>
              <a:t>، </a:t>
            </a:r>
            <a:r>
              <a:rPr lang="ar-SA" sz="2400" dirty="0" err="1" smtClean="0"/>
              <a:t>فريقة</a:t>
            </a:r>
            <a:r>
              <a:rPr lang="ar-SA" sz="2400" dirty="0" smtClean="0"/>
              <a:t> المفضل.</a:t>
            </a:r>
            <a:endParaRPr lang="fr-FR" sz="2400" dirty="0" smtClean="0"/>
          </a:p>
          <a:p>
            <a:r>
              <a:rPr lang="ar-SA" sz="2400" dirty="0" smtClean="0"/>
              <a:t> </a:t>
            </a:r>
            <a:endParaRPr lang="fr-FR" sz="2400" dirty="0" smtClean="0"/>
          </a:p>
          <a:p>
            <a:r>
              <a:rPr lang="ar-SA" sz="2400" dirty="0" smtClean="0"/>
              <a:t>2-جمع أكبر قدر ممكن من المعلومات عن </a:t>
            </a:r>
            <a:r>
              <a:rPr lang="ar-SA" sz="2400" dirty="0" err="1" smtClean="0"/>
              <a:t>الشركة </a:t>
            </a:r>
            <a:r>
              <a:rPr lang="ar-SA" sz="2400" dirty="0" smtClean="0"/>
              <a:t>، </a:t>
            </a:r>
            <a:r>
              <a:rPr lang="ar-SA" sz="2400" dirty="0" err="1" smtClean="0"/>
              <a:t>منظميها </a:t>
            </a:r>
            <a:r>
              <a:rPr lang="ar-SA" sz="2400" dirty="0" smtClean="0"/>
              <a:t>،نشاطاتها </a:t>
            </a:r>
            <a:r>
              <a:rPr lang="ar-SA" sz="2400" dirty="0" err="1" smtClean="0"/>
              <a:t>فروعها </a:t>
            </a:r>
            <a:r>
              <a:rPr lang="ar-SA" sz="2400" dirty="0" smtClean="0"/>
              <a:t>، </a:t>
            </a:r>
            <a:r>
              <a:rPr lang="ar-SA" sz="2400" dirty="0" err="1" smtClean="0"/>
              <a:t>وخاصة </a:t>
            </a:r>
            <a:r>
              <a:rPr lang="ar-SA" sz="2400" dirty="0" smtClean="0"/>
              <a:t>(المنصب الشاغر</a:t>
            </a:r>
            <a:r>
              <a:rPr lang="ar-SA" sz="2400" dirty="0" err="1" smtClean="0"/>
              <a:t>).</a:t>
            </a:r>
            <a:endParaRPr lang="fr-FR" sz="2400" dirty="0" smtClean="0"/>
          </a:p>
          <a:p>
            <a:r>
              <a:rPr lang="ar-SA" sz="2400" dirty="0" smtClean="0"/>
              <a:t> </a:t>
            </a:r>
            <a:endParaRPr lang="fr-FR" sz="2400" dirty="0" smtClean="0"/>
          </a:p>
          <a:p>
            <a:r>
              <a:rPr lang="ar-SA" sz="2400" dirty="0" smtClean="0"/>
              <a:t>3-حافظ على </a:t>
            </a:r>
            <a:r>
              <a:rPr lang="ar-SA" sz="2400" dirty="0" err="1" smtClean="0"/>
              <a:t>تواضعك .</a:t>
            </a:r>
            <a:r>
              <a:rPr lang="ar-SA" sz="2400" dirty="0" smtClean="0"/>
              <a:t> </a:t>
            </a:r>
            <a:endParaRPr lang="fr-FR" sz="2400" dirty="0" smtClean="0"/>
          </a:p>
          <a:p>
            <a:r>
              <a:rPr lang="ar-SA" sz="2400" dirty="0" smtClean="0"/>
              <a:t> </a:t>
            </a:r>
            <a:endParaRPr lang="fr-FR" sz="2400" dirty="0" smtClean="0"/>
          </a:p>
          <a:p>
            <a:r>
              <a:rPr lang="ar-SA" sz="2400" dirty="0" smtClean="0"/>
              <a:t>4-احترس من الإجابات التي تبدأ ب </a:t>
            </a:r>
            <a:r>
              <a:rPr lang="ar-SA" sz="2400" dirty="0" err="1" smtClean="0"/>
              <a:t>أعتقد </a:t>
            </a:r>
            <a:r>
              <a:rPr lang="ar-SA" sz="2400" dirty="0" smtClean="0"/>
              <a:t>، </a:t>
            </a:r>
            <a:r>
              <a:rPr lang="ar-SA" sz="2400" dirty="0" err="1" smtClean="0"/>
              <a:t>أظن </a:t>
            </a:r>
            <a:r>
              <a:rPr lang="ar-SA" sz="2400" dirty="0" smtClean="0"/>
              <a:t>، فإن الشك وعدم اليقين يقلل من </a:t>
            </a:r>
            <a:r>
              <a:rPr lang="ar-SA" sz="2400" dirty="0" err="1" smtClean="0"/>
              <a:t>مرتبتك </a:t>
            </a:r>
            <a:r>
              <a:rPr lang="ar-SA" sz="2400" dirty="0" smtClean="0"/>
              <a:t>(جانبان سلبيان في فن التواصل</a:t>
            </a:r>
            <a:r>
              <a:rPr lang="ar-SA" sz="2400" dirty="0" err="1" smtClean="0"/>
              <a:t>)</a:t>
            </a:r>
            <a:endParaRPr lang="fr-FR" sz="2400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60512" y="188640"/>
            <a:ext cx="8915400" cy="1143000"/>
          </a:xfrm>
        </p:spPr>
        <p:txBody>
          <a:bodyPr/>
          <a:lstStyle/>
          <a:p>
            <a:r>
              <a:rPr lang="ar-SA" dirty="0" smtClean="0"/>
              <a:t>تابع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5300" y="1423317"/>
            <a:ext cx="8915400" cy="4525963"/>
          </a:xfrm>
        </p:spPr>
        <p:txBody>
          <a:bodyPr/>
          <a:lstStyle/>
          <a:p>
            <a:r>
              <a:rPr lang="en-US" sz="2800" dirty="0" smtClean="0"/>
              <a:t>1- </a:t>
            </a:r>
            <a:r>
              <a:rPr lang="ar-SA" sz="2800" dirty="0" smtClean="0"/>
              <a:t> ثوب وقوانينه</a:t>
            </a:r>
            <a:r>
              <a:rPr lang="fr-FR" sz="2800" dirty="0" smtClean="0"/>
              <a:t> </a:t>
            </a:r>
            <a:r>
              <a:rPr lang="ar-SA" sz="2800" dirty="0" smtClean="0"/>
              <a:t> </a:t>
            </a:r>
            <a:r>
              <a:rPr lang="ar-SA" sz="2800" dirty="0" err="1" smtClean="0"/>
              <a:t>(</a:t>
            </a:r>
            <a:r>
              <a:rPr lang="fr-FR" sz="2800" dirty="0" smtClean="0"/>
              <a:t> </a:t>
            </a:r>
            <a:r>
              <a:rPr lang="ar-SA" sz="2800" dirty="0" err="1" smtClean="0"/>
              <a:t>الشبشب</a:t>
            </a:r>
            <a:r>
              <a:rPr lang="ar-SA" sz="2800" dirty="0" smtClean="0"/>
              <a:t>   </a:t>
            </a:r>
            <a:r>
              <a:rPr lang="fr-FR" sz="2800" dirty="0" smtClean="0"/>
              <a:t>vs</a:t>
            </a:r>
            <a:r>
              <a:rPr lang="ar-SA" sz="2800" dirty="0" smtClean="0"/>
              <a:t>  الحذاء</a:t>
            </a:r>
            <a:r>
              <a:rPr lang="fr-FR" sz="2800" dirty="0" smtClean="0"/>
              <a:t> </a:t>
            </a:r>
            <a:r>
              <a:rPr lang="ar-SA" sz="2800" dirty="0" err="1" smtClean="0"/>
              <a:t>)</a:t>
            </a:r>
            <a:endParaRPr lang="ar-SA" sz="2800" dirty="0" smtClean="0"/>
          </a:p>
          <a:p>
            <a:endParaRPr lang="fr-FR" sz="2800" dirty="0" smtClean="0"/>
          </a:p>
          <a:p>
            <a:r>
              <a:rPr lang="en-US" sz="2800" dirty="0" smtClean="0"/>
              <a:t>2- </a:t>
            </a:r>
            <a:r>
              <a:rPr lang="ar-SA" sz="2800" dirty="0" smtClean="0"/>
              <a:t> </a:t>
            </a:r>
            <a:r>
              <a:rPr lang="ar-SA" sz="2800" dirty="0" err="1" smtClean="0"/>
              <a:t>اللحيه</a:t>
            </a:r>
            <a:endParaRPr lang="ar-SA" sz="2800" dirty="0" smtClean="0"/>
          </a:p>
          <a:p>
            <a:endParaRPr lang="fr-FR" sz="2800" dirty="0" smtClean="0"/>
          </a:p>
          <a:p>
            <a:r>
              <a:rPr lang="en-US" sz="2800" dirty="0" smtClean="0"/>
              <a:t>3- </a:t>
            </a:r>
            <a:r>
              <a:rPr lang="ar-SA" sz="2800" dirty="0" smtClean="0"/>
              <a:t> المناديل الورقية</a:t>
            </a:r>
            <a:r>
              <a:rPr lang="en-US" sz="2800" dirty="0" smtClean="0"/>
              <a:t> : </a:t>
            </a:r>
            <a:r>
              <a:rPr lang="ar-SA" sz="2800" dirty="0" smtClean="0"/>
              <a:t>تدفق الانف او العرق</a:t>
            </a:r>
          </a:p>
          <a:p>
            <a:endParaRPr lang="fr-FR" sz="2800" dirty="0" smtClean="0"/>
          </a:p>
          <a:p>
            <a:r>
              <a:rPr lang="ar-SA" sz="2800" dirty="0" smtClean="0"/>
              <a:t> </a:t>
            </a:r>
            <a:r>
              <a:rPr lang="en-US" sz="2800" dirty="0" smtClean="0"/>
              <a:t>4-</a:t>
            </a:r>
            <a:r>
              <a:rPr lang="ar-SA" sz="2800" dirty="0" smtClean="0"/>
              <a:t> مذكرة</a:t>
            </a:r>
            <a:r>
              <a:rPr lang="fr-FR" sz="2800" dirty="0" smtClean="0"/>
              <a:t> </a:t>
            </a:r>
            <a:r>
              <a:rPr lang="ar-SA" sz="2800" dirty="0" smtClean="0"/>
              <a:t>و</a:t>
            </a:r>
            <a:r>
              <a:rPr lang="fr-FR" sz="2800" dirty="0" smtClean="0"/>
              <a:t> </a:t>
            </a:r>
            <a:r>
              <a:rPr lang="ar-SA" sz="2800" dirty="0" smtClean="0"/>
              <a:t>قلم</a:t>
            </a:r>
          </a:p>
          <a:p>
            <a:endParaRPr lang="fr-FR" sz="2800" dirty="0" smtClean="0"/>
          </a:p>
          <a:p>
            <a:r>
              <a:rPr lang="ar-SA" sz="2800" dirty="0" smtClean="0"/>
              <a:t> </a:t>
            </a:r>
            <a:r>
              <a:rPr lang="en-US" sz="2800" dirty="0" smtClean="0"/>
              <a:t>5-</a:t>
            </a:r>
            <a:r>
              <a:rPr lang="ar-SA" sz="2800" dirty="0" smtClean="0"/>
              <a:t> وضع الهاتف في السيارة</a:t>
            </a:r>
            <a:endParaRPr lang="fr-FR" sz="2800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وقت المقابلة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tx1"/>
                </a:solidFill>
              </a:rPr>
              <a:t>وقت </a:t>
            </a:r>
            <a:r>
              <a:rPr lang="ar-SA" sz="3600" dirty="0" err="1" smtClean="0">
                <a:solidFill>
                  <a:schemeClr val="tx1"/>
                </a:solidFill>
              </a:rPr>
              <a:t>المصافحة ،</a:t>
            </a:r>
            <a:endParaRPr lang="ar-SA" sz="3600" dirty="0" smtClean="0">
              <a:solidFill>
                <a:schemeClr val="tx1"/>
              </a:solidFill>
            </a:endParaRPr>
          </a:p>
          <a:p>
            <a:pPr lvl="1">
              <a:buFont typeface="Wingdings" pitchFamily="2" charset="2"/>
              <a:buChar char="ü"/>
            </a:pPr>
            <a:r>
              <a:rPr lang="en-US" dirty="0" smtClean="0"/>
              <a:t> </a:t>
            </a:r>
            <a:r>
              <a:rPr lang="ar-SA" dirty="0" err="1" smtClean="0"/>
              <a:t>لاتسحق</a:t>
            </a:r>
            <a:r>
              <a:rPr lang="ar-SA" dirty="0" smtClean="0"/>
              <a:t> أصابع المستأجر عند مصافحتك له</a:t>
            </a:r>
            <a:r>
              <a:rPr lang="en-US" dirty="0" smtClean="0"/>
              <a:t> , </a:t>
            </a:r>
            <a:r>
              <a:rPr lang="ar-SA" dirty="0" smtClean="0"/>
              <a:t>لا تظن ان بسحق الاصابع سوف تعرض عليه رجولتك</a:t>
            </a:r>
            <a:r>
              <a:rPr lang="en-US" dirty="0" smtClean="0"/>
              <a:t> , </a:t>
            </a:r>
            <a:r>
              <a:rPr lang="ar-SA" dirty="0" smtClean="0"/>
              <a:t>ولكن يمكن ان تظهر له عقدة من </a:t>
            </a:r>
            <a:r>
              <a:rPr lang="ar-SA" dirty="0" err="1" smtClean="0"/>
              <a:t>عقدك.</a:t>
            </a:r>
            <a:r>
              <a:rPr lang="ar-SA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tx1"/>
                </a:solidFill>
              </a:rPr>
              <a:t>اللباقة  </a:t>
            </a:r>
            <a:r>
              <a:rPr lang="en-US" sz="3600" dirty="0" smtClean="0">
                <a:solidFill>
                  <a:schemeClr val="tx1"/>
                </a:solidFill>
              </a:rPr>
              <a:t>=</a:t>
            </a:r>
            <a:r>
              <a:rPr lang="ar-SA" sz="3600" dirty="0" smtClean="0">
                <a:solidFill>
                  <a:schemeClr val="tx1"/>
                </a:solidFill>
              </a:rPr>
              <a:t>  الرقة و السلاسة</a:t>
            </a:r>
            <a:endParaRPr lang="fr-FR" sz="3600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tx1"/>
                </a:solidFill>
              </a:rPr>
              <a:t>امتلاك الشجاعة على التفاوض فأنت حامل لكفاءة</a:t>
            </a:r>
          </a:p>
          <a:p>
            <a:pPr lvl="1">
              <a:buFont typeface="Wingdings" pitchFamily="2" charset="2"/>
              <a:buChar char="ü"/>
            </a:pPr>
            <a:r>
              <a:rPr lang="ar-SA" dirty="0" smtClean="0"/>
              <a:t>التحلي بالصبر</a:t>
            </a:r>
          </a:p>
          <a:p>
            <a:pPr lvl="1">
              <a:buFont typeface="Wingdings" pitchFamily="2" charset="2"/>
              <a:buChar char="ü"/>
            </a:pPr>
            <a:r>
              <a:rPr lang="ar-SA" dirty="0" smtClean="0"/>
              <a:t> صاحب جاذبية</a:t>
            </a:r>
            <a:endParaRPr lang="fr-FR" dirty="0" smtClean="0"/>
          </a:p>
          <a:p>
            <a:r>
              <a:rPr lang="ar-SA" sz="1100" dirty="0" smtClean="0"/>
              <a:t> </a:t>
            </a:r>
            <a:endParaRPr lang="fr-FR" sz="1100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8464" y="1412776"/>
            <a:ext cx="9138220" cy="4525963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ar-SA" sz="2400" dirty="0" err="1" smtClean="0"/>
              <a:t>لاتتسرع</a:t>
            </a:r>
            <a:r>
              <a:rPr lang="ar-SA" sz="2400" dirty="0" smtClean="0"/>
              <a:t> بالجلوس على الكرسي</a:t>
            </a:r>
            <a:r>
              <a:rPr lang="en-US" sz="2400" dirty="0" smtClean="0"/>
              <a:t> , </a:t>
            </a:r>
            <a:r>
              <a:rPr lang="ar-SA" sz="2400" dirty="0" smtClean="0"/>
              <a:t>وانتظر دعوتك للجلوس</a:t>
            </a:r>
            <a:r>
              <a:rPr lang="en-US" sz="2400" dirty="0" smtClean="0"/>
              <a:t> , </a:t>
            </a:r>
            <a:r>
              <a:rPr lang="ar-SA" sz="2400" dirty="0" smtClean="0"/>
              <a:t>لا تفتح الباب دون طرقه</a:t>
            </a:r>
            <a:r>
              <a:rPr lang="en-US" sz="2400" dirty="0" smtClean="0"/>
              <a:t> , </a:t>
            </a:r>
            <a:r>
              <a:rPr lang="ar-SA" sz="2400" dirty="0" smtClean="0"/>
              <a:t>طرق الباب </a:t>
            </a:r>
            <a:r>
              <a:rPr lang="en-US" sz="2400" dirty="0" smtClean="0"/>
              <a:t> 3</a:t>
            </a:r>
            <a:r>
              <a:rPr lang="ar-SA" sz="2400" dirty="0" smtClean="0"/>
              <a:t>مرات</a:t>
            </a:r>
            <a:r>
              <a:rPr lang="en-US" sz="2400" dirty="0" smtClean="0"/>
              <a:t> , </a:t>
            </a:r>
            <a:r>
              <a:rPr lang="ar-SA" sz="2400" dirty="0" smtClean="0"/>
              <a:t>سماع تفضل</a:t>
            </a:r>
            <a:r>
              <a:rPr lang="en-US" sz="2400" dirty="0" smtClean="0"/>
              <a:t> (1) </a:t>
            </a:r>
            <a:r>
              <a:rPr lang="ar-SA" sz="2400" dirty="0" smtClean="0"/>
              <a:t>عند عتبة الباب</a:t>
            </a:r>
            <a:r>
              <a:rPr lang="en-US" sz="2400" dirty="0" smtClean="0"/>
              <a:t> , </a:t>
            </a:r>
            <a:r>
              <a:rPr lang="ar-SA" sz="2400" dirty="0" smtClean="0"/>
              <a:t>سماع تفضل</a:t>
            </a:r>
            <a:r>
              <a:rPr lang="en-US" sz="2400" dirty="0" smtClean="0"/>
              <a:t> (2) </a:t>
            </a:r>
            <a:r>
              <a:rPr lang="ar-SA" sz="2400" dirty="0" smtClean="0"/>
              <a:t>عندما تكشف وجهك</a:t>
            </a:r>
            <a:r>
              <a:rPr lang="en-US" sz="2400" dirty="0" smtClean="0"/>
              <a:t> , </a:t>
            </a:r>
            <a:r>
              <a:rPr lang="ar-SA" sz="2400" dirty="0" smtClean="0"/>
              <a:t>سماع تفضل</a:t>
            </a:r>
            <a:r>
              <a:rPr lang="en-US" sz="2400" dirty="0" smtClean="0"/>
              <a:t> (3) </a:t>
            </a:r>
            <a:r>
              <a:rPr lang="ar-SA" sz="2400" dirty="0" smtClean="0"/>
              <a:t>عندما يدعوك الى الجلوس.</a:t>
            </a:r>
            <a:r>
              <a:rPr lang="en-US" sz="2400" dirty="0" smtClean="0"/>
              <a:t> </a:t>
            </a:r>
          </a:p>
          <a:p>
            <a:pPr>
              <a:buFont typeface="Arial" pitchFamily="34" charset="0"/>
              <a:buChar char="•"/>
            </a:pPr>
            <a:endParaRPr lang="ar-SA" sz="2400" dirty="0" smtClean="0"/>
          </a:p>
          <a:p>
            <a:pPr lvl="1">
              <a:buFont typeface="Wingdings" pitchFamily="2" charset="2"/>
              <a:buChar char="ü"/>
            </a:pPr>
            <a:r>
              <a:rPr lang="ar-SA" sz="2000" dirty="0" smtClean="0"/>
              <a:t>اجلب معك قطعه نقدية ماذا كان الباب مبطن</a:t>
            </a:r>
            <a:r>
              <a:rPr lang="en-US" sz="2000" dirty="0" smtClean="0"/>
              <a:t>.</a:t>
            </a:r>
          </a:p>
          <a:p>
            <a:pPr lvl="1"/>
            <a:endParaRPr lang="fr-FR" sz="2400" dirty="0" smtClean="0"/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التنفس البطني </a:t>
            </a:r>
            <a:r>
              <a:rPr lang="en-US" sz="2400" dirty="0" smtClean="0"/>
              <a:t> :</a:t>
            </a:r>
            <a:r>
              <a:rPr lang="ar-SA" sz="2400" dirty="0" smtClean="0"/>
              <a:t> </a:t>
            </a:r>
            <a:r>
              <a:rPr lang="ar-SA" sz="2400" dirty="0" err="1" smtClean="0"/>
              <a:t>6 </a:t>
            </a:r>
            <a:r>
              <a:rPr lang="ar-SA" sz="2400" dirty="0" smtClean="0"/>
              <a:t>+  </a:t>
            </a:r>
            <a:r>
              <a:rPr lang="ar-SA" sz="2400" dirty="0" err="1" smtClean="0"/>
              <a:t>6 </a:t>
            </a:r>
            <a:r>
              <a:rPr lang="ar-SA" sz="2400" dirty="0" smtClean="0"/>
              <a:t>= 12 </a:t>
            </a:r>
            <a:endParaRPr lang="fr-FR" sz="2400" dirty="0" smtClean="0"/>
          </a:p>
          <a:p>
            <a:pPr lvl="1">
              <a:buFont typeface="Wingdings" pitchFamily="2" charset="2"/>
              <a:buChar char="ü"/>
            </a:pPr>
            <a:r>
              <a:rPr lang="ar-SA" sz="2000" dirty="0" err="1" smtClean="0"/>
              <a:t>شهيق =</a:t>
            </a:r>
            <a:r>
              <a:rPr lang="en-US" sz="2000" dirty="0" smtClean="0"/>
              <a:t>  </a:t>
            </a:r>
            <a:r>
              <a:rPr lang="fr-FR" sz="2000" dirty="0" smtClean="0"/>
              <a:t> </a:t>
            </a:r>
            <a:r>
              <a:rPr lang="ar-SA" sz="2000" dirty="0" smtClean="0"/>
              <a:t> 6 </a:t>
            </a:r>
          </a:p>
          <a:p>
            <a:pPr lvl="1">
              <a:buFont typeface="Wingdings" pitchFamily="2" charset="2"/>
              <a:buChar char="ü"/>
            </a:pPr>
            <a:r>
              <a:rPr lang="ar-SA" sz="2000" dirty="0" smtClean="0"/>
              <a:t>ابقاء </a:t>
            </a:r>
            <a:r>
              <a:rPr lang="ar-SA" sz="2000" dirty="0" err="1" smtClean="0"/>
              <a:t>الأوكسجين  =</a:t>
            </a:r>
            <a:r>
              <a:rPr lang="en-US" sz="2000" dirty="0" smtClean="0"/>
              <a:t>  </a:t>
            </a:r>
            <a:r>
              <a:rPr lang="fr-FR" sz="2000" dirty="0" smtClean="0"/>
              <a:t> </a:t>
            </a:r>
            <a:r>
              <a:rPr lang="ar-SA" sz="2000" dirty="0" smtClean="0"/>
              <a:t> 6 </a:t>
            </a:r>
          </a:p>
          <a:p>
            <a:pPr lvl="1">
              <a:buFont typeface="Wingdings" pitchFamily="2" charset="2"/>
              <a:buChar char="ü"/>
            </a:pPr>
            <a:r>
              <a:rPr lang="en-US" sz="2000" dirty="0" smtClean="0"/>
              <a:t> </a:t>
            </a:r>
            <a:r>
              <a:rPr lang="ar-SA" sz="2000" dirty="0" err="1" smtClean="0"/>
              <a:t>زفير </a:t>
            </a:r>
            <a:r>
              <a:rPr lang="ar-SA" sz="2000" dirty="0" smtClean="0"/>
              <a:t>= 12</a:t>
            </a:r>
            <a:endParaRPr lang="fr-FR" sz="2000" dirty="0" smtClean="0"/>
          </a:p>
          <a:p>
            <a:pPr lvl="1">
              <a:buFont typeface="Wingdings" pitchFamily="2" charset="2"/>
              <a:buChar char="ü"/>
            </a:pPr>
            <a:r>
              <a:rPr lang="ar-SA" sz="2000" dirty="0" smtClean="0"/>
              <a:t>تزويد المخ بالأوكسجين على حساب الادرينالين</a:t>
            </a:r>
            <a:endParaRPr lang="fr-FR" sz="2000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36866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6616" y="3501008"/>
            <a:ext cx="2841104" cy="2625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  <a:t>ترويض الخطر </a:t>
            </a:r>
            <a:r>
              <a:rPr lang="ar-SA" dirty="0" err="1" smtClean="0">
                <a:solidFill>
                  <a:schemeClr val="accent5">
                    <a:lumMod val="75000"/>
                  </a:schemeClr>
                </a:solidFill>
              </a:rPr>
              <a:t>و</a:t>
            </a:r>
            <a: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  <a:t> التغلب على المخاوف</a:t>
            </a: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5300" y="1600200"/>
            <a:ext cx="9210228" cy="4277071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ar-SA" dirty="0" smtClean="0">
                <a:solidFill>
                  <a:schemeClr val="tx1"/>
                </a:solidFill>
              </a:rPr>
              <a:t>وضعي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C00000"/>
                </a:solidFill>
              </a:rPr>
              <a:t>الجديد</a:t>
            </a:r>
            <a:r>
              <a:rPr lang="ar-SA" dirty="0" smtClean="0"/>
              <a:t> </a:t>
            </a:r>
            <a:r>
              <a:rPr lang="fr-FR" dirty="0" smtClean="0">
                <a:solidFill>
                  <a:schemeClr val="tx1"/>
                </a:solidFill>
              </a:rPr>
              <a:t>…</a:t>
            </a:r>
            <a:r>
              <a:rPr lang="ar-SA" dirty="0" smtClean="0">
                <a:solidFill>
                  <a:schemeClr val="tx1"/>
                </a:solidFill>
              </a:rPr>
              <a:t>وضعي </a:t>
            </a:r>
            <a:r>
              <a:rPr lang="ar-SA" dirty="0" smtClean="0">
                <a:solidFill>
                  <a:schemeClr val="accent1"/>
                </a:solidFill>
              </a:rPr>
              <a:t>القديم</a:t>
            </a:r>
            <a:endParaRPr lang="fr-FR" dirty="0" smtClean="0">
              <a:solidFill>
                <a:schemeClr val="accent1"/>
              </a:solidFill>
            </a:endParaRPr>
          </a:p>
          <a:p>
            <a:pPr lvl="1">
              <a:buFont typeface="Wingdings" pitchFamily="2" charset="2"/>
              <a:buChar char="§"/>
            </a:pPr>
            <a:r>
              <a:rPr lang="ar-SA" dirty="0" smtClean="0">
                <a:solidFill>
                  <a:schemeClr val="tx1"/>
                </a:solidFill>
              </a:rPr>
              <a:t>الشك في مهاراتي وقدراتي</a:t>
            </a:r>
          </a:p>
          <a:p>
            <a:pPr algn="r">
              <a:buFont typeface="Arial" pitchFamily="34" charset="0"/>
              <a:buChar char="•"/>
            </a:pPr>
            <a:r>
              <a:rPr lang="ar-SA" dirty="0" smtClean="0">
                <a:solidFill>
                  <a:schemeClr val="tx1"/>
                </a:solidFill>
              </a:rPr>
              <a:t>تولي منصب،</a:t>
            </a:r>
            <a:endParaRPr lang="en-US" dirty="0" smtClean="0">
              <a:solidFill>
                <a:schemeClr val="tx1"/>
              </a:solidFill>
            </a:endParaRPr>
          </a:p>
          <a:p>
            <a:pPr algn="r">
              <a:buFont typeface="Arial" pitchFamily="34" charset="0"/>
              <a:buChar char="•"/>
            </a:pPr>
            <a:r>
              <a:rPr lang="ar-SA" dirty="0" smtClean="0">
                <a:solidFill>
                  <a:schemeClr val="tx1"/>
                </a:solidFill>
              </a:rPr>
              <a:t>استقطاب داخلي،</a:t>
            </a:r>
            <a:endParaRPr lang="en-US" dirty="0" smtClean="0">
              <a:solidFill>
                <a:schemeClr val="tx1"/>
              </a:solidFill>
            </a:endParaRPr>
          </a:p>
          <a:p>
            <a:pPr algn="r">
              <a:buFont typeface="Arial" pitchFamily="34" charset="0"/>
              <a:buChar char="•"/>
            </a:pPr>
            <a:r>
              <a:rPr lang="ar-SA" dirty="0" smtClean="0">
                <a:solidFill>
                  <a:schemeClr val="tx1"/>
                </a:solidFill>
              </a:rPr>
              <a:t>التغيير التنظيمي...</a:t>
            </a:r>
            <a:endParaRPr lang="en-US" dirty="0" smtClean="0">
              <a:solidFill>
                <a:schemeClr val="tx1"/>
              </a:solidFill>
            </a:endParaRPr>
          </a:p>
          <a:p>
            <a:pPr algn="r">
              <a:buFont typeface="Arial" pitchFamily="34" charset="0"/>
              <a:buChar char="•"/>
            </a:pPr>
            <a:r>
              <a:rPr lang="ar-SA" dirty="0" smtClean="0">
                <a:solidFill>
                  <a:schemeClr val="tx1"/>
                </a:solidFill>
              </a:rPr>
              <a:t>كلها فترات </a:t>
            </a:r>
            <a:r>
              <a:rPr lang="ar-SA" dirty="0" smtClean="0">
                <a:solidFill>
                  <a:schemeClr val="tx1"/>
                </a:solidFill>
              </a:rPr>
              <a:t>ضعف</a:t>
            </a:r>
            <a:endParaRPr lang="ar-SA" dirty="0" smtClean="0">
              <a:solidFill>
                <a:schemeClr val="tx1"/>
              </a:solidFill>
            </a:endParaRPr>
          </a:p>
          <a:p>
            <a:pPr lvl="1">
              <a:buFont typeface="Wingdings" pitchFamily="2" charset="2"/>
              <a:buChar char="§"/>
            </a:pPr>
            <a:r>
              <a:rPr lang="ar-SA" dirty="0" smtClean="0"/>
              <a:t> </a:t>
            </a:r>
            <a:r>
              <a:rPr lang="ar-SA" dirty="0" smtClean="0">
                <a:solidFill>
                  <a:schemeClr val="tx1"/>
                </a:solidFill>
              </a:rPr>
              <a:t>لحظات من الانتقال بين المعروف و </a:t>
            </a:r>
            <a:r>
              <a:rPr lang="ar-SA" dirty="0" err="1" smtClean="0">
                <a:solidFill>
                  <a:schemeClr val="tx1"/>
                </a:solidFill>
              </a:rPr>
              <a:t>المألوف </a:t>
            </a:r>
            <a:r>
              <a:rPr lang="ar-SA" dirty="0" smtClean="0">
                <a:solidFill>
                  <a:schemeClr val="tx1"/>
                </a:solidFill>
              </a:rPr>
              <a:t>(وضعي </a:t>
            </a:r>
            <a:r>
              <a:rPr lang="ar-SA" dirty="0" smtClean="0">
                <a:solidFill>
                  <a:schemeClr val="accent1"/>
                </a:solidFill>
              </a:rPr>
              <a:t>القديم</a:t>
            </a:r>
            <a:r>
              <a:rPr lang="ar-SA" dirty="0" smtClean="0">
                <a:solidFill>
                  <a:schemeClr val="tx1"/>
                </a:solidFill>
              </a:rPr>
              <a:t>)</a:t>
            </a:r>
            <a:r>
              <a:rPr lang="ar-SA" dirty="0" smtClean="0"/>
              <a:t> </a:t>
            </a:r>
            <a:r>
              <a:rPr lang="ar-SA" dirty="0" smtClean="0">
                <a:solidFill>
                  <a:schemeClr val="tx1"/>
                </a:solidFill>
              </a:rPr>
              <a:t>والمستقبل </a:t>
            </a:r>
            <a:r>
              <a:rPr lang="ar-SA" dirty="0" err="1" smtClean="0">
                <a:solidFill>
                  <a:schemeClr val="tx1"/>
                </a:solidFill>
              </a:rPr>
              <a:t>الغامض </a:t>
            </a:r>
            <a:r>
              <a:rPr lang="ar-SA" dirty="0" smtClean="0">
                <a:solidFill>
                  <a:schemeClr val="tx1"/>
                </a:solidFill>
              </a:rPr>
              <a:t>(وضعي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C00000"/>
                </a:solidFill>
              </a:rPr>
              <a:t>الجديد</a:t>
            </a:r>
            <a:r>
              <a:rPr lang="ar-SA" dirty="0" err="1" smtClean="0">
                <a:solidFill>
                  <a:schemeClr val="tx1"/>
                </a:solidFill>
              </a:rPr>
              <a:t>)</a:t>
            </a:r>
            <a:r>
              <a:rPr lang="ar-SA" dirty="0" err="1" smtClean="0"/>
              <a:t> 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.pptx" id="{F22824D9-EC34-4A42-AB69-470C0C916A5B}" vid="{538AD247-3A6F-4D20-915D-41AE93FC07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ادارة الاعمال</Template>
  <TotalTime>2080</TotalTime>
  <Words>385</Words>
  <Application>Microsoft Office PowerPoint</Application>
  <PresentationFormat>Format A4 (210 x 297 mm)</PresentationFormat>
  <Paragraphs>111</Paragraphs>
  <Slides>11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Office Theme</vt:lpstr>
      <vt:lpstr>Diapositive 1</vt:lpstr>
      <vt:lpstr>        المحاضرة الثالثة عشر     من قواعد السلوك في دنيا الأعمال          </vt:lpstr>
      <vt:lpstr>المعرفة و الخبرة : سر النجاح</vt:lpstr>
      <vt:lpstr>أشياء صغيرة لكنها تعني الكثير</vt:lpstr>
      <vt:lpstr>من قواعد السلوك أثناء مقابلة الاستقطاب</vt:lpstr>
      <vt:lpstr>تحتاج للاستعداد الجيد لذا عليك أتباع الاتي  </vt:lpstr>
      <vt:lpstr>تابع</vt:lpstr>
      <vt:lpstr>وقت المقابلة</vt:lpstr>
      <vt:lpstr>تابع</vt:lpstr>
      <vt:lpstr>ترويض الخطر و التغلب على المخاوف</vt:lpstr>
      <vt:lpstr>Diapositive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Bassim Ali Yoseif Alsabbgh</dc:creator>
  <cp:lastModifiedBy>user</cp:lastModifiedBy>
  <cp:revision>20</cp:revision>
  <dcterms:created xsi:type="dcterms:W3CDTF">2015-09-03T07:07:53Z</dcterms:created>
  <dcterms:modified xsi:type="dcterms:W3CDTF">2015-10-09T21:02:07Z</dcterms:modified>
</cp:coreProperties>
</file>