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10" r:id="rId3"/>
    <p:sldId id="311" r:id="rId4"/>
    <p:sldId id="325" r:id="rId5"/>
    <p:sldId id="326" r:id="rId6"/>
    <p:sldId id="327" r:id="rId7"/>
    <p:sldId id="328" r:id="rId8"/>
    <p:sldId id="329" r:id="rId9"/>
    <p:sldId id="330" r:id="rId10"/>
    <p:sldId id="314" r:id="rId11"/>
    <p:sldId id="313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63" d="100"/>
          <a:sy n="63" d="100"/>
        </p:scale>
        <p:origin x="564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dirty="0" smtClean="0">
                <a:solidFill>
                  <a:srgbClr val="009900"/>
                </a:solidFill>
              </a:rPr>
              <a:t>مقرر أخلاقيات الأعمال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حسان الغربي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 smtClean="0">
                <a:solidFill>
                  <a:srgbClr val="00B050"/>
                </a:solidFill>
              </a:rPr>
              <a:t/>
            </a:r>
            <a:br>
              <a:rPr lang="ar-SA" sz="4800" dirty="0" smtClean="0">
                <a:solidFill>
                  <a:srgbClr val="00B050"/>
                </a:solidFill>
              </a:rPr>
            </a:br>
            <a:r>
              <a:rPr lang="ar-SA" sz="4800" b="1" dirty="0" smtClean="0">
                <a:solidFill>
                  <a:srgbClr val="002060"/>
                </a:solidFill>
              </a:rPr>
              <a:t> المحاضرة التمهيدية </a:t>
            </a:r>
            <a:r>
              <a:rPr lang="ar-SA" sz="4800" dirty="0" smtClean="0">
                <a:solidFill>
                  <a:srgbClr val="00B050"/>
                </a:solidFill>
              </a:rPr>
              <a:t/>
            </a:r>
            <a:br>
              <a:rPr lang="ar-SA" sz="4800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en-US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just"/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   </a:t>
            </a:r>
            <a:r>
              <a:rPr lang="ar-SA" dirty="0" smtClean="0">
                <a:solidFill>
                  <a:schemeClr val="tx1"/>
                </a:solidFill>
              </a:rPr>
              <a:t>يصف المقرر مفهوم أخلاقيات الأعمال المطلوبة في الوظيفة ويبرز مصادرها وطرق ترسيخها لدى الموارد البشرية مع التركيز على ابراز الفرق و ان كان طفيف بين أخلاقيات الاعمال </a:t>
            </a:r>
            <a:r>
              <a:rPr lang="fr-FR" dirty="0" smtClean="0">
                <a:solidFill>
                  <a:schemeClr val="tx1"/>
                </a:solidFill>
              </a:rPr>
              <a:t>The </a:t>
            </a:r>
            <a:r>
              <a:rPr lang="fr-FR" dirty="0" err="1" smtClean="0">
                <a:solidFill>
                  <a:schemeClr val="tx1"/>
                </a:solidFill>
              </a:rPr>
              <a:t>ethics</a:t>
            </a:r>
            <a:r>
              <a:rPr lang="ar-SA" dirty="0" smtClean="0">
                <a:solidFill>
                  <a:schemeClr val="tx1"/>
                </a:solidFill>
              </a:rPr>
              <a:t> و الاخلاق </a:t>
            </a:r>
            <a:r>
              <a:rPr lang="fr-FR" dirty="0" smtClean="0">
                <a:solidFill>
                  <a:schemeClr val="tx1"/>
                </a:solidFill>
              </a:rPr>
              <a:t>The </a:t>
            </a:r>
            <a:r>
              <a:rPr lang="fr-FR" dirty="0" err="1" smtClean="0">
                <a:solidFill>
                  <a:schemeClr val="tx1"/>
                </a:solidFill>
              </a:rPr>
              <a:t>morality</a:t>
            </a:r>
            <a:r>
              <a:rPr lang="ar-SA" dirty="0" smtClean="0">
                <a:solidFill>
                  <a:schemeClr val="tx1"/>
                </a:solidFill>
              </a:rPr>
              <a:t> و أخلاقيات المهنة </a:t>
            </a:r>
            <a:r>
              <a:rPr lang="fr-FR" dirty="0" smtClean="0">
                <a:solidFill>
                  <a:schemeClr val="tx1"/>
                </a:solidFill>
              </a:rPr>
              <a:t>Business </a:t>
            </a:r>
            <a:r>
              <a:rPr lang="fr-FR" dirty="0" err="1" smtClean="0">
                <a:solidFill>
                  <a:schemeClr val="tx1"/>
                </a:solidFill>
              </a:rPr>
              <a:t>ethics</a:t>
            </a:r>
            <a:r>
              <a:rPr lang="fr-FR" dirty="0" smtClean="0">
                <a:solidFill>
                  <a:schemeClr val="tx1"/>
                </a:solidFill>
              </a:rPr>
              <a:t> or code of </a:t>
            </a:r>
            <a:r>
              <a:rPr lang="fr-FR" dirty="0" err="1" smtClean="0">
                <a:solidFill>
                  <a:schemeClr val="tx1"/>
                </a:solidFill>
              </a:rPr>
              <a:t>conducts</a:t>
            </a:r>
            <a:r>
              <a:rPr lang="ar-SA" dirty="0" err="1" smtClean="0">
                <a:solidFill>
                  <a:schemeClr val="tx1"/>
                </a:solidFill>
              </a:rPr>
              <a:t>.</a:t>
            </a:r>
            <a:r>
              <a:rPr lang="ar-SA" dirty="0" smtClean="0">
                <a:solidFill>
                  <a:schemeClr val="tx1"/>
                </a:solidFill>
              </a:rPr>
              <a:t> هذا و سوف نتطرق الى مفهوم الانضباط الوظيفي من جهة والمسؤولية الاجتماعية لمنظمات الأعمال من جهة أخرى.</a:t>
            </a:r>
          </a:p>
          <a:p>
            <a:pPr algn="just"/>
            <a:r>
              <a:rPr lang="ar-SA" dirty="0" smtClean="0">
                <a:solidFill>
                  <a:schemeClr val="tx1"/>
                </a:solidFill>
              </a:rPr>
              <a:t>   كما يكشف لنا بيان مدونة وقواعد السلوك والسلوك الغير الأخلاقي للموظف والفساد الإداري ضمن أخلاقيات الأعمال</a:t>
            </a:r>
          </a:p>
          <a:p>
            <a:pPr algn="just"/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just"/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6600"/>
                </a:solidFill>
              </a:rPr>
              <a:t>وصف المقرر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5">
                    <a:lumMod val="25000"/>
                  </a:schemeClr>
                </a:solidFill>
              </a:rPr>
              <a:t>    </a:t>
            </a:r>
            <a:r>
              <a:rPr lang="ar-SA" dirty="0" smtClean="0">
                <a:solidFill>
                  <a:schemeClr val="tx1"/>
                </a:solidFill>
              </a:rPr>
              <a:t>لكل مهنة من المهن قيم ومبادئ ومعايير أخلاقية ومعرفة علمية وأساليب ومهارات فنية تحكم عمليات المهنة وتحدد ضوابطها، وتعد دراسة </a:t>
            </a:r>
            <a:r>
              <a:rPr lang="ar-SA" dirty="0" err="1" smtClean="0">
                <a:solidFill>
                  <a:schemeClr val="tx1"/>
                </a:solidFill>
              </a:rPr>
              <a:t>فلكسنر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dirty="0" err="1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chemeClr val="tx1"/>
                </a:solidFill>
              </a:rPr>
              <a:t>Flexner</a:t>
            </a:r>
            <a:r>
              <a:rPr lang="ar-SA" dirty="0" smtClean="0">
                <a:solidFill>
                  <a:schemeClr val="tx1"/>
                </a:solidFill>
              </a:rPr>
              <a:t> ، 1915) أقدم دراسة في مجال المهن وقد توصلت إلى معايير عدة، منها أن يكون للمهنة قواعد أخلاقية تحكم </a:t>
            </a:r>
            <a:r>
              <a:rPr lang="ar-SA" dirty="0" err="1" smtClean="0">
                <a:solidFill>
                  <a:schemeClr val="tx1"/>
                </a:solidFill>
              </a:rPr>
              <a:t>عملياتها.”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b="1" dirty="0" smtClean="0">
                <a:solidFill>
                  <a:schemeClr val="accent5"/>
                </a:solidFill>
              </a:rPr>
              <a:t>المخرجات التعليمية</a:t>
            </a:r>
            <a:r>
              <a:rPr lang="ar-SA" dirty="0" smtClean="0">
                <a:solidFill>
                  <a:schemeClr val="accent5"/>
                </a:solidFill>
              </a:rPr>
              <a:t/>
            </a:r>
            <a:br>
              <a:rPr lang="ar-SA" dirty="0" smtClean="0">
                <a:solidFill>
                  <a:schemeClr val="accent5"/>
                </a:solidFill>
              </a:rPr>
            </a:br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000" dirty="0" smtClean="0"/>
              <a:t>      </a:t>
            </a:r>
            <a:r>
              <a:rPr lang="ar-SA" sz="2000" dirty="0" smtClean="0">
                <a:solidFill>
                  <a:schemeClr val="tx1"/>
                </a:solidFill>
              </a:rPr>
              <a:t>بعد دراسته هذا المقرر يتسنى للطالب أن  يكون على علم بأساسيات أخلاقيات </a:t>
            </a:r>
            <a:r>
              <a:rPr lang="ar-SA" sz="2000" dirty="0" err="1" smtClean="0">
                <a:solidFill>
                  <a:schemeClr val="tx1"/>
                </a:solidFill>
              </a:rPr>
              <a:t>الأعمال .</a:t>
            </a:r>
            <a:endParaRPr lang="ar-SA" sz="2000" dirty="0" smtClean="0">
              <a:solidFill>
                <a:schemeClr val="tx1"/>
              </a:solidFill>
            </a:endParaRPr>
          </a:p>
          <a:p>
            <a:pPr algn="just"/>
            <a:r>
              <a:rPr lang="ar-SA" sz="2000" dirty="0" smtClean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ar-SA" sz="2000" dirty="0" smtClean="0">
                <a:solidFill>
                  <a:schemeClr val="tx1"/>
                </a:solidFill>
              </a:rPr>
              <a:t>     حيث انه سيتعرف على عناصر أخلاقيات الأعمال و كيفية استيعابها و تطويرها بما يتماشى و متطلبات المنظمة.</a:t>
            </a:r>
          </a:p>
          <a:p>
            <a:pPr algn="just"/>
            <a:endParaRPr lang="ar-SA" sz="2000" dirty="0" smtClean="0">
              <a:solidFill>
                <a:schemeClr val="tx1"/>
              </a:solidFill>
            </a:endParaRPr>
          </a:p>
          <a:p>
            <a:pPr algn="just"/>
            <a:r>
              <a:rPr lang="ar-SA" sz="2000" dirty="0" smtClean="0">
                <a:solidFill>
                  <a:schemeClr val="tx1"/>
                </a:solidFill>
              </a:rPr>
              <a:t>     سيستطيع التفرقة بين مفاهيم قريبة في </a:t>
            </a:r>
            <a:r>
              <a:rPr lang="ar-SA" sz="2000" dirty="0" err="1" smtClean="0">
                <a:solidFill>
                  <a:schemeClr val="tx1"/>
                </a:solidFill>
              </a:rPr>
              <a:t>المعنى </a:t>
            </a:r>
            <a:r>
              <a:rPr lang="ar-SA" sz="2000" dirty="0" smtClean="0">
                <a:solidFill>
                  <a:schemeClr val="tx1"/>
                </a:solidFill>
              </a:rPr>
              <a:t>،أخلاقيات الاعمال و الاخلاق و أخلاقيات المهنة.</a:t>
            </a:r>
          </a:p>
          <a:p>
            <a:pPr algn="just"/>
            <a:endParaRPr lang="ar-SA" sz="2000" dirty="0" smtClean="0">
              <a:solidFill>
                <a:schemeClr val="tx1"/>
              </a:solidFill>
            </a:endParaRPr>
          </a:p>
          <a:p>
            <a:pPr algn="just"/>
            <a:r>
              <a:rPr lang="ar-SA" sz="2000" dirty="0" smtClean="0">
                <a:solidFill>
                  <a:schemeClr val="tx1"/>
                </a:solidFill>
              </a:rPr>
              <a:t>     تطبيق ما درسه في واقعه و ذلك في الحياة العملية على مستوى المنظمة و ذلك عبر التعرف و الامتصاص السريع لثقافتها.</a:t>
            </a:r>
          </a:p>
          <a:p>
            <a:pPr algn="just"/>
            <a:endParaRPr lang="ar-SA" sz="2000" dirty="0" smtClean="0">
              <a:solidFill>
                <a:schemeClr val="tx1"/>
              </a:solidFill>
            </a:endParaRPr>
          </a:p>
          <a:p>
            <a:pPr algn="just"/>
            <a:r>
              <a:rPr lang="ar-SA" sz="2000" dirty="0" smtClean="0">
                <a:solidFill>
                  <a:schemeClr val="tx1"/>
                </a:solidFill>
              </a:rPr>
              <a:t>     يستطيع مواجهة المشاكل الأخلاقية </a:t>
            </a:r>
            <a:r>
              <a:rPr lang="ar-SA" sz="2000" dirty="0" err="1" smtClean="0">
                <a:solidFill>
                  <a:schemeClr val="tx1"/>
                </a:solidFill>
              </a:rPr>
              <a:t>للأعمال </a:t>
            </a:r>
            <a:r>
              <a:rPr lang="ar-SA" sz="2000" dirty="0" smtClean="0">
                <a:solidFill>
                  <a:schemeClr val="tx1"/>
                </a:solidFill>
              </a:rPr>
              <a:t>، تحليلها واتخاذ قرارات التي يراها صالحة و متماشية مع ما هو مقبول.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accent5"/>
                </a:solidFill>
              </a:rPr>
              <a:t>أهداف المقرر</a:t>
            </a:r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000" dirty="0" smtClean="0">
                <a:solidFill>
                  <a:schemeClr val="tx1"/>
                </a:solidFill>
              </a:rPr>
              <a:t>نعمل من خلال هذا المقرر على تحقيق الأهداف التعليمية </a:t>
            </a:r>
            <a:r>
              <a:rPr lang="ar-SA" sz="2000" dirty="0" err="1" smtClean="0">
                <a:solidFill>
                  <a:schemeClr val="tx1"/>
                </a:solidFill>
              </a:rPr>
              <a:t>التالية :</a:t>
            </a:r>
            <a:endParaRPr lang="ar-SA" sz="2000" dirty="0" smtClean="0">
              <a:solidFill>
                <a:schemeClr val="tx1"/>
              </a:solidFill>
            </a:endParaRPr>
          </a:p>
          <a:p>
            <a:pPr algn="just"/>
            <a:endParaRPr lang="ar-SA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sz="2000" dirty="0" smtClean="0">
                <a:solidFill>
                  <a:schemeClr val="tx1"/>
                </a:solidFill>
              </a:rPr>
              <a:t>تقديم مفهوم وأهمية أخلاقيات </a:t>
            </a:r>
            <a:r>
              <a:rPr lang="ar-SA" sz="2000" dirty="0" err="1" smtClean="0">
                <a:solidFill>
                  <a:schemeClr val="tx1"/>
                </a:solidFill>
              </a:rPr>
              <a:t>الأعمال .</a:t>
            </a:r>
            <a:endParaRPr lang="ar-SA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sz="2000" dirty="0" smtClean="0">
                <a:solidFill>
                  <a:schemeClr val="tx1"/>
                </a:solidFill>
              </a:rPr>
              <a:t>دراسة مصادرها و سبل ترسيخها في المنضمة وأسباب تراجعها وطرق </a:t>
            </a:r>
            <a:r>
              <a:rPr lang="ar-SA" sz="2000" dirty="0" err="1" smtClean="0">
                <a:solidFill>
                  <a:schemeClr val="tx1"/>
                </a:solidFill>
              </a:rPr>
              <a:t>تقويمها .</a:t>
            </a:r>
            <a:endParaRPr lang="ar-SA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sz="2000" dirty="0" smtClean="0">
                <a:solidFill>
                  <a:schemeClr val="tx1"/>
                </a:solidFill>
              </a:rPr>
              <a:t>ابراز الفرق بين المصالح العامة والمصالح </a:t>
            </a:r>
            <a:r>
              <a:rPr lang="ar-SA" sz="2000" dirty="0" err="1" smtClean="0">
                <a:solidFill>
                  <a:schemeClr val="tx1"/>
                </a:solidFill>
              </a:rPr>
              <a:t>الشخصية .</a:t>
            </a:r>
            <a:endParaRPr lang="ar-SA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sz="2000" dirty="0" smtClean="0">
                <a:solidFill>
                  <a:schemeClr val="tx1"/>
                </a:solidFill>
              </a:rPr>
              <a:t>التعرف على قيم الفرد والمنظمة وتأثيرها على أداء الأفراد </a:t>
            </a:r>
            <a:r>
              <a:rPr lang="ar-SA" sz="2000" dirty="0" err="1" smtClean="0">
                <a:solidFill>
                  <a:schemeClr val="tx1"/>
                </a:solidFill>
              </a:rPr>
              <a:t>والمنظمات .</a:t>
            </a:r>
            <a:endParaRPr lang="ar-SA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sz="2000" dirty="0" smtClean="0">
                <a:solidFill>
                  <a:schemeClr val="tx1"/>
                </a:solidFill>
              </a:rPr>
              <a:t>تزويد الطالب بمفهوم وجوب الانضباط والالتزام الوظيفي والعوامل في أخلاقيات العمل من حيث المسؤولية والمصلحة </a:t>
            </a:r>
            <a:r>
              <a:rPr lang="ar-SA" sz="2000" dirty="0" err="1" smtClean="0">
                <a:solidFill>
                  <a:schemeClr val="tx1"/>
                </a:solidFill>
              </a:rPr>
              <a:t>العامة .</a:t>
            </a:r>
            <a:endParaRPr lang="ar-SA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sz="2000" dirty="0" smtClean="0">
                <a:solidFill>
                  <a:schemeClr val="tx1"/>
                </a:solidFill>
              </a:rPr>
              <a:t>إدارة أنماط وعناصر المسؤولية </a:t>
            </a:r>
            <a:r>
              <a:rPr lang="ar-SA" sz="2000" dirty="0" err="1" smtClean="0">
                <a:solidFill>
                  <a:schemeClr val="tx1"/>
                </a:solidFill>
              </a:rPr>
              <a:t>الاجتماعية.</a:t>
            </a:r>
            <a:r>
              <a:rPr lang="ar-SA" sz="2000" dirty="0" smtClean="0">
                <a:solidFill>
                  <a:schemeClr val="tx1"/>
                </a:solidFill>
              </a:rPr>
              <a:t> </a:t>
            </a:r>
          </a:p>
          <a:p>
            <a:pPr algn="just">
              <a:buFont typeface="Wingdings" pitchFamily="2" charset="2"/>
              <a:buChar char="q"/>
            </a:pPr>
            <a:r>
              <a:rPr lang="ar-SA" sz="2000" dirty="0" smtClean="0">
                <a:solidFill>
                  <a:schemeClr val="tx1"/>
                </a:solidFill>
              </a:rPr>
              <a:t>تعريف مدونة وقواعد السلوك والمبادئ العامة والمواد القانونية التي تحكم قواعد السلوك للموظف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713387"/>
          </a:xfrm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ar-SA" sz="2000" dirty="0" smtClean="0">
                <a:solidFill>
                  <a:schemeClr val="tx1"/>
                </a:solidFill>
              </a:rPr>
              <a:t>دراسة السلوك العدواني من حيث الأسس النفسية والفسيولوجية وواجبات </a:t>
            </a:r>
            <a:r>
              <a:rPr lang="ar-SA" sz="2000" dirty="0" err="1" smtClean="0">
                <a:solidFill>
                  <a:schemeClr val="tx1"/>
                </a:solidFill>
              </a:rPr>
              <a:t>الإدارة </a:t>
            </a:r>
            <a:r>
              <a:rPr lang="ar-SA" sz="2000" dirty="0" smtClean="0">
                <a:solidFill>
                  <a:schemeClr val="tx1"/>
                </a:solidFill>
              </a:rPr>
              <a:t>(القيادة)  والنظريات والأشكال والأسباب من ناحية والاتجاهات والأساليب الرئيسية لتعديل </a:t>
            </a:r>
            <a:r>
              <a:rPr lang="ar-SA" sz="2000" dirty="0" err="1" smtClean="0">
                <a:solidFill>
                  <a:schemeClr val="tx1"/>
                </a:solidFill>
              </a:rPr>
              <a:t>السلوك </a:t>
            </a:r>
            <a:r>
              <a:rPr lang="ar-SA" sz="2000" dirty="0" smtClean="0">
                <a:solidFill>
                  <a:schemeClr val="tx1"/>
                </a:solidFill>
              </a:rPr>
              <a:t>(العدواني</a:t>
            </a:r>
            <a:r>
              <a:rPr lang="ar-SA" sz="2000" dirty="0" err="1" smtClean="0">
                <a:solidFill>
                  <a:schemeClr val="tx1"/>
                </a:solidFill>
              </a:rPr>
              <a:t>) .</a:t>
            </a:r>
            <a:endParaRPr lang="ar-SA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endParaRPr lang="ar-SA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sz="2000" dirty="0" smtClean="0">
                <a:solidFill>
                  <a:schemeClr val="tx1"/>
                </a:solidFill>
              </a:rPr>
              <a:t>التعرف على </a:t>
            </a:r>
            <a:r>
              <a:rPr lang="ar-SA" sz="2000" dirty="0" err="1" smtClean="0">
                <a:solidFill>
                  <a:schemeClr val="tx1"/>
                </a:solidFill>
              </a:rPr>
              <a:t>مفهوم </a:t>
            </a:r>
            <a:r>
              <a:rPr lang="ar-SA" sz="2000" dirty="0" smtClean="0">
                <a:solidFill>
                  <a:schemeClr val="tx1"/>
                </a:solidFill>
              </a:rPr>
              <a:t>، </a:t>
            </a:r>
            <a:r>
              <a:rPr lang="ar-SA" sz="2000" dirty="0" err="1" smtClean="0">
                <a:solidFill>
                  <a:schemeClr val="tx1"/>
                </a:solidFill>
              </a:rPr>
              <a:t>مظاهر </a:t>
            </a:r>
            <a:r>
              <a:rPr lang="ar-SA" sz="2000" dirty="0" smtClean="0">
                <a:solidFill>
                  <a:schemeClr val="tx1"/>
                </a:solidFill>
              </a:rPr>
              <a:t>، </a:t>
            </a:r>
            <a:r>
              <a:rPr lang="ar-SA" sz="2000" dirty="0" err="1" smtClean="0">
                <a:solidFill>
                  <a:schemeClr val="tx1"/>
                </a:solidFill>
              </a:rPr>
              <a:t>أسباب </a:t>
            </a:r>
            <a:r>
              <a:rPr lang="ar-SA" sz="2000" dirty="0" smtClean="0">
                <a:solidFill>
                  <a:schemeClr val="tx1"/>
                </a:solidFill>
              </a:rPr>
              <a:t>، </a:t>
            </a:r>
            <a:r>
              <a:rPr lang="ar-SA" sz="2000" dirty="0" err="1" smtClean="0">
                <a:solidFill>
                  <a:schemeClr val="tx1"/>
                </a:solidFill>
              </a:rPr>
              <a:t>أشكال </a:t>
            </a:r>
            <a:r>
              <a:rPr lang="ar-SA" sz="2000" dirty="0" smtClean="0">
                <a:solidFill>
                  <a:schemeClr val="tx1"/>
                </a:solidFill>
              </a:rPr>
              <a:t>، آثار الفساد الإداري وآليات </a:t>
            </a:r>
            <a:r>
              <a:rPr lang="ar-SA" sz="2000" dirty="0" err="1" smtClean="0">
                <a:solidFill>
                  <a:schemeClr val="tx1"/>
                </a:solidFill>
              </a:rPr>
              <a:t>مكافحته .</a:t>
            </a:r>
            <a:r>
              <a:rPr lang="ar-SA" sz="2000" dirty="0" smtClean="0">
                <a:solidFill>
                  <a:schemeClr val="tx1"/>
                </a:solidFill>
              </a:rPr>
              <a:t> </a:t>
            </a:r>
          </a:p>
          <a:p>
            <a:pPr algn="just">
              <a:buFont typeface="Wingdings" pitchFamily="2" charset="2"/>
              <a:buChar char="q"/>
            </a:pPr>
            <a:endParaRPr lang="ar-SA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sz="2000" dirty="0" smtClean="0">
                <a:solidFill>
                  <a:schemeClr val="tx1"/>
                </a:solidFill>
              </a:rPr>
              <a:t>تنمية قدرات الطالب على التعامل مع المشكلات والتحديات النابعة من سلبية أخلاقيات الأعمال من </a:t>
            </a:r>
            <a:r>
              <a:rPr lang="ar-SA" sz="2000" dirty="0" err="1" smtClean="0">
                <a:solidFill>
                  <a:schemeClr val="tx1"/>
                </a:solidFill>
              </a:rPr>
              <a:t>خلال :</a:t>
            </a:r>
            <a:r>
              <a:rPr lang="ar-SA" sz="2000" dirty="0" smtClean="0">
                <a:solidFill>
                  <a:schemeClr val="tx1"/>
                </a:solidFill>
              </a:rPr>
              <a:t> </a:t>
            </a:r>
          </a:p>
          <a:p>
            <a:pPr marL="788670" lvl="1" indent="-514350" algn="just">
              <a:buFont typeface="Arial" pitchFamily="34" charset="0"/>
              <a:buChar char="•"/>
            </a:pPr>
            <a:r>
              <a:rPr lang="ar-SA" sz="2000" dirty="0" err="1" smtClean="0">
                <a:solidFill>
                  <a:schemeClr val="tx1"/>
                </a:solidFill>
              </a:rPr>
              <a:t>الحوكمة</a:t>
            </a:r>
            <a:r>
              <a:rPr lang="ar-SA" sz="2000" dirty="0" smtClean="0">
                <a:solidFill>
                  <a:schemeClr val="tx1"/>
                </a:solidFill>
              </a:rPr>
              <a:t> ، ببيانها ومحدداتها </a:t>
            </a:r>
            <a:r>
              <a:rPr lang="ar-SA" sz="2000" dirty="0" err="1" smtClean="0">
                <a:solidFill>
                  <a:schemeClr val="tx1"/>
                </a:solidFill>
              </a:rPr>
              <a:t>ومعاييرها .</a:t>
            </a:r>
            <a:endParaRPr lang="ar-SA" sz="2000" dirty="0" smtClean="0">
              <a:solidFill>
                <a:schemeClr val="tx1"/>
              </a:solidFill>
            </a:endParaRPr>
          </a:p>
          <a:p>
            <a:pPr marL="788670" lvl="1" indent="-514350" algn="just">
              <a:buFont typeface="Arial" pitchFamily="34" charset="0"/>
              <a:buChar char="•"/>
            </a:pPr>
            <a:r>
              <a:rPr lang="ar-SA" sz="2000" dirty="0" smtClean="0">
                <a:solidFill>
                  <a:schemeClr val="tx1"/>
                </a:solidFill>
              </a:rPr>
              <a:t>شرح مفهوم الثقافة التنظيمية وخصائصها </a:t>
            </a:r>
            <a:r>
              <a:rPr lang="ar-SA" sz="2000" dirty="0" err="1" smtClean="0">
                <a:solidFill>
                  <a:schemeClr val="tx1"/>
                </a:solidFill>
              </a:rPr>
              <a:t>وأهميتها .</a:t>
            </a:r>
            <a:endParaRPr lang="ar-SA" sz="2000" dirty="0" smtClean="0">
              <a:solidFill>
                <a:schemeClr val="tx1"/>
              </a:solidFill>
            </a:endParaRPr>
          </a:p>
          <a:p>
            <a:pPr marL="788670" lvl="1" indent="-514350" algn="just">
              <a:buFont typeface="Arial" pitchFamily="34" charset="0"/>
              <a:buChar char="•"/>
            </a:pPr>
            <a:r>
              <a:rPr lang="ar-SA" sz="2000" dirty="0" smtClean="0">
                <a:solidFill>
                  <a:schemeClr val="tx1"/>
                </a:solidFill>
              </a:rPr>
              <a:t>تأكيد أهمية نظم الاتصال وفوائدها بدعم وتحسين أخلاقيات الأعمال بالتركيز على مهارات الاتصال الشخصي </a:t>
            </a:r>
            <a:r>
              <a:rPr lang="ar-SA" sz="2000" dirty="0" err="1" smtClean="0">
                <a:solidFill>
                  <a:schemeClr val="tx1"/>
                </a:solidFill>
              </a:rPr>
              <a:t>والتقني .</a:t>
            </a:r>
            <a:endParaRPr lang="ar-SA" sz="2000" dirty="0" smtClean="0">
              <a:solidFill>
                <a:schemeClr val="tx1"/>
              </a:solidFill>
            </a:endParaRPr>
          </a:p>
          <a:p>
            <a:pPr marL="788670" lvl="1" indent="-514350" algn="just">
              <a:buFont typeface="Arial" pitchFamily="34" charset="0"/>
              <a:buChar char="•"/>
            </a:pPr>
            <a:r>
              <a:rPr lang="ar-SA" sz="2000" dirty="0" smtClean="0">
                <a:solidFill>
                  <a:schemeClr val="tx1"/>
                </a:solidFill>
              </a:rPr>
              <a:t>عرض سبل التحكم والتطوير للسلوك بدنيا الأعمال </a:t>
            </a:r>
            <a:r>
              <a:rPr lang="ar-SA" sz="2000" dirty="0" err="1" smtClean="0">
                <a:solidFill>
                  <a:schemeClr val="tx1"/>
                </a:solidFill>
              </a:rPr>
              <a:t>والعلوم </a:t>
            </a:r>
            <a:r>
              <a:rPr lang="ar-SA" sz="2000" dirty="0" smtClean="0">
                <a:solidFill>
                  <a:schemeClr val="tx1"/>
                </a:solidFill>
              </a:rPr>
              <a:t>(المجالات الحياتية الاجتماعية الأخرى</a:t>
            </a:r>
            <a:r>
              <a:rPr lang="ar-SA" sz="2000" dirty="0" err="1" smtClean="0">
                <a:solidFill>
                  <a:schemeClr val="tx1"/>
                </a:solidFill>
              </a:rPr>
              <a:t>)</a:t>
            </a:r>
            <a:r>
              <a:rPr lang="ar-SA" sz="2000" dirty="0" err="1" smtClean="0"/>
              <a:t>.</a:t>
            </a:r>
            <a:r>
              <a:rPr lang="ar-SA" sz="2000" dirty="0" smtClean="0"/>
              <a:t>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accent5"/>
                </a:solidFill>
              </a:rPr>
              <a:t> محتوى المقرر</a:t>
            </a:r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37112"/>
          </a:xfrm>
        </p:spPr>
        <p:txBody>
          <a:bodyPr/>
          <a:lstStyle/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</a:t>
            </a:r>
            <a:r>
              <a:rPr lang="ar-SA" sz="1800" dirty="0" err="1" smtClean="0">
                <a:solidFill>
                  <a:schemeClr val="tx1"/>
                </a:solidFill>
              </a:rPr>
              <a:t>الأول </a:t>
            </a:r>
            <a:r>
              <a:rPr lang="ar-SA" sz="1800" dirty="0" smtClean="0">
                <a:solidFill>
                  <a:schemeClr val="tx1"/>
                </a:solidFill>
              </a:rPr>
              <a:t>: مفهوم أخلاقيات </a:t>
            </a:r>
            <a:r>
              <a:rPr lang="ar-SA" sz="1800" dirty="0" err="1" smtClean="0">
                <a:solidFill>
                  <a:schemeClr val="tx1"/>
                </a:solidFill>
              </a:rPr>
              <a:t>الأعمال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</a:t>
            </a:r>
            <a:r>
              <a:rPr lang="ar-SA" sz="1800" dirty="0" err="1" smtClean="0">
                <a:solidFill>
                  <a:schemeClr val="tx1"/>
                </a:solidFill>
              </a:rPr>
              <a:t>الثاني </a:t>
            </a:r>
            <a:r>
              <a:rPr lang="ar-SA" sz="1800" dirty="0" smtClean="0">
                <a:solidFill>
                  <a:schemeClr val="tx1"/>
                </a:solidFill>
              </a:rPr>
              <a:t>: أخلاقيات الأعمال </a:t>
            </a:r>
            <a:r>
              <a:rPr lang="ar-SA" sz="1800" dirty="0" err="1" smtClean="0">
                <a:solidFill>
                  <a:schemeClr val="tx1"/>
                </a:solidFill>
              </a:rPr>
              <a:t>الوظيفية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</a:t>
            </a:r>
            <a:r>
              <a:rPr lang="ar-SA" sz="1800" dirty="0" err="1" smtClean="0">
                <a:solidFill>
                  <a:schemeClr val="tx1"/>
                </a:solidFill>
              </a:rPr>
              <a:t>الثالث </a:t>
            </a:r>
            <a:r>
              <a:rPr lang="ar-SA" sz="1800" dirty="0" smtClean="0">
                <a:solidFill>
                  <a:schemeClr val="tx1"/>
                </a:solidFill>
              </a:rPr>
              <a:t>: قيم الفرد والمنظمات وأخلاقيات </a:t>
            </a:r>
            <a:r>
              <a:rPr lang="ar-SA" sz="1800" dirty="0" err="1" smtClean="0">
                <a:solidFill>
                  <a:schemeClr val="tx1"/>
                </a:solidFill>
              </a:rPr>
              <a:t>الأعمال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</a:t>
            </a:r>
            <a:r>
              <a:rPr lang="ar-SA" sz="1800" dirty="0" err="1" smtClean="0">
                <a:solidFill>
                  <a:schemeClr val="tx1"/>
                </a:solidFill>
              </a:rPr>
              <a:t>الرابع </a:t>
            </a:r>
            <a:r>
              <a:rPr lang="ar-SA" sz="1800" dirty="0" smtClean="0">
                <a:solidFill>
                  <a:schemeClr val="tx1"/>
                </a:solidFill>
              </a:rPr>
              <a:t>: الانضباط والالتزام </a:t>
            </a:r>
            <a:r>
              <a:rPr lang="ar-SA" sz="1800" dirty="0" err="1" smtClean="0">
                <a:solidFill>
                  <a:schemeClr val="tx1"/>
                </a:solidFill>
              </a:rPr>
              <a:t>الوظيفي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</a:t>
            </a:r>
            <a:r>
              <a:rPr lang="ar-SA" sz="1800" dirty="0" err="1" smtClean="0">
                <a:solidFill>
                  <a:schemeClr val="tx1"/>
                </a:solidFill>
              </a:rPr>
              <a:t>الخامس </a:t>
            </a:r>
            <a:r>
              <a:rPr lang="ar-SA" sz="1800" dirty="0" smtClean="0">
                <a:solidFill>
                  <a:schemeClr val="tx1"/>
                </a:solidFill>
              </a:rPr>
              <a:t>: المسؤولية الاجتماعية لمنظمات </a:t>
            </a:r>
            <a:r>
              <a:rPr lang="ar-SA" sz="1800" dirty="0" err="1" smtClean="0">
                <a:solidFill>
                  <a:schemeClr val="tx1"/>
                </a:solidFill>
              </a:rPr>
              <a:t>الأعمال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</a:t>
            </a:r>
            <a:r>
              <a:rPr lang="ar-SA" sz="1800" dirty="0" err="1" smtClean="0">
                <a:solidFill>
                  <a:schemeClr val="tx1"/>
                </a:solidFill>
              </a:rPr>
              <a:t>السادس </a:t>
            </a:r>
            <a:r>
              <a:rPr lang="ar-SA" sz="1800" dirty="0" smtClean="0">
                <a:solidFill>
                  <a:schemeClr val="tx1"/>
                </a:solidFill>
              </a:rPr>
              <a:t>: مدونة وقواعد </a:t>
            </a:r>
            <a:r>
              <a:rPr lang="ar-SA" sz="1800" dirty="0" err="1" smtClean="0">
                <a:solidFill>
                  <a:schemeClr val="tx1"/>
                </a:solidFill>
              </a:rPr>
              <a:t>السلوك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</a:t>
            </a:r>
            <a:r>
              <a:rPr lang="ar-SA" sz="1800" dirty="0" err="1" smtClean="0">
                <a:solidFill>
                  <a:schemeClr val="tx1"/>
                </a:solidFill>
              </a:rPr>
              <a:t>السابع </a:t>
            </a:r>
            <a:r>
              <a:rPr lang="ar-SA" sz="1800" dirty="0" smtClean="0">
                <a:solidFill>
                  <a:schemeClr val="tx1"/>
                </a:solidFill>
              </a:rPr>
              <a:t>: السلوك العدواني للموظف وأخلاقيات </a:t>
            </a:r>
            <a:r>
              <a:rPr lang="ar-SA" sz="1800" dirty="0" err="1" smtClean="0">
                <a:solidFill>
                  <a:schemeClr val="tx1"/>
                </a:solidFill>
              </a:rPr>
              <a:t>الأعمال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</a:t>
            </a:r>
            <a:r>
              <a:rPr lang="ar-SA" sz="1800" dirty="0" err="1" smtClean="0">
                <a:solidFill>
                  <a:schemeClr val="tx1"/>
                </a:solidFill>
              </a:rPr>
              <a:t>الثامن </a:t>
            </a:r>
            <a:r>
              <a:rPr lang="ar-SA" sz="1800" dirty="0" smtClean="0">
                <a:solidFill>
                  <a:schemeClr val="tx1"/>
                </a:solidFill>
              </a:rPr>
              <a:t>: الفساد </a:t>
            </a:r>
            <a:r>
              <a:rPr lang="ar-SA" sz="1800" dirty="0" err="1" smtClean="0">
                <a:solidFill>
                  <a:schemeClr val="tx1"/>
                </a:solidFill>
              </a:rPr>
              <a:t>الإداري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</a:t>
            </a:r>
            <a:r>
              <a:rPr lang="ar-SA" sz="1800" dirty="0" err="1" smtClean="0">
                <a:solidFill>
                  <a:schemeClr val="tx1"/>
                </a:solidFill>
              </a:rPr>
              <a:t>التاسع </a:t>
            </a:r>
            <a:r>
              <a:rPr lang="ar-SA" sz="1800" dirty="0" smtClean="0">
                <a:solidFill>
                  <a:schemeClr val="tx1"/>
                </a:solidFill>
              </a:rPr>
              <a:t>: </a:t>
            </a:r>
            <a:r>
              <a:rPr lang="ar-SA" sz="1800" dirty="0" err="1" smtClean="0">
                <a:solidFill>
                  <a:schemeClr val="tx1"/>
                </a:solidFill>
              </a:rPr>
              <a:t>الحوكمة</a:t>
            </a:r>
            <a:r>
              <a:rPr lang="ar-SA" sz="1800" dirty="0" smtClean="0">
                <a:solidFill>
                  <a:schemeClr val="tx1"/>
                </a:solidFill>
              </a:rPr>
              <a:t> </a:t>
            </a:r>
            <a:r>
              <a:rPr lang="ar-SA" sz="1800" dirty="0" err="1" smtClean="0">
                <a:solidFill>
                  <a:schemeClr val="tx1"/>
                </a:solidFill>
              </a:rPr>
              <a:t>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</a:t>
            </a:r>
            <a:r>
              <a:rPr lang="ar-SA" sz="1800" dirty="0" err="1" smtClean="0">
                <a:solidFill>
                  <a:schemeClr val="tx1"/>
                </a:solidFill>
              </a:rPr>
              <a:t>العاشر </a:t>
            </a:r>
            <a:r>
              <a:rPr lang="ar-SA" sz="1800" dirty="0" smtClean="0">
                <a:solidFill>
                  <a:schemeClr val="tx1"/>
                </a:solidFill>
              </a:rPr>
              <a:t>: الثقافة التنظيمية وأخلاقيات </a:t>
            </a:r>
            <a:r>
              <a:rPr lang="ar-SA" sz="1800" dirty="0" err="1" smtClean="0">
                <a:solidFill>
                  <a:schemeClr val="tx1"/>
                </a:solidFill>
              </a:rPr>
              <a:t>الأعمال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الحادي </a:t>
            </a:r>
            <a:r>
              <a:rPr lang="ar-SA" sz="1800" dirty="0" err="1" smtClean="0">
                <a:solidFill>
                  <a:schemeClr val="tx1"/>
                </a:solidFill>
              </a:rPr>
              <a:t>عشر </a:t>
            </a:r>
            <a:r>
              <a:rPr lang="ar-SA" sz="1800" dirty="0" smtClean="0">
                <a:solidFill>
                  <a:schemeClr val="tx1"/>
                </a:solidFill>
              </a:rPr>
              <a:t>: الانترنت وأخلاقيات </a:t>
            </a:r>
            <a:r>
              <a:rPr lang="ar-SA" sz="1800" dirty="0" err="1" smtClean="0">
                <a:solidFill>
                  <a:schemeClr val="tx1"/>
                </a:solidFill>
              </a:rPr>
              <a:t>الأعمال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الثاني </a:t>
            </a:r>
            <a:r>
              <a:rPr lang="ar-SA" sz="1800" dirty="0" err="1" smtClean="0">
                <a:solidFill>
                  <a:schemeClr val="tx1"/>
                </a:solidFill>
              </a:rPr>
              <a:t>عشر </a:t>
            </a:r>
            <a:r>
              <a:rPr lang="ar-SA" sz="1800" dirty="0" smtClean="0">
                <a:solidFill>
                  <a:schemeClr val="tx1"/>
                </a:solidFill>
              </a:rPr>
              <a:t>: أخلاقيات الأعمال ومهارات الاتصال مع </a:t>
            </a:r>
            <a:r>
              <a:rPr lang="ar-SA" sz="1800" dirty="0" err="1" smtClean="0">
                <a:solidFill>
                  <a:schemeClr val="tx1"/>
                </a:solidFill>
              </a:rPr>
              <a:t>الآخرين .</a:t>
            </a:r>
            <a:r>
              <a:rPr lang="ar-SA" sz="1800" dirty="0" smtClean="0">
                <a:solidFill>
                  <a:schemeClr val="tx1"/>
                </a:solidFill>
              </a:rPr>
              <a:t> </a:t>
            </a: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الثالث </a:t>
            </a:r>
            <a:r>
              <a:rPr lang="ar-SA" sz="1800" dirty="0" err="1" smtClean="0">
                <a:solidFill>
                  <a:schemeClr val="tx1"/>
                </a:solidFill>
              </a:rPr>
              <a:t>عشر </a:t>
            </a:r>
            <a:r>
              <a:rPr lang="ar-SA" sz="1800" dirty="0" smtClean="0">
                <a:solidFill>
                  <a:schemeClr val="tx1"/>
                </a:solidFill>
              </a:rPr>
              <a:t>: من قواعد السلوك في دنيا </a:t>
            </a:r>
            <a:r>
              <a:rPr lang="ar-SA" sz="1800" dirty="0" err="1" smtClean="0">
                <a:solidFill>
                  <a:schemeClr val="tx1"/>
                </a:solidFill>
              </a:rPr>
              <a:t>الأعمال .</a:t>
            </a:r>
            <a:endParaRPr lang="ar-SA" sz="1800" dirty="0" smtClean="0">
              <a:solidFill>
                <a:schemeClr val="tx1"/>
              </a:solidFill>
            </a:endParaRPr>
          </a:p>
          <a:p>
            <a:pPr lvl="2" algn="just">
              <a:buFont typeface="Wingdings" pitchFamily="2" charset="2"/>
              <a:buChar char="q"/>
            </a:pPr>
            <a:r>
              <a:rPr lang="ar-SA" sz="1800" dirty="0" smtClean="0">
                <a:solidFill>
                  <a:schemeClr val="tx1"/>
                </a:solidFill>
              </a:rPr>
              <a:t>الفصل الرابع </a:t>
            </a:r>
            <a:r>
              <a:rPr lang="ar-SA" sz="1800" dirty="0" err="1" smtClean="0">
                <a:solidFill>
                  <a:schemeClr val="tx1"/>
                </a:solidFill>
              </a:rPr>
              <a:t>عشر </a:t>
            </a:r>
            <a:r>
              <a:rPr lang="ar-SA" sz="1800" dirty="0" smtClean="0">
                <a:solidFill>
                  <a:schemeClr val="tx1"/>
                </a:solidFill>
              </a:rPr>
              <a:t>: علاقة أخلاقيات الأعمال ببعض العلوم </a:t>
            </a:r>
            <a:r>
              <a:rPr lang="ar-SA" sz="1800" dirty="0" err="1" smtClean="0">
                <a:solidFill>
                  <a:schemeClr val="tx1"/>
                </a:solidFill>
              </a:rPr>
              <a:t>الأخرى .</a:t>
            </a:r>
            <a:endParaRPr lang="ar-SA" sz="1800" dirty="0" smtClean="0">
              <a:solidFill>
                <a:schemeClr val="tx1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5"/>
                </a:solidFill>
              </a:rPr>
              <a:t>كتاب </a:t>
            </a:r>
            <a:r>
              <a:rPr lang="ar-SA" dirty="0" err="1" smtClean="0">
                <a:solidFill>
                  <a:schemeClr val="accent5"/>
                </a:solidFill>
              </a:rPr>
              <a:t>المقرر :</a:t>
            </a:r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400" b="1" dirty="0" smtClean="0">
                <a:solidFill>
                  <a:srgbClr val="FFC000"/>
                </a:solidFill>
              </a:rPr>
              <a:t>المرجع </a:t>
            </a:r>
            <a:r>
              <a:rPr lang="ar-SA" sz="2400" b="1" dirty="0" err="1" smtClean="0">
                <a:solidFill>
                  <a:srgbClr val="FFC000"/>
                </a:solidFill>
              </a:rPr>
              <a:t>الرئيسي :</a:t>
            </a:r>
            <a:endParaRPr lang="ar-SA" sz="2400" b="1" dirty="0" smtClean="0">
              <a:solidFill>
                <a:srgbClr val="FFC000"/>
              </a:solidFill>
            </a:endParaRPr>
          </a:p>
          <a:p>
            <a:pPr algn="just"/>
            <a:r>
              <a:rPr lang="ar-SA" sz="2400" dirty="0" smtClean="0"/>
              <a:t>	</a:t>
            </a:r>
            <a:r>
              <a:rPr lang="ar-SA" sz="2400" dirty="0" smtClean="0">
                <a:solidFill>
                  <a:schemeClr val="tx1"/>
                </a:solidFill>
              </a:rPr>
              <a:t>طاهر محسن منصور الغالبي و صالح مهدي محسن العامري، المسؤولية الاجتماعية و أخلاقيات الاعمال: الاعمال و المجتمع، دار وائل، عمان، </a:t>
            </a:r>
            <a:r>
              <a:rPr lang="ar-SA" sz="2400" dirty="0" err="1" smtClean="0">
                <a:solidFill>
                  <a:schemeClr val="tx1"/>
                </a:solidFill>
              </a:rPr>
              <a:t>الاردن </a:t>
            </a:r>
            <a:r>
              <a:rPr lang="ar-SA" sz="2400" dirty="0" smtClean="0">
                <a:solidFill>
                  <a:schemeClr val="tx1"/>
                </a:solidFill>
              </a:rPr>
              <a:t>، </a:t>
            </a:r>
            <a:r>
              <a:rPr lang="ar-SA" sz="2400" dirty="0" err="1" smtClean="0">
                <a:solidFill>
                  <a:schemeClr val="tx1"/>
                </a:solidFill>
              </a:rPr>
              <a:t>2005.</a:t>
            </a:r>
            <a:r>
              <a:rPr lang="ar-SA" sz="2400" dirty="0" smtClean="0">
                <a:solidFill>
                  <a:schemeClr val="tx1"/>
                </a:solidFill>
              </a:rPr>
              <a:t>   </a:t>
            </a:r>
          </a:p>
          <a:p>
            <a:pPr algn="just"/>
            <a:endParaRPr lang="ar-SA" sz="2400" dirty="0" smtClean="0"/>
          </a:p>
          <a:p>
            <a:pPr algn="just"/>
            <a:r>
              <a:rPr lang="ar-SA" sz="2400" b="1" dirty="0" smtClean="0">
                <a:solidFill>
                  <a:srgbClr val="FFC000"/>
                </a:solidFill>
              </a:rPr>
              <a:t>مراجع </a:t>
            </a:r>
            <a:r>
              <a:rPr lang="ar-SA" sz="2400" b="1" dirty="0" err="1" smtClean="0">
                <a:solidFill>
                  <a:srgbClr val="FFC000"/>
                </a:solidFill>
              </a:rPr>
              <a:t>أخرى :</a:t>
            </a:r>
            <a:endParaRPr lang="ar-SA" sz="2400" b="1" dirty="0" smtClean="0">
              <a:solidFill>
                <a:srgbClr val="FFC000"/>
              </a:solidFill>
            </a:endParaRPr>
          </a:p>
          <a:p>
            <a:pPr algn="just"/>
            <a:r>
              <a:rPr lang="ar-SA" sz="2400" dirty="0" smtClean="0"/>
              <a:t>   </a:t>
            </a:r>
            <a:r>
              <a:rPr lang="fr-FR" sz="2400" dirty="0" err="1" smtClean="0">
                <a:solidFill>
                  <a:schemeClr val="tx1"/>
                </a:solidFill>
              </a:rPr>
              <a:t>Ferrell</a:t>
            </a:r>
            <a:r>
              <a:rPr lang="fr-FR" sz="2400" dirty="0" smtClean="0">
                <a:solidFill>
                  <a:schemeClr val="tx1"/>
                </a:solidFill>
              </a:rPr>
              <a:t> O. C., </a:t>
            </a:r>
            <a:r>
              <a:rPr lang="fr-FR" sz="2400" dirty="0" err="1" smtClean="0">
                <a:solidFill>
                  <a:schemeClr val="tx1"/>
                </a:solidFill>
              </a:rPr>
              <a:t>Fraedrich</a:t>
            </a:r>
            <a:r>
              <a:rPr lang="fr-FR" sz="2400" dirty="0" smtClean="0">
                <a:solidFill>
                  <a:schemeClr val="tx1"/>
                </a:solidFill>
              </a:rPr>
              <a:t> John, </a:t>
            </a:r>
            <a:r>
              <a:rPr lang="fr-FR" sz="2400" dirty="0" err="1" smtClean="0">
                <a:solidFill>
                  <a:schemeClr val="tx1"/>
                </a:solidFill>
              </a:rPr>
              <a:t>Ferrell</a:t>
            </a:r>
            <a:r>
              <a:rPr lang="fr-FR" sz="2400" dirty="0" smtClean="0">
                <a:solidFill>
                  <a:schemeClr val="tx1"/>
                </a:solidFill>
              </a:rPr>
              <a:t> Linda, Business </a:t>
            </a:r>
            <a:r>
              <a:rPr lang="fr-FR" sz="2400" dirty="0" err="1" smtClean="0">
                <a:solidFill>
                  <a:schemeClr val="tx1"/>
                </a:solidFill>
              </a:rPr>
              <a:t>Ethics</a:t>
            </a:r>
            <a:r>
              <a:rPr lang="fr-FR" sz="2400" dirty="0" smtClean="0">
                <a:solidFill>
                  <a:schemeClr val="tx1"/>
                </a:solidFill>
              </a:rPr>
              <a:t>: </a:t>
            </a:r>
            <a:r>
              <a:rPr lang="fr-FR" sz="2400" dirty="0" err="1" smtClean="0">
                <a:solidFill>
                  <a:schemeClr val="tx1"/>
                </a:solidFill>
              </a:rPr>
              <a:t>Ethical</a:t>
            </a:r>
            <a:r>
              <a:rPr lang="ar-SA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Making</a:t>
            </a:r>
            <a:r>
              <a:rPr lang="fr-FR" sz="2400" dirty="0" smtClean="0">
                <a:solidFill>
                  <a:schemeClr val="tx1"/>
                </a:solidFill>
              </a:rPr>
              <a:t> and Cases, South-Western </a:t>
            </a:r>
            <a:r>
              <a:rPr lang="fr-FR" sz="2400" dirty="0" err="1" smtClean="0">
                <a:solidFill>
                  <a:schemeClr val="tx1"/>
                </a:solidFill>
              </a:rPr>
              <a:t>Cengage</a:t>
            </a:r>
            <a:r>
              <a:rPr lang="fr-FR" sz="2400" dirty="0" smtClean="0">
                <a:solidFill>
                  <a:schemeClr val="tx1"/>
                </a:solidFill>
              </a:rPr>
              <a:t> Learning, 2010</a:t>
            </a:r>
          </a:p>
          <a:p>
            <a:pPr algn="just"/>
            <a:r>
              <a:rPr lang="fr-FR" sz="2400" dirty="0" smtClean="0">
                <a:solidFill>
                  <a:schemeClr val="tx1"/>
                </a:solidFill>
              </a:rPr>
              <a:t>Manuel G. Velasquez, Business </a:t>
            </a:r>
            <a:r>
              <a:rPr lang="fr-FR" sz="2400" dirty="0" err="1" smtClean="0">
                <a:solidFill>
                  <a:schemeClr val="tx1"/>
                </a:solidFill>
              </a:rPr>
              <a:t>Ethics</a:t>
            </a:r>
            <a:r>
              <a:rPr lang="fr-FR" sz="2400" dirty="0" smtClean="0">
                <a:solidFill>
                  <a:schemeClr val="tx1"/>
                </a:solidFill>
              </a:rPr>
              <a:t>: concepts &amp; cases, Person </a:t>
            </a:r>
            <a:r>
              <a:rPr lang="fr-FR" sz="2400" dirty="0" err="1" smtClean="0">
                <a:solidFill>
                  <a:schemeClr val="tx1"/>
                </a:solidFill>
              </a:rPr>
              <a:t>Prentice</a:t>
            </a:r>
            <a:r>
              <a:rPr lang="fr-FR" sz="2400" dirty="0" smtClean="0">
                <a:solidFill>
                  <a:schemeClr val="tx1"/>
                </a:solidFill>
              </a:rPr>
              <a:t> Hall, 2005.</a:t>
            </a:r>
            <a:endParaRPr lang="ar-SA" sz="2400" dirty="0" smtClean="0">
              <a:solidFill>
                <a:schemeClr val="tx1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81125" y="1714500"/>
          <a:ext cx="7086600" cy="39020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45728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النشاط </a:t>
                      </a:r>
                      <a:endParaRPr lang="ar-SA" sz="2400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الدرجة</a:t>
                      </a:r>
                      <a:endParaRPr lang="ar-SA" sz="2400" dirty="0"/>
                    </a:p>
                  </a:txBody>
                  <a:tcPr marT="45739" marB="45739"/>
                </a:tc>
              </a:tr>
              <a:tr h="945022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المشاركة في منتديات الحوار على البلاك</a:t>
                      </a:r>
                      <a:r>
                        <a:rPr lang="ar-SA" sz="2800" b="1" baseline="0" dirty="0" smtClean="0"/>
                        <a:t> بورد</a:t>
                      </a:r>
                      <a:endParaRPr lang="ar-SA" sz="2800" b="1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/>
                        <a:t>10 درجات</a:t>
                      </a:r>
                      <a:endParaRPr lang="en-US" sz="2800" b="1" dirty="0" smtClean="0"/>
                    </a:p>
                  </a:txBody>
                  <a:tcPr marT="45739" marB="45739"/>
                </a:tc>
              </a:tr>
              <a:tr h="945022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حضور المحاضرات المسجلة والمحاضرات المباشرة</a:t>
                      </a:r>
                      <a:endParaRPr lang="ar-SA" sz="2800" b="1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/>
                        <a:t>10 درجات</a:t>
                      </a:r>
                      <a:endParaRPr lang="en-US" sz="2800" b="1" dirty="0" smtClean="0"/>
                    </a:p>
                  </a:txBody>
                  <a:tcPr marT="45739" marB="45739"/>
                </a:tc>
              </a:tr>
              <a:tr h="51825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الواجبات المنزلية </a:t>
                      </a:r>
                      <a:endParaRPr lang="ar-SA" sz="2800" b="1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10 درجات</a:t>
                      </a:r>
                      <a:endParaRPr lang="ar-SA" sz="2800" b="1" dirty="0"/>
                    </a:p>
                  </a:txBody>
                  <a:tcPr marT="45739" marB="45739"/>
                </a:tc>
              </a:tr>
              <a:tr h="51825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الاختبار النهائي </a:t>
                      </a:r>
                      <a:endParaRPr lang="ar-SA" sz="2800" b="1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70 درجة</a:t>
                      </a:r>
                      <a:endParaRPr lang="ar-SA" sz="2800" b="1" dirty="0"/>
                    </a:p>
                  </a:txBody>
                  <a:tcPr marT="45739" marB="45739"/>
                </a:tc>
              </a:tr>
              <a:tr h="51825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المجموع النهائي </a:t>
                      </a:r>
                      <a:endParaRPr lang="ar-SA" sz="2800" b="1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100 درجة</a:t>
                      </a:r>
                      <a:endParaRPr lang="ar-SA" sz="2800" b="1" dirty="0"/>
                    </a:p>
                  </a:txBody>
                  <a:tcPr marT="45739" marB="4573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271988"/>
              </p:ext>
            </p:extLst>
          </p:nvPr>
        </p:nvGraphicFramePr>
        <p:xfrm>
          <a:off x="1856656" y="1556792"/>
          <a:ext cx="6120680" cy="274276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27628"/>
                <a:gridCol w="3593052"/>
              </a:tblGrid>
              <a:tr h="249618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684" marB="45684"/>
                </a:tc>
              </a:tr>
              <a:tr h="436868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>
                          <a:solidFill>
                            <a:srgbClr val="FFC000"/>
                          </a:solidFill>
                        </a:rPr>
                        <a:t>الاحد</a:t>
                      </a:r>
                      <a:endParaRPr lang="en-US" sz="18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من الساعة  </a:t>
                      </a:r>
                      <a:r>
                        <a:rPr lang="ar-SA" sz="1800" dirty="0" smtClean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09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   إلى  </a:t>
                      </a:r>
                      <a:r>
                        <a:rPr lang="en-US" sz="1800" smtClean="0">
                          <a:solidFill>
                            <a:schemeClr val="tx1"/>
                          </a:solidFill>
                        </a:rPr>
                        <a:t>10:30</a:t>
                      </a:r>
                      <a:r>
                        <a:rPr lang="ar-SA" sz="180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684" marB="45684"/>
                </a:tc>
              </a:tr>
              <a:tr h="436868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FFC000"/>
                          </a:solidFill>
                        </a:rPr>
                        <a:t>الاربعاء</a:t>
                      </a:r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من الساعة  09   إلى  10:30</a:t>
                      </a:r>
                      <a:endParaRPr lang="fr-FR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684" marB="45684"/>
                </a:tc>
              </a:tr>
              <a:tr h="249618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</a:tr>
              <a:tr h="249618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</a:tr>
              <a:tr h="249618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260</TotalTime>
  <Words>617</Words>
  <Application>Microsoft Office PowerPoint</Application>
  <PresentationFormat>A4 Paper (210x297 mm)</PresentationFormat>
  <Paragraphs>96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    المحاضرة التمهيدية    </vt:lpstr>
      <vt:lpstr>وصف المقرر</vt:lpstr>
      <vt:lpstr>PowerPoint Presentation</vt:lpstr>
      <vt:lpstr>المخرجات التعليمية </vt:lpstr>
      <vt:lpstr>أهداف المقرر</vt:lpstr>
      <vt:lpstr>PowerPoint Presentation</vt:lpstr>
      <vt:lpstr> محتوى المقرر</vt:lpstr>
      <vt:lpstr>كتاب المقرر :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studio 2</cp:lastModifiedBy>
  <cp:revision>9</cp:revision>
  <dcterms:created xsi:type="dcterms:W3CDTF">2015-09-03T07:07:53Z</dcterms:created>
  <dcterms:modified xsi:type="dcterms:W3CDTF">2015-09-14T05:29:11Z</dcterms:modified>
</cp:coreProperties>
</file>