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351" r:id="rId3"/>
    <p:sldId id="311" r:id="rId4"/>
    <p:sldId id="331" r:id="rId5"/>
    <p:sldId id="332" r:id="rId6"/>
    <p:sldId id="333" r:id="rId7"/>
    <p:sldId id="334" r:id="rId8"/>
    <p:sldId id="335" r:id="rId9"/>
    <p:sldId id="336" r:id="rId10"/>
    <p:sldId id="337" r:id="rId11"/>
    <p:sldId id="338" r:id="rId12"/>
    <p:sldId id="339" r:id="rId13"/>
    <p:sldId id="340" r:id="rId14"/>
    <p:sldId id="341" r:id="rId15"/>
    <p:sldId id="342" r:id="rId16"/>
    <p:sldId id="343" r:id="rId17"/>
    <p:sldId id="344" r:id="rId18"/>
    <p:sldId id="347" r:id="rId19"/>
    <p:sldId id="348" r:id="rId20"/>
    <p:sldId id="349" r:id="rId21"/>
    <p:sldId id="350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D9968"/>
    <a:srgbClr val="013E36"/>
    <a:srgbClr val="D9791B"/>
    <a:srgbClr val="AB1A25"/>
    <a:srgbClr val="00263A"/>
    <a:srgbClr val="0099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>
        <p:scale>
          <a:sx n="60" d="100"/>
          <a:sy n="60" d="100"/>
        </p:scale>
        <p:origin x="-102" y="-18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cruitersworld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loudbow.com/" TargetMode="External"/><Relationship Id="rId4" Type="http://schemas.openxmlformats.org/officeDocument/2006/relationships/hyperlink" Target="http://www.valuebasedmanagement.net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8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ar-SA" sz="2800" dirty="0" smtClean="0"/>
              <a:t/>
            </a:r>
            <a:br>
              <a:rPr lang="ar-SA" sz="2800" dirty="0" smtClean="0"/>
            </a:br>
            <a:r>
              <a:rPr lang="ar-SA" sz="4000" dirty="0" smtClean="0">
                <a:solidFill>
                  <a:srgbClr val="009900"/>
                </a:solidFill>
              </a:rPr>
              <a:t>مقرر أخلاقيات الأعمال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حسان الغربي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3276600"/>
            <a:ext cx="8420100" cy="2438400"/>
          </a:xfrm>
        </p:spPr>
        <p:txBody>
          <a:bodyPr/>
          <a:lstStyle/>
          <a:p>
            <a:r>
              <a:rPr lang="ar-SA" b="1" dirty="0" smtClean="0">
                <a:solidFill>
                  <a:srgbClr val="002060"/>
                </a:solidFill>
              </a:rPr>
              <a:t>المحاضرة الأولى</a:t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sz="4800" dirty="0">
                <a:solidFill>
                  <a:srgbClr val="00B050"/>
                </a:solidFill>
              </a:rPr>
              <a:t/>
            </a:r>
            <a:br>
              <a:rPr lang="ar-SA" sz="4800" dirty="0">
                <a:solidFill>
                  <a:srgbClr val="00B050"/>
                </a:solidFill>
              </a:rPr>
            </a:br>
            <a:r>
              <a:rPr lang="ar-SA" sz="4800" dirty="0">
                <a:solidFill>
                  <a:srgbClr val="006600"/>
                </a:solidFill>
              </a:rPr>
              <a:t>أخلاقيات الأعمال ( المفهوم والنموذج )</a:t>
            </a:r>
            <a:r>
              <a:rPr lang="ar-SA" sz="4800" dirty="0">
                <a:solidFill>
                  <a:srgbClr val="00B050"/>
                </a:solidFill>
              </a:rPr>
              <a:t/>
            </a:r>
            <a:br>
              <a:rPr lang="ar-SA" sz="4800" dirty="0">
                <a:solidFill>
                  <a:srgbClr val="00B05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2" name="نجمة مكونة من 7 نقاط 1"/>
          <p:cNvSpPr/>
          <p:nvPr/>
        </p:nvSpPr>
        <p:spPr>
          <a:xfrm>
            <a:off x="609600" y="2209800"/>
            <a:ext cx="1447800" cy="11430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</a:rPr>
              <a:t>1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711349"/>
            <a:ext cx="8915400" cy="4525963"/>
          </a:xfrm>
        </p:spPr>
        <p:txBody>
          <a:bodyPr/>
          <a:lstStyle/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دانيال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فاي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 يمسك رهينة المدير الرئيس العام لشركة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رانك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زيروكس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 </a:t>
            </a:r>
            <a:r>
              <a:rPr lang="fr-FR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L’Humanité </a:t>
            </a:r>
            <a:r>
              <a:rPr lang="fr-FR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1992 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 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ـ </a:t>
            </a:r>
            <a:r>
              <a:rPr lang="ar-SA" sz="2000" i="1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من وعد وفى</a:t>
            </a:r>
            <a:endParaRPr lang="fr-FR" sz="2000" dirty="0" smtClean="0">
              <a:solidFill>
                <a:schemeClr val="accent5">
                  <a:lumMod val="25000"/>
                </a:schemeClr>
              </a:solidFill>
              <a:cs typeface="+mj-cs"/>
            </a:endParaRP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</a:rPr>
              <a:t>نشر موقع</a:t>
            </a:r>
            <a:r>
              <a:rPr lang="en-US" sz="2000" dirty="0" smtClean="0">
                <a:solidFill>
                  <a:schemeClr val="accent5">
                    <a:lumMod val="25000"/>
                  </a:schemeClr>
                </a:solidFill>
                <a:hlinkClick r:id="rId3"/>
              </a:rPr>
              <a:t>www.recruitersworld.com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</a:rPr>
              <a:t>  عام 2004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</a:rPr>
              <a:t>م 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</a:rPr>
              <a:t>، أن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</a:rPr>
              <a:t>61 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</a:rPr>
              <a:t>% من الموظفين لا يثقون برؤسائهم في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</a:rPr>
              <a:t>العمل .</a:t>
            </a:r>
            <a:endParaRPr lang="ar-SA" sz="2000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3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انتحارات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 متتالية في ظرف وجيز، 4 اشهر، في شركة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رينو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 </a:t>
            </a:r>
            <a:r>
              <a:rPr lang="fr-FR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 Santé et travail, 2007 </a:t>
            </a:r>
            <a:endParaRPr lang="ar-SA" sz="2000" dirty="0" smtClean="0">
              <a:solidFill>
                <a:schemeClr val="accent5">
                  <a:lumMod val="25000"/>
                </a:schemeClr>
              </a:solidFill>
              <a:cs typeface="+mj-cs"/>
            </a:endParaRP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انتحار سادس في شركتي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بيجو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 و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ساتروان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  </a:t>
            </a:r>
            <a:r>
              <a:rPr lang="fr-FR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Les échos, 2008</a:t>
            </a: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 موظف تابع ل</a:t>
            </a:r>
            <a:r>
              <a:rPr lang="fr-FR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BNP Paribas 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 يشنق نفسه في مكتبه </a:t>
            </a: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نشرت جريدة المدينة السعودية أن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69 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% من موظفي الدوائر الحكومية متسيبون في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عملهم 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، وأن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54 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% منهم يخرجون أثناء الدوام الرسمي لقضاء مصالح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شخصية 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، وأن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60 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% يخرجون قبل نهاية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الدوام .</a:t>
            </a:r>
            <a:endParaRPr lang="en-US" sz="2000" dirty="0" smtClean="0">
              <a:solidFill>
                <a:schemeClr val="accent5">
                  <a:lumMod val="25000"/>
                </a:schemeClr>
              </a:solidFill>
              <a:cs typeface="+mj-cs"/>
            </a:endParaRP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نشر موقع</a:t>
            </a:r>
            <a:r>
              <a:rPr lang="en-US" sz="2000" dirty="0" smtClean="0">
                <a:solidFill>
                  <a:schemeClr val="accent5">
                    <a:lumMod val="25000"/>
                  </a:schemeClr>
                </a:solidFill>
                <a:cs typeface="+mj-cs"/>
                <a:hlinkClick r:id="rId4"/>
              </a:rPr>
              <a:t>www.valuebasedmanagement.net</a:t>
            </a:r>
            <a:r>
              <a:rPr lang="en-US" sz="2000" dirty="0" smtClean="0">
                <a:solidFill>
                  <a:schemeClr val="accent5">
                    <a:lumMod val="25000"/>
                  </a:schemeClr>
                </a:solidFill>
                <a:latin typeface="Arial" charset="0"/>
                <a:cs typeface="+mj-cs"/>
              </a:rPr>
              <a:t>  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latin typeface="Arial" charset="0"/>
                <a:cs typeface="+mj-cs"/>
              </a:rPr>
              <a:t> في أبريل 2004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latin typeface="Arial" charset="0"/>
                <a:cs typeface="+mj-cs"/>
              </a:rPr>
              <a:t>م 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latin typeface="Arial" charset="0"/>
                <a:cs typeface="+mj-cs"/>
              </a:rPr>
              <a:t>، أن ثلاثة أرباع المنظمات لا تخصص موظفاً لأخلاقيات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latin typeface="Arial" charset="0"/>
                <a:cs typeface="+mj-cs"/>
              </a:rPr>
              <a:t>العمل 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latin typeface="Arial" charset="0"/>
                <a:cs typeface="+mj-cs"/>
              </a:rPr>
              <a:t>، وثلاثة أرباع المنظمات ليس لديها برنامج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latin typeface="Arial" charset="0"/>
                <a:cs typeface="+mj-cs"/>
              </a:rPr>
              <a:t>أخلاقيات 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latin typeface="Arial" charset="0"/>
                <a:cs typeface="+mj-cs"/>
              </a:rPr>
              <a:t>، ولا تخدم الموظفين في تعليم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latin typeface="Arial" charset="0"/>
                <a:cs typeface="+mj-cs"/>
              </a:rPr>
              <a:t>الأخلاقيات .</a:t>
            </a:r>
            <a:endParaRPr lang="en-US" sz="2000" dirty="0" smtClean="0">
              <a:solidFill>
                <a:schemeClr val="accent5">
                  <a:lumMod val="25000"/>
                </a:schemeClr>
              </a:solidFill>
              <a:cs typeface="+mj-cs"/>
            </a:endParaRPr>
          </a:p>
          <a:p>
            <a:pPr marL="365760" indent="-283464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نشرت شركة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كلاود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بو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 عام 2002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م 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، أن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45 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% من الموظفين يأخذون معدات مكتبية تتبع الشركة كالأقلام والكتب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معهم 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، وأن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65 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% من الموظفين يستخدمون الحاسب الآلي لأغراضهم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الشخصية.(</a:t>
            </a:r>
            <a:r>
              <a:rPr lang="en-US" sz="2000" dirty="0" smtClean="0">
                <a:solidFill>
                  <a:schemeClr val="accent5">
                    <a:lumMod val="25000"/>
                  </a:schemeClr>
                </a:solidFill>
                <a:cs typeface="+mj-cs"/>
                <a:hlinkClick r:id="rId5"/>
              </a:rPr>
              <a:t>www.cloudbow.com</a:t>
            </a:r>
            <a:r>
              <a:rPr lang="ar-SA" sz="2000" dirty="0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 </a:t>
            </a:r>
            <a:r>
              <a:rPr lang="ar-SA" sz="2000" dirty="0" err="1" smtClean="0">
                <a:solidFill>
                  <a:schemeClr val="accent5">
                    <a:lumMod val="25000"/>
                  </a:schemeClr>
                </a:solidFill>
                <a:cs typeface="+mj-cs"/>
              </a:rPr>
              <a:t>)</a:t>
            </a:r>
            <a:endParaRPr lang="en-US" sz="2000" dirty="0" smtClean="0">
              <a:solidFill>
                <a:schemeClr val="accent5">
                  <a:lumMod val="25000"/>
                </a:schemeClr>
              </a:solidFill>
              <a:cs typeface="+mj-cs"/>
            </a:endParaRPr>
          </a:p>
          <a:p>
            <a:pPr algn="just"/>
            <a:endParaRPr lang="ar-SA" sz="2000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algn="just"/>
            <a:endParaRPr lang="ar-SA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من بعض الحقائق </a:t>
            </a:r>
            <a:r>
              <a:rPr lang="ar-SA" dirty="0" err="1" smtClean="0">
                <a:solidFill>
                  <a:schemeClr val="accent5">
                    <a:lumMod val="75000"/>
                  </a:schemeClr>
                </a:solidFill>
              </a:rPr>
              <a:t>المؤلمة  !!!</a:t>
            </a:r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مفهوم أخلاقيات الأعمال و أهميتها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</a:t>
            </a:r>
            <a:r>
              <a:rPr lang="ar-TN" dirty="0" smtClean="0"/>
              <a:t>كلمة </a:t>
            </a:r>
            <a:r>
              <a:rPr lang="ar-SA" dirty="0" smtClean="0"/>
              <a:t>أخلاقيات تأتي من اليونانية</a:t>
            </a:r>
            <a:r>
              <a:rPr lang="fr-FR" dirty="0" smtClean="0"/>
              <a:t> </a:t>
            </a:r>
            <a:r>
              <a:rPr lang="fr-FR" dirty="0" err="1" smtClean="0"/>
              <a:t>ethikos</a:t>
            </a:r>
            <a:r>
              <a:rPr lang="fr-FR" dirty="0" smtClean="0"/>
              <a:t> </a:t>
            </a:r>
            <a:r>
              <a:rPr lang="ar-TN" dirty="0" err="1" smtClean="0"/>
              <a:t>(</a:t>
            </a:r>
            <a:r>
              <a:rPr lang="ar-SA" dirty="0" smtClean="0">
                <a:solidFill>
                  <a:schemeClr val="accent6">
                    <a:lumMod val="25000"/>
                  </a:schemeClr>
                </a:solidFill>
              </a:rPr>
              <a:t>الطابع</a:t>
            </a:r>
            <a:r>
              <a:rPr lang="ar-TN" dirty="0" err="1" smtClean="0"/>
              <a:t>).</a:t>
            </a:r>
            <a:r>
              <a:rPr lang="ar-SA" dirty="0" smtClean="0"/>
              <a:t> </a:t>
            </a:r>
            <a:r>
              <a:rPr lang="ar-TN" dirty="0" smtClean="0"/>
              <a:t>فهي</a:t>
            </a:r>
            <a:r>
              <a:rPr lang="ar-SA" dirty="0" smtClean="0"/>
              <a:t> دراسة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بشكل عام </a:t>
            </a:r>
            <a:r>
              <a:rPr lang="ar-SA" dirty="0" smtClean="0"/>
              <a:t>للقيم و المعايير الأخلاقية التي يستند لها أفراد المجتمع لغرض التمييز بين ما هو صحيح و ما هو </a:t>
            </a:r>
            <a:r>
              <a:rPr lang="ar-SA" dirty="0" err="1" smtClean="0"/>
              <a:t>خطأ.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   و بشكل خاص</a:t>
            </a:r>
          </a:p>
          <a:p>
            <a:r>
              <a:rPr lang="ar-SA" dirty="0" smtClean="0"/>
              <a:t>   أخلاقيات الأعمال تعني احترام قواعد السلوك </a:t>
            </a:r>
            <a:r>
              <a:rPr lang="ar-TN" dirty="0" smtClean="0"/>
              <a:t>المعمول </a:t>
            </a:r>
            <a:r>
              <a:rPr lang="ar-TN" dirty="0" err="1" smtClean="0"/>
              <a:t>بها</a:t>
            </a:r>
            <a:r>
              <a:rPr lang="ar-TN" dirty="0" smtClean="0"/>
              <a:t> في الوسط المهني</a:t>
            </a:r>
            <a:r>
              <a:rPr lang="ar-SA" dirty="0" err="1" smtClean="0"/>
              <a:t>.</a:t>
            </a:r>
            <a:r>
              <a:rPr lang="ar-SA" dirty="0" smtClean="0"/>
              <a:t> أخلاق</a:t>
            </a:r>
            <a:r>
              <a:rPr lang="ar-TN" dirty="0" smtClean="0"/>
              <a:t> </a:t>
            </a:r>
            <a:r>
              <a:rPr lang="ar-SA" dirty="0" smtClean="0"/>
              <a:t>الإنسان </a:t>
            </a:r>
            <a:r>
              <a:rPr lang="ar-TN" dirty="0" smtClean="0"/>
              <a:t>سعيا وراء</a:t>
            </a:r>
            <a:r>
              <a:rPr lang="ar-SA" dirty="0" smtClean="0"/>
              <a:t> تعزيز السلوك </a:t>
            </a:r>
            <a:r>
              <a:rPr lang="ar-TN" dirty="0" smtClean="0"/>
              <a:t>المنشود</a:t>
            </a:r>
            <a:r>
              <a:rPr lang="ar-SA" dirty="0" err="1" smtClean="0"/>
              <a:t>.</a:t>
            </a:r>
            <a:endParaRPr lang="ar-SA" dirty="0" smtClean="0"/>
          </a:p>
          <a:p>
            <a:r>
              <a:rPr lang="ar-SA" dirty="0" smtClean="0"/>
              <a:t>   </a:t>
            </a:r>
          </a:p>
          <a:p>
            <a:r>
              <a:rPr lang="ar-SA" dirty="0" smtClean="0"/>
              <a:t>   </a:t>
            </a:r>
            <a:endParaRPr lang="ar-TN" dirty="0" smtClean="0"/>
          </a:p>
          <a:p>
            <a:endParaRPr lang="ar-SA" dirty="0" smtClean="0"/>
          </a:p>
          <a:p>
            <a:r>
              <a:rPr lang="ar-SA" dirty="0" smtClean="0"/>
              <a:t>   </a:t>
            </a:r>
            <a:r>
              <a:rPr lang="ar-TN" dirty="0" smtClean="0"/>
              <a:t>ال</a:t>
            </a:r>
            <a:r>
              <a:rPr lang="ar-SA" dirty="0" smtClean="0"/>
              <a:t>شعور بالمسؤولية </a:t>
            </a:r>
            <a:r>
              <a:rPr lang="ar-SA" dirty="0" err="1" smtClean="0"/>
              <a:t>والقيم.</a:t>
            </a:r>
            <a:r>
              <a:rPr lang="ar-SA" dirty="0" smtClean="0"/>
              <a:t> </a:t>
            </a:r>
            <a:endParaRPr lang="ar-TN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5300" y="629816"/>
            <a:ext cx="8915400" cy="1143000"/>
          </a:xfrm>
        </p:spPr>
        <p:txBody>
          <a:bodyPr/>
          <a:lstStyle/>
          <a:p>
            <a:pPr algn="ctr"/>
            <a:r>
              <a:rPr lang="ar-SA" sz="3600" dirty="0" smtClean="0"/>
              <a:t>صعوبة تبني السلوك الأخلاقي من مفهوم علمي بحت</a:t>
            </a:r>
            <a:r>
              <a:rPr lang="ar-TN" dirty="0" smtClean="0"/>
              <a:t/>
            </a:r>
            <a:br>
              <a:rPr lang="ar-TN" dirty="0" smtClean="0"/>
            </a:br>
            <a:r>
              <a:rPr lang="ar-SA" sz="2000" dirty="0" smtClean="0"/>
              <a:t>جذور الصراع الأصلي والشخصي و كيفية </a:t>
            </a:r>
            <a:br>
              <a:rPr lang="ar-SA" sz="2000" dirty="0" smtClean="0"/>
            </a:br>
            <a:r>
              <a:rPr lang="ar-TN" sz="2000" dirty="0" smtClean="0"/>
              <a:t>الإقلاع عن</a:t>
            </a:r>
            <a:r>
              <a:rPr lang="ar-SA" sz="2000" dirty="0" smtClean="0"/>
              <a:t> ردود الفعل الوراثية لصالح موقف </a:t>
            </a:r>
            <a:r>
              <a:rPr lang="ar-TN" sz="2000" dirty="0" smtClean="0"/>
              <a:t>أكثر تحضر</a:t>
            </a:r>
            <a:r>
              <a:rPr lang="fr-FR" dirty="0" smtClean="0"/>
              <a:t/>
            </a:r>
            <a:br>
              <a:rPr lang="fr-FR" dirty="0" smtClean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488504" y="1600203"/>
            <a:ext cx="8925859" cy="4525963"/>
          </a:xfrm>
        </p:spPr>
        <p:txBody>
          <a:bodyPr/>
          <a:lstStyle/>
          <a:p>
            <a:r>
              <a:rPr lang="ar-TN" dirty="0" smtClean="0"/>
              <a:t>”اطرد</a:t>
            </a:r>
            <a:r>
              <a:rPr lang="ar-SA" dirty="0" smtClean="0"/>
              <a:t> الطبيعي </a:t>
            </a:r>
            <a:r>
              <a:rPr lang="ar-TN" dirty="0" smtClean="0"/>
              <a:t>يعود وهو يركض“</a:t>
            </a:r>
            <a:r>
              <a:rPr lang="fr-FR" b="1" dirty="0" smtClean="0"/>
              <a:t>Horace</a:t>
            </a:r>
            <a:r>
              <a:rPr lang="fr-FR" dirty="0" smtClean="0"/>
              <a:t> </a:t>
            </a:r>
            <a:r>
              <a:rPr lang="ar-SA" dirty="0" smtClean="0"/>
              <a:t> </a:t>
            </a:r>
            <a:r>
              <a:rPr lang="ar-SA" dirty="0" err="1" smtClean="0"/>
              <a:t>08ـ</a:t>
            </a:r>
            <a:r>
              <a:rPr lang="ar-SA" dirty="0" smtClean="0"/>
              <a:t> </a:t>
            </a:r>
            <a:r>
              <a:rPr lang="ar-SA" dirty="0" err="1" smtClean="0"/>
              <a:t>12ـ</a:t>
            </a:r>
            <a:r>
              <a:rPr lang="ar-SA" dirty="0" smtClean="0"/>
              <a:t> 65  ق م الطبع يغلب التطبع.</a:t>
            </a:r>
          </a:p>
          <a:p>
            <a:r>
              <a:rPr lang="ar-SA" dirty="0" smtClean="0"/>
              <a:t>كل العيوب لدينا كان</a:t>
            </a:r>
            <a:r>
              <a:rPr lang="ar-TN" dirty="0" smtClean="0"/>
              <a:t>ت</a:t>
            </a:r>
            <a:r>
              <a:rPr lang="ar-SA" dirty="0" smtClean="0"/>
              <a:t> في الأصل </a:t>
            </a:r>
            <a:r>
              <a:rPr lang="ar-SA" dirty="0" err="1" smtClean="0"/>
              <a:t>فضيلة </a:t>
            </a:r>
            <a:r>
              <a:rPr lang="ar-SA" dirty="0" smtClean="0"/>
              <a:t>(جودة</a:t>
            </a:r>
            <a:r>
              <a:rPr lang="ar-SA" dirty="0" err="1" smtClean="0"/>
              <a:t>).</a:t>
            </a:r>
            <a:endParaRPr lang="ar-TN" dirty="0" smtClean="0"/>
          </a:p>
          <a:p>
            <a:r>
              <a:rPr lang="ar-SA" dirty="0" smtClean="0"/>
              <a:t>الحياة على </a:t>
            </a:r>
            <a:r>
              <a:rPr lang="ar-TN" dirty="0" smtClean="0"/>
              <a:t>وجه </a:t>
            </a:r>
            <a:r>
              <a:rPr lang="ar-SA" dirty="0" smtClean="0"/>
              <a:t>الأرض 4.5 </a:t>
            </a:r>
            <a:r>
              <a:rPr lang="ar-TN" dirty="0" smtClean="0"/>
              <a:t>مليار</a:t>
            </a:r>
            <a:r>
              <a:rPr lang="ar-SA" dirty="0" smtClean="0"/>
              <a:t> </a:t>
            </a:r>
            <a:r>
              <a:rPr lang="ar-SA" dirty="0" err="1" smtClean="0"/>
              <a:t>سنة.</a:t>
            </a:r>
            <a:r>
              <a:rPr lang="ar-SA" dirty="0" smtClean="0"/>
              <a:t> </a:t>
            </a:r>
            <a:endParaRPr lang="ar-TN" dirty="0" smtClean="0"/>
          </a:p>
          <a:p>
            <a:r>
              <a:rPr lang="ar-SA" dirty="0" smtClean="0"/>
              <a:t>هويتنا البيولوجية الأبعد </a:t>
            </a:r>
            <a:r>
              <a:rPr lang="ar-TN" dirty="0" smtClean="0"/>
              <a:t>تعود </a:t>
            </a:r>
            <a:r>
              <a:rPr lang="ar-SA" dirty="0" smtClean="0"/>
              <a:t>إلى 500 مليون سنة</a:t>
            </a:r>
            <a:r>
              <a:rPr lang="ar-TN" dirty="0" err="1" smtClean="0"/>
              <a:t>.</a:t>
            </a:r>
            <a:endParaRPr lang="ar-TN" dirty="0" smtClean="0"/>
          </a:p>
          <a:p>
            <a:r>
              <a:rPr lang="ar-TN" dirty="0" smtClean="0"/>
              <a:t>”</a:t>
            </a:r>
            <a:r>
              <a:rPr lang="ar-TN" dirty="0" err="1" smtClean="0"/>
              <a:t>توماي</a:t>
            </a:r>
            <a:r>
              <a:rPr lang="ar-TN" dirty="0" smtClean="0"/>
              <a:t>“ أحد جدودنا يعود إلى 7 مليون سنة.</a:t>
            </a:r>
          </a:p>
          <a:p>
            <a:r>
              <a:rPr lang="ar-SA" dirty="0" smtClean="0"/>
              <a:t>كان الرجل الأول </a:t>
            </a:r>
            <a:r>
              <a:rPr lang="ar-TN" dirty="0" smtClean="0"/>
              <a:t>قاسيا </a:t>
            </a:r>
            <a:r>
              <a:rPr lang="ar-TN" dirty="0" err="1" smtClean="0"/>
              <a:t>لل</a:t>
            </a:r>
            <a:r>
              <a:rPr lang="ar-SA" dirty="0" smtClean="0"/>
              <a:t>ضرورة</a:t>
            </a:r>
            <a:r>
              <a:rPr lang="fr-FR" dirty="0" smtClean="0"/>
              <a:t>.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7" y="6356352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2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3"/>
          </p:nvPr>
        </p:nvSpPr>
        <p:spPr>
          <a:xfrm>
            <a:off x="488504" y="1600203"/>
            <a:ext cx="8925859" cy="4525963"/>
          </a:xfrm>
        </p:spPr>
        <p:txBody>
          <a:bodyPr/>
          <a:lstStyle/>
          <a:p>
            <a:r>
              <a:rPr lang="ar-SA" dirty="0" smtClean="0"/>
              <a:t>التعذيب كان متعة و</a:t>
            </a:r>
            <a:r>
              <a:rPr lang="ar-TN" dirty="0" smtClean="0"/>
              <a:t>ال</a:t>
            </a:r>
            <a:r>
              <a:rPr lang="ar-SA" dirty="0" smtClean="0"/>
              <a:t>قتل </a:t>
            </a:r>
            <a:r>
              <a:rPr lang="ar-TN" dirty="0" smtClean="0"/>
              <a:t>مجد</a:t>
            </a:r>
            <a:r>
              <a:rPr lang="ar-SA" dirty="0" smtClean="0"/>
              <a:t> </a:t>
            </a:r>
            <a:r>
              <a:rPr lang="fr-FR" dirty="0" smtClean="0"/>
              <a:t>Tonga </a:t>
            </a:r>
            <a:r>
              <a:rPr lang="fr-FR" dirty="0" err="1" smtClean="0"/>
              <a:t>Tribe</a:t>
            </a:r>
            <a:endParaRPr lang="ar-SA" dirty="0" smtClean="0"/>
          </a:p>
          <a:p>
            <a:endParaRPr lang="ar-TN" dirty="0" smtClean="0"/>
          </a:p>
          <a:p>
            <a:r>
              <a:rPr lang="ar-TN" dirty="0" smtClean="0"/>
              <a:t>بدون</a:t>
            </a:r>
            <a:r>
              <a:rPr lang="ar-SA" dirty="0" smtClean="0"/>
              <a:t> قتل، لا </a:t>
            </a:r>
            <a:r>
              <a:rPr lang="ar-SA" dirty="0" err="1" smtClean="0"/>
              <a:t>زوجة .</a:t>
            </a:r>
            <a:r>
              <a:rPr lang="ar-SA" dirty="0" smtClean="0"/>
              <a:t> </a:t>
            </a:r>
          </a:p>
          <a:p>
            <a:endParaRPr lang="ar-TN" dirty="0" smtClean="0"/>
          </a:p>
          <a:p>
            <a:r>
              <a:rPr lang="ar-TN" dirty="0" smtClean="0"/>
              <a:t>سقوط أكثر من</a:t>
            </a:r>
            <a:r>
              <a:rPr lang="ar-SA" dirty="0" smtClean="0"/>
              <a:t> الرؤوس </a:t>
            </a:r>
            <a:r>
              <a:rPr lang="ar-TN" dirty="0" smtClean="0"/>
              <a:t>تضمن</a:t>
            </a:r>
            <a:r>
              <a:rPr lang="ar-SA" dirty="0" smtClean="0"/>
              <a:t> </a:t>
            </a:r>
            <a:r>
              <a:rPr lang="ar-TN" dirty="0" err="1" smtClean="0"/>
              <a:t>لل</a:t>
            </a:r>
            <a:r>
              <a:rPr lang="ar-SA" dirty="0" smtClean="0"/>
              <a:t>محارب </a:t>
            </a:r>
            <a:r>
              <a:rPr lang="ar-TN" dirty="0" smtClean="0"/>
              <a:t>المحظوظ</a:t>
            </a:r>
            <a:r>
              <a:rPr lang="ar-SA" dirty="0" smtClean="0"/>
              <a:t> </a:t>
            </a:r>
            <a:r>
              <a:rPr lang="ar-TN" dirty="0" smtClean="0"/>
              <a:t>إمكانية الحصول على </a:t>
            </a:r>
            <a:r>
              <a:rPr lang="ar-SA" dirty="0" smtClean="0"/>
              <a:t>جميع الفتيات عند </a:t>
            </a:r>
            <a:r>
              <a:rPr lang="ar-SA" dirty="0" err="1" smtClean="0"/>
              <a:t>قدميه.</a:t>
            </a:r>
            <a:r>
              <a:rPr lang="ar-SA" dirty="0" smtClean="0"/>
              <a:t> </a:t>
            </a:r>
          </a:p>
          <a:p>
            <a:endParaRPr lang="ar-TN" dirty="0" smtClean="0"/>
          </a:p>
          <a:p>
            <a:r>
              <a:rPr lang="ar-SA" dirty="0" smtClean="0"/>
              <a:t>اليوم </a:t>
            </a:r>
            <a:r>
              <a:rPr lang="ar-SA" dirty="0" err="1" smtClean="0"/>
              <a:t>الماساي</a:t>
            </a:r>
            <a:r>
              <a:rPr lang="ar-SA" dirty="0" smtClean="0"/>
              <a:t> </a:t>
            </a:r>
            <a:r>
              <a:rPr lang="ar-TN" dirty="0" smtClean="0"/>
              <a:t>يبرهنون على</a:t>
            </a:r>
            <a:r>
              <a:rPr lang="ar-SA" dirty="0" smtClean="0"/>
              <a:t> ر</a:t>
            </a:r>
            <a:r>
              <a:rPr lang="ar-TN" dirty="0" smtClean="0"/>
              <a:t>ج</a:t>
            </a:r>
            <a:r>
              <a:rPr lang="ar-SA" dirty="0" smtClean="0"/>
              <a:t>ول</a:t>
            </a:r>
            <a:r>
              <a:rPr lang="ar-TN" dirty="0" smtClean="0"/>
              <a:t>تهم</a:t>
            </a:r>
            <a:r>
              <a:rPr lang="ar-SA" dirty="0" smtClean="0"/>
              <a:t> من خلال قتل أسد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3"/>
          </p:nvPr>
        </p:nvSpPr>
        <p:spPr>
          <a:xfrm>
            <a:off x="488504" y="1600203"/>
            <a:ext cx="8925859" cy="4525963"/>
          </a:xfrm>
        </p:spPr>
        <p:txBody>
          <a:bodyPr/>
          <a:lstStyle/>
          <a:p>
            <a:r>
              <a:rPr lang="ar-SA" dirty="0" smtClean="0"/>
              <a:t> </a:t>
            </a:r>
            <a:r>
              <a:rPr lang="ar-SA" dirty="0" err="1" smtClean="0"/>
              <a:t>...</a:t>
            </a:r>
            <a:r>
              <a:rPr lang="ar-SA" dirty="0" smtClean="0"/>
              <a:t> </a:t>
            </a:r>
            <a:r>
              <a:rPr lang="ar-TN" dirty="0" smtClean="0"/>
              <a:t>انتقلت الشعوب فيما بعد إلى حالة اجتماعية </a:t>
            </a:r>
            <a:r>
              <a:rPr lang="ar-SA" dirty="0" smtClean="0"/>
              <a:t>أكثر تقدما، وأصبح المجتمع يشرع </a:t>
            </a:r>
            <a:r>
              <a:rPr lang="ar-SA" dirty="0" err="1" smtClean="0"/>
              <a:t>قوانينه </a:t>
            </a:r>
            <a:r>
              <a:rPr lang="ar-SA" dirty="0" smtClean="0"/>
              <a:t>: التعاون الداخلي والقدرة التنافسية </a:t>
            </a:r>
            <a:r>
              <a:rPr lang="ar-SA" dirty="0" err="1" smtClean="0"/>
              <a:t>الخارجية </a:t>
            </a:r>
            <a:r>
              <a:rPr lang="ar-SA" dirty="0" smtClean="0"/>
              <a:t>(المبدأ المقدس </a:t>
            </a:r>
            <a:r>
              <a:rPr lang="ar-TN" dirty="0" smtClean="0"/>
              <a:t>لدى</a:t>
            </a:r>
            <a:r>
              <a:rPr lang="ar-SA" dirty="0" smtClean="0"/>
              <a:t> </a:t>
            </a:r>
            <a:r>
              <a:rPr lang="ar-TN" dirty="0" smtClean="0"/>
              <a:t>كل</a:t>
            </a:r>
            <a:r>
              <a:rPr lang="ar-SA" dirty="0" smtClean="0"/>
              <a:t> قبيلة</a:t>
            </a:r>
            <a:r>
              <a:rPr lang="ar-SA" dirty="0" err="1" smtClean="0"/>
              <a:t>) .</a:t>
            </a:r>
            <a:r>
              <a:rPr lang="ar-SA" dirty="0" smtClean="0"/>
              <a:t> </a:t>
            </a:r>
          </a:p>
          <a:p>
            <a:r>
              <a:rPr lang="ar-SA" dirty="0" err="1" smtClean="0"/>
              <a:t>.</a:t>
            </a:r>
            <a:endParaRPr lang="ar-SA" dirty="0" smtClean="0"/>
          </a:p>
          <a:p>
            <a:r>
              <a:rPr lang="ar-SA" dirty="0" err="1" smtClean="0"/>
              <a:t>.</a:t>
            </a:r>
            <a:endParaRPr lang="ar-SA" dirty="0" smtClean="0"/>
          </a:p>
          <a:p>
            <a:r>
              <a:rPr lang="ar-SA" dirty="0" err="1" smtClean="0"/>
              <a:t>.</a:t>
            </a:r>
            <a:endParaRPr lang="ar-TN" dirty="0" smtClean="0"/>
          </a:p>
          <a:p>
            <a:r>
              <a:rPr lang="ar-TN" dirty="0" smtClean="0"/>
              <a:t>امتداد</a:t>
            </a:r>
            <a:r>
              <a:rPr lang="ar-SA" dirty="0" smtClean="0"/>
              <a:t> هذه القواعد </a:t>
            </a:r>
            <a:r>
              <a:rPr lang="ar-TN" dirty="0" smtClean="0"/>
              <a:t>أسست المجتمع</a:t>
            </a:r>
            <a:r>
              <a:rPr lang="ar-SA" dirty="0" err="1" smtClean="0"/>
              <a:t>.</a:t>
            </a:r>
            <a:r>
              <a:rPr lang="ar-SA" dirty="0" smtClean="0"/>
              <a:t> </a:t>
            </a:r>
            <a:endParaRPr lang="ar-TN" dirty="0" smtClean="0"/>
          </a:p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8960296" cy="4525963"/>
          </a:xfrm>
        </p:spPr>
        <p:txBody>
          <a:bodyPr/>
          <a:lstStyle/>
          <a:p>
            <a:pPr algn="just"/>
            <a:r>
              <a:rPr lang="ar-SA" dirty="0" smtClean="0"/>
              <a:t>  </a:t>
            </a:r>
            <a:r>
              <a:rPr lang="ar-SA" dirty="0" err="1" smtClean="0"/>
              <a:t>حمورابي</a:t>
            </a:r>
            <a:r>
              <a:rPr lang="ar-SA" dirty="0" smtClean="0"/>
              <a:t> ملك </a:t>
            </a:r>
            <a:r>
              <a:rPr lang="ar-SA" dirty="0" err="1" smtClean="0"/>
              <a:t>بابل </a:t>
            </a:r>
            <a:r>
              <a:rPr lang="ar-SA" dirty="0" smtClean="0"/>
              <a:t>(القرن الحادي </a:t>
            </a:r>
            <a:r>
              <a:rPr lang="ar-SA" dirty="0" err="1" smtClean="0"/>
              <a:t>والعشرين.</a:t>
            </a:r>
            <a:r>
              <a:rPr lang="ar-SA" dirty="0" smtClean="0"/>
              <a:t> </a:t>
            </a:r>
            <a:r>
              <a:rPr lang="ar-TN" dirty="0" smtClean="0"/>
              <a:t>ق</a:t>
            </a:r>
            <a:r>
              <a:rPr lang="ar-SA" dirty="0" err="1" smtClean="0"/>
              <a:t>.</a:t>
            </a:r>
            <a:r>
              <a:rPr lang="ar-SA" dirty="0" smtClean="0"/>
              <a:t> م) ضم 285 </a:t>
            </a:r>
            <a:r>
              <a:rPr lang="ar-TN" dirty="0" smtClean="0"/>
              <a:t>نص تشريعي</a:t>
            </a:r>
            <a:r>
              <a:rPr lang="ar-SA" dirty="0" smtClean="0"/>
              <a:t> يعود تاريخها</a:t>
            </a:r>
            <a:r>
              <a:rPr lang="ar-TN" dirty="0" smtClean="0"/>
              <a:t> إلى</a:t>
            </a:r>
            <a:r>
              <a:rPr lang="ar-SA" dirty="0" smtClean="0"/>
              <a:t> </a:t>
            </a:r>
            <a:r>
              <a:rPr lang="ar-TN" dirty="0" smtClean="0"/>
              <a:t>6000</a:t>
            </a:r>
            <a:r>
              <a:rPr lang="ar-SA" dirty="0" smtClean="0"/>
              <a:t> </a:t>
            </a:r>
            <a:r>
              <a:rPr lang="ar-SA" dirty="0" err="1" smtClean="0"/>
              <a:t>سنة.</a:t>
            </a:r>
            <a:r>
              <a:rPr lang="ar-SA" dirty="0" smtClean="0"/>
              <a:t> </a:t>
            </a:r>
          </a:p>
          <a:p>
            <a:pPr algn="just"/>
            <a:r>
              <a:rPr lang="ar-SA" dirty="0" smtClean="0"/>
              <a:t>  ـ منع القوي من ظلم </a:t>
            </a:r>
            <a:r>
              <a:rPr lang="ar-SA" dirty="0" err="1" smtClean="0"/>
              <a:t>الضعيف،</a:t>
            </a:r>
            <a:r>
              <a:rPr lang="ar-SA" dirty="0" smtClean="0"/>
              <a:t> </a:t>
            </a:r>
          </a:p>
          <a:p>
            <a:pPr algn="just"/>
            <a:r>
              <a:rPr lang="ar-SA" dirty="0" smtClean="0"/>
              <a:t>  ـ </a:t>
            </a:r>
            <a:r>
              <a:rPr lang="ar-TN" dirty="0" smtClean="0"/>
              <a:t>إنارة</a:t>
            </a:r>
            <a:r>
              <a:rPr lang="ar-SA" dirty="0" smtClean="0"/>
              <a:t> البلاد </a:t>
            </a:r>
          </a:p>
          <a:p>
            <a:pPr algn="just"/>
            <a:r>
              <a:rPr lang="ar-SA" dirty="0" smtClean="0"/>
              <a:t>  ـ الاستمرار في مصلحة </a:t>
            </a:r>
            <a:r>
              <a:rPr lang="ar-SA" dirty="0" err="1" smtClean="0"/>
              <a:t>الشعب.</a:t>
            </a:r>
            <a:r>
              <a:rPr lang="ar-SA" dirty="0" smtClean="0"/>
              <a:t> </a:t>
            </a:r>
            <a:r>
              <a:rPr lang="ar-TN" dirty="0" smtClean="0"/>
              <a:t>و</a:t>
            </a:r>
            <a:r>
              <a:rPr lang="ar-SA" dirty="0" smtClean="0"/>
              <a:t>لتعزيز </a:t>
            </a:r>
            <a:r>
              <a:rPr lang="ar-SA" dirty="0" err="1" smtClean="0"/>
              <a:t>هيمنته،</a:t>
            </a:r>
            <a:r>
              <a:rPr lang="ar-SA" dirty="0" smtClean="0"/>
              <a:t> </a:t>
            </a:r>
            <a:r>
              <a:rPr lang="ar-TN" dirty="0" smtClean="0"/>
              <a:t>قام</a:t>
            </a:r>
            <a:r>
              <a:rPr lang="ar-SA" dirty="0" smtClean="0"/>
              <a:t> </a:t>
            </a:r>
            <a:r>
              <a:rPr lang="ar-SA" dirty="0" err="1" smtClean="0"/>
              <a:t>حمورابي</a:t>
            </a:r>
            <a:r>
              <a:rPr lang="ar-SA" dirty="0" smtClean="0"/>
              <a:t> بذكاء </a:t>
            </a:r>
            <a:r>
              <a:rPr lang="ar-TN" dirty="0" smtClean="0"/>
              <a:t>سنّ </a:t>
            </a:r>
            <a:r>
              <a:rPr lang="ar-SA" dirty="0" smtClean="0"/>
              <a:t>مبادئ العلمانية ق</a:t>
            </a:r>
            <a:r>
              <a:rPr lang="ar-TN" dirty="0" smtClean="0"/>
              <a:t>ا</a:t>
            </a:r>
            <a:r>
              <a:rPr lang="ar-SA" dirty="0" smtClean="0"/>
              <a:t>ل </a:t>
            </a:r>
            <a:r>
              <a:rPr lang="ar-TN" dirty="0" smtClean="0"/>
              <a:t>إنها</a:t>
            </a:r>
            <a:r>
              <a:rPr lang="ar-SA" dirty="0" smtClean="0"/>
              <a:t> </a:t>
            </a:r>
            <a:r>
              <a:rPr lang="ar-TN" dirty="0" smtClean="0"/>
              <a:t>ب</a:t>
            </a:r>
            <a:r>
              <a:rPr lang="ar-SA" dirty="0" smtClean="0"/>
              <a:t>موافقة </a:t>
            </a:r>
            <a:r>
              <a:rPr lang="ar-SA" dirty="0" err="1" smtClean="0"/>
              <a:t>سماوية:</a:t>
            </a:r>
            <a:r>
              <a:rPr lang="ar-SA" dirty="0" smtClean="0"/>
              <a:t> </a:t>
            </a:r>
          </a:p>
          <a:p>
            <a:pPr algn="just"/>
            <a:r>
              <a:rPr lang="ar-SA" i="1" dirty="0" smtClean="0"/>
              <a:t>   &lt; </a:t>
            </a:r>
            <a:r>
              <a:rPr lang="ar-SA" b="1" i="1" dirty="0" smtClean="0"/>
              <a:t>في هذا الوقت </a:t>
            </a:r>
            <a:r>
              <a:rPr lang="ar-TN" b="1" i="1" dirty="0" smtClean="0"/>
              <a:t>دعتني</a:t>
            </a:r>
            <a:r>
              <a:rPr lang="ar-SA" b="1" i="1" dirty="0" smtClean="0"/>
              <a:t> </a:t>
            </a:r>
            <a:r>
              <a:rPr lang="ar-SA" b="1" i="1" dirty="0" err="1" smtClean="0"/>
              <a:t>الآلهة،</a:t>
            </a:r>
            <a:r>
              <a:rPr lang="ar-SA" b="1" i="1" dirty="0" smtClean="0"/>
              <a:t> </a:t>
            </a:r>
            <a:r>
              <a:rPr lang="ar-TN" b="1" i="1" dirty="0" smtClean="0"/>
              <a:t>أنا </a:t>
            </a:r>
            <a:r>
              <a:rPr lang="ar-SA" b="1" i="1" dirty="0" err="1" smtClean="0"/>
              <a:t>حمورابي،</a:t>
            </a:r>
            <a:r>
              <a:rPr lang="ar-SA" b="1" i="1" dirty="0" smtClean="0"/>
              <a:t> </a:t>
            </a:r>
            <a:r>
              <a:rPr lang="ar-TN" b="1" i="1" dirty="0" smtClean="0"/>
              <a:t>ال</a:t>
            </a:r>
            <a:r>
              <a:rPr lang="ar-SA" b="1" i="1" dirty="0" smtClean="0"/>
              <a:t>عبد </a:t>
            </a:r>
            <a:r>
              <a:rPr lang="ar-TN" b="1" i="1" dirty="0" smtClean="0"/>
              <a:t>الذي يقدرون</a:t>
            </a:r>
            <a:r>
              <a:rPr lang="ar-SA" b="1" i="1" dirty="0" smtClean="0"/>
              <a:t> </a:t>
            </a:r>
            <a:r>
              <a:rPr lang="ar-SA" b="1" i="1" u="sng" dirty="0" smtClean="0"/>
              <a:t>سلوك</a:t>
            </a:r>
            <a:r>
              <a:rPr lang="ar-TN" b="1" i="1" u="sng" dirty="0" smtClean="0"/>
              <a:t>ه</a:t>
            </a:r>
            <a:r>
              <a:rPr lang="ar-SA" b="1" i="1" u="sng" dirty="0" smtClean="0"/>
              <a:t> </a:t>
            </a:r>
            <a:r>
              <a:rPr lang="ar-SA" b="1" i="1" dirty="0" smtClean="0"/>
              <a:t>لضمان رفاهية </a:t>
            </a:r>
            <a:r>
              <a:rPr lang="ar-SA" b="1" i="1" dirty="0" err="1" smtClean="0"/>
              <a:t>الشعب </a:t>
            </a:r>
            <a:r>
              <a:rPr lang="ar-SA" i="1" dirty="0" err="1" smtClean="0"/>
              <a:t>&gt;.</a:t>
            </a:r>
            <a:r>
              <a:rPr lang="ar-SA" dirty="0" smtClean="0"/>
              <a:t> </a:t>
            </a:r>
            <a:endParaRPr lang="ar-TN" dirty="0" smtClean="0"/>
          </a:p>
          <a:p>
            <a:pPr algn="just"/>
            <a:r>
              <a:rPr lang="ar-TN" dirty="0" smtClean="0"/>
              <a:t>طيلة </a:t>
            </a:r>
            <a:r>
              <a:rPr lang="ar-SA" dirty="0" smtClean="0"/>
              <a:t>خمسة عشر </a:t>
            </a:r>
            <a:r>
              <a:rPr lang="ar-SA" dirty="0" err="1" smtClean="0"/>
              <a:t>قرنا </a:t>
            </a:r>
            <a:r>
              <a:rPr lang="ar-SA" dirty="0" smtClean="0"/>
              <a:t>، حكم</a:t>
            </a:r>
            <a:r>
              <a:rPr lang="ar-TN" dirty="0" smtClean="0"/>
              <a:t>ت</a:t>
            </a:r>
            <a:r>
              <a:rPr lang="ar-SA" dirty="0" smtClean="0"/>
              <a:t> </a:t>
            </a:r>
            <a:r>
              <a:rPr lang="ar-TN" dirty="0" smtClean="0"/>
              <a:t>مبادئ </a:t>
            </a:r>
            <a:r>
              <a:rPr lang="ar-SA" dirty="0" err="1" smtClean="0"/>
              <a:t>حمورابي</a:t>
            </a:r>
            <a:r>
              <a:rPr lang="ar-SA" dirty="0" smtClean="0"/>
              <a:t> الشعوب و</a:t>
            </a:r>
            <a:r>
              <a:rPr lang="ar-TN" dirty="0" smtClean="0"/>
              <a:t> </a:t>
            </a:r>
            <a:r>
              <a:rPr lang="ar-SA" dirty="0" smtClean="0"/>
              <a:t>القادة والملك نفسه.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8960296" cy="4525963"/>
          </a:xfrm>
        </p:spPr>
        <p:txBody>
          <a:bodyPr/>
          <a:lstStyle/>
          <a:p>
            <a:r>
              <a:rPr lang="ar-SA" dirty="0" smtClean="0"/>
              <a:t>  </a:t>
            </a:r>
            <a:r>
              <a:rPr lang="ar-TN" dirty="0" smtClean="0"/>
              <a:t>ومن هنا</a:t>
            </a:r>
            <a:r>
              <a:rPr lang="ar-SA" dirty="0" smtClean="0"/>
              <a:t>، تم </a:t>
            </a:r>
            <a:r>
              <a:rPr lang="ar-SA" dirty="0" err="1" smtClean="0"/>
              <a:t>تأطير</a:t>
            </a:r>
            <a:r>
              <a:rPr lang="ar-SA" dirty="0" smtClean="0"/>
              <a:t> السلوك </a:t>
            </a:r>
            <a:r>
              <a:rPr lang="ar-SA" dirty="0" err="1" smtClean="0"/>
              <a:t>الفردي .</a:t>
            </a:r>
            <a:r>
              <a:rPr lang="ar-SA" dirty="0" smtClean="0"/>
              <a:t> </a:t>
            </a:r>
          </a:p>
          <a:p>
            <a:r>
              <a:rPr lang="ar-SA" dirty="0" smtClean="0"/>
              <a:t>  </a:t>
            </a:r>
          </a:p>
          <a:p>
            <a:r>
              <a:rPr lang="ar-SA" dirty="0" smtClean="0"/>
              <a:t>  ويعاقب </a:t>
            </a:r>
            <a:r>
              <a:rPr lang="ar-TN" dirty="0" smtClean="0"/>
              <a:t>كل</a:t>
            </a:r>
            <a:r>
              <a:rPr lang="ar-SA" dirty="0" smtClean="0"/>
              <a:t> </a:t>
            </a:r>
            <a:r>
              <a:rPr lang="ar-SA" dirty="0" err="1" smtClean="0"/>
              <a:t>انحراف .</a:t>
            </a:r>
            <a:r>
              <a:rPr lang="ar-SA" dirty="0" smtClean="0"/>
              <a:t> </a:t>
            </a:r>
          </a:p>
          <a:p>
            <a:r>
              <a:rPr lang="ar-SA" dirty="0" smtClean="0"/>
              <a:t>  </a:t>
            </a:r>
          </a:p>
          <a:p>
            <a:r>
              <a:rPr lang="ar-SA" dirty="0" smtClean="0"/>
              <a:t>  </a:t>
            </a:r>
            <a:r>
              <a:rPr lang="ar-TN" dirty="0" smtClean="0"/>
              <a:t>التخلق يعني اتباع</a:t>
            </a:r>
            <a:r>
              <a:rPr lang="ar-SA" dirty="0" smtClean="0"/>
              <a:t> معركة مستمرة ضد 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الميل الأول</a:t>
            </a:r>
            <a:r>
              <a:rPr lang="ar-TN" b="1" dirty="0" smtClean="0">
                <a:solidFill>
                  <a:schemeClr val="accent6">
                    <a:lumMod val="50000"/>
                  </a:schemeClr>
                </a:solidFill>
              </a:rPr>
              <a:t>ي</a:t>
            </a: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TN" dirty="0" smtClean="0"/>
              <a:t>الذي</a:t>
            </a:r>
            <a:r>
              <a:rPr lang="ar-SA" dirty="0" smtClean="0"/>
              <a:t> </a:t>
            </a:r>
            <a:r>
              <a:rPr lang="ar-TN" dirty="0" smtClean="0"/>
              <a:t>ي</a:t>
            </a:r>
            <a:r>
              <a:rPr lang="ar-SA" dirty="0" smtClean="0"/>
              <a:t>شدنا </a:t>
            </a:r>
            <a:r>
              <a:rPr lang="ar-TN" dirty="0" smtClean="0"/>
              <a:t>نحو</a:t>
            </a:r>
            <a:r>
              <a:rPr lang="ar-SA" dirty="0" smtClean="0"/>
              <a:t> القسوة و العمل الغير أخلاقي، التي كانت مقبولة تماما في العصور </a:t>
            </a:r>
            <a:r>
              <a:rPr lang="ar-SA" dirty="0" err="1" smtClean="0"/>
              <a:t>القديمة ،</a:t>
            </a:r>
            <a:r>
              <a:rPr lang="ar-SA" dirty="0" smtClean="0"/>
              <a:t> </a:t>
            </a:r>
            <a:r>
              <a:rPr lang="ar-TN" dirty="0" smtClean="0"/>
              <a:t>لكنها أصبحت تحاكم في هذا العصر.</a:t>
            </a:r>
          </a:p>
          <a:p>
            <a:r>
              <a:rPr lang="ar-SA" dirty="0" smtClean="0"/>
              <a:t> المبدأ الأساسي </a:t>
            </a:r>
            <a:r>
              <a:rPr lang="ar-SA" dirty="0" err="1" smtClean="0"/>
              <a:t>للبقاء (</a:t>
            </a:r>
            <a:r>
              <a:rPr lang="ar-TN" dirty="0" smtClean="0"/>
              <a:t>ال</a:t>
            </a:r>
            <a:r>
              <a:rPr lang="ar-SA" dirty="0" smtClean="0"/>
              <a:t>قتل، وتجنب التعرض للقتل</a:t>
            </a:r>
            <a:r>
              <a:rPr lang="ar-SA" dirty="0" err="1" smtClean="0"/>
              <a:t>)</a:t>
            </a:r>
            <a:r>
              <a:rPr lang="ar-SA" dirty="0" smtClean="0"/>
              <a:t> </a:t>
            </a:r>
            <a:r>
              <a:rPr lang="ar-TN" dirty="0" smtClean="0"/>
              <a:t>استبدل</a:t>
            </a:r>
            <a:r>
              <a:rPr lang="ar-SA" dirty="0" smtClean="0"/>
              <a:t> </a:t>
            </a:r>
            <a:r>
              <a:rPr lang="ar-TN" dirty="0" smtClean="0"/>
              <a:t>ب</a:t>
            </a:r>
            <a:r>
              <a:rPr lang="ar-SA" dirty="0" smtClean="0"/>
              <a:t>مبدأ </a:t>
            </a:r>
            <a:r>
              <a:rPr lang="ar-TN" dirty="0" smtClean="0"/>
              <a:t>جديد </a:t>
            </a:r>
            <a:r>
              <a:rPr lang="ar-SA" dirty="0" err="1" smtClean="0"/>
              <a:t>يتلائم</a:t>
            </a:r>
            <a:r>
              <a:rPr lang="ar-SA" dirty="0" smtClean="0"/>
              <a:t> مع عصرنا </a:t>
            </a:r>
            <a:r>
              <a:rPr lang="ar-SA" dirty="0" err="1" smtClean="0"/>
              <a:t>الحالي (</a:t>
            </a:r>
            <a:r>
              <a:rPr lang="ar-TN" dirty="0" smtClean="0"/>
              <a:t>الانتصار،</a:t>
            </a:r>
            <a:r>
              <a:rPr lang="ar-SA" dirty="0" smtClean="0"/>
              <a:t> وتجنب</a:t>
            </a:r>
            <a:r>
              <a:rPr lang="ar-TN" dirty="0" smtClean="0"/>
              <a:t> الهزيمة</a:t>
            </a:r>
            <a:r>
              <a:rPr lang="ar-TN" dirty="0" err="1" smtClean="0"/>
              <a:t>).</a:t>
            </a:r>
            <a:endParaRPr lang="ar-SA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accent5"/>
                </a:solidFill>
                <a:cs typeface="PT Bold Heading" pitchFamily="2" charset="-78"/>
              </a:rPr>
              <a:t>مكانة الأخلاق في الإسلام</a:t>
            </a:r>
            <a:endParaRPr lang="fr-FR" dirty="0">
              <a:solidFill>
                <a:schemeClr val="accent5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3"/>
          </p:nvPr>
        </p:nvSpPr>
        <p:spPr>
          <a:xfrm>
            <a:off x="416496" y="1600203"/>
            <a:ext cx="8997866" cy="4525963"/>
          </a:xfrm>
        </p:spPr>
        <p:txBody>
          <a:bodyPr/>
          <a:lstStyle/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يوجد في القرآن الكريم أكثر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من 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(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100 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) آية تتحدث عن المهنة</a:t>
            </a:r>
          </a:p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أحد الركائز الأساسية للعقيدة الإسلامية، والحضارة الإسلامية</a:t>
            </a:r>
          </a:p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endParaRPr lang="ar-SA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نوح ع س نجاراً يأكل من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كسبه،</a:t>
            </a:r>
            <a:endParaRPr lang="ar-SA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 إدريس ع س كان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خياطاً،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</a:p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وإبراهيم ع س كان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بزازاً،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</a:p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وداود ع س كان يأكل من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كسبه،</a:t>
            </a:r>
            <a:endParaRPr lang="ar-SA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وزكريا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 عليه السلام كان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نجاراً،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</a:p>
          <a:p>
            <a:pPr marL="365760" indent="-283464">
              <a:lnSpc>
                <a:spcPct val="80000"/>
              </a:lnSpc>
              <a:defRPr/>
            </a:pPr>
            <a:endParaRPr lang="ar-SA" dirty="0" smtClean="0">
              <a:solidFill>
                <a:schemeClr val="accent5">
                  <a:lumMod val="25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3"/>
          </p:nvPr>
        </p:nvSpPr>
        <p:spPr>
          <a:xfrm>
            <a:off x="488504" y="1600203"/>
            <a:ext cx="8925859" cy="4525963"/>
          </a:xfrm>
        </p:spPr>
        <p:txBody>
          <a:bodyPr/>
          <a:lstStyle/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r>
              <a:rPr lang="ar-SA" dirty="0" smtClean="0">
                <a:solidFill>
                  <a:schemeClr val="accent6">
                    <a:lumMod val="25000"/>
                  </a:schemeClr>
                </a:solidFill>
              </a:rPr>
              <a:t>وجاءت أخلاق محمد كتطبيقٍ عملي لأخلاقيات العمل، حيث كان النبي الكريم صلى الله عليه وسلم يعمل في شبابه راعياً للغنم على قراريط لأهل </a:t>
            </a:r>
            <a:r>
              <a:rPr lang="ar-SA" dirty="0" err="1" smtClean="0">
                <a:solidFill>
                  <a:schemeClr val="accent6">
                    <a:lumMod val="25000"/>
                  </a:schemeClr>
                </a:solidFill>
              </a:rPr>
              <a:t>مكة </a:t>
            </a:r>
            <a:r>
              <a:rPr lang="ar-SA" dirty="0" smtClean="0">
                <a:solidFill>
                  <a:schemeClr val="accent6">
                    <a:lumMod val="25000"/>
                  </a:schemeClr>
                </a:solidFill>
              </a:rPr>
              <a:t>- وبيَّن أن كلَّ الأنبياء عليهم السلام قد رعوا الغنم، وعمل لخديجة رضي الله في التجارة، فنجحت تجارتها وبورك فيها، وعرضت نفسها عليه وقالت: يا ابن عم، إني قد رغبت فيك لقرابتك وسطتك في قومك، وأمانتك، وحسن خلقك، وصدق حديثك.</a:t>
            </a:r>
          </a:p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endParaRPr lang="ar-SA" b="1" dirty="0" smtClean="0">
              <a:solidFill>
                <a:schemeClr val="accent5">
                  <a:lumMod val="25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3"/>
          </p:nvPr>
        </p:nvSpPr>
        <p:spPr>
          <a:xfrm>
            <a:off x="488504" y="1600203"/>
            <a:ext cx="8925859" cy="4525963"/>
          </a:xfrm>
        </p:spPr>
        <p:txBody>
          <a:bodyPr/>
          <a:lstStyle/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الأول: كثرة النصوص الواردة فيها في الكتاب والسنة: ففي القرآن الكريم أكثر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من 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(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300 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) آية تتحدث عن الفضائل الخلقية صراحةً</a:t>
            </a:r>
          </a:p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وفي السنة الشريفة أكثر من 2200 حديث في الفضائل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الخلقية .</a:t>
            </a:r>
            <a:endParaRPr lang="ar-SA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الثاني: المنزلة العظيمة التي جعلت لها في ميزان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الإسلام 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: حيث مدِح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بها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 النبي صلى الله عليه وسلم في قوله سبحانه   </a:t>
            </a:r>
            <a:r>
              <a:rPr lang="en-US" dirty="0" smtClean="0">
                <a:solidFill>
                  <a:schemeClr val="accent5">
                    <a:lumMod val="25000"/>
                  </a:schemeClr>
                </a:solidFill>
              </a:rPr>
              <a:t>]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وَإِنَّكَ لَعَلى خُلُقٍ عَظِيمٍ </a:t>
            </a:r>
            <a:r>
              <a:rPr lang="en-US" dirty="0" smtClean="0">
                <a:solidFill>
                  <a:schemeClr val="accent5">
                    <a:lumMod val="25000"/>
                  </a:schemeClr>
                </a:solidFill>
              </a:rPr>
              <a:t>[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</a:p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وجعل النبي صلى الله عليه وسلم أعلى درجة في الجنة لمن حسُن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خلقه 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،وبيَّن أن رسالته جاءت لتكمِّل مكارم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الأخلاق 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،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فقال 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" إنما بعثت لأتمم مكارم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الأخلاق"</a:t>
            </a:r>
            <a:endParaRPr lang="ar-SA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وبيَّن صلى الله عليه وسلم  أن أكمل المؤمنين إيماناً أحسنهم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خلُقاً.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 وبيَّن أن أثقل شيء في ميزان الأعمال يوم القيامة الخلق الحسن.</a:t>
            </a:r>
          </a:p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3"/>
          </p:nvPr>
        </p:nvSpPr>
        <p:spPr>
          <a:xfrm>
            <a:off x="416496" y="1600203"/>
            <a:ext cx="8997866" cy="4525963"/>
          </a:xfrm>
        </p:spPr>
        <p:txBody>
          <a:bodyPr/>
          <a:lstStyle/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مفهوم الاخلاق من حيث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المعنى 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،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هو :</a:t>
            </a:r>
            <a:endParaRPr lang="ar-SA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endParaRPr lang="ar-SA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”صفة مستقرة في النفس ذات آثار في السلوك محمودة أو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مذمومة ”</a:t>
            </a:r>
            <a:endParaRPr lang="ar-SA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فالمنظومة الاخلاقية هي: مجموعة القواعد والمبادئ المجردة التي يخضع لها الإنسان في تصرفاته، ويحتكم إليها في تقييم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سلوكه 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، وتوصف بالحسن أو بالقبح.</a:t>
            </a:r>
          </a:p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endParaRPr lang="ar-SA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وبعد ذكر تعريف الأخلاق، نستطيع أن نعرِّف</a:t>
            </a:r>
            <a:r>
              <a:rPr lang="ar-SA" u="sng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أخلاق العمل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بأنها :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</a:p>
          <a:p>
            <a:pPr marL="365760" indent="-283464">
              <a:lnSpc>
                <a:spcPct val="80000"/>
              </a:lnSpc>
              <a:buFont typeface="Wingdings 2"/>
              <a:buChar char=""/>
              <a:defRPr/>
            </a:pP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”المبادئ التي تعدّ أساساً للسلوك المطلوب لأفراد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المهنة </a:t>
            </a:r>
            <a:r>
              <a:rPr lang="ar-SA" dirty="0" smtClean="0">
                <a:solidFill>
                  <a:schemeClr val="accent5">
                    <a:lumMod val="25000"/>
                  </a:schemeClr>
                </a:solidFill>
              </a:rPr>
              <a:t>، والمعايير التي تعتمد عليها المنظمة في تقييم أدائهم إيجاباً </a:t>
            </a:r>
            <a:r>
              <a:rPr lang="ar-SA" dirty="0" err="1" smtClean="0">
                <a:solidFill>
                  <a:schemeClr val="accent5">
                    <a:lumMod val="25000"/>
                  </a:schemeClr>
                </a:solidFill>
              </a:rPr>
              <a:t>وسلباً.“</a:t>
            </a:r>
            <a:endParaRPr lang="ar-SA" dirty="0" smtClean="0">
              <a:solidFill>
                <a:schemeClr val="accent5">
                  <a:lumMod val="25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-171400"/>
            <a:ext cx="8915400" cy="1143000"/>
          </a:xfrm>
        </p:spPr>
        <p:txBody>
          <a:bodyPr/>
          <a:lstStyle/>
          <a:p>
            <a:r>
              <a:rPr lang="ar-TN" dirty="0" smtClean="0"/>
              <a:t>الأخلاقيات لن تكتسب أبدا</a:t>
            </a:r>
            <a:r>
              <a:rPr lang="ar-SA" dirty="0" smtClean="0"/>
              <a:t> </a:t>
            </a:r>
            <a:r>
              <a:rPr lang="ar-SA" dirty="0" err="1" smtClean="0"/>
              <a:t>...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3"/>
          </p:nvPr>
        </p:nvSpPr>
        <p:spPr>
          <a:xfrm>
            <a:off x="416496" y="1268760"/>
            <a:ext cx="8997866" cy="5040560"/>
          </a:xfrm>
        </p:spPr>
        <p:txBody>
          <a:bodyPr/>
          <a:lstStyle/>
          <a:p>
            <a:r>
              <a:rPr lang="ar-TN" sz="2400" dirty="0" smtClean="0"/>
              <a:t>”</a:t>
            </a:r>
            <a:r>
              <a:rPr lang="ar-TN" sz="2400" dirty="0" err="1" smtClean="0"/>
              <a:t>الإ</a:t>
            </a:r>
            <a:r>
              <a:rPr lang="ar-SA" sz="2400" dirty="0" err="1" smtClean="0"/>
              <a:t>نسان</a:t>
            </a:r>
            <a:r>
              <a:rPr lang="ar-SA" sz="2400" dirty="0" smtClean="0"/>
              <a:t> كائن بيولوجي نفسي اجتماعي</a:t>
            </a:r>
            <a:r>
              <a:rPr lang="ar-TN" sz="2400" dirty="0" err="1" smtClean="0"/>
              <a:t>“</a:t>
            </a:r>
            <a:r>
              <a:rPr lang="ar-SA" sz="2400" dirty="0" smtClean="0"/>
              <a:t> ذو ثلاث انتماءات </a:t>
            </a:r>
            <a:r>
              <a:rPr lang="fr-FR" sz="2400" dirty="0" smtClean="0"/>
              <a:t>(Edgar Morin, 1973)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ـ انتماء بيولوجي</a:t>
            </a:r>
          </a:p>
          <a:p>
            <a:r>
              <a:rPr lang="ar-SA" sz="2400" dirty="0" smtClean="0"/>
              <a:t>ـ انتماء اجتماعي</a:t>
            </a:r>
          </a:p>
          <a:p>
            <a:r>
              <a:rPr lang="ar-SA" sz="2400" dirty="0" smtClean="0"/>
              <a:t>ـ انتماء نفسي </a:t>
            </a:r>
          </a:p>
          <a:p>
            <a:endParaRPr lang="ar-SA" sz="2400" dirty="0" smtClean="0"/>
          </a:p>
          <a:p>
            <a:r>
              <a:rPr lang="ar-SA" sz="2400" dirty="0" smtClean="0"/>
              <a:t>اختلاف </a:t>
            </a:r>
            <a:r>
              <a:rPr lang="ar-SA" sz="2400" dirty="0" err="1" smtClean="0"/>
              <a:t>المبادئ </a:t>
            </a:r>
            <a:r>
              <a:rPr lang="ar-SA" sz="2400" dirty="0" smtClean="0"/>
              <a:t>(اختلاف في المفهوم الذي نعطيه للقيمة) يؤدي لتباين في الأخلاقيات.</a:t>
            </a:r>
          </a:p>
          <a:p>
            <a:endParaRPr lang="ar-SA" sz="2400" dirty="0" smtClean="0"/>
          </a:p>
          <a:p>
            <a:r>
              <a:rPr lang="ar-SA" sz="2400" dirty="0" smtClean="0"/>
              <a:t>القيمة </a:t>
            </a:r>
            <a:r>
              <a:rPr lang="fr-FR" sz="2400" dirty="0" smtClean="0"/>
              <a:t>: </a:t>
            </a:r>
            <a:r>
              <a:rPr lang="ar-SA" sz="2400" dirty="0" err="1" smtClean="0"/>
              <a:t>العمل </a:t>
            </a:r>
            <a:r>
              <a:rPr lang="ar-SA" sz="2400" dirty="0" smtClean="0"/>
              <a:t>( </a:t>
            </a:r>
            <a:r>
              <a:rPr lang="ar-SA" sz="2400" dirty="0" err="1" smtClean="0"/>
              <a:t>محايد )</a:t>
            </a:r>
            <a:r>
              <a:rPr lang="fr-FR" sz="2400" dirty="0" smtClean="0"/>
              <a:t> /</a:t>
            </a:r>
            <a:r>
              <a:rPr lang="ar-SA" sz="2400" dirty="0" smtClean="0"/>
              <a:t> النجاح</a:t>
            </a:r>
          </a:p>
          <a:p>
            <a:r>
              <a:rPr lang="ar-SA" sz="2400" dirty="0" smtClean="0"/>
              <a:t>المبدأ</a:t>
            </a:r>
            <a:r>
              <a:rPr lang="fr-FR" sz="2400" dirty="0" smtClean="0"/>
              <a:t> : </a:t>
            </a:r>
            <a:r>
              <a:rPr lang="ar-SA" sz="2400" dirty="0" smtClean="0"/>
              <a:t> الاتقان و التفاني</a:t>
            </a:r>
            <a:r>
              <a:rPr lang="fr-FR" sz="2400" dirty="0" smtClean="0"/>
              <a:t>/</a:t>
            </a:r>
            <a:r>
              <a:rPr lang="ar-SA" sz="2400" dirty="0" smtClean="0"/>
              <a:t> الغاية تبرر الوسيلة</a:t>
            </a:r>
          </a:p>
          <a:p>
            <a:r>
              <a:rPr lang="ar-TN" sz="2400" dirty="0" smtClean="0"/>
              <a:t>حب الربح</a:t>
            </a:r>
            <a:r>
              <a:rPr lang="ar-SA" sz="2400" dirty="0" smtClean="0"/>
              <a:t> </a:t>
            </a:r>
            <a:r>
              <a:rPr lang="ar-SA" sz="2400" dirty="0" err="1" smtClean="0"/>
              <a:t>والسلطة،</a:t>
            </a:r>
            <a:r>
              <a:rPr lang="ar-SA" sz="2400" dirty="0" smtClean="0"/>
              <a:t> </a:t>
            </a:r>
            <a:r>
              <a:rPr lang="ar-TN" sz="2400" dirty="0" smtClean="0"/>
              <a:t>البحث</a:t>
            </a:r>
            <a:r>
              <a:rPr lang="ar-SA" sz="2400" dirty="0" smtClean="0"/>
              <a:t> عن الشهرة </a:t>
            </a:r>
            <a:r>
              <a:rPr lang="ar-TN" sz="2400" dirty="0" smtClean="0"/>
              <a:t>كل هذا يمحو</a:t>
            </a:r>
            <a:r>
              <a:rPr lang="ar-SA" sz="2400" dirty="0" smtClean="0"/>
              <a:t> أي </a:t>
            </a:r>
            <a:r>
              <a:rPr lang="ar-SA" sz="2400" dirty="0" err="1" smtClean="0"/>
              <a:t>وازع </a:t>
            </a:r>
            <a:r>
              <a:rPr lang="ar-SA" sz="2400" dirty="0" smtClean="0"/>
              <a:t>(قلق </a:t>
            </a:r>
            <a:r>
              <a:rPr lang="ar-TN" sz="2400" dirty="0" smtClean="0"/>
              <a:t>بخصوص </a:t>
            </a:r>
            <a:r>
              <a:rPr lang="ar-SA" sz="2400" dirty="0" smtClean="0"/>
              <a:t>نقطة أخلاقية</a:t>
            </a:r>
            <a:r>
              <a:rPr lang="ar-SA" sz="2400" dirty="0" err="1" smtClean="0"/>
              <a:t>)</a:t>
            </a:r>
            <a:r>
              <a:rPr lang="ar-SA" sz="2400" dirty="0" smtClean="0"/>
              <a:t> </a:t>
            </a:r>
            <a:r>
              <a:rPr lang="fr-FR" sz="2400" dirty="0" err="1" smtClean="0"/>
              <a:t>Scruples</a:t>
            </a:r>
            <a:endParaRPr lang="ar-SA" sz="2400" dirty="0" smtClean="0"/>
          </a:p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3"/>
          </p:nvPr>
        </p:nvSpPr>
        <p:spPr>
          <a:xfrm>
            <a:off x="488504" y="1600201"/>
            <a:ext cx="8925858" cy="4525963"/>
          </a:xfrm>
        </p:spPr>
        <p:txBody>
          <a:bodyPr/>
          <a:lstStyle/>
          <a:p>
            <a:r>
              <a:rPr lang="ar-SA" dirty="0" smtClean="0"/>
              <a:t>نشعر أنه </a:t>
            </a:r>
            <a:r>
              <a:rPr lang="ar-TN" dirty="0" smtClean="0"/>
              <a:t>حالما يقع التخفيف من الواجبات التي تضع أمة في </a:t>
            </a:r>
            <a:r>
              <a:rPr lang="ar-SA" dirty="0" smtClean="0"/>
              <a:t> قالب من </a:t>
            </a:r>
            <a:r>
              <a:rPr lang="ar-TN" dirty="0" smtClean="0"/>
              <a:t>الحضارة إلا ويطفو</a:t>
            </a:r>
            <a:r>
              <a:rPr lang="ar-SA" dirty="0" smtClean="0"/>
              <a:t> على السطح الإنسان </a:t>
            </a:r>
            <a:r>
              <a:rPr lang="ar-SA" dirty="0" err="1" smtClean="0"/>
              <a:t>البدائي .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r>
              <a:rPr lang="ar-TN" dirty="0" err="1" smtClean="0"/>
              <a:t>”</a:t>
            </a:r>
            <a:r>
              <a:rPr lang="ar-SA" dirty="0" smtClean="0"/>
              <a:t>كل </a:t>
            </a:r>
            <a:r>
              <a:rPr lang="ar-SA" dirty="0" smtClean="0">
                <a:solidFill>
                  <a:srgbClr val="FF0000"/>
                </a:solidFill>
              </a:rPr>
              <a:t>الحروب</a:t>
            </a:r>
            <a:r>
              <a:rPr lang="ar-SA" dirty="0" smtClean="0"/>
              <a:t> هي مسائل </a:t>
            </a:r>
            <a:r>
              <a:rPr lang="ar-SA" dirty="0" err="1" smtClean="0">
                <a:solidFill>
                  <a:srgbClr val="FF0000"/>
                </a:solidFill>
              </a:rPr>
              <a:t>شرف</a:t>
            </a:r>
            <a:r>
              <a:rPr lang="ar-SA" dirty="0" err="1" smtClean="0"/>
              <a:t>" </a:t>
            </a:r>
            <a:r>
              <a:rPr lang="ar-SA" dirty="0" smtClean="0"/>
              <a:t>( </a:t>
            </a:r>
            <a:r>
              <a:rPr lang="ar-SA" dirty="0" err="1" smtClean="0"/>
              <a:t>آلان</a:t>
            </a:r>
            <a:r>
              <a:rPr lang="ar-TN" dirty="0" smtClean="0"/>
              <a:t> </a:t>
            </a:r>
            <a:r>
              <a:rPr lang="fr-FR" dirty="0" smtClean="0"/>
              <a:t>،</a:t>
            </a:r>
            <a:r>
              <a:rPr lang="ar-TN" dirty="0" smtClean="0"/>
              <a:t> </a:t>
            </a:r>
            <a:r>
              <a:rPr lang="ar-TN" dirty="0" err="1" smtClean="0"/>
              <a:t>سرنين</a:t>
            </a:r>
            <a:r>
              <a:rPr lang="fr-FR" dirty="0" smtClean="0"/>
              <a:t> ، </a:t>
            </a:r>
            <a:r>
              <a:rPr lang="ar-TN" dirty="0" err="1" smtClean="0"/>
              <a:t>لافون</a:t>
            </a:r>
            <a:r>
              <a:rPr lang="ar-TN" dirty="0" smtClean="0"/>
              <a:t>، 1985</a:t>
            </a:r>
            <a:r>
              <a:rPr lang="ar-TN" dirty="0" err="1" smtClean="0"/>
              <a:t>)</a:t>
            </a:r>
            <a:r>
              <a:rPr lang="fr-FR" dirty="0" smtClean="0"/>
              <a:t>.</a:t>
            </a:r>
            <a:endParaRPr lang="ar-SA" dirty="0" smtClean="0"/>
          </a:p>
          <a:p>
            <a:r>
              <a:rPr lang="fr-FR" dirty="0" smtClean="0"/>
              <a:t>Helen of </a:t>
            </a:r>
            <a:r>
              <a:rPr lang="fr-FR" dirty="0" err="1" smtClean="0"/>
              <a:t>troy</a:t>
            </a:r>
            <a:r>
              <a:rPr lang="ar-SA" dirty="0" smtClean="0"/>
              <a:t> الأساطير </a:t>
            </a:r>
            <a:r>
              <a:rPr lang="ar-SA" dirty="0" err="1" smtClean="0"/>
              <a:t>اليونانية </a:t>
            </a:r>
            <a:r>
              <a:rPr lang="ar-SA" dirty="0" smtClean="0"/>
              <a:t>، حرب دامت 800 سنة.</a:t>
            </a:r>
            <a:endParaRPr lang="fr-FR" dirty="0" smtClean="0"/>
          </a:p>
          <a:p>
            <a:endParaRPr lang="ar-SA" dirty="0" smtClean="0"/>
          </a:p>
          <a:p>
            <a:r>
              <a:rPr lang="ar-SA" dirty="0" smtClean="0"/>
              <a:t>الحرب </a:t>
            </a:r>
            <a:r>
              <a:rPr lang="fr-FR" dirty="0" smtClean="0"/>
              <a:t>: </a:t>
            </a:r>
            <a:r>
              <a:rPr lang="ar-SA" dirty="0" smtClean="0"/>
              <a:t>عمل غير أخلاقي</a:t>
            </a:r>
            <a:endParaRPr lang="ar-TN" dirty="0" smtClean="0"/>
          </a:p>
          <a:p>
            <a:r>
              <a:rPr lang="ar-TN" dirty="0" smtClean="0"/>
              <a:t>ال</a:t>
            </a:r>
            <a:r>
              <a:rPr lang="ar-SA" dirty="0" smtClean="0"/>
              <a:t>شرف </a:t>
            </a:r>
            <a:r>
              <a:rPr lang="fr-FR" dirty="0" smtClean="0"/>
              <a:t>: </a:t>
            </a:r>
            <a:r>
              <a:rPr lang="ar-TN" dirty="0" smtClean="0"/>
              <a:t>قيمة</a:t>
            </a:r>
            <a:endParaRPr lang="ar-SA" dirty="0" smtClean="0"/>
          </a:p>
          <a:p>
            <a:endParaRPr lang="ar-TN" dirty="0" smtClean="0"/>
          </a:p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8464" y="557808"/>
            <a:ext cx="9282236" cy="1143000"/>
          </a:xfrm>
        </p:spPr>
        <p:txBody>
          <a:bodyPr/>
          <a:lstStyle/>
          <a:p>
            <a:pPr lvl="0"/>
            <a:r>
              <a:rPr lang="ar-SA" sz="3200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الأخلاق</a:t>
            </a:r>
            <a:r>
              <a:rPr lang="ar-TN" sz="3200" dirty="0" err="1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يات</a:t>
            </a:r>
            <a:r>
              <a:rPr lang="ar-SA" sz="3200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، الأخلاق وأخلاق</a:t>
            </a:r>
            <a:r>
              <a:rPr lang="ar-TN" sz="3200" dirty="0" err="1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يات</a:t>
            </a:r>
            <a:r>
              <a:rPr lang="ar-SA" sz="3200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ar-SA" sz="3200" dirty="0" err="1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المهنة </a:t>
            </a:r>
            <a:r>
              <a:rPr lang="ar-SA" sz="3200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: ه</a:t>
            </a:r>
            <a:r>
              <a:rPr lang="ar-TN" sz="3200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ل يمثلون</a:t>
            </a:r>
            <a:r>
              <a:rPr lang="ar-SA" sz="3200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 النموذج</a:t>
            </a:r>
            <a:r>
              <a:rPr lang="ar-TN" sz="3200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 نفسه</a:t>
            </a:r>
            <a:r>
              <a:rPr lang="ar-SA" sz="3200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ar-SA" sz="3200" dirty="0" err="1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؟</a:t>
            </a:r>
            <a:r>
              <a:rPr lang="fr-FR" b="1" dirty="0" smtClean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fr-FR" b="1" dirty="0" smtClean="0">
                <a:solidFill>
                  <a:schemeClr val="tx1"/>
                </a:solidFill>
                <a:latin typeface="Calibri" pitchFamily="34" charset="0"/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3"/>
          </p:nvPr>
        </p:nvSpPr>
        <p:spPr>
          <a:xfrm>
            <a:off x="488504" y="1340768"/>
            <a:ext cx="8925858" cy="4525963"/>
          </a:xfrm>
        </p:spPr>
        <p:txBody>
          <a:bodyPr/>
          <a:lstStyle/>
          <a:p>
            <a:r>
              <a:rPr lang="ar-SA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الأخلاق</a:t>
            </a:r>
            <a:r>
              <a:rPr lang="ar-TN" dirty="0" err="1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يات</a:t>
            </a:r>
            <a:r>
              <a:rPr lang="ar-SA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:  </a:t>
            </a:r>
            <a:r>
              <a:rPr lang="ar-SA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ar-SA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 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The </a:t>
            </a:r>
            <a:r>
              <a:rPr lang="fr-FR" dirty="0" err="1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ethics</a:t>
            </a:r>
            <a:r>
              <a:rPr lang="ar-SA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ar-SA" dirty="0" smtClean="0"/>
              <a:t>القيم و المعايير الأخلاقية التي يستند لها أفراد المجتمع لغرض التمييز بين ما هو صحيح و ما هو خطأ</a:t>
            </a:r>
            <a:endParaRPr lang="ar-SA" dirty="0" smtClean="0">
              <a:solidFill>
                <a:schemeClr val="accent5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ar-SA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الأخلاق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  </a:t>
            </a:r>
            <a:r>
              <a:rPr lang="ar-SA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The </a:t>
            </a:r>
            <a:r>
              <a:rPr lang="fr-FR" dirty="0" err="1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morality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   : </a:t>
            </a:r>
            <a:r>
              <a:rPr lang="ar-SA" dirty="0" smtClean="0"/>
              <a:t>جميع قواعد السلوك في المطلق وهي جماعية وتنطبق على كل من يريد أن يعمل </a:t>
            </a:r>
            <a:r>
              <a:rPr lang="ar-SA" dirty="0" err="1" smtClean="0"/>
              <a:t>بها.</a:t>
            </a:r>
            <a:endParaRPr lang="ar-SA" dirty="0" smtClean="0">
              <a:solidFill>
                <a:schemeClr val="accent5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ar-SA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أخلاق</a:t>
            </a:r>
            <a:r>
              <a:rPr lang="ar-TN" dirty="0" err="1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يات</a:t>
            </a:r>
            <a:r>
              <a:rPr lang="ar-SA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 المهنة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     Business </a:t>
            </a:r>
            <a:r>
              <a:rPr lang="fr-FR" dirty="0" err="1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ethics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 or codes of </a:t>
            </a:r>
            <a:r>
              <a:rPr lang="fr-FR" dirty="0" err="1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conducts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 : </a:t>
            </a:r>
          </a:p>
          <a:p>
            <a:r>
              <a:rPr lang="ar-SA" dirty="0" smtClean="0"/>
              <a:t>هي مجموعة القواعد المعترف </a:t>
            </a:r>
            <a:r>
              <a:rPr lang="ar-SA" dirty="0" err="1" smtClean="0"/>
              <a:t>بها</a:t>
            </a:r>
            <a:r>
              <a:rPr lang="ar-SA" dirty="0" smtClean="0"/>
              <a:t> في مهنة ما للدفاع عن مصالح </a:t>
            </a:r>
            <a:r>
              <a:rPr lang="ar-SA" dirty="0" err="1" smtClean="0"/>
              <a:t>الجميع.</a:t>
            </a:r>
            <a:r>
              <a:rPr lang="ar-SA" dirty="0" smtClean="0"/>
              <a:t>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sz="half" idx="13"/>
          </p:nvPr>
        </p:nvGraphicFramePr>
        <p:xfrm>
          <a:off x="632520" y="3933056"/>
          <a:ext cx="8928992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2463"/>
                <a:gridCol w="4466529"/>
              </a:tblGrid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b="0" dirty="0" smtClean="0">
                          <a:solidFill>
                            <a:schemeClr val="tx1"/>
                          </a:solidFill>
                        </a:rPr>
                        <a:t>تقبل </a:t>
                      </a:r>
                      <a:r>
                        <a:rPr lang="ar-SA" b="0" dirty="0" err="1" smtClean="0">
                          <a:solidFill>
                            <a:schemeClr val="tx1"/>
                          </a:solidFill>
                        </a:rPr>
                        <a:t>المناقشة </a:t>
                      </a:r>
                      <a:r>
                        <a:rPr lang="ar-SA" b="0" dirty="0" smtClean="0">
                          <a:solidFill>
                            <a:schemeClr val="tx1"/>
                          </a:solidFill>
                        </a:rPr>
                        <a:t>،</a:t>
                      </a:r>
                      <a:r>
                        <a:rPr lang="ar-SA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b="0" dirty="0" smtClean="0">
                          <a:solidFill>
                            <a:schemeClr val="tx1"/>
                          </a:solidFill>
                        </a:rPr>
                        <a:t>الجدال، المفارقات</a:t>
                      </a:r>
                      <a:endParaRPr lang="fr-FR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b="0" dirty="0" smtClean="0">
                          <a:solidFill>
                            <a:schemeClr val="tx1"/>
                          </a:solidFill>
                        </a:rPr>
                        <a:t>لا تقبل </a:t>
                      </a:r>
                      <a:r>
                        <a:rPr lang="ar-SA" b="0" dirty="0" err="1" smtClean="0">
                          <a:solidFill>
                            <a:schemeClr val="tx1"/>
                          </a:solidFill>
                        </a:rPr>
                        <a:t>المناقشة </a:t>
                      </a:r>
                      <a:r>
                        <a:rPr lang="ar-SA" b="0" dirty="0" smtClean="0">
                          <a:solidFill>
                            <a:schemeClr val="tx1"/>
                          </a:solidFill>
                        </a:rPr>
                        <a:t>، الجدال، المفارقات</a:t>
                      </a:r>
                      <a:r>
                        <a:rPr lang="ar-SA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err="1" smtClean="0"/>
                        <a:t>ضرفية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err="1" smtClean="0"/>
                        <a:t>لايمكن</a:t>
                      </a:r>
                      <a:r>
                        <a:rPr lang="ar-SA" baseline="0" dirty="0" smtClean="0"/>
                        <a:t> أن تكون </a:t>
                      </a:r>
                      <a:r>
                        <a:rPr lang="ar-SA" baseline="0" dirty="0" err="1" smtClean="0"/>
                        <a:t>ضرفية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632520" y="1556792"/>
          <a:ext cx="8928992" cy="2368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496"/>
                <a:gridCol w="4464496"/>
              </a:tblGrid>
              <a:tr h="5180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الأخلاق</a:t>
                      </a:r>
                      <a:r>
                        <a:rPr lang="ar-TN" dirty="0" err="1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يات</a:t>
                      </a:r>
                      <a:endParaRPr lang="fr-FR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الأخلاق</a:t>
                      </a:r>
                      <a:endParaRPr lang="fr-FR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</a:tr>
              <a:tr h="518040">
                <a:tc>
                  <a:txBody>
                    <a:bodyPr/>
                    <a:lstStyle/>
                    <a:p>
                      <a:r>
                        <a:rPr lang="ar-SA" dirty="0" smtClean="0"/>
                        <a:t>العمل</a:t>
                      </a:r>
                      <a:r>
                        <a:rPr lang="ar-SA" baseline="0" dirty="0" smtClean="0"/>
                        <a:t> </a:t>
                      </a:r>
                      <a:r>
                        <a:rPr lang="ar-SA" dirty="0" smtClean="0"/>
                        <a:t>وفق ما تعتبر النفس جيد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العمل</a:t>
                      </a:r>
                      <a:r>
                        <a:rPr lang="ar-SA" baseline="0" dirty="0" smtClean="0"/>
                        <a:t> وفق ما يبرز من الخارج كإلزامي </a:t>
                      </a:r>
                      <a:endParaRPr lang="fr-FR" dirty="0"/>
                    </a:p>
                  </a:txBody>
                  <a:tcPr/>
                </a:tc>
              </a:tr>
              <a:tr h="692111">
                <a:tc>
                  <a:txBody>
                    <a:bodyPr/>
                    <a:lstStyle/>
                    <a:p>
                      <a:r>
                        <a:rPr lang="ar-SA" dirty="0" smtClean="0"/>
                        <a:t>ربط العمل بكل ما يمكن الفرد من البحث عن تحقيق الذات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ربط العمل</a:t>
                      </a:r>
                      <a:r>
                        <a:rPr lang="ar-SA" baseline="0" dirty="0" smtClean="0"/>
                        <a:t> بمعايير محددة مسبقا </a:t>
                      </a:r>
                      <a:endParaRPr lang="fr-FR" dirty="0"/>
                    </a:p>
                  </a:txBody>
                  <a:tcPr/>
                </a:tc>
              </a:tr>
              <a:tr h="5180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قيمة شخصية للمعايير المرجعية ـ</a:t>
                      </a:r>
                      <a:r>
                        <a:rPr lang="ar-SA" baseline="0" dirty="0" smtClean="0"/>
                        <a:t> السعادة</a:t>
                      </a:r>
                      <a:endParaRPr lang="fr-FR" dirty="0" smtClean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قيمة عالمية للمعايير </a:t>
                      </a:r>
                      <a:r>
                        <a:rPr lang="ar-SA" dirty="0" err="1" smtClean="0"/>
                        <a:t>المرجعية </a:t>
                      </a:r>
                      <a:r>
                        <a:rPr lang="ar-SA" dirty="0" smtClean="0"/>
                        <a:t>- </a:t>
                      </a:r>
                      <a:r>
                        <a:rPr lang="ar-SA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الثروة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>
                <a:solidFill>
                  <a:srgbClr val="006600"/>
                </a:solidFill>
              </a:rPr>
              <a:t>أهمية الأخلاقيات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9029700" cy="4525963"/>
          </a:xfrm>
        </p:spPr>
        <p:txBody>
          <a:bodyPr/>
          <a:lstStyle/>
          <a:p>
            <a:pPr rtl="1"/>
            <a:r>
              <a:rPr lang="ar-SA" dirty="0">
                <a:solidFill>
                  <a:srgbClr val="A50021"/>
                </a:solidFill>
              </a:rPr>
              <a:t>أهمية </a:t>
            </a:r>
            <a:r>
              <a:rPr lang="ar-SA" dirty="0" smtClean="0">
                <a:solidFill>
                  <a:srgbClr val="A50021"/>
                </a:solidFill>
              </a:rPr>
              <a:t>الأخلاقيات </a:t>
            </a:r>
            <a:r>
              <a:rPr lang="ar-SA" dirty="0">
                <a:solidFill>
                  <a:srgbClr val="A50021"/>
                </a:solidFill>
              </a:rPr>
              <a:t>بالنسبة للفرد :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800" dirty="0"/>
              <a:t> تساعد </a:t>
            </a:r>
            <a:r>
              <a:rPr lang="ar-SA" sz="2800" dirty="0" smtClean="0"/>
              <a:t>الفرد على بناء حياة لها معنى وتشكل </a:t>
            </a:r>
            <a:r>
              <a:rPr lang="ar-SA" sz="2800" dirty="0"/>
              <a:t>شخصيته 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2800" dirty="0" smtClean="0"/>
              <a:t>تمثل </a:t>
            </a:r>
            <a:r>
              <a:rPr lang="ar-SA" sz="2800" dirty="0"/>
              <a:t>أحكاماَ معيارية في تقييم سلوك الفرد وسلوك الآخرين في بعض المواقف والتصرفات ، وتحدد إذا كانت إيجابية ومرغوبة أو غير </a:t>
            </a:r>
            <a:r>
              <a:rPr lang="ar-SA" sz="2800" dirty="0" err="1" smtClean="0"/>
              <a:t>مرغوبة.</a:t>
            </a:r>
            <a:r>
              <a:rPr lang="ar-SA" sz="2800" dirty="0" smtClean="0"/>
              <a:t> المعايير </a:t>
            </a:r>
            <a:r>
              <a:rPr lang="ar-SA" sz="2800" dirty="0" err="1" smtClean="0"/>
              <a:t>المرجعية </a:t>
            </a:r>
            <a:r>
              <a:rPr lang="ar-SA" sz="2800" dirty="0"/>
              <a:t>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800" dirty="0" smtClean="0"/>
              <a:t>تجنبه من </a:t>
            </a:r>
            <a:r>
              <a:rPr lang="ar-SA" sz="2800" dirty="0" err="1" smtClean="0"/>
              <a:t>الانحراف </a:t>
            </a:r>
            <a:r>
              <a:rPr lang="ar-SA" sz="2800" dirty="0"/>
              <a:t>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800" dirty="0"/>
              <a:t>تلعب دوراَ رئيسياَ في حل الخلافات واتخاذ القرارات عند الأفراد . </a:t>
            </a:r>
          </a:p>
          <a:p>
            <a:pPr rtl="1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65094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>
                <a:solidFill>
                  <a:srgbClr val="A50021"/>
                </a:solidFill>
              </a:rPr>
              <a:t>أهمية الأخلاقيات </a:t>
            </a:r>
            <a:r>
              <a:rPr lang="ar-SA" dirty="0">
                <a:solidFill>
                  <a:srgbClr val="A50021"/>
                </a:solidFill>
              </a:rPr>
              <a:t>بالنسبة للمجتمع :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dirty="0"/>
              <a:t>تحفظ للمجتمع تماسكه ، وتحدد له أهدافه ومثله </a:t>
            </a:r>
            <a:r>
              <a:rPr lang="ar-SA" sz="2400" dirty="0" smtClean="0"/>
              <a:t>الأعلى </a:t>
            </a:r>
            <a:r>
              <a:rPr lang="ar-SA" sz="2400" dirty="0"/>
              <a:t>ومبادئه الثابتة 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dirty="0"/>
              <a:t>تعمل كموجهات لسلوك الأفراد والجماعات ، وتقي المجتمع من الانحرافات الاجتماعية ، ولا يستقيم المجتمع بدونها 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dirty="0"/>
              <a:t>يتحقق بها الانضباط للفرد والجماعة وتنظم العلاقات في ضوء الأخلاق المستمدة من الكتاب والسنة 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dirty="0"/>
              <a:t>توجه كل نشاط إنساني نحو الأهداف السامية 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dirty="0"/>
              <a:t>تلعب الأخلاق دوراَ </a:t>
            </a:r>
            <a:r>
              <a:rPr lang="ar-SA" sz="2400" dirty="0" smtClean="0"/>
              <a:t>فعالا </a:t>
            </a:r>
            <a:r>
              <a:rPr lang="ar-SA" sz="2400" dirty="0"/>
              <a:t>في تحقيق التنمية للمجتمع 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sz="2400" dirty="0"/>
              <a:t>تؤدي دوراَ مهماَ في العلاقات الإنسانية بين أبناء المجتمع </a:t>
            </a:r>
            <a:r>
              <a:rPr lang="ar-SA" sz="2400" dirty="0" smtClean="0"/>
              <a:t>وتبعدهم </a:t>
            </a:r>
            <a:r>
              <a:rPr lang="ar-SA" sz="2400" dirty="0"/>
              <a:t>عن العنف والصراعات . </a:t>
            </a:r>
          </a:p>
          <a:p>
            <a:pPr algn="just" rtl="1"/>
            <a:endParaRPr lang="ar-SA" sz="2400" dirty="0"/>
          </a:p>
          <a:p>
            <a:pPr algn="just" rtl="1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00338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>
                <a:solidFill>
                  <a:srgbClr val="A50021"/>
                </a:solidFill>
              </a:rPr>
              <a:t>مفهوم العمل :</a:t>
            </a:r>
          </a:p>
          <a:p>
            <a:pPr algn="just" rtl="1"/>
            <a:endParaRPr lang="ar-SA" sz="1600" dirty="0"/>
          </a:p>
          <a:p>
            <a:pPr algn="just" rtl="1"/>
            <a:r>
              <a:rPr lang="ar-SA" sz="2800" dirty="0"/>
              <a:t>العمل كما جاء في القاموس هو : </a:t>
            </a:r>
            <a:r>
              <a:rPr lang="ar-SA" sz="2800" dirty="0" smtClean="0"/>
              <a:t>المهنة </a:t>
            </a:r>
            <a:r>
              <a:rPr lang="ar-SA" sz="2800" dirty="0"/>
              <a:t>والفعل وجمعه </a:t>
            </a:r>
            <a:r>
              <a:rPr lang="ar-SA" sz="2800" dirty="0" smtClean="0"/>
              <a:t>أعمال</a:t>
            </a:r>
            <a:endParaRPr lang="ar-SA" sz="2800" dirty="0"/>
          </a:p>
          <a:p>
            <a:pPr algn="just" rtl="1"/>
            <a:r>
              <a:rPr lang="ar-SA" sz="2800" b="1" dirty="0">
                <a:solidFill>
                  <a:srgbClr val="006600"/>
                </a:solidFill>
              </a:rPr>
              <a:t>ولغة :</a:t>
            </a:r>
            <a:r>
              <a:rPr lang="ar-SA" sz="2800" dirty="0">
                <a:solidFill>
                  <a:srgbClr val="006600"/>
                </a:solidFill>
              </a:rPr>
              <a:t> </a:t>
            </a:r>
            <a:r>
              <a:rPr lang="ar-SA" sz="2800" dirty="0"/>
              <a:t>المهنة ، والفعل عن قصد .</a:t>
            </a:r>
          </a:p>
          <a:p>
            <a:pPr algn="just" rtl="1"/>
            <a:r>
              <a:rPr lang="ar-SA" sz="2800" b="1" dirty="0">
                <a:solidFill>
                  <a:srgbClr val="006600"/>
                </a:solidFill>
              </a:rPr>
              <a:t>واصطلاحاَ :</a:t>
            </a:r>
            <a:r>
              <a:rPr lang="ar-SA" sz="2800" dirty="0">
                <a:solidFill>
                  <a:srgbClr val="006600"/>
                </a:solidFill>
              </a:rPr>
              <a:t> </a:t>
            </a:r>
            <a:r>
              <a:rPr lang="ar-SA" sz="2800" dirty="0"/>
              <a:t>هو ما يقوم به الإنسان من نشاط إنتاجي في وظيفة أو مهنة أو حرفة .</a:t>
            </a:r>
          </a:p>
          <a:p>
            <a:pPr algn="just" rtl="1"/>
            <a:r>
              <a:rPr lang="ar-SA" sz="2800" dirty="0"/>
              <a:t>وهذا يبين لنا ركني العمل الأساسيين : النشاط ، والإنتاج ، فالنشاط هو لبُ العمل ، سواء كان نشاطاَ جسدياَ أو ذهنياَ .</a:t>
            </a:r>
          </a:p>
          <a:p>
            <a:pPr algn="just" rtl="1"/>
            <a:endParaRPr lang="ar-SA" sz="2800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العمل، المهنة، الحرفة، </a:t>
            </a:r>
            <a:r>
              <a:rPr lang="ar-SA" dirty="0" err="1" smtClean="0">
                <a:solidFill>
                  <a:schemeClr val="accent5">
                    <a:lumMod val="75000"/>
                  </a:schemeClr>
                </a:solidFill>
              </a:rPr>
              <a:t>الوظيفة </a:t>
            </a:r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: ما الفرق</a:t>
            </a:r>
            <a:endParaRPr lang="ar-SA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38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5668963"/>
          </a:xfrm>
        </p:spPr>
        <p:txBody>
          <a:bodyPr/>
          <a:lstStyle/>
          <a:p>
            <a:pPr algn="just" rtl="1"/>
            <a:r>
              <a:rPr lang="ar-SA" sz="2000" b="1" dirty="0">
                <a:solidFill>
                  <a:srgbClr val="A50021"/>
                </a:solidFill>
              </a:rPr>
              <a:t>مفهوم المهنة :</a:t>
            </a:r>
            <a:r>
              <a:rPr lang="ar-SA" sz="2000" dirty="0"/>
              <a:t> لغة : العمل ، والعمل يحتاج إلى خبرة ومهارة.</a:t>
            </a:r>
          </a:p>
          <a:p>
            <a:pPr algn="just" rtl="1"/>
            <a:r>
              <a:rPr lang="ar-SA" sz="2000" dirty="0"/>
              <a:t>واصطلاحاَ : مجموعة من الأعمال تتطلب مهارات معينة يؤديها الفرد من خلال ممارسات تدريبية .</a:t>
            </a:r>
          </a:p>
          <a:p>
            <a:pPr algn="just" rtl="1"/>
            <a:endParaRPr lang="ar-SA" sz="2000" b="1" dirty="0" smtClean="0">
              <a:solidFill>
                <a:srgbClr val="A50021"/>
              </a:solidFill>
            </a:endParaRPr>
          </a:p>
          <a:p>
            <a:pPr algn="just" rtl="1"/>
            <a:r>
              <a:rPr lang="ar-SA" sz="2000" b="1" dirty="0" smtClean="0">
                <a:solidFill>
                  <a:srgbClr val="A50021"/>
                </a:solidFill>
              </a:rPr>
              <a:t>مفهوم </a:t>
            </a:r>
            <a:r>
              <a:rPr lang="ar-SA" sz="2000" b="1" dirty="0">
                <a:solidFill>
                  <a:srgbClr val="A50021"/>
                </a:solidFill>
              </a:rPr>
              <a:t>الحرفة :</a:t>
            </a:r>
            <a:r>
              <a:rPr lang="ar-SA" sz="2000" dirty="0"/>
              <a:t> لغة : من الاحتراف ، وهو الكسب .</a:t>
            </a:r>
          </a:p>
          <a:p>
            <a:pPr algn="just" rtl="1"/>
            <a:r>
              <a:rPr lang="ar-SA" sz="2000" dirty="0"/>
              <a:t>واصطلاحاَ : عمل يمارسه الإنسان يحتاج إلى </a:t>
            </a:r>
            <a:r>
              <a:rPr lang="ar-SA" sz="2000" dirty="0" err="1"/>
              <a:t>تدريب </a:t>
            </a:r>
            <a:r>
              <a:rPr lang="ar-SA" sz="2000" dirty="0" err="1" smtClean="0"/>
              <a:t>.</a:t>
            </a:r>
            <a:endParaRPr lang="ar-SA" sz="2000" dirty="0" smtClean="0"/>
          </a:p>
          <a:p>
            <a:pPr algn="just" rtl="1"/>
            <a:endParaRPr lang="ar-SA" sz="2000" dirty="0"/>
          </a:p>
          <a:p>
            <a:pPr algn="just" rtl="1"/>
            <a:r>
              <a:rPr lang="ar-SA" sz="2000" b="1" dirty="0" smtClean="0">
                <a:solidFill>
                  <a:srgbClr val="A50021"/>
                </a:solidFill>
              </a:rPr>
              <a:t>مفهوم </a:t>
            </a:r>
            <a:r>
              <a:rPr lang="ar-SA" sz="2000" b="1" dirty="0">
                <a:solidFill>
                  <a:srgbClr val="A50021"/>
                </a:solidFill>
              </a:rPr>
              <a:t>الوظيفة :</a:t>
            </a:r>
            <a:r>
              <a:rPr lang="ar-SA" sz="2000" dirty="0"/>
              <a:t> لغة : ما يقدَّر من عمل أو طعام أو رزق وغير ذلك في زمن معيًن ، ويأتي بمعنى الخدمة </a:t>
            </a:r>
            <a:r>
              <a:rPr lang="ar-SA" sz="2000" dirty="0" smtClean="0"/>
              <a:t>   المعيَّنة </a:t>
            </a:r>
            <a:r>
              <a:rPr lang="ar-SA" sz="2000" dirty="0"/>
              <a:t>.</a:t>
            </a:r>
          </a:p>
          <a:p>
            <a:pPr algn="just" rtl="1"/>
            <a:r>
              <a:rPr lang="ar-SA" sz="2000" dirty="0"/>
              <a:t>واصطلاحاَ : وحدة من وحدات العمل تتكون من عدة أنشطة مجتمعة بعضها في المضمون والشكل ويمكن أن يقوم بها موظف واحد أو أكثر </a:t>
            </a:r>
            <a:r>
              <a:rPr lang="ar-SA" sz="2000" dirty="0" smtClean="0"/>
              <a:t>و يتضمن </a:t>
            </a:r>
            <a:r>
              <a:rPr lang="ar-SA" sz="2000" dirty="0"/>
              <a:t>مجموعة من الواجبات والمسؤوليات </a:t>
            </a:r>
            <a:r>
              <a:rPr lang="ar-SA" sz="2000" dirty="0" smtClean="0"/>
              <a:t>تستوجب من </a:t>
            </a:r>
            <a:r>
              <a:rPr lang="ar-SA" sz="2000" dirty="0"/>
              <a:t>شاغلها التزامات معينة ، مقابل تمتعه بالحقوق والمزايا الوظيفية .</a:t>
            </a:r>
          </a:p>
          <a:p>
            <a:pPr algn="just" rtl="1"/>
            <a:endParaRPr lang="ar-SA" sz="1000" dirty="0"/>
          </a:p>
          <a:p>
            <a:pPr algn="l" rtl="1"/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110281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1573</TotalTime>
  <Words>1343</Words>
  <Application>Microsoft Office PowerPoint</Application>
  <PresentationFormat>A4 Paper (210x297 mm)</PresentationFormat>
  <Paragraphs>167</Paragraphs>
  <Slides>22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Office Theme</vt:lpstr>
      <vt:lpstr>عرض تقديمي في PowerPoint</vt:lpstr>
      <vt:lpstr>المحاضرة الأولى   أخلاقيات الأعمال ( المفهوم والنموذج )   </vt:lpstr>
      <vt:lpstr>من بعض الحقائق المؤلمة  !!! </vt:lpstr>
      <vt:lpstr>مفهوم أخلاقيات الأعمال و أهميتها </vt:lpstr>
      <vt:lpstr>صعوبة تبني السلوك الأخلاقي من مفهوم علمي بحت جذور الصراع الأصلي والشخصي و كيفية  الإقلاع عن ردود الفعل الوراثية لصالح موقف أكثر تحضر </vt:lpstr>
      <vt:lpstr>تابع</vt:lpstr>
      <vt:lpstr>تابع</vt:lpstr>
      <vt:lpstr>تابع</vt:lpstr>
      <vt:lpstr>تابع</vt:lpstr>
      <vt:lpstr>مكانة الأخلاق في الإسلام</vt:lpstr>
      <vt:lpstr>عرض تقديمي في PowerPoint</vt:lpstr>
      <vt:lpstr>عرض تقديمي في PowerPoint</vt:lpstr>
      <vt:lpstr>تابع</vt:lpstr>
      <vt:lpstr>الأخلاقيات لن تكتسب أبدا ...</vt:lpstr>
      <vt:lpstr>عرض تقديمي في PowerPoint</vt:lpstr>
      <vt:lpstr>الأخلاقيات، الأخلاق وأخلاقيات المهنة : هل يمثلون النموذج نفسه ؟ </vt:lpstr>
      <vt:lpstr>عرض تقديمي في PowerPoint</vt:lpstr>
      <vt:lpstr>أهمية الأخلاقيات</vt:lpstr>
      <vt:lpstr>عرض تقديمي في PowerPoint</vt:lpstr>
      <vt:lpstr>العمل، المهنة، الحرفة، الوظيفة : ما الفرق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Acer</cp:lastModifiedBy>
  <cp:revision>15</cp:revision>
  <dcterms:created xsi:type="dcterms:W3CDTF">2015-09-03T07:07:53Z</dcterms:created>
  <dcterms:modified xsi:type="dcterms:W3CDTF">2015-10-15T02:40:52Z</dcterms:modified>
</cp:coreProperties>
</file>