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7" r:id="rId3"/>
    <p:sldId id="278" r:id="rId4"/>
    <p:sldId id="279" r:id="rId5"/>
    <p:sldId id="280" r:id="rId6"/>
    <p:sldId id="281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82" r:id="rId18"/>
    <p:sldId id="283" r:id="rId19"/>
    <p:sldId id="284" r:id="rId20"/>
    <p:sldId id="285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00"/>
    <a:srgbClr val="AD9968"/>
    <a:srgbClr val="013E36"/>
    <a:srgbClr val="D9791B"/>
    <a:srgbClr val="AB1A25"/>
    <a:srgbClr val="00263A"/>
    <a:srgbClr val="009900"/>
    <a:srgbClr val="709256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>
        <p:scale>
          <a:sx n="77" d="100"/>
          <a:sy n="77" d="100"/>
        </p:scale>
        <p:origin x="-756" y="-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8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ar-SA" sz="2800" dirty="0" smtClean="0"/>
              <a:t/>
            </a:r>
            <a:br>
              <a:rPr lang="ar-SA" sz="2800" dirty="0" smtClean="0"/>
            </a:br>
            <a:r>
              <a:rPr lang="ar-SA" sz="4000" dirty="0" smtClean="0">
                <a:solidFill>
                  <a:srgbClr val="009900"/>
                </a:solidFill>
              </a:rPr>
              <a:t>مقرر أخلاقيات الأعمال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حسان الغربي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3962400"/>
            <a:ext cx="8420100" cy="1447800"/>
          </a:xfrm>
        </p:spPr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>المحاضرة الثانية</a:t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sz="4800" dirty="0">
                <a:solidFill>
                  <a:srgbClr val="00B050"/>
                </a:solidFill>
              </a:rPr>
              <a:t/>
            </a:r>
            <a:br>
              <a:rPr lang="ar-SA" sz="4800" dirty="0">
                <a:solidFill>
                  <a:srgbClr val="00B050"/>
                </a:solidFill>
              </a:rPr>
            </a:br>
            <a: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  <a:t>قيم الفرد والمنظمات وأخلاقيات الأعمال</a:t>
            </a:r>
            <a:b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4800" b="1" dirty="0" smtClean="0">
                <a:solidFill>
                  <a:srgbClr val="00B050"/>
                </a:solidFill>
              </a:rPr>
              <a:t/>
            </a:r>
            <a:br>
              <a:rPr lang="ar-SA" sz="4800" b="1" dirty="0" smtClean="0">
                <a:solidFill>
                  <a:srgbClr val="00B05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2" name="نجمة مكونة من 7 نقاط 1"/>
          <p:cNvSpPr/>
          <p:nvPr/>
        </p:nvSpPr>
        <p:spPr>
          <a:xfrm>
            <a:off x="609600" y="2209800"/>
            <a:ext cx="1447800" cy="11430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</a:rPr>
              <a:t>2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cs typeface="Arial" charset="0"/>
              </a:rPr>
              <a:t>أخلاقيات العمل</a:t>
            </a:r>
            <a:endParaRPr lang="fr-FR" dirty="0" smtClean="0">
              <a:cs typeface="Arial" charset="0"/>
            </a:endParaRPr>
          </a:p>
        </p:txBody>
      </p:sp>
      <p:sp>
        <p:nvSpPr>
          <p:cNvPr id="26626" name="Espace réservé du contenu 2"/>
          <p:cNvSpPr>
            <a:spLocks noGrp="1"/>
          </p:cNvSpPr>
          <p:nvPr>
            <p:ph idx="1"/>
          </p:nvPr>
        </p:nvSpPr>
        <p:spPr>
          <a:xfrm>
            <a:off x="271727" y="1600201"/>
            <a:ext cx="9362546" cy="4924425"/>
          </a:xfrm>
        </p:spPr>
        <p:txBody>
          <a:bodyPr/>
          <a:lstStyle/>
          <a:p>
            <a:pPr algn="r" rtl="1">
              <a:buFont typeface="Arial" pitchFamily="34" charset="0"/>
              <a:buChar char="•"/>
            </a:pPr>
            <a:r>
              <a:rPr lang="ar-SA" dirty="0" smtClean="0"/>
              <a:t>احترام كرامة الإنسان هو أساس كل العلاقات في </a:t>
            </a:r>
            <a:r>
              <a:rPr lang="ar-SA" dirty="0" err="1" smtClean="0"/>
              <a:t>المجتمع.</a:t>
            </a:r>
            <a:r>
              <a:rPr lang="ar-SA" dirty="0" smtClean="0"/>
              <a:t> </a:t>
            </a:r>
          </a:p>
          <a:p>
            <a:pPr algn="r" rtl="1">
              <a:buFont typeface="Arial" pitchFamily="34" charset="0"/>
              <a:buChar char="•"/>
            </a:pPr>
            <a:endParaRPr lang="ar-SA" dirty="0" smtClean="0"/>
          </a:p>
          <a:p>
            <a:pPr algn="r" rtl="1">
              <a:buFont typeface="Arial" pitchFamily="34" charset="0"/>
              <a:buChar char="•"/>
            </a:pPr>
            <a:r>
              <a:rPr lang="ar-TN" dirty="0" smtClean="0"/>
              <a:t>مخالفته</a:t>
            </a:r>
            <a:r>
              <a:rPr lang="ar-SA" dirty="0" smtClean="0"/>
              <a:t> تسبب مشاكل أخلاقية </a:t>
            </a:r>
            <a:r>
              <a:rPr lang="ar-SA" dirty="0" err="1" smtClean="0"/>
              <a:t>كبيرة.</a:t>
            </a:r>
            <a:r>
              <a:rPr lang="ar-SA" dirty="0" smtClean="0"/>
              <a:t> وبالتالي تعزيز أخلاقيات العمل يعني دمج البعد الإنساني بكل القرارات </a:t>
            </a:r>
            <a:r>
              <a:rPr lang="ar-SA" dirty="0" err="1" smtClean="0"/>
              <a:t>والإجراءات.</a:t>
            </a:r>
            <a:r>
              <a:rPr lang="ar-SA" dirty="0" smtClean="0"/>
              <a:t> عندما يطبق </a:t>
            </a:r>
            <a:r>
              <a:rPr lang="ar-TN" dirty="0" smtClean="0"/>
              <a:t>لدى</a:t>
            </a:r>
            <a:r>
              <a:rPr lang="ar-SA" dirty="0" smtClean="0"/>
              <a:t> الموارد </a:t>
            </a:r>
            <a:r>
              <a:rPr lang="ar-SA" dirty="0" err="1" smtClean="0"/>
              <a:t>البشرية،</a:t>
            </a:r>
            <a:r>
              <a:rPr lang="ar-SA" dirty="0" smtClean="0"/>
              <a:t> </a:t>
            </a:r>
            <a:r>
              <a:rPr lang="ar-TN" dirty="0" smtClean="0"/>
              <a:t>حسن </a:t>
            </a:r>
            <a:r>
              <a:rPr lang="ar-SA" dirty="0" smtClean="0"/>
              <a:t>إدارة </a:t>
            </a:r>
            <a:r>
              <a:rPr lang="ar-TN" dirty="0" smtClean="0"/>
              <a:t>الأخلاقيات </a:t>
            </a:r>
            <a:r>
              <a:rPr lang="ar-SA" dirty="0" smtClean="0"/>
              <a:t>يضع </a:t>
            </a:r>
            <a:r>
              <a:rPr lang="ar-TN" dirty="0" smtClean="0"/>
              <a:t>الفرد</a:t>
            </a:r>
            <a:r>
              <a:rPr lang="ar-SA" dirty="0" smtClean="0"/>
              <a:t> في قلب </a:t>
            </a:r>
            <a:r>
              <a:rPr lang="ar-TN" dirty="0" smtClean="0"/>
              <a:t>المؤسسة</a:t>
            </a:r>
            <a:r>
              <a:rPr lang="fr-FR" dirty="0" smtClean="0">
                <a:cs typeface="Arial" charset="0"/>
              </a:rPr>
              <a:t>.</a:t>
            </a:r>
          </a:p>
          <a:p>
            <a:pPr algn="r" rtl="1"/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FR" dirty="0" smtClean="0">
              <a:cs typeface="Arial" charset="0"/>
            </a:endParaRPr>
          </a:p>
        </p:txBody>
      </p:sp>
      <p:sp>
        <p:nvSpPr>
          <p:cNvPr id="27650" name="Espace réservé du contenu 2"/>
          <p:cNvSpPr>
            <a:spLocks noGrp="1"/>
          </p:cNvSpPr>
          <p:nvPr>
            <p:ph idx="1"/>
          </p:nvPr>
        </p:nvSpPr>
        <p:spPr>
          <a:xfrm>
            <a:off x="271727" y="1600200"/>
            <a:ext cx="9439937" cy="4997450"/>
          </a:xfrm>
        </p:spPr>
        <p:txBody>
          <a:bodyPr/>
          <a:lstStyle/>
          <a:p>
            <a:pPr algn="r" rtl="1">
              <a:buFont typeface="Arial" pitchFamily="34" charset="0"/>
              <a:buChar char="•"/>
            </a:pPr>
            <a:r>
              <a:rPr lang="ar-SA" dirty="0" smtClean="0"/>
              <a:t>يجب</a:t>
            </a:r>
            <a:r>
              <a:rPr lang="ar-TN" dirty="0" smtClean="0"/>
              <a:t> أن لا تنتج</a:t>
            </a:r>
            <a:r>
              <a:rPr lang="ar-SA" dirty="0" smtClean="0"/>
              <a:t> أخلاقيات المهنة ببساطة من تعميم للقيم الفردية </a:t>
            </a:r>
            <a:r>
              <a:rPr lang="ar-TN" dirty="0" smtClean="0"/>
              <a:t>للمسير</a:t>
            </a:r>
            <a:r>
              <a:rPr lang="ar-SA" dirty="0" err="1" smtClean="0"/>
              <a:t>.</a:t>
            </a:r>
            <a:r>
              <a:rPr lang="ar-SA" dirty="0" smtClean="0"/>
              <a:t> </a:t>
            </a:r>
          </a:p>
          <a:p>
            <a:pPr algn="r" rtl="1">
              <a:buFont typeface="Arial" pitchFamily="34" charset="0"/>
              <a:buChar char="•"/>
            </a:pPr>
            <a:r>
              <a:rPr lang="ar-SA" dirty="0" smtClean="0"/>
              <a:t>بالمناسبة، ما هي </a:t>
            </a:r>
            <a:r>
              <a:rPr lang="ar-SA" dirty="0" err="1" smtClean="0"/>
              <a:t>القيم ؟</a:t>
            </a:r>
            <a:r>
              <a:rPr lang="ar-SA" dirty="0" smtClean="0"/>
              <a:t> </a:t>
            </a:r>
          </a:p>
          <a:p>
            <a:pPr algn="r" rtl="1">
              <a:buFont typeface="Arial" pitchFamily="34" charset="0"/>
              <a:buChar char="•"/>
            </a:pPr>
            <a:endParaRPr lang="ar-SA" dirty="0" smtClean="0"/>
          </a:p>
          <a:p>
            <a:pPr algn="r" rtl="1">
              <a:buFont typeface="Arial" pitchFamily="34" charset="0"/>
              <a:buChar char="•"/>
            </a:pPr>
            <a:r>
              <a:rPr lang="ar-SA" dirty="0" err="1" smtClean="0"/>
              <a:t>مفهوم </a:t>
            </a:r>
            <a:r>
              <a:rPr lang="ar-SA" dirty="0" smtClean="0"/>
              <a:t>"القيم"</a:t>
            </a:r>
            <a:endParaRPr lang="ar-TN" dirty="0" smtClean="0"/>
          </a:p>
          <a:p>
            <a:pPr algn="r" rtl="1"/>
            <a:r>
              <a:rPr lang="ar-SA" dirty="0" smtClean="0"/>
              <a:t>   المبدأ العام </a:t>
            </a:r>
            <a:r>
              <a:rPr lang="ar-TN" dirty="0" smtClean="0"/>
              <a:t>الذي </a:t>
            </a:r>
            <a:r>
              <a:rPr lang="ar-SA" dirty="0" smtClean="0"/>
              <a:t>يمكن</a:t>
            </a:r>
            <a:r>
              <a:rPr lang="ar-TN" dirty="0" smtClean="0"/>
              <a:t> بمقتضاه</a:t>
            </a:r>
            <a:r>
              <a:rPr lang="ar-SA" dirty="0" smtClean="0"/>
              <a:t> توجيه تصرفات الأفراد في المجتمع عن طريق تحديد أهداف</a:t>
            </a:r>
            <a:r>
              <a:rPr lang="ar-TN" dirty="0" err="1" smtClean="0"/>
              <a:t>،</a:t>
            </a:r>
            <a:r>
              <a:rPr lang="ar-SA" dirty="0" smtClean="0"/>
              <a:t> </a:t>
            </a:r>
            <a:r>
              <a:rPr lang="ar-TN" dirty="0" smtClean="0"/>
              <a:t>وخيارات</a:t>
            </a:r>
            <a:r>
              <a:rPr lang="ar-SA" dirty="0" smtClean="0"/>
              <a:t> </a:t>
            </a:r>
            <a:r>
              <a:rPr lang="ar-SA" dirty="0" err="1" smtClean="0"/>
              <a:t>(نماذج </a:t>
            </a:r>
            <a:r>
              <a:rPr lang="ar-SA" dirty="0" smtClean="0"/>
              <a:t>، وسيلة لرؤية الأشياء)، أي منحهم وسيلة للحكم على </a:t>
            </a:r>
            <a:r>
              <a:rPr lang="ar-SA" dirty="0" err="1" smtClean="0"/>
              <a:t>أعمالهم.</a:t>
            </a:r>
            <a:r>
              <a:rPr lang="ar-SA" dirty="0" smtClean="0"/>
              <a:t> هذه القيم </a:t>
            </a:r>
            <a:r>
              <a:rPr lang="ar-TN" dirty="0" smtClean="0"/>
              <a:t>هي </a:t>
            </a:r>
            <a:r>
              <a:rPr lang="ar-SA" dirty="0" smtClean="0"/>
              <a:t>مجردة وتشكل مجموعة هرمية ومتماسك</a:t>
            </a:r>
            <a:r>
              <a:rPr lang="ar-TN" dirty="0" smtClean="0"/>
              <a:t>ة</a:t>
            </a:r>
            <a:r>
              <a:rPr lang="ar-SA" dirty="0" smtClean="0"/>
              <a:t> </a:t>
            </a:r>
            <a:r>
              <a:rPr lang="ar-TN" dirty="0" smtClean="0"/>
              <a:t>تسمى</a:t>
            </a:r>
            <a:r>
              <a:rPr lang="ar-SA" dirty="0" smtClean="0"/>
              <a:t> نظام القيم</a:t>
            </a:r>
            <a:r>
              <a:rPr lang="fr-FR" dirty="0" smtClean="0">
                <a:cs typeface="Arial" charset="0"/>
              </a:rPr>
              <a:t> .</a:t>
            </a:r>
          </a:p>
          <a:p>
            <a:pPr algn="r" rtl="1"/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6288" y="-27384"/>
            <a:ext cx="8915400" cy="70609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algn="r"/>
            <a:r>
              <a:rPr lang="ar-SA" sz="2000" dirty="0" smtClean="0"/>
              <a:t>نظم القيم التالية وفقا لترتيبك الخاص بك</a:t>
            </a:r>
            <a:endParaRPr lang="fr-FR" sz="2000" dirty="0"/>
          </a:p>
        </p:txBody>
      </p:sp>
      <p:sp>
        <p:nvSpPr>
          <p:cNvPr id="4" name="Rectangle 3"/>
          <p:cNvSpPr/>
          <p:nvPr/>
        </p:nvSpPr>
        <p:spPr>
          <a:xfrm>
            <a:off x="818541" y="5733256"/>
            <a:ext cx="2028225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الطموح </a:t>
            </a:r>
          </a:p>
        </p:txBody>
      </p:sp>
      <p:sp>
        <p:nvSpPr>
          <p:cNvPr id="6" name="Rectangle 5"/>
          <p:cNvSpPr/>
          <p:nvPr/>
        </p:nvSpPr>
        <p:spPr>
          <a:xfrm>
            <a:off x="818541" y="4293096"/>
            <a:ext cx="2028225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ازدهار </a:t>
            </a:r>
          </a:p>
        </p:txBody>
      </p:sp>
      <p:sp>
        <p:nvSpPr>
          <p:cNvPr id="9" name="Rectangle 8"/>
          <p:cNvSpPr/>
          <p:nvPr/>
        </p:nvSpPr>
        <p:spPr>
          <a:xfrm>
            <a:off x="818541" y="2132856"/>
            <a:ext cx="2028225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السعادة</a:t>
            </a:r>
            <a:endParaRPr lang="fr-FR" sz="36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89965" y="692696"/>
            <a:ext cx="2023903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الصداقة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89965" y="1412776"/>
            <a:ext cx="2023903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الشجاعة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89965" y="2132856"/>
            <a:ext cx="2023903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الرغبة</a:t>
            </a:r>
            <a:endParaRPr lang="fr-FR" sz="3600" dirty="0">
              <a:solidFill>
                <a:sysClr val="windowText" lastClr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089965" y="2852936"/>
            <a:ext cx="2023903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الانضباط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89965" y="3573016"/>
            <a:ext cx="2023903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السلام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089965" y="4293096"/>
            <a:ext cx="2023903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العدالة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089965" y="5013176"/>
            <a:ext cx="2023903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الأمن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089965" y="5733256"/>
            <a:ext cx="2023903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الحب</a:t>
            </a:r>
            <a:endParaRPr lang="fr-FR" sz="3600" dirty="0">
              <a:solidFill>
                <a:sysClr val="windowText" lastClr="0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513084" y="5733256"/>
            <a:ext cx="1928604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النظام</a:t>
            </a:r>
            <a:endParaRPr lang="fr-FR" sz="3600" dirty="0">
              <a:solidFill>
                <a:sysClr val="windowText" lastClr="0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513084" y="5013176"/>
            <a:ext cx="1928604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حنان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8541" y="692696"/>
            <a:ext cx="2028225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الديمقراطية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513084" y="4293096"/>
            <a:ext cx="1928604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التسامح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13084" y="3573016"/>
            <a:ext cx="1928604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الاحترام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513084" y="2852936"/>
            <a:ext cx="1928604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الأخلاق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13084" y="2132856"/>
            <a:ext cx="1928604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الصدق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513084" y="1412776"/>
            <a:ext cx="1928604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الكرم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513084" y="692696"/>
            <a:ext cx="1928604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الحزم</a:t>
            </a:r>
            <a:endParaRPr lang="fr-FR" sz="3600" dirty="0">
              <a:solidFill>
                <a:sysClr val="windowText" lastClr="00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51268" y="1427026"/>
            <a:ext cx="1934779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الثقة</a:t>
            </a:r>
            <a:endParaRPr lang="fr-FR" sz="3600" dirty="0" smtClean="0"/>
          </a:p>
        </p:txBody>
      </p:sp>
      <p:sp>
        <p:nvSpPr>
          <p:cNvPr id="32" name="Rectangle 31"/>
          <p:cNvSpPr/>
          <p:nvPr/>
        </p:nvSpPr>
        <p:spPr>
          <a:xfrm>
            <a:off x="851268" y="4998926"/>
            <a:ext cx="2012170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التواضع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51268" y="3570166"/>
            <a:ext cx="2012170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شرف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51268" y="2855786"/>
            <a:ext cx="2012170" cy="576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العمل </a:t>
            </a:r>
          </a:p>
        </p:txBody>
      </p:sp>
      <p:sp>
        <p:nvSpPr>
          <p:cNvPr id="64" name="Ellipse 63"/>
          <p:cNvSpPr/>
          <p:nvPr/>
        </p:nvSpPr>
        <p:spPr>
          <a:xfrm>
            <a:off x="350489" y="1556792"/>
            <a:ext cx="390043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Ellipse 64"/>
          <p:cNvSpPr/>
          <p:nvPr/>
        </p:nvSpPr>
        <p:spPr>
          <a:xfrm>
            <a:off x="350489" y="2276872"/>
            <a:ext cx="390043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Ellipse 65"/>
          <p:cNvSpPr/>
          <p:nvPr/>
        </p:nvSpPr>
        <p:spPr>
          <a:xfrm>
            <a:off x="350489" y="2996952"/>
            <a:ext cx="390043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Ellipse 66"/>
          <p:cNvSpPr/>
          <p:nvPr/>
        </p:nvSpPr>
        <p:spPr>
          <a:xfrm>
            <a:off x="350489" y="3717032"/>
            <a:ext cx="390043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Ellipse 67"/>
          <p:cNvSpPr/>
          <p:nvPr/>
        </p:nvSpPr>
        <p:spPr>
          <a:xfrm>
            <a:off x="350489" y="4437112"/>
            <a:ext cx="390043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Ellipse 68"/>
          <p:cNvSpPr/>
          <p:nvPr/>
        </p:nvSpPr>
        <p:spPr>
          <a:xfrm>
            <a:off x="350489" y="5157192"/>
            <a:ext cx="390043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Ellipse 69"/>
          <p:cNvSpPr/>
          <p:nvPr/>
        </p:nvSpPr>
        <p:spPr>
          <a:xfrm>
            <a:off x="350489" y="5877272"/>
            <a:ext cx="390043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Ellipse 70"/>
          <p:cNvSpPr/>
          <p:nvPr/>
        </p:nvSpPr>
        <p:spPr>
          <a:xfrm>
            <a:off x="3543904" y="5877272"/>
            <a:ext cx="50597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Ellipse 71"/>
          <p:cNvSpPr/>
          <p:nvPr/>
        </p:nvSpPr>
        <p:spPr>
          <a:xfrm>
            <a:off x="3543904" y="5157192"/>
            <a:ext cx="50597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Ellipse 72"/>
          <p:cNvSpPr/>
          <p:nvPr/>
        </p:nvSpPr>
        <p:spPr>
          <a:xfrm>
            <a:off x="3543904" y="4437112"/>
            <a:ext cx="50597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Ellipse 73"/>
          <p:cNvSpPr/>
          <p:nvPr/>
        </p:nvSpPr>
        <p:spPr>
          <a:xfrm>
            <a:off x="3543904" y="3717032"/>
            <a:ext cx="50597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Ellipse 74"/>
          <p:cNvSpPr/>
          <p:nvPr/>
        </p:nvSpPr>
        <p:spPr>
          <a:xfrm>
            <a:off x="3543904" y="2996952"/>
            <a:ext cx="50597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Ellipse 75"/>
          <p:cNvSpPr/>
          <p:nvPr/>
        </p:nvSpPr>
        <p:spPr>
          <a:xfrm>
            <a:off x="3543904" y="2276872"/>
            <a:ext cx="50597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Ellipse 76"/>
          <p:cNvSpPr/>
          <p:nvPr/>
        </p:nvSpPr>
        <p:spPr>
          <a:xfrm>
            <a:off x="3543904" y="1556792"/>
            <a:ext cx="50597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Ellipse 77"/>
          <p:cNvSpPr/>
          <p:nvPr/>
        </p:nvSpPr>
        <p:spPr>
          <a:xfrm>
            <a:off x="3543904" y="836712"/>
            <a:ext cx="50597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Ellipse 78"/>
          <p:cNvSpPr/>
          <p:nvPr/>
        </p:nvSpPr>
        <p:spPr>
          <a:xfrm>
            <a:off x="6967022" y="5877272"/>
            <a:ext cx="482152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Ellipse 79"/>
          <p:cNvSpPr/>
          <p:nvPr/>
        </p:nvSpPr>
        <p:spPr>
          <a:xfrm>
            <a:off x="6967022" y="5157192"/>
            <a:ext cx="482152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Ellipse 80"/>
          <p:cNvSpPr/>
          <p:nvPr/>
        </p:nvSpPr>
        <p:spPr>
          <a:xfrm>
            <a:off x="6967022" y="4437112"/>
            <a:ext cx="482152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" name="Ellipse 81"/>
          <p:cNvSpPr/>
          <p:nvPr/>
        </p:nvSpPr>
        <p:spPr>
          <a:xfrm>
            <a:off x="6967022" y="3717032"/>
            <a:ext cx="482152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3" name="Ellipse 82"/>
          <p:cNvSpPr/>
          <p:nvPr/>
        </p:nvSpPr>
        <p:spPr>
          <a:xfrm>
            <a:off x="6967022" y="2996952"/>
            <a:ext cx="482152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4" name="Ellipse 83"/>
          <p:cNvSpPr/>
          <p:nvPr/>
        </p:nvSpPr>
        <p:spPr>
          <a:xfrm>
            <a:off x="6967022" y="2276872"/>
            <a:ext cx="482152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Ellipse 84"/>
          <p:cNvSpPr/>
          <p:nvPr/>
        </p:nvSpPr>
        <p:spPr>
          <a:xfrm>
            <a:off x="6967022" y="1556792"/>
            <a:ext cx="482152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6" name="Ellipse 85"/>
          <p:cNvSpPr/>
          <p:nvPr/>
        </p:nvSpPr>
        <p:spPr>
          <a:xfrm>
            <a:off x="6967022" y="836712"/>
            <a:ext cx="482152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3" name="Ellipse 92"/>
          <p:cNvSpPr/>
          <p:nvPr/>
        </p:nvSpPr>
        <p:spPr>
          <a:xfrm>
            <a:off x="350489" y="836712"/>
            <a:ext cx="390043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algn="just" rtl="1"/>
            <a:r>
              <a:rPr lang="ar-SA" sz="2400" dirty="0" smtClean="0">
                <a:solidFill>
                  <a:schemeClr val="accent3">
                    <a:lumMod val="50000"/>
                  </a:schemeClr>
                </a:solidFill>
              </a:rPr>
              <a:t>هذه القيم قد تكون فردية أو مهنية ، وقد تكون عامة كقيم المنظمة والمجتمع ، وكلها تكون ذات علاقة تبادلية بحيث يؤثر كل منها على الآخر كما أوضحها دارن شميدت وباري بونز في دراستها على النحو التالي :</a:t>
            </a:r>
            <a:endParaRPr lang="ar-SA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algn="just" rtl="1"/>
            <a:endParaRPr lang="ar-SA" sz="1000" dirty="0" smtClean="0">
              <a:solidFill>
                <a:srgbClr val="A50021"/>
              </a:solidFill>
            </a:endParaRPr>
          </a:p>
          <a:p>
            <a:pPr algn="just" rtl="1"/>
            <a:endParaRPr lang="ar-SA" sz="2400" dirty="0"/>
          </a:p>
          <a:p>
            <a:pPr algn="just" rtl="1"/>
            <a:endParaRPr lang="ar-SA" sz="2400" dirty="0"/>
          </a:p>
        </p:txBody>
      </p:sp>
      <p:sp>
        <p:nvSpPr>
          <p:cNvPr id="4" name="شكل بيضاوي 3"/>
          <p:cNvSpPr/>
          <p:nvPr/>
        </p:nvSpPr>
        <p:spPr>
          <a:xfrm>
            <a:off x="4325144" y="1527448"/>
            <a:ext cx="1368152" cy="144016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قيم </a:t>
            </a:r>
          </a:p>
          <a:p>
            <a:pPr algn="ctr"/>
            <a:r>
              <a:rPr lang="ar-SA" dirty="0" smtClean="0"/>
              <a:t>اجتماعية</a:t>
            </a:r>
            <a:endParaRPr lang="ar-SA" dirty="0"/>
          </a:p>
        </p:txBody>
      </p:sp>
      <p:sp>
        <p:nvSpPr>
          <p:cNvPr id="5" name="شكل بيضاوي 4"/>
          <p:cNvSpPr/>
          <p:nvPr/>
        </p:nvSpPr>
        <p:spPr>
          <a:xfrm>
            <a:off x="6629400" y="2895600"/>
            <a:ext cx="1368152" cy="144016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قيم </a:t>
            </a:r>
          </a:p>
          <a:p>
            <a:pPr algn="ctr"/>
            <a:r>
              <a:rPr lang="ar-SA" dirty="0" smtClean="0"/>
              <a:t>المنظمة</a:t>
            </a:r>
            <a:endParaRPr lang="ar-SA" dirty="0"/>
          </a:p>
        </p:txBody>
      </p:sp>
      <p:sp>
        <p:nvSpPr>
          <p:cNvPr id="6" name="شكل بيضاوي 5"/>
          <p:cNvSpPr/>
          <p:nvPr/>
        </p:nvSpPr>
        <p:spPr>
          <a:xfrm>
            <a:off x="1804864" y="2823592"/>
            <a:ext cx="1368152" cy="144016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قيم الفرد</a:t>
            </a:r>
          </a:p>
          <a:p>
            <a:pPr algn="ctr"/>
            <a:r>
              <a:rPr lang="ar-SA" dirty="0" smtClean="0"/>
              <a:t>(الموظف)</a:t>
            </a:r>
            <a:endParaRPr lang="ar-SA" dirty="0"/>
          </a:p>
        </p:txBody>
      </p:sp>
      <p:sp>
        <p:nvSpPr>
          <p:cNvPr id="7" name="شكل بيضاوي 6"/>
          <p:cNvSpPr/>
          <p:nvPr/>
        </p:nvSpPr>
        <p:spPr>
          <a:xfrm>
            <a:off x="4253136" y="4047728"/>
            <a:ext cx="1368152" cy="144016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قيم </a:t>
            </a:r>
          </a:p>
          <a:p>
            <a:pPr algn="ctr"/>
            <a:r>
              <a:rPr lang="ar-SA" dirty="0" smtClean="0"/>
              <a:t>المدير</a:t>
            </a:r>
            <a:endParaRPr lang="ar-SA" dirty="0"/>
          </a:p>
        </p:txBody>
      </p:sp>
      <p:cxnSp>
        <p:nvCxnSpPr>
          <p:cNvPr id="8" name="رابط كسهم مستقيم 7"/>
          <p:cNvCxnSpPr/>
          <p:nvPr/>
        </p:nvCxnSpPr>
        <p:spPr>
          <a:xfrm>
            <a:off x="5909320" y="2391544"/>
            <a:ext cx="86409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3173016" y="2319536"/>
            <a:ext cx="936102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5765304" y="4191744"/>
            <a:ext cx="936104" cy="57606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>
            <a:off x="3245024" y="4047728"/>
            <a:ext cx="864096" cy="57606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ستطيل 11"/>
          <p:cNvSpPr/>
          <p:nvPr/>
        </p:nvSpPr>
        <p:spPr>
          <a:xfrm>
            <a:off x="1219200" y="5638800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dirty="0" smtClean="0">
                <a:solidFill>
                  <a:srgbClr val="FF0000"/>
                </a:solidFill>
              </a:rPr>
              <a:t>ويلاحظ أن قيم المجتمع ذات تأثير مباشر على قيم الفرد والمنظمة ، إلا أن القيم المشتركة بين المنظمة والأفراد تعتبر ذات مصدر أساسي لفاعلية الفرد والمنظمة على حد سواء .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33712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332040"/>
            <a:ext cx="8007350" cy="3763963"/>
          </a:xfrm>
        </p:spPr>
        <p:txBody>
          <a:bodyPr>
            <a:normAutofit fontScale="92500" lnSpcReduction="10000"/>
          </a:bodyPr>
          <a:lstStyle/>
          <a:p>
            <a:pPr lvl="1" algn="r" rtl="1"/>
            <a:endParaRPr lang="ar-SA" dirty="0" smtClean="0"/>
          </a:p>
          <a:p>
            <a:pPr lvl="1" algn="r" rtl="1"/>
            <a:r>
              <a:rPr lang="ar-SA" b="1" dirty="0" smtClean="0"/>
              <a:t>الوعود</a:t>
            </a:r>
          </a:p>
          <a:p>
            <a:pPr lvl="2" algn="r" rtl="1"/>
            <a:r>
              <a:rPr lang="ar-SA" dirty="0" smtClean="0"/>
              <a:t>كيف يؤثر إخلاف المدير بوعوده على الموظفين أو الموردين مثلا؟</a:t>
            </a:r>
          </a:p>
          <a:p>
            <a:pPr lvl="1" algn="r" rtl="1"/>
            <a:r>
              <a:rPr lang="ar-SA" b="1" dirty="0" smtClean="0"/>
              <a:t>تقارير العمل</a:t>
            </a:r>
          </a:p>
          <a:p>
            <a:pPr lvl="2" algn="r" rtl="1"/>
            <a:r>
              <a:rPr lang="ar-SA" dirty="0" smtClean="0"/>
              <a:t>عدم الأمانة في كتابة التقارير وتبعاتها</a:t>
            </a:r>
          </a:p>
          <a:p>
            <a:pPr lvl="1" algn="r" rtl="1"/>
            <a:r>
              <a:rPr lang="ar-SA" b="1" dirty="0" smtClean="0"/>
              <a:t>التوظيف</a:t>
            </a:r>
          </a:p>
          <a:p>
            <a:pPr lvl="2" algn="r" rtl="1"/>
            <a:r>
              <a:rPr lang="ar-SA" dirty="0" smtClean="0"/>
              <a:t>إعطاء الوظيفة إلى غير مستحقها لوجود مصلحة أو قرابة!</a:t>
            </a:r>
          </a:p>
          <a:p>
            <a:pPr lvl="1" algn="r" rtl="1"/>
            <a:r>
              <a:rPr lang="ar-SA" b="1" dirty="0" smtClean="0"/>
              <a:t>الأولويات</a:t>
            </a:r>
          </a:p>
          <a:p>
            <a:pPr lvl="2" algn="r" rtl="1"/>
            <a:r>
              <a:rPr lang="ar-SA" dirty="0" smtClean="0"/>
              <a:t>تقديم عمل على آخر لوجود مصلحة عند المستفيد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155700" y="1219200"/>
            <a:ext cx="833755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r" rtl="1"/>
            <a:r>
              <a:rPr lang="ar-SA" sz="3200" b="1" dirty="0"/>
              <a:t>مواقف لها علاقة بأخلاقيات العمل</a:t>
            </a:r>
            <a:r>
              <a:rPr lang="ar-SA" sz="3200" b="1" dirty="0" smtClean="0"/>
              <a:t>:</a:t>
            </a:r>
          </a:p>
          <a:p>
            <a:pPr lvl="1" algn="r" rtl="1"/>
            <a:r>
              <a:rPr lang="ar-SA" sz="2400" dirty="0" smtClean="0"/>
              <a:t>	الأثر السلبي لعدم تطبيقها من الناحية الأخلاقية والناحية الإدارية</a:t>
            </a:r>
            <a:endParaRPr lang="ar-SA" sz="24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أخلاقيات العمل الوظيفي</a:t>
            </a:r>
            <a:endParaRPr lang="ar-SA" sz="32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762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006" y="1600203"/>
            <a:ext cx="8017694" cy="4525963"/>
          </a:xfrm>
        </p:spPr>
        <p:txBody>
          <a:bodyPr/>
          <a:lstStyle/>
          <a:p>
            <a:pPr algn="r" rtl="1"/>
            <a:r>
              <a:rPr lang="ar-SA" b="1" dirty="0" smtClean="0"/>
              <a:t>الفصل بين متطلبات العمل والمتطلبات الشخصية:</a:t>
            </a:r>
          </a:p>
          <a:p>
            <a:pPr lvl="1" algn="just" rtl="1"/>
            <a:endParaRPr lang="ar-SA" sz="1600" dirty="0" smtClean="0"/>
          </a:p>
          <a:p>
            <a:pPr lvl="1" algn="just" rtl="1"/>
            <a:r>
              <a:rPr lang="ar-SA" dirty="0" smtClean="0"/>
              <a:t>تعتبر أحد ركائز الرقابة الذاتية التي تعتبر أحد أهم عوامل ترسيخ أخلاقيات العمل.</a:t>
            </a:r>
          </a:p>
          <a:p>
            <a:pPr lvl="1" algn="just" rtl="1"/>
            <a:endParaRPr lang="ar-SA" dirty="0" smtClean="0"/>
          </a:p>
          <a:p>
            <a:pPr lvl="1" algn="just" rtl="1"/>
            <a:r>
              <a:rPr lang="ar-SA" dirty="0" smtClean="0"/>
              <a:t>كيف نتعامل في حال تعارض المصلحة الشخصية مع مصلحة العمل؟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أخلاقيات العمل الوظيفي</a:t>
            </a:r>
            <a:endParaRPr lang="ar-SA" sz="32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3485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5700" y="1600203"/>
            <a:ext cx="8255000" cy="4525963"/>
          </a:xfrm>
        </p:spPr>
        <p:txBody>
          <a:bodyPr>
            <a:normAutofit/>
          </a:bodyPr>
          <a:lstStyle/>
          <a:p>
            <a:pPr marL="342900" lvl="1" indent="-342900" algn="r" rtl="1">
              <a:buFont typeface="Arial" pitchFamily="34" charset="0"/>
              <a:buChar char="•"/>
            </a:pPr>
            <a:r>
              <a:rPr lang="ar-SA" sz="3200" dirty="0"/>
              <a:t>كيف </a:t>
            </a:r>
            <a:r>
              <a:rPr lang="ar-SA" sz="3200" dirty="0" smtClean="0"/>
              <a:t>نتعامل </a:t>
            </a:r>
            <a:r>
              <a:rPr lang="ar-SA" sz="3200" dirty="0"/>
              <a:t>في حال تعارض مصلحة شخصية مع </a:t>
            </a:r>
            <a:r>
              <a:rPr lang="ar-SA" sz="3200" dirty="0" smtClean="0"/>
              <a:t>مصلحة </a:t>
            </a:r>
            <a:r>
              <a:rPr lang="ar-SA" sz="3200" dirty="0"/>
              <a:t>العمل</a:t>
            </a:r>
            <a:r>
              <a:rPr lang="ar-SA" sz="3200" dirty="0" smtClean="0"/>
              <a:t>؟ (تابع)</a:t>
            </a:r>
          </a:p>
          <a:p>
            <a:pPr marL="742950" lvl="2" indent="-342900" algn="r" rtl="1"/>
            <a:r>
              <a:rPr lang="ar-SA" sz="2800" dirty="0" smtClean="0"/>
              <a:t>هل يتعارض مع قيمي العقدية، المجتمعية أو الشخصية؟ </a:t>
            </a:r>
          </a:p>
          <a:p>
            <a:pPr marL="742950" lvl="2" indent="-342900" algn="r" rtl="1"/>
            <a:r>
              <a:rPr lang="ar-SA" sz="2800" dirty="0" smtClean="0"/>
              <a:t>هل يتعارض مع قوانين ولوائح المؤسسة (قيم المنظمة)؟</a:t>
            </a:r>
          </a:p>
          <a:p>
            <a:pPr marL="742950" lvl="2" indent="-342900" algn="r" rtl="1"/>
            <a:r>
              <a:rPr lang="ar-SA" sz="2800" dirty="0" smtClean="0"/>
              <a:t>هل فيه ظلم لأحد الأطراف (من يهمهم الأمر)؟</a:t>
            </a:r>
          </a:p>
          <a:p>
            <a:pPr marL="742950" lvl="2" indent="-342900" algn="r" rtl="1"/>
            <a:r>
              <a:rPr lang="ar-SA" sz="2800" dirty="0" smtClean="0"/>
              <a:t>كيف سيكون شعوري الداخلي حول الأمر؟</a:t>
            </a:r>
          </a:p>
          <a:p>
            <a:pPr marL="1200150" lvl="3" indent="-342900" algn="r" rtl="1"/>
            <a:r>
              <a:rPr lang="ar-SA" sz="2400" dirty="0" smtClean="0"/>
              <a:t>(الإثمُ ما حاكَ في النفسِ وكرهتَ أن يطّلعَ عليهِ الناسُ) </a:t>
            </a:r>
            <a:r>
              <a:rPr lang="ar-SA" sz="1600" dirty="0" smtClean="0"/>
              <a:t>صدق عليه الصلاة والسلام.</a:t>
            </a:r>
            <a:endParaRPr lang="ar-SA" sz="2400" dirty="0" smtClean="0"/>
          </a:p>
          <a:p>
            <a:pPr marL="742950" lvl="2" indent="-342900" algn="r" rtl="1"/>
            <a:r>
              <a:rPr lang="ar-SA" sz="2800" dirty="0" smtClean="0"/>
              <a:t>هل سأكون فخورا بهذا العمل؟ في وسط العمل </a:t>
            </a:r>
            <a:r>
              <a:rPr lang="ar-SA" sz="2800" dirty="0" err="1" smtClean="0"/>
              <a:t>والأسرة؟</a:t>
            </a:r>
            <a:endParaRPr lang="ar-SA" sz="2800" dirty="0" smtClean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أخلاقيات العمل الوظيفي</a:t>
            </a:r>
            <a:endParaRPr lang="ar-SA" sz="32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3925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3150" y="1600203"/>
            <a:ext cx="8337550" cy="4525963"/>
          </a:xfrm>
        </p:spPr>
        <p:txBody>
          <a:bodyPr/>
          <a:lstStyle/>
          <a:p>
            <a:pPr algn="just" rtl="1"/>
            <a:r>
              <a:rPr lang="ar-SA" dirty="0" smtClean="0"/>
              <a:t>بعد الوقوف على أهمية الفصل بين متطلبات العمل والمتطلبات الشخصية، يأتي دور السلوك في إيصال هذه المعلومات إلى الجهات الأعلى لأنهم بحاجة إليها لاتخاذ القرارات المناسبة.</a:t>
            </a:r>
          </a:p>
          <a:p>
            <a:pPr algn="just" rtl="1"/>
            <a:r>
              <a:rPr lang="ar-SA" dirty="0" smtClean="0"/>
              <a:t>عدم الحزم في إيصال هذه المعلومات قد يؤدي إلى فقد الثقة بين أطراف المؤسسة. </a:t>
            </a:r>
          </a:p>
          <a:p>
            <a:pPr algn="just" rtl="1"/>
            <a:r>
              <a:rPr lang="ar-SA" dirty="0" smtClean="0"/>
              <a:t>هنا تظهر أهمية السلوك الحازم من بين الأنواع الثلاث للسلوك. 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أخلاقيات العمل الوظيفي</a:t>
            </a:r>
            <a:endParaRPr lang="ar-SA" sz="32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2519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04802"/>
            <a:ext cx="8915400" cy="5821363"/>
          </a:xfrm>
        </p:spPr>
        <p:txBody>
          <a:bodyPr/>
          <a:lstStyle/>
          <a:p>
            <a:pPr algn="just" rtl="1"/>
            <a:endParaRPr lang="ar-SA" sz="1000" b="1" dirty="0">
              <a:solidFill>
                <a:srgbClr val="006600"/>
              </a:solidFill>
            </a:endParaRPr>
          </a:p>
          <a:p>
            <a:pPr algn="just" rtl="1"/>
            <a:r>
              <a:rPr lang="ar-SA" sz="4000" b="1" dirty="0" smtClean="0">
                <a:solidFill>
                  <a:srgbClr val="006600"/>
                </a:solidFill>
              </a:rPr>
              <a:t> أنواع </a:t>
            </a:r>
            <a:r>
              <a:rPr lang="ar-SA" sz="4000" b="1" dirty="0">
                <a:solidFill>
                  <a:srgbClr val="006600"/>
                </a:solidFill>
              </a:rPr>
              <a:t>السلوك :</a:t>
            </a:r>
          </a:p>
          <a:p>
            <a:pPr algn="just" rtl="1"/>
            <a:endParaRPr lang="ar-SA" sz="2400" b="1" dirty="0">
              <a:solidFill>
                <a:srgbClr val="006600"/>
              </a:solidFill>
            </a:endParaRP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b="1" dirty="0">
                <a:solidFill>
                  <a:srgbClr val="A50021"/>
                </a:solidFill>
              </a:rPr>
              <a:t>السلوك الحازم :</a:t>
            </a:r>
            <a:r>
              <a:rPr lang="ar-SA" sz="2400" dirty="0"/>
              <a:t> هو أن تعبر عن أفكارك ومشاعرك واحتياجاتك بصدق وأمانة وبطريقة مباشرة دون المساس بحقوق الآخرين ، ويتصف هذا السلوك بالإيجابية أي أنه سلوك </a:t>
            </a:r>
            <a:r>
              <a:rPr lang="ar-SA" sz="2400" dirty="0" err="1"/>
              <a:t>إيجابي </a:t>
            </a:r>
            <a:r>
              <a:rPr lang="ar-SA" sz="2400" dirty="0" err="1" smtClean="0"/>
              <a:t>.</a:t>
            </a:r>
            <a:endParaRPr lang="ar-SA" sz="2400" dirty="0" smtClean="0"/>
          </a:p>
          <a:p>
            <a:pPr marL="514350" indent="-514350" algn="just" rtl="1">
              <a:buFont typeface="+mj-lt"/>
              <a:buAutoNum type="arabicPeriod"/>
            </a:pPr>
            <a:endParaRPr lang="ar-SA" sz="2400" dirty="0"/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b="1" dirty="0">
                <a:solidFill>
                  <a:srgbClr val="A50021"/>
                </a:solidFill>
              </a:rPr>
              <a:t>السلوك الغير الحازم :</a:t>
            </a:r>
            <a:r>
              <a:rPr lang="ar-SA" sz="2400" dirty="0"/>
              <a:t> هو عدم القدرة على التعبير عن أفكارك ومشاعرك واحتياجاتك بصدق وأمانة وبطريقة مباشرة ، ويتصف هذا السلوك بالسلبية .. أي أنه سلوك </a:t>
            </a:r>
            <a:r>
              <a:rPr lang="ar-SA" sz="2400" dirty="0" err="1"/>
              <a:t>سلبي </a:t>
            </a:r>
            <a:r>
              <a:rPr lang="ar-SA" sz="2400" dirty="0" err="1" smtClean="0"/>
              <a:t>.</a:t>
            </a:r>
            <a:endParaRPr lang="ar-SA" sz="2400" dirty="0" smtClean="0"/>
          </a:p>
          <a:p>
            <a:pPr marL="514350" indent="-514350" algn="just" rtl="1">
              <a:buFont typeface="+mj-lt"/>
              <a:buAutoNum type="arabicPeriod"/>
            </a:pPr>
            <a:endParaRPr lang="ar-SA" sz="2400" b="1" dirty="0" smtClean="0">
              <a:solidFill>
                <a:srgbClr val="A50021"/>
              </a:solidFill>
            </a:endParaRP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b="1" dirty="0" smtClean="0">
                <a:solidFill>
                  <a:srgbClr val="A50021"/>
                </a:solidFill>
              </a:rPr>
              <a:t>السلوك </a:t>
            </a:r>
            <a:r>
              <a:rPr lang="ar-SA" sz="2400" b="1" dirty="0">
                <a:solidFill>
                  <a:srgbClr val="A50021"/>
                </a:solidFill>
              </a:rPr>
              <a:t>العدائي :</a:t>
            </a:r>
            <a:r>
              <a:rPr lang="ar-SA" sz="2400" dirty="0"/>
              <a:t> هو السلوك الذي لا يراعي أفكار ومشاعر واحتياجات الآخرين ، ويحط من قدرهم ، ويحاول إيذائهم جسمانياَ أو عاطفياَ أو </a:t>
            </a:r>
            <a:r>
              <a:rPr lang="ar-SA" sz="2400" dirty="0" err="1"/>
              <a:t>لفظياَ </a:t>
            </a:r>
            <a:r>
              <a:rPr lang="ar-SA" sz="2400" dirty="0" smtClean="0"/>
              <a:t>.ويتصف </a:t>
            </a:r>
            <a:r>
              <a:rPr lang="ar-SA" sz="2400" dirty="0"/>
              <a:t>هذا السلوك بأنه أكثر سلبية من سابقه بل يتعداه لدرجة </a:t>
            </a:r>
            <a:r>
              <a:rPr lang="ar-SA" sz="2400" dirty="0" err="1" smtClean="0"/>
              <a:t>الإيذاء.</a:t>
            </a:r>
            <a:r>
              <a:rPr lang="ar-SA" sz="2400" dirty="0" smtClean="0"/>
              <a:t> </a:t>
            </a:r>
            <a:endParaRPr lang="ar-SA" sz="2400" dirty="0"/>
          </a:p>
          <a:p>
            <a:pPr algn="just" rtl="1"/>
            <a:endParaRPr lang="ar-SA" sz="2400" dirty="0"/>
          </a:p>
        </p:txBody>
      </p:sp>
    </p:spTree>
    <p:extLst>
      <p:ext uri="{BB962C8B-B14F-4D97-AF65-F5344CB8AC3E}">
        <p14:creationId xmlns="" xmlns:p14="http://schemas.microsoft.com/office/powerpoint/2010/main" val="374470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9105900" cy="1265238"/>
          </a:xfrm>
        </p:spPr>
        <p:txBody>
          <a:bodyPr/>
          <a:lstStyle/>
          <a:p>
            <a:pPr rtl="1"/>
            <a:r>
              <a:rPr lang="ar-SA" sz="2400" b="1" dirty="0" smtClean="0">
                <a:solidFill>
                  <a:srgbClr val="006600"/>
                </a:solidFill>
              </a:rPr>
              <a:t>  </a:t>
            </a:r>
            <a:r>
              <a:rPr lang="ar-SA" sz="2800" b="1" dirty="0" smtClean="0">
                <a:solidFill>
                  <a:srgbClr val="006600"/>
                </a:solidFill>
              </a:rPr>
              <a:t>أنماط </a:t>
            </a:r>
            <a:r>
              <a:rPr lang="ar-SA" sz="2800" b="1" dirty="0">
                <a:solidFill>
                  <a:srgbClr val="006600"/>
                </a:solidFill>
              </a:rPr>
              <a:t>السلوكيات والأخلاقيات في العمل </a:t>
            </a:r>
            <a:r>
              <a:rPr lang="ar-SA" sz="2800" b="1" dirty="0" smtClean="0">
                <a:solidFill>
                  <a:srgbClr val="006600"/>
                </a:solidFill>
              </a:rPr>
              <a:t>:</a:t>
            </a:r>
            <a:r>
              <a:rPr lang="ar-SA" sz="2400" dirty="0"/>
              <a:t/>
            </a:r>
            <a:br>
              <a:rPr lang="ar-SA" sz="2400" dirty="0"/>
            </a:br>
            <a:r>
              <a:rPr lang="ar-SA" sz="2400" dirty="0">
                <a:solidFill>
                  <a:srgbClr val="A50021"/>
                </a:solidFill>
              </a:rPr>
              <a:t> </a:t>
            </a:r>
            <a:r>
              <a:rPr lang="ar-SA" sz="2400" dirty="0" smtClean="0">
                <a:solidFill>
                  <a:srgbClr val="A50021"/>
                </a:solidFill>
              </a:rPr>
              <a:t>هنالك </a:t>
            </a:r>
            <a:r>
              <a:rPr lang="ar-SA" sz="2400" dirty="0">
                <a:solidFill>
                  <a:srgbClr val="A50021"/>
                </a:solidFill>
              </a:rPr>
              <a:t>مجموعة من أنماط السلوكيات التي تكون موجدة في العمل منها السلبي والإيجابي وهي على النحو التالي :</a:t>
            </a:r>
            <a:endParaRPr lang="ar-SA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algn="just"/>
            <a:r>
              <a:rPr lang="ar-SA" sz="2000" dirty="0"/>
              <a:t>1- نقل الإشاعات بين مجموعات العمل.</a:t>
            </a:r>
          </a:p>
          <a:p>
            <a:pPr algn="just"/>
            <a:r>
              <a:rPr lang="ar-SA" sz="2000" dirty="0"/>
              <a:t>2- مشاركة الزملاء والتعاون معهم في انجاز العمل .</a:t>
            </a:r>
          </a:p>
          <a:p>
            <a:pPr algn="just"/>
            <a:r>
              <a:rPr lang="ar-SA" sz="2000" dirty="0"/>
              <a:t>3- الاتصال من خلال القنوات الرسمية.</a:t>
            </a:r>
          </a:p>
          <a:p>
            <a:pPr algn="just"/>
            <a:r>
              <a:rPr lang="ar-SA" sz="2000" dirty="0"/>
              <a:t>4- الاعتراف بالخطأ في عمل ما لم يكن ليكتشف لولا اعترافك .</a:t>
            </a:r>
          </a:p>
          <a:p>
            <a:pPr algn="just"/>
            <a:r>
              <a:rPr lang="ar-SA" sz="2000" dirty="0"/>
              <a:t>5- الاستفادة من انجازات الآخرين .</a:t>
            </a:r>
          </a:p>
          <a:p>
            <a:pPr algn="just"/>
            <a:r>
              <a:rPr lang="ar-SA" sz="2000" dirty="0"/>
              <a:t>6- الالتزام بمواعيد انجاز المهام .</a:t>
            </a:r>
          </a:p>
          <a:p>
            <a:pPr algn="just"/>
            <a:r>
              <a:rPr lang="ar-SA" sz="2000" dirty="0"/>
              <a:t>7- تقدير مشاعر الأفراد والجماعات .</a:t>
            </a:r>
          </a:p>
          <a:p>
            <a:pPr algn="just"/>
            <a:r>
              <a:rPr lang="ar-SA" sz="2000" dirty="0"/>
              <a:t>8- ترك العمل ليوم غد لتقوم به .</a:t>
            </a:r>
          </a:p>
          <a:p>
            <a:pPr algn="just"/>
            <a:r>
              <a:rPr lang="ar-SA" sz="2000" dirty="0"/>
              <a:t>9- التعامل مع التغيرات بايجابية .</a:t>
            </a:r>
          </a:p>
          <a:p>
            <a:pPr algn="just"/>
            <a:r>
              <a:rPr lang="ar-SA" sz="2000" dirty="0"/>
              <a:t>10- إرباك الآخرين بسبب ما تتخذه من </a:t>
            </a:r>
            <a:r>
              <a:rPr lang="ar-SA" sz="2000" dirty="0" smtClean="0"/>
              <a:t>إجراءات </a:t>
            </a:r>
            <a:r>
              <a:rPr lang="ar-SA" sz="2000" dirty="0"/>
              <a:t>وأعمال . </a:t>
            </a:r>
          </a:p>
          <a:p>
            <a:endParaRPr lang="ar-SA" sz="2000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/>
            <a:r>
              <a:rPr lang="ar-SA" sz="2000" dirty="0"/>
              <a:t>11- دعم أفكار وأراء الآخرين الجديدة .</a:t>
            </a:r>
          </a:p>
          <a:p>
            <a:pPr algn="just"/>
            <a:r>
              <a:rPr lang="ar-SA" sz="2000" dirty="0"/>
              <a:t>12- الحفاظ على أدوات وأجهزة العمل .</a:t>
            </a:r>
          </a:p>
          <a:p>
            <a:pPr algn="just"/>
            <a:r>
              <a:rPr lang="ar-SA" sz="2000" dirty="0"/>
              <a:t>13- تنفيذ السياسة والإجراءات الوظيفية.</a:t>
            </a:r>
          </a:p>
          <a:p>
            <a:pPr algn="just"/>
            <a:r>
              <a:rPr lang="ar-SA" sz="2000" dirty="0"/>
              <a:t>14- حل المشاكل المشتركة بين الآخرين .</a:t>
            </a:r>
          </a:p>
          <a:p>
            <a:pPr algn="just"/>
            <a:r>
              <a:rPr lang="ar-SA" sz="2000" dirty="0"/>
              <a:t>15- إعطاء امتيازات خاصة للأقران .</a:t>
            </a:r>
          </a:p>
          <a:p>
            <a:pPr algn="just"/>
            <a:r>
              <a:rPr lang="ar-SA" sz="2000" dirty="0"/>
              <a:t>16- الحفاظ على المواثيق والأسرار .</a:t>
            </a:r>
          </a:p>
          <a:p>
            <a:pPr algn="just"/>
            <a:r>
              <a:rPr lang="ar-SA" sz="2000" dirty="0"/>
              <a:t>17- الحفاظ على النظام حتى وأن شمل أصدقائك .</a:t>
            </a:r>
          </a:p>
          <a:p>
            <a:pPr algn="just"/>
            <a:r>
              <a:rPr lang="ar-SA" sz="2000" dirty="0"/>
              <a:t>18- الحفاظ على جو وبيئة آمنة للعمل .</a:t>
            </a:r>
          </a:p>
          <a:p>
            <a:pPr algn="just"/>
            <a:r>
              <a:rPr lang="ar-SA" sz="2000" dirty="0"/>
              <a:t>19- التقليل من المحسوبية والتعامل في محيط </a:t>
            </a:r>
            <a:r>
              <a:rPr lang="ar-SA" sz="2000" dirty="0" smtClean="0"/>
              <a:t>العمل.</a:t>
            </a:r>
            <a:endParaRPr lang="ar-SA" sz="2000" dirty="0"/>
          </a:p>
          <a:p>
            <a:endParaRPr lang="ar-SA" sz="2000" dirty="0"/>
          </a:p>
        </p:txBody>
      </p:sp>
    </p:spTree>
    <p:extLst>
      <p:ext uri="{BB962C8B-B14F-4D97-AF65-F5344CB8AC3E}">
        <p14:creationId xmlns="" xmlns:p14="http://schemas.microsoft.com/office/powerpoint/2010/main" val="86924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ar-SA" b="1" dirty="0" smtClean="0"/>
          </a:p>
        </p:txBody>
      </p:sp>
      <p:cxnSp>
        <p:nvCxnSpPr>
          <p:cNvPr id="7" name="Elbow Connector 6"/>
          <p:cNvCxnSpPr/>
          <p:nvPr/>
        </p:nvCxnSpPr>
        <p:spPr>
          <a:xfrm>
            <a:off x="6026150" y="2743200"/>
            <a:ext cx="1073150" cy="3810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/>
          <p:cNvCxnSpPr/>
          <p:nvPr/>
        </p:nvCxnSpPr>
        <p:spPr>
          <a:xfrm rot="10800000" flipV="1">
            <a:off x="2806703" y="2743200"/>
            <a:ext cx="1453949" cy="3810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127500" y="2362200"/>
            <a:ext cx="189865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/>
              <a:t>أخلاقيات العمل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5613400" y="3124200"/>
            <a:ext cx="3302000" cy="297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 smtClean="0"/>
              <a:t>نظام القيم في المجتمع</a:t>
            </a:r>
          </a:p>
          <a:p>
            <a:pPr algn="ctr" rtl="1"/>
            <a:endParaRPr lang="ar-SA" b="1" dirty="0" smtClean="0"/>
          </a:p>
          <a:p>
            <a:pPr marL="285750" indent="-285750" algn="r" rtl="1">
              <a:buFont typeface="Arial" pitchFamily="34" charset="0"/>
              <a:buChar char="•"/>
            </a:pPr>
            <a:r>
              <a:rPr lang="ar-SA" dirty="0" smtClean="0"/>
              <a:t>الثقافة السائدة في المجتمع</a:t>
            </a:r>
          </a:p>
          <a:p>
            <a:pPr marL="285750" indent="-285750" algn="r" rtl="1">
              <a:buFont typeface="Arial" pitchFamily="34" charset="0"/>
              <a:buChar char="•"/>
            </a:pPr>
            <a:r>
              <a:rPr lang="ar-SA" dirty="0" smtClean="0"/>
              <a:t>قيم الجماعة</a:t>
            </a:r>
          </a:p>
          <a:p>
            <a:pPr marL="285750" indent="-285750" algn="r" rtl="1">
              <a:buFont typeface="Arial" pitchFamily="34" charset="0"/>
              <a:buChar char="•"/>
            </a:pPr>
            <a:r>
              <a:rPr lang="ar-SA" dirty="0" smtClean="0"/>
              <a:t>قيم العائلة</a:t>
            </a:r>
          </a:p>
          <a:p>
            <a:pPr marL="285750" indent="-285750" algn="r" rtl="1">
              <a:buFont typeface="Arial" pitchFamily="34" charset="0"/>
              <a:buChar char="•"/>
            </a:pPr>
            <a:r>
              <a:rPr lang="ar-SA" dirty="0" smtClean="0"/>
              <a:t>قيم العمل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485900" y="3124200"/>
            <a:ext cx="3219450" cy="297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 smtClean="0"/>
              <a:t>نظام القيم والمعتقدات الشخصية</a:t>
            </a:r>
          </a:p>
          <a:p>
            <a:pPr algn="ctr" rtl="1"/>
            <a:endParaRPr lang="ar-SA" b="1" dirty="0" smtClean="0"/>
          </a:p>
          <a:p>
            <a:pPr marL="285750" indent="-285750" algn="r" rtl="1">
              <a:buFont typeface="Arial" pitchFamily="34" charset="0"/>
              <a:buChar char="•"/>
            </a:pPr>
            <a:r>
              <a:rPr lang="ar-SA" dirty="0" smtClean="0"/>
              <a:t>القيم الشخصية الذاتية الفطرية</a:t>
            </a:r>
          </a:p>
          <a:p>
            <a:pPr marL="285750" indent="-285750" algn="r" rtl="1">
              <a:buFont typeface="Arial" pitchFamily="34" charset="0"/>
              <a:buChar char="•"/>
            </a:pPr>
            <a:r>
              <a:rPr lang="ar-SA" dirty="0" smtClean="0"/>
              <a:t>المعتقدات الدينية والمذهبية</a:t>
            </a:r>
          </a:p>
          <a:p>
            <a:pPr marL="285750" indent="-285750" algn="r" rtl="1">
              <a:buFont typeface="Arial" pitchFamily="34" charset="0"/>
              <a:buChar char="•"/>
            </a:pPr>
            <a:r>
              <a:rPr lang="ar-SA" dirty="0" smtClean="0"/>
              <a:t>الخبرة السابقة والمستوى التعليمي</a:t>
            </a:r>
          </a:p>
          <a:p>
            <a:pPr marL="285750" indent="-285750" algn="r" rtl="1">
              <a:buFont typeface="Arial" pitchFamily="34" charset="0"/>
              <a:buChar char="•"/>
            </a:pPr>
            <a:r>
              <a:rPr lang="ar-SA" dirty="0" smtClean="0"/>
              <a:t>الحالة الصحية النفسية والجسمانية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b="1" dirty="0" smtClean="0"/>
              <a:t>مصادر أخلاقيات العمل</a:t>
            </a:r>
            <a:br>
              <a:rPr lang="ar-SA" sz="3200" b="1" dirty="0" smtClean="0"/>
            </a:br>
            <a:endParaRPr lang="ar-SA" sz="32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103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125760"/>
            <a:ext cx="8915400" cy="1143000"/>
          </a:xfrm>
        </p:spPr>
        <p:txBody>
          <a:bodyPr/>
          <a:lstStyle/>
          <a:p>
            <a:r>
              <a:rPr lang="ar-SA" b="1" dirty="0" smtClean="0"/>
              <a:t>يمكن إجمال مصادر أخلاقيات العمل بما </a:t>
            </a:r>
            <a:r>
              <a:rPr lang="ar-SA" b="1" dirty="0" err="1" smtClean="0"/>
              <a:t>يأتي:</a:t>
            </a:r>
            <a:r>
              <a:rPr lang="ar-SA" b="1" dirty="0" smtClean="0"/>
              <a:t/>
            </a:r>
            <a:br>
              <a:rPr lang="ar-SA" b="1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3"/>
          </p:nvPr>
        </p:nvSpPr>
        <p:spPr>
          <a:xfrm>
            <a:off x="488504" y="1351309"/>
            <a:ext cx="8925859" cy="4525963"/>
          </a:xfrm>
        </p:spPr>
        <p:txBody>
          <a:bodyPr/>
          <a:lstStyle/>
          <a:p>
            <a:pPr lvl="1" rtl="1"/>
            <a:r>
              <a:rPr lang="ar-SA" dirty="0" smtClean="0"/>
              <a:t>العائلة والتربية البيئية</a:t>
            </a:r>
          </a:p>
          <a:p>
            <a:pPr lvl="2"/>
            <a:r>
              <a:rPr lang="ar-SA" dirty="0" smtClean="0"/>
              <a:t>" للأب و الأم و أعضاء من العائلة الموسعة دور في ترسيخ صور لا تمحى وتؤثر على البرمجة العقلية للطفل </a:t>
            </a:r>
            <a:r>
              <a:rPr lang="ar-SA" dirty="0" err="1" smtClean="0"/>
              <a:t>الصغير.</a:t>
            </a:r>
            <a:r>
              <a:rPr lang="ar-SA" dirty="0" smtClean="0"/>
              <a:t> وهكذا فإنه ليس من الغريب أن أحد أبعاد القيم الوطنية هي في الواقع مخرجات مقترحة من قبل </a:t>
            </a:r>
            <a:r>
              <a:rPr lang="ar-SA" dirty="0" err="1" smtClean="0"/>
              <a:t>الوالدين"</a:t>
            </a:r>
            <a:r>
              <a:rPr lang="ar-SA" dirty="0" smtClean="0"/>
              <a:t> </a:t>
            </a:r>
            <a:r>
              <a:rPr lang="fr-FR" dirty="0" smtClean="0"/>
              <a:t>(</a:t>
            </a:r>
            <a:r>
              <a:rPr lang="fr-FR" dirty="0" err="1" smtClean="0"/>
              <a:t>Hofstead</a:t>
            </a:r>
            <a:r>
              <a:rPr lang="fr-FR" dirty="0" smtClean="0"/>
              <a:t>, 1994:112)</a:t>
            </a:r>
            <a:r>
              <a:rPr lang="ar-SA" dirty="0" err="1" smtClean="0"/>
              <a:t>.</a:t>
            </a:r>
            <a:endParaRPr lang="ar-SA" dirty="0" smtClean="0"/>
          </a:p>
          <a:p>
            <a:pPr lvl="1" rtl="1"/>
            <a:r>
              <a:rPr lang="ar-SA" dirty="0" smtClean="0"/>
              <a:t>ثقافة المجتمع وقيمه وعاداته</a:t>
            </a:r>
          </a:p>
          <a:p>
            <a:pPr lvl="2"/>
            <a:r>
              <a:rPr lang="ar-SA" dirty="0" smtClean="0"/>
              <a:t>تتباين المجتمعات الانسانية في ثقافاتها ففي مجتمعات نجد السائد فيها سمات التسامح و الرغبة في التعاون و قبول الرأي الاخر وحب العمل و الاخلاص و احترام المواعيد و الصدق فيكون الفرد الذي نشأ فيها متمتعا بسلوكيات ايجابية في عمله و تجاه الآخرين أما الفرد الذي يعيش في بيئة ملوثة تكثر فيها المحسوبية و </a:t>
            </a:r>
            <a:r>
              <a:rPr lang="ar-SA" dirty="0" err="1" smtClean="0"/>
              <a:t>الوساطات</a:t>
            </a:r>
            <a:r>
              <a:rPr lang="ar-SA" dirty="0" smtClean="0"/>
              <a:t> وكل همه مصالحه الضيقة يتعود بالسلوكيات السلبية.</a:t>
            </a:r>
          </a:p>
          <a:p>
            <a:pPr lvl="1" rtl="1"/>
            <a:r>
              <a:rPr lang="ar-SA" dirty="0" smtClean="0"/>
              <a:t>التأثر بالجماعات المرجعية</a:t>
            </a:r>
          </a:p>
          <a:p>
            <a:pPr lvl="2"/>
            <a:r>
              <a:rPr lang="ar-TN" dirty="0" smtClean="0"/>
              <a:t>حول موضوع</a:t>
            </a:r>
            <a:r>
              <a:rPr lang="ar-SA" dirty="0" smtClean="0"/>
              <a:t> هيمنة </a:t>
            </a:r>
            <a:r>
              <a:rPr lang="ar-TN" dirty="0" smtClean="0"/>
              <a:t>ال</a:t>
            </a:r>
            <a:r>
              <a:rPr lang="ar-SA" dirty="0" smtClean="0"/>
              <a:t>جماعات على الفرد </a:t>
            </a:r>
            <a:r>
              <a:rPr lang="ar-TN" dirty="0" smtClean="0"/>
              <a:t>يقول</a:t>
            </a:r>
            <a:r>
              <a:rPr lang="ar-SA" dirty="0" smtClean="0"/>
              <a:t> أن</a:t>
            </a:r>
            <a:r>
              <a:rPr lang="ar-TN" dirty="0" smtClean="0"/>
              <a:t>ها</a:t>
            </a:r>
            <a:r>
              <a:rPr lang="ar-SA" dirty="0" smtClean="0"/>
              <a:t> </a:t>
            </a:r>
            <a:r>
              <a:rPr lang="ar-SA" dirty="0" err="1" smtClean="0"/>
              <a:t>”</a:t>
            </a:r>
            <a:r>
              <a:rPr lang="ar-TN" dirty="0" smtClean="0"/>
              <a:t>تسلبه </a:t>
            </a:r>
            <a:r>
              <a:rPr lang="ar-SA" dirty="0" smtClean="0"/>
              <a:t>شخصي</a:t>
            </a:r>
            <a:r>
              <a:rPr lang="ar-TN" dirty="0" smtClean="0"/>
              <a:t>ته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ar-TN" dirty="0" smtClean="0"/>
              <a:t>ت</a:t>
            </a:r>
            <a:r>
              <a:rPr lang="ar-SA" dirty="0" smtClean="0"/>
              <a:t>نوم</a:t>
            </a:r>
            <a:r>
              <a:rPr lang="ar-TN" dirty="0" smtClean="0"/>
              <a:t>ه وتوحشه</a:t>
            </a:r>
            <a:r>
              <a:rPr lang="ar-SA" dirty="0" err="1" smtClean="0"/>
              <a:t>.</a:t>
            </a:r>
            <a:r>
              <a:rPr lang="ar-SA" dirty="0" smtClean="0"/>
              <a:t> وعلاوة على ذلك فإنه</a:t>
            </a:r>
            <a:r>
              <a:rPr lang="ar-TN" dirty="0" smtClean="0"/>
              <a:t>ا</a:t>
            </a:r>
            <a:r>
              <a:rPr lang="ar-SA" dirty="0" smtClean="0"/>
              <a:t> </a:t>
            </a:r>
            <a:r>
              <a:rPr lang="ar-TN" dirty="0" smtClean="0"/>
              <a:t>ت</a:t>
            </a:r>
            <a:r>
              <a:rPr lang="ar-SA" dirty="0" err="1" smtClean="0"/>
              <a:t>ؤدي</a:t>
            </a:r>
            <a:r>
              <a:rPr lang="ar-TN" dirty="0" smtClean="0"/>
              <a:t> </a:t>
            </a:r>
            <a:r>
              <a:rPr lang="ar-TN" dirty="0" err="1" smtClean="0"/>
              <a:t>به</a:t>
            </a:r>
            <a:r>
              <a:rPr lang="ar-SA" dirty="0" smtClean="0"/>
              <a:t> إلى العنف والفوضى، وربما إلى بطولة </a:t>
            </a:r>
            <a:r>
              <a:rPr lang="ar-SA" dirty="0" err="1" smtClean="0"/>
              <a:t>اللاوعي”</a:t>
            </a:r>
            <a:r>
              <a:rPr lang="ar-SA" dirty="0" smtClean="0"/>
              <a:t> </a:t>
            </a:r>
            <a:r>
              <a:rPr lang="fr-FR" dirty="0" smtClean="0"/>
              <a:t>(Jean Maisonneuve, 1950:5) </a:t>
            </a:r>
            <a:endParaRPr lang="ar-SA" dirty="0" smtClean="0"/>
          </a:p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3"/>
          </p:nvPr>
        </p:nvSpPr>
        <p:spPr>
          <a:xfrm>
            <a:off x="488504" y="1351309"/>
            <a:ext cx="8925859" cy="4525963"/>
          </a:xfrm>
        </p:spPr>
        <p:txBody>
          <a:bodyPr/>
          <a:lstStyle/>
          <a:p>
            <a:pPr lvl="1" rtl="1"/>
            <a:r>
              <a:rPr lang="ar-SA" dirty="0" smtClean="0"/>
              <a:t>المدرسة ونظام التعليم في المجتمع</a:t>
            </a:r>
            <a:endParaRPr lang="fr-FR" dirty="0" smtClean="0"/>
          </a:p>
          <a:p>
            <a:pPr lvl="2"/>
            <a:r>
              <a:rPr lang="ar-SA" dirty="0" smtClean="0"/>
              <a:t>يفترض بالنظام التعليمي ان يعزز القيم الايجابية والتي تؤدي الى سلوكيات أخلاقية فالمنافسة الشريفة و الثقة و الصدق و العمل المثابر و ادب الحوار و تبادل الافكار و النقد البناء و قبول الرأي الاخر و التفاعل الايجابي و احترام القوانين كلها سلوكيات يجب ان تعزز ضمن اطار النظام </a:t>
            </a:r>
            <a:r>
              <a:rPr lang="ar-SA" dirty="0" err="1" smtClean="0"/>
              <a:t>التعليمي.</a:t>
            </a:r>
            <a:r>
              <a:rPr lang="ar-SA" dirty="0" smtClean="0"/>
              <a:t>  </a:t>
            </a:r>
          </a:p>
          <a:p>
            <a:pPr lvl="1" rtl="1"/>
            <a:r>
              <a:rPr lang="ar-SA" dirty="0" smtClean="0"/>
              <a:t>إعلام الدولة والصحافة ومؤسسات الرأي</a:t>
            </a:r>
          </a:p>
          <a:p>
            <a:pPr lvl="2"/>
            <a:r>
              <a:rPr lang="ar-SA" dirty="0" smtClean="0"/>
              <a:t>الصحافة مرآة المجتمع تبث قيما و افكار تصلنا حيثما نكون فهي واسعة الانتشار و كبيرة </a:t>
            </a:r>
            <a:r>
              <a:rPr lang="ar-SA" dirty="0" err="1" smtClean="0"/>
              <a:t>التأثير.</a:t>
            </a:r>
            <a:r>
              <a:rPr lang="ar-SA" dirty="0" smtClean="0"/>
              <a:t> فإذا لم تكن هذه الصحافة حرة و صادقة و مهنية فسوف تصبح ذات تأثير سلبي كبير على </a:t>
            </a:r>
            <a:r>
              <a:rPr lang="ar-SA" dirty="0" err="1" smtClean="0"/>
              <a:t>المجتمع.</a:t>
            </a:r>
            <a:r>
              <a:rPr lang="ar-SA" dirty="0" smtClean="0"/>
              <a:t>    </a:t>
            </a:r>
          </a:p>
          <a:p>
            <a:pPr lvl="1" rtl="1"/>
            <a:r>
              <a:rPr lang="ar-SA" dirty="0" smtClean="0"/>
              <a:t>مجتمع العمل الأول</a:t>
            </a:r>
          </a:p>
          <a:p>
            <a:pPr lvl="2"/>
            <a:r>
              <a:rPr lang="ar-SA" dirty="0" smtClean="0"/>
              <a:t>مناخ العمل الاول مهم جدا في </a:t>
            </a:r>
            <a:r>
              <a:rPr lang="ar-SA" dirty="0" err="1" smtClean="0"/>
              <a:t>التاثير</a:t>
            </a:r>
            <a:r>
              <a:rPr lang="ar-SA" dirty="0" smtClean="0"/>
              <a:t> على </a:t>
            </a:r>
            <a:r>
              <a:rPr lang="ar-SA" dirty="0" err="1" smtClean="0"/>
              <a:t>العامل.</a:t>
            </a:r>
            <a:r>
              <a:rPr lang="ar-SA" dirty="0" smtClean="0"/>
              <a:t> فمناخ تسوده السلوكيات السلبية تحول حتى المستقطب الجديد الذي يتحلى بسلوكيات ايجابية وإلا لن يقبل و سوف يواجه صعوبات عدة للتكيف مع هذا </a:t>
            </a:r>
            <a:r>
              <a:rPr lang="ar-SA" dirty="0" err="1" smtClean="0"/>
              <a:t>المناخ.</a:t>
            </a:r>
            <a:r>
              <a:rPr lang="ar-SA" dirty="0" smtClean="0"/>
              <a:t> </a:t>
            </a:r>
            <a:r>
              <a:rPr lang="ar-SA" dirty="0" err="1" smtClean="0"/>
              <a:t>موسكوفسكى</a:t>
            </a:r>
            <a:r>
              <a:rPr lang="ar-SA" dirty="0" smtClean="0"/>
              <a:t> (1998) يعزز فكرة </a:t>
            </a:r>
            <a:r>
              <a:rPr lang="ar-SA" dirty="0" err="1" smtClean="0"/>
              <a:t>أن </a:t>
            </a:r>
            <a:r>
              <a:rPr lang="ar-SA" dirty="0" smtClean="0"/>
              <a:t>" التوافق يجبر الفرد على تغيير سلوكه أو موقفه من وضع ما وفقا لسلوك أو موقف </a:t>
            </a:r>
            <a:r>
              <a:rPr lang="ar-SA" dirty="0" err="1" smtClean="0"/>
              <a:t>المجموعة " </a:t>
            </a:r>
            <a:r>
              <a:rPr lang="ar-SA" dirty="0" smtClean="0"/>
              <a:t>(1998: 26</a:t>
            </a:r>
            <a:r>
              <a:rPr lang="ar-SA" dirty="0" err="1" smtClean="0"/>
              <a:t>).</a:t>
            </a:r>
            <a:endParaRPr lang="ar-SA" dirty="0" smtClean="0"/>
          </a:p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3"/>
          </p:nvPr>
        </p:nvSpPr>
        <p:spPr>
          <a:xfrm>
            <a:off x="488504" y="1628800"/>
            <a:ext cx="8928992" cy="4525963"/>
          </a:xfrm>
        </p:spPr>
        <p:txBody>
          <a:bodyPr/>
          <a:lstStyle/>
          <a:p>
            <a:pPr lvl="1" rtl="1"/>
            <a:r>
              <a:rPr lang="ar-SA" dirty="0" smtClean="0"/>
              <a:t>الخبرة المتراكمة والضمير الإنساني الصالح</a:t>
            </a:r>
          </a:p>
          <a:p>
            <a:pPr lvl="2"/>
            <a:r>
              <a:rPr lang="ar-SA" dirty="0" smtClean="0"/>
              <a:t>تعتبر الخبرة التي يتمتع </a:t>
            </a:r>
            <a:r>
              <a:rPr lang="ar-SA" dirty="0" err="1" smtClean="0"/>
              <a:t>بها</a:t>
            </a:r>
            <a:r>
              <a:rPr lang="ar-SA" dirty="0" smtClean="0"/>
              <a:t> الفرد مصدرا مهما لتكوين سلوكياته في العمل و تمتعه بأخلاقيات معينة تجاه الاشكالات و القضايا </a:t>
            </a:r>
            <a:r>
              <a:rPr lang="ar-SA" dirty="0" err="1" smtClean="0"/>
              <a:t>المطروحة.</a:t>
            </a:r>
            <a:r>
              <a:rPr lang="ar-SA" dirty="0" smtClean="0"/>
              <a:t> فالمدراء ذوي الضمير الانساني الصالح و المتفتح يفكرون دائما بمستقبل العمل و يعملون على حماية سمعتهم الشخصية وسمعة منظماتهم.</a:t>
            </a:r>
          </a:p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47801"/>
            <a:ext cx="8839200" cy="4343400"/>
          </a:xfrm>
          <a:ln>
            <a:solidFill>
              <a:schemeClr val="accent1"/>
            </a:solidFill>
          </a:ln>
        </p:spPr>
        <p:txBody>
          <a:bodyPr/>
          <a:lstStyle/>
          <a:p>
            <a:pPr algn="just" rtl="1"/>
            <a:endParaRPr lang="ar-SA" sz="800" b="1" dirty="0" smtClean="0">
              <a:solidFill>
                <a:srgbClr val="006600"/>
              </a:solidFill>
            </a:endParaRPr>
          </a:p>
          <a:p>
            <a:pPr algn="just" rtl="1"/>
            <a:endParaRPr lang="ar-SA" sz="1200" dirty="0" smtClean="0"/>
          </a:p>
          <a:p>
            <a:pPr lvl="1" algn="just" rtl="1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أولاً   : </a:t>
            </a:r>
            <a:r>
              <a:rPr lang="ar-SA" dirty="0" smtClean="0"/>
              <a:t>تنمية الرقابة الذاتية .</a:t>
            </a:r>
          </a:p>
          <a:p>
            <a:pPr lvl="1" algn="just" rtl="1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ثانيـــاً : </a:t>
            </a:r>
            <a:r>
              <a:rPr lang="ar-SA" dirty="0" smtClean="0"/>
              <a:t>وضع الأنظمة الدقيقة التي تمنع الاجتهادات الفردية  الخاطئة .</a:t>
            </a:r>
          </a:p>
          <a:p>
            <a:pPr lvl="1" algn="just" rtl="1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ثالثـــاَ : </a:t>
            </a:r>
            <a:r>
              <a:rPr lang="ar-SA" dirty="0" smtClean="0"/>
              <a:t>القدوة الحسنة .</a:t>
            </a:r>
          </a:p>
          <a:p>
            <a:pPr lvl="1" algn="just" rtl="1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رابعـاً : </a:t>
            </a:r>
            <a:r>
              <a:rPr lang="ar-SA" dirty="0" smtClean="0"/>
              <a:t>تصحيح الفهم الديني والوطني للوظيفة .</a:t>
            </a:r>
          </a:p>
          <a:p>
            <a:pPr lvl="1" algn="just" rtl="1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خامساً : </a:t>
            </a:r>
            <a:r>
              <a:rPr lang="ar-SA" dirty="0" smtClean="0"/>
              <a:t>محاسبة المسؤولين والموظفين .</a:t>
            </a:r>
          </a:p>
          <a:p>
            <a:pPr lvl="1" algn="just" rtl="1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سادساً : </a:t>
            </a:r>
            <a:r>
              <a:rPr lang="ar-SA" dirty="0" smtClean="0"/>
              <a:t>التقييم المستمر للموظفين .</a:t>
            </a:r>
          </a:p>
          <a:p>
            <a:pPr algn="just" rtl="1"/>
            <a:endParaRPr lang="ar-SA" sz="2800" dirty="0" smtClean="0"/>
          </a:p>
          <a:p>
            <a:pPr algn="just" rtl="1"/>
            <a:endParaRPr lang="ar-SA" sz="2800" dirty="0"/>
          </a:p>
        </p:txBody>
      </p:sp>
      <p:sp>
        <p:nvSpPr>
          <p:cNvPr id="4" name="ZoneTexte 3"/>
          <p:cNvSpPr txBox="1"/>
          <p:nvPr/>
        </p:nvSpPr>
        <p:spPr>
          <a:xfrm>
            <a:off x="1280592" y="406405"/>
            <a:ext cx="80648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dirty="0" smtClean="0">
                <a:solidFill>
                  <a:schemeClr val="accent5">
                    <a:lumMod val="75000"/>
                  </a:schemeClr>
                </a:solidFill>
              </a:rPr>
              <a:t>وسائل ترسيخ أخلاقيات </a:t>
            </a:r>
            <a:r>
              <a:rPr lang="ar-SA" sz="3200" dirty="0" err="1" smtClean="0">
                <a:solidFill>
                  <a:schemeClr val="accent5">
                    <a:lumMod val="75000"/>
                  </a:schemeClr>
                </a:solidFill>
              </a:rPr>
              <a:t>المهنة :</a:t>
            </a:r>
            <a:endParaRPr lang="ar-SA" sz="3200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أخلاقيات الأعمال ضرورة إدارية </a:t>
            </a:r>
            <a:b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ar-SA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600201"/>
            <a:ext cx="9220200" cy="4191000"/>
          </a:xfrm>
        </p:spPr>
        <p:txBody>
          <a:bodyPr/>
          <a:lstStyle/>
          <a:p>
            <a:pPr algn="just" rtl="1"/>
            <a:r>
              <a:rPr lang="ar-SA" sz="2800" dirty="0" smtClean="0">
                <a:solidFill>
                  <a:srgbClr val="A50021"/>
                </a:solidFill>
              </a:rPr>
              <a:t> </a:t>
            </a:r>
            <a:r>
              <a:rPr lang="ar-SA" dirty="0" smtClean="0">
                <a:solidFill>
                  <a:srgbClr val="A50021"/>
                </a:solidFill>
              </a:rPr>
              <a:t>إن أخلاقيات الأعمال هي ضرورة إدارية وهذا يظهر من خلال ما يلي:</a:t>
            </a:r>
          </a:p>
          <a:p>
            <a:pPr algn="just" rtl="1"/>
            <a:endParaRPr lang="ar-SA" sz="1000" dirty="0" smtClean="0"/>
          </a:p>
          <a:p>
            <a:pPr lvl="1" algn="just" rtl="1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	أولاً   : </a:t>
            </a:r>
            <a:r>
              <a:rPr lang="ar-SA" dirty="0" smtClean="0"/>
              <a:t>العلاقات بين العاملين والإدارة .</a:t>
            </a:r>
          </a:p>
          <a:p>
            <a:pPr lvl="1" algn="just" rtl="1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	ثانيـــاً : </a:t>
            </a:r>
            <a:r>
              <a:rPr lang="ar-SA" dirty="0" smtClean="0"/>
              <a:t>العلاقة بين العاملين .</a:t>
            </a:r>
          </a:p>
          <a:p>
            <a:pPr lvl="1" algn="just" rtl="1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	ثالثـــاَ : </a:t>
            </a:r>
            <a:r>
              <a:rPr lang="ar-SA" dirty="0" smtClean="0"/>
              <a:t>العلاقة مع الموردين .</a:t>
            </a:r>
          </a:p>
          <a:p>
            <a:pPr lvl="1" algn="just" rtl="1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	رابعـاً : </a:t>
            </a:r>
            <a:r>
              <a:rPr lang="ar-SA" dirty="0" smtClean="0"/>
              <a:t>العلاقة مع العملاء .</a:t>
            </a:r>
          </a:p>
          <a:p>
            <a:pPr lvl="1" algn="just" rtl="1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	خامساً : </a:t>
            </a:r>
            <a:r>
              <a:rPr lang="ar-SA" dirty="0" smtClean="0"/>
              <a:t>العلاقة مع المستثمرين .</a:t>
            </a:r>
          </a:p>
          <a:p>
            <a:pPr lvl="1" algn="just" rtl="1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	سادساً : </a:t>
            </a:r>
            <a:r>
              <a:rPr lang="ar-SA" dirty="0" smtClean="0"/>
              <a:t>العلاقة مع المنافسين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5800" y="304801"/>
            <a:ext cx="8534400" cy="5334000"/>
          </a:xfrm>
        </p:spPr>
        <p:txBody>
          <a:bodyPr/>
          <a:lstStyle/>
          <a:p>
            <a:pPr marL="514350" indent="-514350" rtl="1"/>
            <a:r>
              <a:rPr lang="ar-SA" sz="2800" dirty="0" smtClean="0">
                <a:solidFill>
                  <a:schemeClr val="accent5">
                    <a:lumMod val="75000"/>
                  </a:schemeClr>
                </a:solidFill>
              </a:rPr>
              <a:t>	أسباب الانهيارات الأخلاقية </a:t>
            </a:r>
            <a:r>
              <a:rPr lang="ar-SA" sz="2800" dirty="0" err="1" smtClean="0">
                <a:solidFill>
                  <a:schemeClr val="accent5">
                    <a:lumMod val="75000"/>
                  </a:schemeClr>
                </a:solidFill>
              </a:rPr>
              <a:t>للشركات </a:t>
            </a:r>
            <a:r>
              <a:rPr lang="ar-SA" sz="2800" dirty="0" err="1" smtClean="0">
                <a:solidFill>
                  <a:schemeClr val="accent5">
                    <a:lumMod val="75000"/>
                  </a:schemeClr>
                </a:solidFill>
              </a:rPr>
              <a:t>:</a:t>
            </a:r>
            <a:endParaRPr lang="ar-SA" sz="28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514350" indent="-514350" algn="just" rtl="1"/>
            <a:endParaRPr lang="ar-SA" sz="2800" dirty="0" smtClean="0"/>
          </a:p>
          <a:p>
            <a:pPr marL="514350" indent="-514350" algn="just" rtl="1">
              <a:buFont typeface="+mj-lt"/>
              <a:buAutoNum type="arabicPeriod"/>
            </a:pPr>
            <a:r>
              <a:rPr lang="ar-SA" sz="2800" dirty="0" smtClean="0">
                <a:solidFill>
                  <a:schemeClr val="bg2">
                    <a:lumMod val="10000"/>
                  </a:schemeClr>
                </a:solidFill>
              </a:rPr>
              <a:t>الضغوط التي يفرضها بعض المديرين على الشركات ليستمروا في مناصبهم 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800" dirty="0" smtClean="0">
                <a:solidFill>
                  <a:schemeClr val="bg2">
                    <a:lumMod val="10000"/>
                  </a:schemeClr>
                </a:solidFill>
              </a:rPr>
              <a:t>الخوف والصمت إزاء تجاوزات الكبار في المؤسسة حتى ولو بحسن النية 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800" dirty="0" smtClean="0">
                <a:solidFill>
                  <a:schemeClr val="bg2">
                    <a:lumMod val="10000"/>
                  </a:schemeClr>
                </a:solidFill>
              </a:rPr>
              <a:t>وجود مجلس إدارة ضعيف تمزقه الخلافات والصراعات 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800" dirty="0" smtClean="0">
                <a:solidFill>
                  <a:schemeClr val="bg2">
                    <a:lumMod val="10000"/>
                  </a:schemeClr>
                </a:solidFill>
              </a:rPr>
              <a:t>الاعتقاد بأن حسن أداء بعض المهام يستلزم أحياناً اتخاذ أسباب غير أخلاقية .</a:t>
            </a:r>
          </a:p>
          <a:p>
            <a:pPr algn="just" rtl="1"/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>
                <a:solidFill>
                  <a:srgbClr val="006600"/>
                </a:solidFill>
              </a:rPr>
              <a:t>مواقف لها علاقة بأخلاقيات الأعمال وأخلاقيات الإدارة :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marL="514350" indent="-514350"/>
            <a:endParaRPr lang="ar-SA" sz="1050" dirty="0" smtClean="0"/>
          </a:p>
          <a:p>
            <a:pPr marL="514350" indent="-514350">
              <a:buFont typeface="Wingdings" pitchFamily="2" charset="2"/>
              <a:buChar char="Ø"/>
            </a:pPr>
            <a:r>
              <a:rPr lang="ar-SA" dirty="0" smtClean="0"/>
              <a:t>الوُعود .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ar-SA" dirty="0" smtClean="0"/>
              <a:t>تقارير العمل .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ar-SA" dirty="0" smtClean="0"/>
              <a:t>التوظيف .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ar-SA" dirty="0" smtClean="0"/>
              <a:t>الأولويات .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ar-SA" dirty="0" smtClean="0"/>
              <a:t>الاستهانة </a:t>
            </a:r>
            <a:r>
              <a:rPr lang="ar-SA" dirty="0" smtClean="0"/>
              <a:t>بالمرؤوسين .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ar-SA" dirty="0" smtClean="0"/>
              <a:t>عدم التعاون .</a:t>
            </a:r>
          </a:p>
          <a:p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4389120" cy="4525963"/>
          </a:xfrm>
        </p:spPr>
        <p:txBody>
          <a:bodyPr/>
          <a:lstStyle/>
          <a:p>
            <a:pPr marL="514350" indent="-514350">
              <a:buFont typeface="Wingdings" pitchFamily="2" charset="2"/>
              <a:buChar char="Ø"/>
            </a:pPr>
            <a:r>
              <a:rPr lang="ar-SA" dirty="0" smtClean="0"/>
              <a:t>الرشوة .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ar-SA" dirty="0" smtClean="0"/>
              <a:t>الكذب على الموردين .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ar-SA" dirty="0" smtClean="0"/>
              <a:t>الكذب على العملاء .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ar-SA" dirty="0" smtClean="0"/>
              <a:t>الهدايا بسبب المنصب/العمل .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ar-SA" dirty="0" smtClean="0"/>
              <a:t>التقييم.</a:t>
            </a: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1592</TotalTime>
  <Words>1230</Words>
  <Application>Microsoft Office PowerPoint</Application>
  <PresentationFormat>Format A4 (210 x 297 mm)</PresentationFormat>
  <Paragraphs>184</Paragraphs>
  <Slides>21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Office Theme</vt:lpstr>
      <vt:lpstr>Diapositive 1</vt:lpstr>
      <vt:lpstr>  المحاضرة الثانية   قيم الفرد والمنظمات وأخلاقيات الأعمال    </vt:lpstr>
      <vt:lpstr>أخلاقيات العمل</vt:lpstr>
      <vt:lpstr>Diapositive 4</vt:lpstr>
      <vt:lpstr>نظم القيم التالية وفقا لترتيبك الخاص بك</vt:lpstr>
      <vt:lpstr>هذه القيم قد تكون فردية أو مهنية ، وقد تكون عامة كقيم المنظمة والمجتمع ، وكلها تكون ذات علاقة تبادلية بحيث يؤثر كل منها على الآخر كما أوضحها دارن شميدت وباري بونز في دراستها على النحو التالي :</vt:lpstr>
      <vt:lpstr>أخلاقيات العمل الوظيفي</vt:lpstr>
      <vt:lpstr>أخلاقيات العمل الوظيفي</vt:lpstr>
      <vt:lpstr>أخلاقيات العمل الوظيفي</vt:lpstr>
      <vt:lpstr>أخلاقيات العمل الوظيفي</vt:lpstr>
      <vt:lpstr>Diapositive 11</vt:lpstr>
      <vt:lpstr>  أنماط السلوكيات والأخلاقيات في العمل :  هنالك مجموعة من أنماط السلوكيات التي تكون موجدة في العمل منها السلبي والإيجابي وهي على النحو التالي :</vt:lpstr>
      <vt:lpstr>مصادر أخلاقيات العمل </vt:lpstr>
      <vt:lpstr>يمكن إجمال مصادر أخلاقيات العمل بما يأتي: </vt:lpstr>
      <vt:lpstr>Diapositive 15</vt:lpstr>
      <vt:lpstr>Diapositive 16</vt:lpstr>
      <vt:lpstr>Diapositive 17</vt:lpstr>
      <vt:lpstr> أخلاقيات الأعمال ضرورة إدارية  </vt:lpstr>
      <vt:lpstr>Diapositive 19</vt:lpstr>
      <vt:lpstr>مواقف لها علاقة بأخلاقيات الأعمال وأخلاقيات الإدارة :</vt:lpstr>
      <vt:lpstr>Diapositive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user</cp:lastModifiedBy>
  <cp:revision>15</cp:revision>
  <dcterms:created xsi:type="dcterms:W3CDTF">2015-09-03T07:07:53Z</dcterms:created>
  <dcterms:modified xsi:type="dcterms:W3CDTF">2015-09-12T10:59:04Z</dcterms:modified>
</cp:coreProperties>
</file>