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43" r:id="rId3"/>
    <p:sldId id="344" r:id="rId4"/>
    <p:sldId id="345" r:id="rId5"/>
    <p:sldId id="346" r:id="rId6"/>
    <p:sldId id="347" r:id="rId7"/>
    <p:sldId id="348" r:id="rId8"/>
    <p:sldId id="350" r:id="rId9"/>
    <p:sldId id="352" r:id="rId10"/>
    <p:sldId id="354" r:id="rId11"/>
    <p:sldId id="355" r:id="rId12"/>
    <p:sldId id="356" r:id="rId13"/>
    <p:sldId id="357"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AD9968"/>
    <a:srgbClr val="013E36"/>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46" autoAdjust="0"/>
  </p:normalViewPr>
  <p:slideViewPr>
    <p:cSldViewPr>
      <p:cViewPr varScale="1">
        <p:scale>
          <a:sx n="70" d="100"/>
          <a:sy n="70" d="100"/>
        </p:scale>
        <p:origin x="1200"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dirty="0" smtClean="0">
                <a:solidFill>
                  <a:srgbClr val="009900"/>
                </a:solidFill>
              </a:rPr>
              <a:t>مقرر أخلاقيات الأعمال</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حسان الغربي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3962400"/>
            <a:ext cx="8420100" cy="14478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الرابعة</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a:solidFill>
                  <a:srgbClr val="00B050"/>
                </a:solidFill>
              </a:rPr>
              <a:t/>
            </a:r>
            <a:br>
              <a:rPr lang="ar-SA" sz="4800" dirty="0">
                <a:solidFill>
                  <a:srgbClr val="00B050"/>
                </a:solidFill>
              </a:rPr>
            </a:br>
            <a:r>
              <a:rPr lang="ar-SA" sz="4800" dirty="0" smtClean="0">
                <a:solidFill>
                  <a:schemeClr val="accent1">
                    <a:lumMod val="50000"/>
                  </a:schemeClr>
                </a:solidFill>
              </a:rPr>
              <a:t>المسؤولية الاجتماعية لمنظمات الأعمال</a:t>
            </a: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smtClean="0">
                <a:solidFill>
                  <a:schemeClr val="accent4">
                    <a:lumMod val="50000"/>
                  </a:schemeClr>
                </a:solidFill>
              </a:rPr>
              <a:t>4</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557808"/>
            <a:ext cx="8915400" cy="1143000"/>
          </a:xfrm>
        </p:spPr>
        <p:txBody>
          <a:bodyPr/>
          <a:lstStyle/>
          <a:p>
            <a:r>
              <a:rPr lang="ar-SA" b="1" dirty="0" smtClean="0">
                <a:solidFill>
                  <a:schemeClr val="accent5">
                    <a:lumMod val="75000"/>
                  </a:schemeClr>
                </a:solidFill>
              </a:rPr>
              <a:t>مفهوم المسؤولية الاجتماعية</a:t>
            </a:r>
            <a:br>
              <a:rPr lang="ar-SA" b="1" dirty="0" smtClean="0">
                <a:solidFill>
                  <a:schemeClr val="accent5">
                    <a:lumMod val="75000"/>
                  </a:schemeClr>
                </a:solidFill>
              </a:rPr>
            </a:br>
            <a:endParaRPr lang="fr-FR" dirty="0">
              <a:solidFill>
                <a:schemeClr val="accent5">
                  <a:lumMod val="75000"/>
                </a:schemeClr>
              </a:solidFill>
            </a:endParaRPr>
          </a:p>
        </p:txBody>
      </p:sp>
      <p:sp>
        <p:nvSpPr>
          <p:cNvPr id="3" name="Espace réservé du contenu 2"/>
          <p:cNvSpPr>
            <a:spLocks noGrp="1"/>
          </p:cNvSpPr>
          <p:nvPr>
            <p:ph idx="1"/>
          </p:nvPr>
        </p:nvSpPr>
        <p:spPr/>
        <p:txBody>
          <a:bodyPr/>
          <a:lstStyle/>
          <a:p>
            <a:pPr algn="justLow">
              <a:buClr>
                <a:srgbClr val="421227"/>
              </a:buClr>
              <a:buSzPct val="170000"/>
            </a:pPr>
            <a:r>
              <a:rPr lang="ar-SA" dirty="0" smtClean="0">
                <a:solidFill>
                  <a:schemeClr val="tx2"/>
                </a:solidFill>
              </a:rPr>
              <a:t>   </a:t>
            </a:r>
          </a:p>
          <a:p>
            <a:pPr algn="justLow">
              <a:buClr>
                <a:srgbClr val="421227"/>
              </a:buClr>
              <a:buSzPct val="170000"/>
            </a:pPr>
            <a:r>
              <a:rPr lang="ar-SA" dirty="0" smtClean="0">
                <a:solidFill>
                  <a:schemeClr val="tx2"/>
                </a:solidFill>
              </a:rPr>
              <a:t>   يعـرف مجـلس الأعمال العالمـي للتنميـة المستدامـة المسؤوليـة الاجتماعيـة علـى أنها الالتزام المستمر من قبل شركات الأعمال بالتصرف أخلاقياً والمساهمة في تحقيق التنمية والعمل على تحسين نوعية الظروف المعيشية للقوى العاملة    وعائلاتهم،والمجتمع المحلي والمجتمع ككل.</a:t>
            </a:r>
            <a:endParaRPr lang="fr-FR" dirty="0">
              <a:solidFill>
                <a:schemeClr val="tx2"/>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b="1" dirty="0" smtClean="0">
                <a:solidFill>
                  <a:schemeClr val="accent5">
                    <a:lumMod val="75000"/>
                  </a:schemeClr>
                </a:solidFill>
              </a:rPr>
              <a:t>معوقات تطبيقات المسؤولية الاجتماعية</a:t>
            </a:r>
            <a:br>
              <a:rPr lang="ar-SA" b="1" dirty="0" smtClean="0">
                <a:solidFill>
                  <a:schemeClr val="accent5">
                    <a:lumMod val="75000"/>
                  </a:schemeClr>
                </a:solidFill>
              </a:rPr>
            </a:br>
            <a:endParaRPr lang="fr-FR" dirty="0">
              <a:solidFill>
                <a:schemeClr val="accent5">
                  <a:lumMod val="75000"/>
                </a:schemeClr>
              </a:solidFill>
            </a:endParaRPr>
          </a:p>
        </p:txBody>
      </p:sp>
      <p:sp>
        <p:nvSpPr>
          <p:cNvPr id="3" name="Espace réservé du contenu 2"/>
          <p:cNvSpPr>
            <a:spLocks noGrp="1"/>
          </p:cNvSpPr>
          <p:nvPr>
            <p:ph idx="1"/>
          </p:nvPr>
        </p:nvSpPr>
        <p:spPr/>
        <p:txBody>
          <a:bodyPr/>
          <a:lstStyle/>
          <a:p>
            <a:pPr>
              <a:buClr>
                <a:srgbClr val="421227"/>
              </a:buClr>
              <a:buSzPct val="170000"/>
              <a:buFont typeface="Wingdings" pitchFamily="2" charset="2"/>
              <a:buChar char="§"/>
            </a:pPr>
            <a:r>
              <a:rPr lang="ar-SA" sz="2000" b="1" dirty="0" smtClean="0">
                <a:solidFill>
                  <a:schemeClr val="tx2"/>
                </a:solidFill>
              </a:rPr>
              <a:t>ضعف ثقافة المسؤولية الاجتماعية وعدم وضوح مفهومها، مما يؤدي إلى ضعف وتدني توجه المنشآت   </a:t>
            </a:r>
          </a:p>
          <a:p>
            <a:pPr>
              <a:buClr>
                <a:srgbClr val="421227"/>
              </a:buClr>
              <a:buSzPct val="170000"/>
            </a:pPr>
            <a:r>
              <a:rPr lang="ar-SA" sz="2000" b="1" dirty="0" smtClean="0">
                <a:solidFill>
                  <a:schemeClr val="tx2"/>
                </a:solidFill>
              </a:rPr>
              <a:t>    لأداء المسؤولية الاجتماعية بالشكل الصحيح</a:t>
            </a:r>
          </a:p>
          <a:p>
            <a:pPr>
              <a:buClr>
                <a:srgbClr val="421227"/>
              </a:buClr>
              <a:buSzPct val="170000"/>
            </a:pPr>
            <a:endParaRPr lang="ar-SA" sz="2000" b="1" dirty="0" smtClean="0">
              <a:solidFill>
                <a:schemeClr val="tx2"/>
              </a:solidFill>
            </a:endParaRPr>
          </a:p>
          <a:p>
            <a:pPr>
              <a:buClr>
                <a:srgbClr val="421227"/>
              </a:buClr>
              <a:buSzPct val="170000"/>
              <a:buFont typeface="Wingdings" pitchFamily="2" charset="2"/>
              <a:buChar char="§"/>
            </a:pPr>
            <a:r>
              <a:rPr lang="ar-SA" sz="2000" b="1" dirty="0" smtClean="0">
                <a:solidFill>
                  <a:schemeClr val="tx2"/>
                </a:solidFill>
              </a:rPr>
              <a:t> إهمال البيئة الداخلية للمنشأة لحقوق العاملين وعدم الالتزام بتطبيق أخلاقيات العمل مثل سوء بيئة   </a:t>
            </a:r>
          </a:p>
          <a:p>
            <a:pPr>
              <a:buClr>
                <a:srgbClr val="421227"/>
              </a:buClr>
              <a:buSzPct val="170000"/>
            </a:pPr>
            <a:r>
              <a:rPr lang="ar-SA" sz="2000" b="1" dirty="0" smtClean="0">
                <a:solidFill>
                  <a:schemeClr val="tx2"/>
                </a:solidFill>
              </a:rPr>
              <a:t>    وظروف العمل، الشفافية، </a:t>
            </a:r>
            <a:r>
              <a:rPr lang="ar-SA" sz="2000" b="1" dirty="0" err="1" smtClean="0">
                <a:solidFill>
                  <a:schemeClr val="tx2"/>
                </a:solidFill>
              </a:rPr>
              <a:t>الحوكمة</a:t>
            </a:r>
            <a:r>
              <a:rPr lang="ar-SA" sz="2000" b="1" dirty="0" smtClean="0">
                <a:solidFill>
                  <a:schemeClr val="tx2"/>
                </a:solidFill>
              </a:rPr>
              <a:t>، نظام ترقيات غير عادل، مستوى الأجر ونظام المكافأة </a:t>
            </a:r>
          </a:p>
          <a:p>
            <a:pPr>
              <a:buClr>
                <a:srgbClr val="421227"/>
              </a:buClr>
              <a:buSzPct val="170000"/>
            </a:pPr>
            <a:r>
              <a:rPr lang="ar-SA" sz="2000" b="1" dirty="0" smtClean="0">
                <a:solidFill>
                  <a:schemeClr val="tx2"/>
                </a:solidFill>
              </a:rPr>
              <a:t>    والتعويضات</a:t>
            </a:r>
          </a:p>
          <a:p>
            <a:pPr>
              <a:buClr>
                <a:srgbClr val="421227"/>
              </a:buClr>
              <a:buSzPct val="170000"/>
            </a:pPr>
            <a:endParaRPr lang="ar-SA" sz="2000" b="1" dirty="0" smtClean="0">
              <a:solidFill>
                <a:schemeClr val="tx2"/>
              </a:solidFill>
            </a:endParaRPr>
          </a:p>
          <a:p>
            <a:pPr>
              <a:buClr>
                <a:srgbClr val="421227"/>
              </a:buClr>
              <a:buSzPct val="170000"/>
              <a:buFont typeface="Wingdings" pitchFamily="2" charset="2"/>
              <a:buChar char="§"/>
            </a:pPr>
            <a:r>
              <a:rPr lang="ar-SA" sz="2000" b="1" dirty="0" smtClean="0">
                <a:solidFill>
                  <a:schemeClr val="tx2"/>
                </a:solidFill>
              </a:rPr>
              <a:t> ضعف توافر الاستراتيجيات وغياب الشكل التنظيمي المخطط في أداء المسؤولية الاجتماعية وآليات   </a:t>
            </a:r>
          </a:p>
          <a:p>
            <a:pPr>
              <a:buClr>
                <a:srgbClr val="421227"/>
              </a:buClr>
              <a:buSzPct val="170000"/>
            </a:pPr>
            <a:r>
              <a:rPr lang="ar-SA" sz="2000" b="1" dirty="0" smtClean="0">
                <a:solidFill>
                  <a:schemeClr val="tx2"/>
                </a:solidFill>
              </a:rPr>
              <a:t>    العمل المرتبطة </a:t>
            </a:r>
            <a:r>
              <a:rPr lang="ar-SA" sz="2000" b="1" dirty="0" err="1" smtClean="0">
                <a:solidFill>
                  <a:schemeClr val="tx2"/>
                </a:solidFill>
              </a:rPr>
              <a:t>بها</a:t>
            </a:r>
            <a:endParaRPr lang="ar-SA" sz="2000" b="1" dirty="0" smtClean="0">
              <a:solidFill>
                <a:schemeClr val="tx2"/>
              </a:solidFill>
            </a:endParaRPr>
          </a:p>
          <a:p>
            <a:pPr>
              <a:buClr>
                <a:srgbClr val="421227"/>
              </a:buClr>
              <a:buSzPct val="170000"/>
            </a:pPr>
            <a:endParaRPr lang="ar-SA" sz="2000" b="1" dirty="0" smtClean="0">
              <a:solidFill>
                <a:schemeClr val="tx2"/>
              </a:solidFill>
            </a:endParaRPr>
          </a:p>
          <a:p>
            <a:pPr>
              <a:buClr>
                <a:srgbClr val="421227"/>
              </a:buClr>
              <a:buSzPct val="170000"/>
              <a:buFont typeface="Wingdings" pitchFamily="2" charset="2"/>
              <a:buChar char="§"/>
            </a:pPr>
            <a:r>
              <a:rPr lang="ar-SA" sz="2000" b="1" dirty="0" smtClean="0">
                <a:solidFill>
                  <a:schemeClr val="tx2"/>
                </a:solidFill>
              </a:rPr>
              <a:t>عدم توافر كوادر ووحدات إدارية متخصصة ومؤهلة لتخطيط وتنفيذ برامج المسؤولية الاجتماعية حيث    </a:t>
            </a:r>
          </a:p>
          <a:p>
            <a:pPr>
              <a:buClr>
                <a:srgbClr val="421227"/>
              </a:buClr>
              <a:buSzPct val="170000"/>
            </a:pPr>
            <a:r>
              <a:rPr lang="ar-SA" sz="2000" b="1" dirty="0" smtClean="0">
                <a:solidFill>
                  <a:schemeClr val="tx2"/>
                </a:solidFill>
              </a:rPr>
              <a:t>    غالباً ما تعطى مهام المسؤولية الاجتماعية لإدارات العلاقات العامة أو التسويق</a:t>
            </a:r>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b="1" dirty="0" smtClean="0">
                <a:solidFill>
                  <a:schemeClr val="accent5">
                    <a:lumMod val="75000"/>
                  </a:schemeClr>
                </a:solidFill>
              </a:rPr>
              <a:t>تابع</a:t>
            </a:r>
            <a:endParaRPr lang="fr-FR" dirty="0">
              <a:solidFill>
                <a:schemeClr val="accent5">
                  <a:lumMod val="75000"/>
                </a:schemeClr>
              </a:solidFill>
            </a:endParaRPr>
          </a:p>
        </p:txBody>
      </p:sp>
      <p:sp>
        <p:nvSpPr>
          <p:cNvPr id="3" name="Espace réservé du contenu 2"/>
          <p:cNvSpPr>
            <a:spLocks noGrp="1"/>
          </p:cNvSpPr>
          <p:nvPr>
            <p:ph idx="1"/>
          </p:nvPr>
        </p:nvSpPr>
        <p:spPr/>
        <p:txBody>
          <a:bodyPr/>
          <a:lstStyle/>
          <a:p>
            <a:pPr>
              <a:buClr>
                <a:srgbClr val="421227"/>
              </a:buClr>
              <a:buSzPct val="170000"/>
              <a:buFont typeface="Wingdings" pitchFamily="2" charset="2"/>
              <a:buChar char="§"/>
            </a:pPr>
            <a:r>
              <a:rPr lang="ar-SA" sz="2400" b="1" dirty="0" smtClean="0">
                <a:solidFill>
                  <a:schemeClr val="tx2"/>
                </a:solidFill>
              </a:rPr>
              <a:t>عدم توافر معايير أو مؤشرات يتم </a:t>
            </a:r>
            <a:r>
              <a:rPr lang="ar-SA" sz="2400" b="1" dirty="0" err="1" smtClean="0">
                <a:solidFill>
                  <a:schemeClr val="tx2"/>
                </a:solidFill>
              </a:rPr>
              <a:t>بها</a:t>
            </a:r>
            <a:r>
              <a:rPr lang="ar-SA" sz="2400" b="1" dirty="0" smtClean="0">
                <a:solidFill>
                  <a:schemeClr val="tx2"/>
                </a:solidFill>
              </a:rPr>
              <a:t> تقييم أداء المسؤولية الاجتماعية</a:t>
            </a:r>
          </a:p>
          <a:p>
            <a:pPr>
              <a:buClr>
                <a:srgbClr val="421227"/>
              </a:buClr>
              <a:buSzPct val="170000"/>
              <a:buFont typeface="Wingdings" pitchFamily="2" charset="2"/>
              <a:buChar char="§"/>
            </a:pPr>
            <a:endParaRPr lang="ar-SA" sz="2400" b="1" dirty="0" smtClean="0">
              <a:solidFill>
                <a:schemeClr val="tx2"/>
              </a:solidFill>
            </a:endParaRPr>
          </a:p>
          <a:p>
            <a:pPr>
              <a:buClr>
                <a:srgbClr val="421227"/>
              </a:buClr>
              <a:buSzPct val="170000"/>
              <a:buFont typeface="Wingdings" pitchFamily="2" charset="2"/>
              <a:buChar char="§"/>
            </a:pPr>
            <a:r>
              <a:rPr lang="ar-SA" sz="2400" b="1" dirty="0" smtClean="0">
                <a:solidFill>
                  <a:schemeClr val="tx2"/>
                </a:solidFill>
              </a:rPr>
              <a:t>خلط الأوراق بين مفهوم المسؤولية الاجتماعية والعمل الخيري والعمل التطوعي</a:t>
            </a:r>
          </a:p>
          <a:p>
            <a:pPr>
              <a:buClr>
                <a:srgbClr val="421227"/>
              </a:buClr>
              <a:buSzPct val="170000"/>
            </a:pPr>
            <a:endParaRPr lang="ar-SA" sz="2400" b="1" dirty="0" smtClean="0">
              <a:solidFill>
                <a:schemeClr val="tx2"/>
              </a:solidFill>
            </a:endParaRPr>
          </a:p>
          <a:p>
            <a:pPr>
              <a:buClr>
                <a:srgbClr val="421227"/>
              </a:buClr>
              <a:buSzPct val="170000"/>
              <a:buFont typeface="Wingdings" pitchFamily="2" charset="2"/>
              <a:buChar char="§"/>
            </a:pPr>
            <a:r>
              <a:rPr lang="ar-SA" sz="2400" b="1" dirty="0" smtClean="0">
                <a:solidFill>
                  <a:schemeClr val="tx2"/>
                </a:solidFill>
              </a:rPr>
              <a:t> عدم وجود نظام يحفز ويكافئ المنشآت النشيطة في مجال أعمال المسؤولية الاجتماعية</a:t>
            </a:r>
          </a:p>
          <a:p>
            <a:pPr>
              <a:buClr>
                <a:srgbClr val="421227"/>
              </a:buClr>
              <a:buSzPct val="170000"/>
            </a:pPr>
            <a:endParaRPr lang="ar-SA" sz="2400" b="1" dirty="0" smtClean="0">
              <a:solidFill>
                <a:schemeClr val="tx2"/>
              </a:solidFill>
            </a:endParaRPr>
          </a:p>
          <a:p>
            <a:pPr>
              <a:buClr>
                <a:srgbClr val="421227"/>
              </a:buClr>
              <a:buSzPct val="170000"/>
              <a:buFont typeface="Wingdings" pitchFamily="2" charset="2"/>
              <a:buChar char="§"/>
            </a:pPr>
            <a:r>
              <a:rPr lang="ar-SA" sz="2400" b="1" dirty="0" smtClean="0">
                <a:solidFill>
                  <a:schemeClr val="tx2"/>
                </a:solidFill>
              </a:rPr>
              <a:t> عدم وجود مرجعية نظامية وتشريعية للمسؤولية الاجتماعية</a:t>
            </a:r>
            <a:r>
              <a:rPr lang="ar-SA" sz="2400" dirty="0" smtClean="0">
                <a:solidFill>
                  <a:schemeClr val="tx2"/>
                </a:solidFill>
              </a:rPr>
              <a:t> </a:t>
            </a:r>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b="1" dirty="0" smtClean="0">
                <a:solidFill>
                  <a:schemeClr val="accent5">
                    <a:lumMod val="75000"/>
                  </a:schemeClr>
                </a:solidFill>
              </a:rPr>
              <a:t>تابع</a:t>
            </a:r>
            <a:endParaRPr lang="fr-FR" dirty="0"/>
          </a:p>
        </p:txBody>
      </p:sp>
      <p:sp>
        <p:nvSpPr>
          <p:cNvPr id="3" name="Espace réservé du contenu 2"/>
          <p:cNvSpPr>
            <a:spLocks noGrp="1"/>
          </p:cNvSpPr>
          <p:nvPr>
            <p:ph idx="1"/>
          </p:nvPr>
        </p:nvSpPr>
        <p:spPr/>
        <p:txBody>
          <a:bodyPr/>
          <a:lstStyle/>
          <a:p>
            <a:pPr>
              <a:buClr>
                <a:srgbClr val="421227"/>
              </a:buClr>
              <a:buSzPct val="170000"/>
              <a:buFont typeface="Wingdings" pitchFamily="2" charset="2"/>
              <a:buChar char="§"/>
            </a:pPr>
            <a:r>
              <a:rPr lang="ar-SA" sz="2000" b="1" dirty="0" smtClean="0">
                <a:solidFill>
                  <a:schemeClr val="accent2"/>
                </a:solidFill>
              </a:rPr>
              <a:t> </a:t>
            </a:r>
            <a:r>
              <a:rPr lang="ar-SA" sz="2000" b="1" dirty="0" smtClean="0">
                <a:solidFill>
                  <a:schemeClr val="tx2"/>
                </a:solidFill>
              </a:rPr>
              <a:t>ضرورة الاتفاق على مفهوم ومصطلح محلي للمسؤولية الاجتماعية</a:t>
            </a:r>
          </a:p>
          <a:p>
            <a:pPr>
              <a:buClr>
                <a:srgbClr val="421227"/>
              </a:buClr>
              <a:buSzPct val="170000"/>
              <a:buFont typeface="Wingdings" pitchFamily="2" charset="2"/>
              <a:buChar char="§"/>
            </a:pPr>
            <a:endParaRPr lang="ar-SA" sz="2000" b="1" dirty="0" smtClean="0">
              <a:solidFill>
                <a:schemeClr val="tx2"/>
              </a:solidFill>
            </a:endParaRPr>
          </a:p>
          <a:p>
            <a:pPr>
              <a:buClr>
                <a:srgbClr val="421227"/>
              </a:buClr>
              <a:buSzPct val="170000"/>
              <a:buFont typeface="Wingdings" pitchFamily="2" charset="2"/>
              <a:buChar char="§"/>
            </a:pPr>
            <a:r>
              <a:rPr lang="ar-SA" sz="2000" b="1" dirty="0" smtClean="0">
                <a:solidFill>
                  <a:schemeClr val="tx2"/>
                </a:solidFill>
              </a:rPr>
              <a:t> ضرورة الاقتناع بأن المسؤولية الاجتماعية  هي واجب نحو المجتمع</a:t>
            </a:r>
            <a:r>
              <a:rPr lang="en-US" sz="2000" b="1" dirty="0" smtClean="0">
                <a:solidFill>
                  <a:schemeClr val="tx2"/>
                </a:solidFill>
              </a:rPr>
              <a:t>  </a:t>
            </a:r>
            <a:r>
              <a:rPr lang="ar-SA" sz="2000" b="1" dirty="0">
                <a:solidFill>
                  <a:schemeClr val="tx2"/>
                </a:solidFill>
              </a:rPr>
              <a:t> </a:t>
            </a:r>
            <a:r>
              <a:rPr lang="ar-SA" sz="2000" b="1" dirty="0" smtClean="0">
                <a:solidFill>
                  <a:schemeClr val="tx2"/>
                </a:solidFill>
              </a:rPr>
              <a:t>و ليس بمساعدة فحسب</a:t>
            </a:r>
          </a:p>
          <a:p>
            <a:pPr>
              <a:buClr>
                <a:srgbClr val="421227"/>
              </a:buClr>
              <a:buSzPct val="170000"/>
              <a:buFont typeface="Wingdings" pitchFamily="2" charset="2"/>
              <a:buChar char="§"/>
            </a:pPr>
            <a:endParaRPr lang="ar-SA" sz="2000" b="1" dirty="0" smtClean="0">
              <a:solidFill>
                <a:schemeClr val="tx2"/>
              </a:solidFill>
            </a:endParaRPr>
          </a:p>
          <a:p>
            <a:pPr>
              <a:buClr>
                <a:srgbClr val="421227"/>
              </a:buClr>
              <a:buSzPct val="170000"/>
              <a:buFont typeface="Wingdings" pitchFamily="2" charset="2"/>
              <a:buChar char="§"/>
            </a:pPr>
            <a:r>
              <a:rPr lang="ar-SA" sz="2000" b="1" dirty="0" smtClean="0">
                <a:solidFill>
                  <a:schemeClr val="tx2"/>
                </a:solidFill>
              </a:rPr>
              <a:t> ترسيخ مفهوم المسؤولية الاجتماعية لدى أصحاب المنضمات وكافة المستويات الوظيفية بدءا بالإدارة العليا الى الادارة التنفيذية مروراً بالإدارة الوسطى وذلك عبر ترسيخ مفهوم المواطنة </a:t>
            </a:r>
          </a:p>
          <a:p>
            <a:pPr>
              <a:buClr>
                <a:srgbClr val="421227"/>
              </a:buClr>
              <a:buSzPct val="170000"/>
            </a:pPr>
            <a:r>
              <a:rPr lang="ar-SA" sz="2000" b="1" dirty="0" smtClean="0">
                <a:solidFill>
                  <a:schemeClr val="tx2"/>
                </a:solidFill>
              </a:rPr>
              <a:t>   </a:t>
            </a:r>
          </a:p>
          <a:p>
            <a:pPr>
              <a:buClr>
                <a:srgbClr val="421227"/>
              </a:buClr>
              <a:buSzPct val="170000"/>
              <a:buFont typeface="Wingdings" pitchFamily="2" charset="2"/>
              <a:buChar char="§"/>
            </a:pPr>
            <a:r>
              <a:rPr lang="ar-SA" sz="2000" b="1" dirty="0" smtClean="0">
                <a:solidFill>
                  <a:schemeClr val="tx2"/>
                </a:solidFill>
              </a:rPr>
              <a:t> إبراز وسائل الإعلام للنماذج الناجحة في مجالات المسؤولية الاجتماعية للشركات والمؤسسات</a:t>
            </a:r>
          </a:p>
          <a:p>
            <a:pPr>
              <a:buClr>
                <a:srgbClr val="421227"/>
              </a:buClr>
              <a:buSzPct val="170000"/>
            </a:pPr>
            <a:endParaRPr lang="ar-SA" sz="2000" b="1" dirty="0" smtClean="0">
              <a:solidFill>
                <a:schemeClr val="tx2"/>
              </a:solidFill>
            </a:endParaRPr>
          </a:p>
          <a:p>
            <a:pPr>
              <a:buClr>
                <a:srgbClr val="421227"/>
              </a:buClr>
              <a:buSzPct val="170000"/>
              <a:buFont typeface="Wingdings" pitchFamily="2" charset="2"/>
              <a:buChar char="§"/>
            </a:pPr>
            <a:r>
              <a:rPr lang="ar-SA" sz="2000" b="1" dirty="0" smtClean="0">
                <a:solidFill>
                  <a:schemeClr val="tx2"/>
                </a:solidFill>
              </a:rPr>
              <a:t>مشاركة الجامعات ومراكز الأبحاث في ابتكار برامج للمسؤولية الاجتماعية والتطوير&lt;موضوع </a:t>
            </a:r>
            <a:r>
              <a:rPr lang="ar-SA" sz="2000" b="1" dirty="0" err="1" smtClean="0">
                <a:solidFill>
                  <a:schemeClr val="tx2"/>
                </a:solidFill>
              </a:rPr>
              <a:t>ماجستار</a:t>
            </a:r>
            <a:r>
              <a:rPr lang="ar-SA" sz="2000" b="1" dirty="0" smtClean="0">
                <a:solidFill>
                  <a:schemeClr val="tx2"/>
                </a:solidFill>
              </a:rPr>
              <a:t> أو موضوع اطروحة دكتوراه بالبناء المشترك مع عالم الاعمال </a:t>
            </a:r>
            <a:r>
              <a:rPr lang="fr-FR" sz="2000" b="1" dirty="0" smtClean="0">
                <a:solidFill>
                  <a:schemeClr val="tx2"/>
                </a:solidFill>
              </a:rPr>
              <a:t>Sponsoring</a:t>
            </a:r>
            <a:r>
              <a:rPr lang="ar-SA" sz="2000" b="1" dirty="0" err="1" smtClean="0">
                <a:solidFill>
                  <a:schemeClr val="tx2"/>
                </a:solidFill>
              </a:rPr>
              <a:t>&gt;</a:t>
            </a:r>
            <a:r>
              <a:rPr lang="ar-SA" sz="2000" b="1" dirty="0" smtClean="0">
                <a:solidFill>
                  <a:schemeClr val="tx2"/>
                </a:solidFill>
              </a:rPr>
              <a:t> </a:t>
            </a:r>
          </a:p>
          <a:p>
            <a:pPr>
              <a:buClr>
                <a:srgbClr val="421227"/>
              </a:buClr>
              <a:buSzPct val="170000"/>
              <a:buFont typeface="Wingdings" pitchFamily="2" charset="2"/>
              <a:buChar char="§"/>
            </a:pPr>
            <a:endParaRPr lang="ar-SA" sz="2000" b="1" dirty="0" smtClean="0">
              <a:solidFill>
                <a:schemeClr val="tx2"/>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sz="3200" dirty="0" smtClean="0">
                <a:solidFill>
                  <a:schemeClr val="accent5">
                    <a:lumMod val="75000"/>
                  </a:schemeClr>
                </a:solidFill>
              </a:rPr>
              <a:t>نماذج لبرامج المسؤولية الاجتماعية في البنوك السعودية</a:t>
            </a:r>
            <a:br>
              <a:rPr lang="ar-SA" sz="3200" dirty="0" smtClean="0">
                <a:solidFill>
                  <a:schemeClr val="accent5">
                    <a:lumMod val="75000"/>
                  </a:schemeClr>
                </a:solidFill>
              </a:rPr>
            </a:br>
            <a:endParaRPr lang="fr-FR" sz="3200" dirty="0">
              <a:solidFill>
                <a:schemeClr val="accent5">
                  <a:lumMod val="75000"/>
                </a:schemeClr>
              </a:solidFill>
            </a:endParaRPr>
          </a:p>
        </p:txBody>
      </p:sp>
      <p:sp>
        <p:nvSpPr>
          <p:cNvPr id="3" name="Espace réservé du contenu 2"/>
          <p:cNvSpPr>
            <a:spLocks noGrp="1"/>
          </p:cNvSpPr>
          <p:nvPr>
            <p:ph idx="1"/>
          </p:nvPr>
        </p:nvSpPr>
        <p:spPr>
          <a:xfrm>
            <a:off x="495300" y="1063277"/>
            <a:ext cx="8915400" cy="4525963"/>
          </a:xfrm>
        </p:spPr>
        <p:txBody>
          <a:bodyPr/>
          <a:lstStyle/>
          <a:p>
            <a:pPr algn="justLow"/>
            <a:endParaRPr lang="ar-SA" sz="2000" dirty="0" smtClean="0">
              <a:solidFill>
                <a:schemeClr val="tx2"/>
              </a:solidFill>
            </a:endParaRPr>
          </a:p>
          <a:p>
            <a:pPr>
              <a:buClr>
                <a:srgbClr val="421227"/>
              </a:buClr>
              <a:buSzPct val="170000"/>
              <a:buFont typeface="Wingdings" pitchFamily="2" charset="2"/>
              <a:buChar char="§"/>
            </a:pPr>
            <a:r>
              <a:rPr lang="ar-SA" sz="2000" b="1" dirty="0" smtClean="0">
                <a:solidFill>
                  <a:schemeClr val="tx2"/>
                </a:solidFill>
                <a:effectLst>
                  <a:outerShdw blurRad="38100" dist="38100" dir="2700000" algn="tl">
                    <a:srgbClr val="C0C0C0"/>
                  </a:outerShdw>
                </a:effectLst>
              </a:rPr>
              <a:t> التوعية والرعاية الصحية</a:t>
            </a:r>
          </a:p>
          <a:p>
            <a:pPr>
              <a:buClr>
                <a:srgbClr val="421227"/>
              </a:buClr>
              <a:buSzPct val="170000"/>
              <a:buFont typeface="Wingdings" pitchFamily="2" charset="2"/>
              <a:buChar char="§"/>
            </a:pPr>
            <a:r>
              <a:rPr lang="ar-SA" sz="2000" b="1" dirty="0" smtClean="0">
                <a:solidFill>
                  <a:schemeClr val="tx2"/>
                </a:solidFill>
                <a:effectLst>
                  <a:outerShdw blurRad="38100" dist="38100" dir="2700000" algn="tl">
                    <a:srgbClr val="C0C0C0"/>
                  </a:outerShdw>
                </a:effectLst>
              </a:rPr>
              <a:t> التعليم والتطوير</a:t>
            </a:r>
          </a:p>
          <a:p>
            <a:pPr>
              <a:buClr>
                <a:srgbClr val="421227"/>
              </a:buClr>
              <a:buSzPct val="170000"/>
              <a:buFont typeface="Wingdings" pitchFamily="2" charset="2"/>
              <a:buChar char="§"/>
            </a:pPr>
            <a:r>
              <a:rPr lang="ar-SA" sz="2000" b="1" dirty="0" smtClean="0">
                <a:solidFill>
                  <a:schemeClr val="tx2"/>
                </a:solidFill>
                <a:effectLst>
                  <a:outerShdw blurRad="38100" dist="38100" dir="2700000" algn="tl">
                    <a:srgbClr val="C0C0C0"/>
                  </a:outerShdw>
                </a:effectLst>
              </a:rPr>
              <a:t>الابتعاث </a:t>
            </a:r>
            <a:r>
              <a:rPr lang="ar-SA" sz="2000" b="1" dirty="0" smtClean="0">
                <a:solidFill>
                  <a:schemeClr val="tx2"/>
                </a:solidFill>
                <a:effectLst>
                  <a:outerShdw blurRad="38100" dist="38100" dir="2700000" algn="tl">
                    <a:srgbClr val="C0C0C0"/>
                  </a:outerShdw>
                </a:effectLst>
              </a:rPr>
              <a:t>للخارج</a:t>
            </a:r>
          </a:p>
          <a:p>
            <a:pPr>
              <a:buClr>
                <a:srgbClr val="421227"/>
              </a:buClr>
              <a:buSzPct val="170000"/>
              <a:buFont typeface="Wingdings" pitchFamily="2" charset="2"/>
              <a:buChar char="§"/>
            </a:pPr>
            <a:r>
              <a:rPr lang="ar-SA" sz="2000" b="1" dirty="0" smtClean="0">
                <a:solidFill>
                  <a:schemeClr val="tx2"/>
                </a:solidFill>
                <a:effectLst>
                  <a:outerShdw blurRad="38100" dist="38100" dir="2700000" algn="tl">
                    <a:srgbClr val="C0C0C0"/>
                  </a:outerShdw>
                </a:effectLst>
              </a:rPr>
              <a:t> تدريب وتأهيل الشباب والشابات الجدد الداخلين إلى سوق العمل</a:t>
            </a:r>
          </a:p>
          <a:p>
            <a:pPr>
              <a:buClr>
                <a:srgbClr val="421227"/>
              </a:buClr>
              <a:buSzPct val="170000"/>
              <a:buFont typeface="Wingdings" pitchFamily="2" charset="2"/>
              <a:buChar char="§"/>
            </a:pPr>
            <a:r>
              <a:rPr lang="ar-SA" sz="2000" b="1" dirty="0" smtClean="0">
                <a:solidFill>
                  <a:schemeClr val="tx2"/>
                </a:solidFill>
                <a:effectLst>
                  <a:outerShdw blurRad="38100" dist="38100" dir="2700000" algn="tl">
                    <a:srgbClr val="C0C0C0"/>
                  </a:outerShdw>
                </a:effectLst>
              </a:rPr>
              <a:t> برنامج إنجاز</a:t>
            </a:r>
          </a:p>
          <a:p>
            <a:pPr>
              <a:buClr>
                <a:srgbClr val="421227"/>
              </a:buClr>
              <a:buSzPct val="170000"/>
              <a:buFont typeface="Wingdings" pitchFamily="2" charset="2"/>
              <a:buChar char="§"/>
            </a:pPr>
            <a:r>
              <a:rPr lang="ar-SA" sz="2000" b="1" dirty="0" smtClean="0">
                <a:solidFill>
                  <a:schemeClr val="tx2"/>
                </a:solidFill>
                <a:effectLst>
                  <a:outerShdw blurRad="38100" dist="38100" dir="2700000" algn="tl">
                    <a:srgbClr val="C0C0C0"/>
                  </a:outerShdw>
                </a:effectLst>
              </a:rPr>
              <a:t> برامج الأسر المنتجة</a:t>
            </a:r>
          </a:p>
          <a:p>
            <a:pPr>
              <a:buClr>
                <a:srgbClr val="421227"/>
              </a:buClr>
              <a:buSzPct val="170000"/>
              <a:buFont typeface="Wingdings" pitchFamily="2" charset="2"/>
              <a:buChar char="§"/>
            </a:pPr>
            <a:r>
              <a:rPr lang="ar-SA" sz="2000" b="1" dirty="0" smtClean="0">
                <a:solidFill>
                  <a:schemeClr val="tx2"/>
                </a:solidFill>
                <a:effectLst>
                  <a:outerShdw blurRad="38100" dist="38100" dir="2700000" algn="tl">
                    <a:srgbClr val="C0C0C0"/>
                  </a:outerShdw>
                </a:effectLst>
              </a:rPr>
              <a:t> دعم المشاريع الصغيرة</a:t>
            </a:r>
          </a:p>
          <a:p>
            <a:pPr>
              <a:buClr>
                <a:srgbClr val="421227"/>
              </a:buClr>
              <a:buSzPct val="170000"/>
              <a:buFont typeface="Wingdings" pitchFamily="2" charset="2"/>
              <a:buChar char="§"/>
            </a:pPr>
            <a:r>
              <a:rPr lang="ar-SA" sz="2000" b="1" dirty="0" smtClean="0">
                <a:solidFill>
                  <a:schemeClr val="tx2"/>
                </a:solidFill>
                <a:effectLst>
                  <a:outerShdw blurRad="38100" dist="38100" dir="2700000" algn="tl">
                    <a:srgbClr val="C0C0C0"/>
                  </a:outerShdw>
                </a:effectLst>
              </a:rPr>
              <a:t> المحافظة على البيئة</a:t>
            </a:r>
          </a:p>
          <a:p>
            <a:pPr>
              <a:buClr>
                <a:srgbClr val="421227"/>
              </a:buClr>
              <a:buSzPct val="170000"/>
              <a:buFont typeface="Wingdings" pitchFamily="2" charset="2"/>
              <a:buChar char="§"/>
            </a:pPr>
            <a:r>
              <a:rPr lang="ar-SA" sz="2000" b="1" dirty="0" smtClean="0">
                <a:solidFill>
                  <a:schemeClr val="tx2"/>
                </a:solidFill>
                <a:effectLst>
                  <a:outerShdw blurRad="38100" dist="38100" dir="2700000" algn="tl">
                    <a:srgbClr val="C0C0C0"/>
                  </a:outerShdw>
                </a:effectLst>
              </a:rPr>
              <a:t> رعاية الايتام</a:t>
            </a:r>
          </a:p>
          <a:p>
            <a:pPr>
              <a:buClr>
                <a:srgbClr val="421227"/>
              </a:buClr>
              <a:buSzPct val="170000"/>
              <a:buFont typeface="Wingdings" pitchFamily="2" charset="2"/>
              <a:buChar char="§"/>
            </a:pPr>
            <a:r>
              <a:rPr lang="ar-SA" sz="2000" b="1" dirty="0" smtClean="0">
                <a:solidFill>
                  <a:schemeClr val="tx2"/>
                </a:solidFill>
                <a:effectLst>
                  <a:outerShdw blurRad="38100" dist="38100" dir="2700000" algn="tl">
                    <a:srgbClr val="C0C0C0"/>
                  </a:outerShdw>
                </a:effectLst>
              </a:rPr>
              <a:t> دعم ذوي الاحتياجات الخاصة</a:t>
            </a:r>
          </a:p>
          <a:p>
            <a:pPr marL="0" indent="0">
              <a:buClr>
                <a:srgbClr val="421227"/>
              </a:buClr>
              <a:buSzPct val="170000"/>
            </a:pPr>
            <a:endParaRPr lang="ar-SA" dirty="0" smtClean="0">
              <a:solidFill>
                <a:schemeClr val="tx2"/>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533400"/>
            <a:ext cx="8724900" cy="5592763"/>
          </a:xfrm>
        </p:spPr>
        <p:txBody>
          <a:bodyPr/>
          <a:lstStyle/>
          <a:p>
            <a:pPr algn="just" rtl="1"/>
            <a:r>
              <a:rPr lang="ar-SA" sz="4000" dirty="0" smtClean="0">
                <a:solidFill>
                  <a:schemeClr val="accent5">
                    <a:lumMod val="75000"/>
                  </a:schemeClr>
                </a:solidFill>
              </a:rPr>
              <a:t>عناصر المسؤولية الاجتماعية </a:t>
            </a:r>
          </a:p>
          <a:p>
            <a:pPr algn="just" rtl="1"/>
            <a:endParaRPr lang="ar-SA" sz="800" dirty="0" smtClean="0"/>
          </a:p>
          <a:p>
            <a:pPr marL="1250442" lvl="2" indent="-457200" algn="just" rtl="1">
              <a:buFont typeface="+mj-lt"/>
              <a:buAutoNum type="arabicParenR"/>
            </a:pPr>
            <a:r>
              <a:rPr lang="ar-SA" sz="2800" dirty="0" smtClean="0"/>
              <a:t>المالكون .</a:t>
            </a:r>
          </a:p>
          <a:p>
            <a:pPr marL="1250442" lvl="2" indent="-457200" algn="just" rtl="1">
              <a:buFont typeface="+mj-lt"/>
              <a:buAutoNum type="arabicParenR"/>
            </a:pPr>
            <a:r>
              <a:rPr lang="ar-SA" sz="2800" dirty="0" smtClean="0"/>
              <a:t>العاملون .</a:t>
            </a:r>
          </a:p>
          <a:p>
            <a:pPr marL="1250442" lvl="2" indent="-457200" algn="just" rtl="1">
              <a:buFont typeface="+mj-lt"/>
              <a:buAutoNum type="arabicParenR"/>
            </a:pPr>
            <a:r>
              <a:rPr lang="ar-SA" sz="2800" dirty="0" smtClean="0"/>
              <a:t>الزبائن .</a:t>
            </a:r>
          </a:p>
          <a:p>
            <a:pPr marL="1250442" lvl="2" indent="-457200" algn="just" rtl="1">
              <a:buFont typeface="+mj-lt"/>
              <a:buAutoNum type="arabicParenR"/>
            </a:pPr>
            <a:r>
              <a:rPr lang="ar-SA" sz="2800" dirty="0" smtClean="0"/>
              <a:t>المنافسون .</a:t>
            </a:r>
          </a:p>
          <a:p>
            <a:pPr marL="1250442" lvl="2" indent="-457200" algn="just" rtl="1">
              <a:buFont typeface="+mj-lt"/>
              <a:buAutoNum type="arabicParenR"/>
            </a:pPr>
            <a:r>
              <a:rPr lang="ar-SA" sz="2800" dirty="0" smtClean="0"/>
              <a:t>المجهزون .</a:t>
            </a:r>
          </a:p>
          <a:p>
            <a:pPr marL="1250442" lvl="2" indent="-457200" algn="just" rtl="1">
              <a:buFont typeface="+mj-lt"/>
              <a:buAutoNum type="arabicParenR"/>
            </a:pPr>
            <a:r>
              <a:rPr lang="ar-SA" sz="2800" dirty="0" smtClean="0"/>
              <a:t>المجتمع .</a:t>
            </a:r>
          </a:p>
          <a:p>
            <a:pPr marL="1250442" lvl="2" indent="-457200" algn="just" rtl="1">
              <a:buFont typeface="+mj-lt"/>
              <a:buAutoNum type="arabicParenR"/>
            </a:pPr>
            <a:r>
              <a:rPr lang="ar-SA" sz="2800" dirty="0" smtClean="0"/>
              <a:t>البيئة .</a:t>
            </a:r>
          </a:p>
          <a:p>
            <a:pPr marL="1250442" lvl="2" indent="-457200" algn="just" rtl="1">
              <a:buFont typeface="+mj-lt"/>
              <a:buAutoNum type="arabicParenR"/>
            </a:pPr>
            <a:r>
              <a:rPr lang="ar-SA" sz="2800" dirty="0" smtClean="0"/>
              <a:t>الحكومة .</a:t>
            </a:r>
          </a:p>
          <a:p>
            <a:pPr marL="1250442" lvl="2" indent="-457200" algn="just" rtl="1">
              <a:buFont typeface="+mj-lt"/>
              <a:buAutoNum type="arabicParenR"/>
            </a:pPr>
            <a:r>
              <a:rPr lang="ar-SA" sz="2800" dirty="0" smtClean="0"/>
              <a:t>جماعات الضغط الاجتماعي .</a:t>
            </a:r>
          </a:p>
          <a:p>
            <a:pPr algn="just" rtl="1"/>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530697"/>
            <a:ext cx="8877300" cy="6210671"/>
          </a:xfrm>
        </p:spPr>
        <p:txBody>
          <a:bodyPr/>
          <a:lstStyle/>
          <a:p>
            <a:pPr algn="just" rtl="1"/>
            <a:r>
              <a:rPr lang="ar-SA" sz="4000" dirty="0" smtClean="0">
                <a:solidFill>
                  <a:schemeClr val="accent5">
                    <a:lumMod val="75000"/>
                  </a:schemeClr>
                </a:solidFill>
              </a:rPr>
              <a:t>المسؤولية الاجتماعية وحقوق العملاء </a:t>
            </a:r>
            <a:endParaRPr lang="ar-SA" sz="4000" dirty="0" smtClean="0">
              <a:solidFill>
                <a:schemeClr val="accent5">
                  <a:lumMod val="75000"/>
                </a:schemeClr>
              </a:solidFill>
              <a:cs typeface="+mj-cs"/>
            </a:endParaRPr>
          </a:p>
          <a:p>
            <a:pPr algn="l"/>
            <a:endParaRPr lang="en-US" sz="1800" b="1" dirty="0" smtClean="0">
              <a:cs typeface="+mj-cs"/>
            </a:endParaRPr>
          </a:p>
          <a:p>
            <a:pPr algn="l"/>
            <a:r>
              <a:rPr lang="en-US" sz="1800" b="1" dirty="0" smtClean="0">
                <a:cs typeface="+mj-cs"/>
              </a:rPr>
              <a:t>- Rent the well-made job in its fair value</a:t>
            </a:r>
            <a:endParaRPr lang="fr-FR" sz="1800" dirty="0" smtClean="0">
              <a:cs typeface="+mj-cs"/>
            </a:endParaRPr>
          </a:p>
          <a:p>
            <a:r>
              <a:rPr lang="ar-SA" sz="1800" b="1" dirty="0" smtClean="0">
                <a:solidFill>
                  <a:srgbClr val="FFC000"/>
                </a:solidFill>
                <a:cs typeface="+mj-cs"/>
              </a:rPr>
              <a:t>خلاص العميل الاجر المناسب / بالجهد المقدم</a:t>
            </a:r>
            <a:endParaRPr lang="en-US" sz="1800" b="1" dirty="0" smtClean="0">
              <a:solidFill>
                <a:srgbClr val="FFC000"/>
              </a:solidFill>
              <a:cs typeface="+mj-cs"/>
            </a:endParaRPr>
          </a:p>
          <a:p>
            <a:pPr algn="l"/>
            <a:r>
              <a:rPr lang="en-US" sz="1800" b="1" dirty="0" smtClean="0">
                <a:cs typeface="+mj-cs"/>
              </a:rPr>
              <a:t>-Awaken respect by keeping self-control</a:t>
            </a:r>
          </a:p>
          <a:p>
            <a:r>
              <a:rPr lang="ar-SA" sz="1800" b="1" dirty="0" smtClean="0">
                <a:solidFill>
                  <a:srgbClr val="FFC000"/>
                </a:solidFill>
                <a:cs typeface="+mj-cs"/>
              </a:rPr>
              <a:t>كن يقض في كل ما من شأنه ان يؤذي العلاقة الحرفية التي تربطك بأعضاء فريقك و ذلك بالتحكم في نفسك </a:t>
            </a:r>
          </a:p>
          <a:p>
            <a:pPr algn="l"/>
            <a:r>
              <a:rPr lang="fr-FR" sz="1800" b="1" dirty="0" smtClean="0">
                <a:cs typeface="+mj-cs"/>
              </a:rPr>
              <a:t>-</a:t>
            </a:r>
            <a:r>
              <a:rPr lang="fr-FR" sz="1800" b="1" dirty="0" err="1" smtClean="0">
                <a:cs typeface="+mj-cs"/>
              </a:rPr>
              <a:t>Act</a:t>
            </a:r>
            <a:r>
              <a:rPr lang="fr-FR" sz="1800" b="1" dirty="0" smtClean="0">
                <a:cs typeface="+mj-cs"/>
              </a:rPr>
              <a:t> </a:t>
            </a:r>
            <a:r>
              <a:rPr lang="fr-FR" sz="1800" b="1" dirty="0" err="1" smtClean="0">
                <a:cs typeface="+mj-cs"/>
              </a:rPr>
              <a:t>with</a:t>
            </a:r>
            <a:r>
              <a:rPr lang="fr-FR" sz="1800" b="1" dirty="0" smtClean="0">
                <a:cs typeface="+mj-cs"/>
              </a:rPr>
              <a:t> justice and </a:t>
            </a:r>
            <a:r>
              <a:rPr lang="fr-FR" sz="1800" b="1" dirty="0" err="1" smtClean="0">
                <a:cs typeface="+mj-cs"/>
              </a:rPr>
              <a:t>impartiality</a:t>
            </a:r>
            <a:endParaRPr lang="fr-FR" sz="1800" dirty="0" smtClean="0">
              <a:cs typeface="+mj-cs"/>
            </a:endParaRPr>
          </a:p>
          <a:p>
            <a:r>
              <a:rPr lang="ar-SA" sz="1800" b="1" dirty="0" smtClean="0">
                <a:solidFill>
                  <a:srgbClr val="FFC000"/>
                </a:solidFill>
                <a:cs typeface="+mj-cs"/>
              </a:rPr>
              <a:t>العمل في كنف العدالة والنزاهة</a:t>
            </a:r>
            <a:endParaRPr lang="fr-FR" sz="1800" b="1" dirty="0" smtClean="0">
              <a:solidFill>
                <a:srgbClr val="FFC000"/>
              </a:solidFill>
              <a:cs typeface="+mj-cs"/>
            </a:endParaRPr>
          </a:p>
          <a:p>
            <a:pPr algn="l"/>
            <a:r>
              <a:rPr lang="fr-FR" sz="1800" b="1" dirty="0" smtClean="0">
                <a:cs typeface="+mj-cs"/>
              </a:rPr>
              <a:t>-</a:t>
            </a:r>
            <a:r>
              <a:rPr lang="fr-FR" sz="1800" b="1" dirty="0" err="1" smtClean="0">
                <a:cs typeface="+mj-cs"/>
              </a:rPr>
              <a:t>Spreading</a:t>
            </a:r>
            <a:r>
              <a:rPr lang="fr-FR" sz="1800" b="1" dirty="0" smtClean="0">
                <a:cs typeface="+mj-cs"/>
              </a:rPr>
              <a:t> Information to all </a:t>
            </a:r>
            <a:r>
              <a:rPr lang="fr-FR" sz="1800" b="1" dirty="0" err="1" smtClean="0">
                <a:cs typeface="+mj-cs"/>
              </a:rPr>
              <a:t>employees</a:t>
            </a:r>
            <a:endParaRPr lang="fr-FR" sz="1800" dirty="0" smtClean="0">
              <a:cs typeface="+mj-cs"/>
            </a:endParaRPr>
          </a:p>
          <a:p>
            <a:r>
              <a:rPr lang="ar-SA" sz="1800" b="1" dirty="0" smtClean="0">
                <a:solidFill>
                  <a:srgbClr val="FFC000"/>
                </a:solidFill>
                <a:cs typeface="+mj-cs"/>
              </a:rPr>
              <a:t>حق الحصول على المعلومات</a:t>
            </a:r>
            <a:endParaRPr lang="en-US" sz="1800" b="1" dirty="0" smtClean="0">
              <a:solidFill>
                <a:srgbClr val="FFC000"/>
              </a:solidFill>
              <a:cs typeface="+mj-cs"/>
            </a:endParaRPr>
          </a:p>
          <a:p>
            <a:pPr algn="l"/>
            <a:r>
              <a:rPr lang="en-US" sz="1800" b="1" dirty="0" smtClean="0">
                <a:cs typeface="+mj-cs"/>
              </a:rPr>
              <a:t>-Search good stimuli that will get everyone`s support </a:t>
            </a:r>
            <a:endParaRPr lang="fr-FR" sz="1800" dirty="0" smtClean="0">
              <a:cs typeface="+mj-cs"/>
            </a:endParaRPr>
          </a:p>
          <a:p>
            <a:r>
              <a:rPr lang="ar-SA" sz="1800" b="1" dirty="0" smtClean="0">
                <a:solidFill>
                  <a:srgbClr val="FFC000"/>
                </a:solidFill>
                <a:cs typeface="+mj-cs"/>
              </a:rPr>
              <a:t>البحث عن حوافز جيدة تمكنك من التحصل على تأييد الجميع </a:t>
            </a:r>
            <a:endParaRPr lang="en-US" sz="1800" b="1" dirty="0" smtClean="0">
              <a:solidFill>
                <a:srgbClr val="FFC000"/>
              </a:solidFill>
              <a:cs typeface="+mj-cs"/>
            </a:endParaRPr>
          </a:p>
          <a:p>
            <a:pPr algn="l"/>
            <a:r>
              <a:rPr lang="en-US" sz="1800" b="1" dirty="0" smtClean="0">
                <a:cs typeface="+mj-cs"/>
              </a:rPr>
              <a:t>-Be Sensitive to the present and future needs of employees</a:t>
            </a:r>
            <a:endParaRPr lang="fr-FR" sz="1800" dirty="0" smtClean="0">
              <a:cs typeface="+mj-cs"/>
            </a:endParaRPr>
          </a:p>
          <a:p>
            <a:r>
              <a:rPr lang="ar-SA" sz="1800" b="1" dirty="0" smtClean="0">
                <a:solidFill>
                  <a:srgbClr val="FFC000"/>
                </a:solidFill>
                <a:cs typeface="+mj-cs"/>
              </a:rPr>
              <a:t>ينبغي أن تراعي احتياجات </a:t>
            </a:r>
            <a:r>
              <a:rPr lang="ar-SA" sz="1800" b="1" dirty="0" smtClean="0">
                <a:solidFill>
                  <a:srgbClr val="FFC000"/>
                </a:solidFill>
              </a:rPr>
              <a:t>العامل في </a:t>
            </a:r>
            <a:r>
              <a:rPr lang="ar-SA" sz="1800" b="1" dirty="0" smtClean="0">
                <a:solidFill>
                  <a:srgbClr val="FFC000"/>
                </a:solidFill>
                <a:cs typeface="+mj-cs"/>
              </a:rPr>
              <a:t>الحاضر و المستقبل</a:t>
            </a:r>
            <a:endParaRPr lang="en-US" sz="1800" b="1" dirty="0" smtClean="0">
              <a:solidFill>
                <a:srgbClr val="FFC000"/>
              </a:solidFill>
              <a:cs typeface="+mj-cs"/>
            </a:endParaRPr>
          </a:p>
          <a:p>
            <a:pPr algn="l"/>
            <a:r>
              <a:rPr lang="en-US" sz="1800" b="1" dirty="0" smtClean="0">
                <a:cs typeface="+mj-cs"/>
              </a:rPr>
              <a:t>-Raise skills to be credible to the employees</a:t>
            </a:r>
            <a:endParaRPr lang="fr-FR" sz="1800" dirty="0" smtClean="0">
              <a:cs typeface="+mj-cs"/>
            </a:endParaRPr>
          </a:p>
          <a:p>
            <a:r>
              <a:rPr lang="ar-SA" sz="1800" b="1" dirty="0" smtClean="0">
                <a:solidFill>
                  <a:srgbClr val="FFC000"/>
                </a:solidFill>
                <a:cs typeface="+mj-cs"/>
              </a:rPr>
              <a:t>رفع من المهارات للرفع من المصداقية</a:t>
            </a:r>
            <a:endParaRPr lang="ar-SA" sz="1800" dirty="0" smtClean="0">
              <a:solidFill>
                <a:srgbClr val="FFC000"/>
              </a:solidFill>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02704" y="188640"/>
            <a:ext cx="8686800" cy="6336704"/>
          </a:xfrm>
          <a:solidFill>
            <a:schemeClr val="bg1"/>
          </a:solidFill>
          <a:ln>
            <a:solidFill>
              <a:schemeClr val="accent1"/>
            </a:solidFill>
          </a:ln>
        </p:spPr>
        <p:txBody>
          <a:bodyPr/>
          <a:lstStyle/>
          <a:p>
            <a:pPr algn="l"/>
            <a:r>
              <a:rPr lang="en-US" sz="2400" dirty="0" smtClean="0">
                <a:cs typeface="+mj-cs"/>
              </a:rPr>
              <a:t>-Inspire the enthusiasm which will in its turn inspire efforts (it is said that enthusiasm is contagious so make sure that your </a:t>
            </a:r>
            <a:endParaRPr lang="ar-SA" sz="2400" dirty="0" smtClean="0">
              <a:cs typeface="+mj-cs"/>
            </a:endParaRPr>
          </a:p>
          <a:p>
            <a:pPr algn="l"/>
            <a:r>
              <a:rPr lang="en-US" sz="2400" dirty="0" smtClean="0">
                <a:cs typeface="+mj-cs"/>
              </a:rPr>
              <a:t>employees are attained there).</a:t>
            </a:r>
            <a:endParaRPr lang="fr-FR" sz="2400" dirty="0" smtClean="0">
              <a:cs typeface="+mj-cs"/>
            </a:endParaRPr>
          </a:p>
          <a:p>
            <a:r>
              <a:rPr lang="ar-SA" sz="2400" dirty="0" smtClean="0">
                <a:solidFill>
                  <a:srgbClr val="FFC000"/>
                </a:solidFill>
                <a:cs typeface="+mj-cs"/>
              </a:rPr>
              <a:t>    انشر الحماس من حولك الذي بدوره يحفز </a:t>
            </a:r>
            <a:r>
              <a:rPr lang="ar-SA" sz="2400" dirty="0" err="1" smtClean="0">
                <a:solidFill>
                  <a:srgbClr val="FFC000"/>
                </a:solidFill>
                <a:cs typeface="+mj-cs"/>
              </a:rPr>
              <a:t>الجهود </a:t>
            </a:r>
            <a:r>
              <a:rPr lang="ar-SA" sz="2400" dirty="0" smtClean="0">
                <a:solidFill>
                  <a:srgbClr val="FFC000"/>
                </a:solidFill>
                <a:cs typeface="+mj-cs"/>
              </a:rPr>
              <a:t>( إن الحماس معد اذا تأكد من أن فريقك قد اصيب بالعدوى.</a:t>
            </a:r>
            <a:endParaRPr lang="en-US" sz="2400" dirty="0" smtClean="0">
              <a:solidFill>
                <a:srgbClr val="FFC000"/>
              </a:solidFill>
              <a:cs typeface="+mj-cs"/>
            </a:endParaRPr>
          </a:p>
          <a:p>
            <a:pPr algn="l"/>
            <a:r>
              <a:rPr lang="en-US" sz="2400" dirty="0" smtClean="0">
                <a:cs typeface="+mj-cs"/>
              </a:rPr>
              <a:t>- Prove trust by delegating responsibilities to subordinate junior staff.</a:t>
            </a:r>
            <a:endParaRPr lang="fr-FR" sz="2400" dirty="0" smtClean="0">
              <a:cs typeface="+mj-cs"/>
            </a:endParaRPr>
          </a:p>
          <a:p>
            <a:r>
              <a:rPr lang="ar-SA" sz="2400" dirty="0" smtClean="0">
                <a:solidFill>
                  <a:srgbClr val="FFC000"/>
                </a:solidFill>
                <a:cs typeface="+mj-cs"/>
              </a:rPr>
              <a:t>    بين مدى ثقتك بمرؤوسيك عبر تفويض المسؤوليات حتى و ان كانوا مبتدئين</a:t>
            </a:r>
            <a:endParaRPr lang="en-US" sz="2400" dirty="0" smtClean="0">
              <a:solidFill>
                <a:srgbClr val="FFC000"/>
              </a:solidFill>
              <a:cs typeface="+mj-cs"/>
            </a:endParaRPr>
          </a:p>
          <a:p>
            <a:pPr algn="l"/>
            <a:r>
              <a:rPr lang="en-US" sz="2400" dirty="0" smtClean="0">
                <a:cs typeface="+mj-cs"/>
              </a:rPr>
              <a:t>-It is at this level that we will have a reassured, confident and filled up staff member. </a:t>
            </a:r>
            <a:endParaRPr lang="fr-FR" sz="2400" dirty="0" smtClean="0">
              <a:cs typeface="+mj-cs"/>
            </a:endParaRPr>
          </a:p>
          <a:p>
            <a:r>
              <a:rPr lang="ar-SA" sz="2400" dirty="0" smtClean="0">
                <a:solidFill>
                  <a:srgbClr val="FFC000"/>
                </a:solidFill>
                <a:cs typeface="+mj-cs"/>
              </a:rPr>
              <a:t>    بتطبيق مسؤوليتك الاجتماعية تجاه أعضاء فريقك، تأكد انهم أصبحوا على درجة عالية من الاطمئنان و الرضاء الوظيفي  </a:t>
            </a:r>
            <a:endParaRPr lang="en-US" sz="2400" dirty="0" smtClean="0">
              <a:solidFill>
                <a:srgbClr val="FFC000"/>
              </a:solidFill>
              <a:cs typeface="+mj-cs"/>
            </a:endParaRPr>
          </a:p>
          <a:p>
            <a:pPr algn="l"/>
            <a:r>
              <a:rPr lang="en-US" sz="2400" dirty="0" smtClean="0">
                <a:cs typeface="+mj-cs"/>
              </a:rPr>
              <a:t>A staff which will not stay 8 hours AT work but will stay 8 hours OF work, a highlighting that makes a difference.</a:t>
            </a:r>
            <a:endParaRPr lang="fr-FR" sz="2400" dirty="0" smtClean="0">
              <a:cs typeface="+mj-cs"/>
            </a:endParaRPr>
          </a:p>
          <a:p>
            <a:r>
              <a:rPr lang="ar-SA" sz="2400" dirty="0" smtClean="0">
                <a:solidFill>
                  <a:srgbClr val="FFC000"/>
                </a:solidFill>
                <a:cs typeface="+mj-cs"/>
              </a:rPr>
              <a:t>8 ساعات </a:t>
            </a:r>
            <a:r>
              <a:rPr lang="ar-SA" sz="2400" dirty="0" smtClean="0">
                <a:solidFill>
                  <a:schemeClr val="accent6">
                    <a:lumMod val="50000"/>
                  </a:schemeClr>
                </a:solidFill>
                <a:cs typeface="+mj-cs"/>
              </a:rPr>
              <a:t>من</a:t>
            </a:r>
            <a:r>
              <a:rPr lang="ar-SA" sz="2400" dirty="0" smtClean="0">
                <a:solidFill>
                  <a:srgbClr val="FFC000"/>
                </a:solidFill>
                <a:cs typeface="+mj-cs"/>
              </a:rPr>
              <a:t> العمل و ليس 8 ساعات </a:t>
            </a:r>
            <a:r>
              <a:rPr lang="ar-SA" sz="2400" dirty="0" smtClean="0">
                <a:solidFill>
                  <a:schemeClr val="accent6">
                    <a:lumMod val="50000"/>
                  </a:schemeClr>
                </a:solidFill>
                <a:cs typeface="+mj-cs"/>
              </a:rPr>
              <a:t>في</a:t>
            </a:r>
            <a:r>
              <a:rPr lang="ar-SA" sz="2400" dirty="0" smtClean="0">
                <a:solidFill>
                  <a:srgbClr val="FFC000"/>
                </a:solidFill>
                <a:cs typeface="+mj-cs"/>
              </a:rPr>
              <a:t> العمل،  والفرق واضح .</a:t>
            </a:r>
            <a:endParaRPr lang="ar-SA" sz="2400" dirty="0">
              <a:solidFill>
                <a:srgbClr val="FFC000"/>
              </a:solidFill>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المسؤولية الاجتماعية و المنظمة الملتزمة بخدمة الزبون</a:t>
            </a:r>
            <a:endParaRPr lang="fr-FR" dirty="0"/>
          </a:p>
        </p:txBody>
      </p:sp>
      <p:sp>
        <p:nvSpPr>
          <p:cNvPr id="3" name="Espace réservé du contenu 2"/>
          <p:cNvSpPr>
            <a:spLocks noGrp="1"/>
          </p:cNvSpPr>
          <p:nvPr>
            <p:ph idx="1"/>
          </p:nvPr>
        </p:nvSpPr>
        <p:spPr>
          <a:xfrm>
            <a:off x="495300" y="1412776"/>
            <a:ext cx="8915400" cy="4525963"/>
          </a:xfrm>
        </p:spPr>
        <p:txBody>
          <a:bodyPr/>
          <a:lstStyle/>
          <a:p>
            <a:r>
              <a:rPr lang="ar-SA" sz="2800" dirty="0" smtClean="0">
                <a:solidFill>
                  <a:schemeClr val="tx1"/>
                </a:solidFill>
              </a:rPr>
              <a:t>   يعد الزبائن في عالم اليوم قوة جبارة تبذل المنظمات  قصارى جهدها لإرضائهم و الحصول على </a:t>
            </a:r>
            <a:r>
              <a:rPr lang="ar-SA" sz="2800" dirty="0" smtClean="0">
                <a:solidFill>
                  <a:schemeClr val="accent2">
                    <a:lumMod val="75000"/>
                  </a:schemeClr>
                </a:solidFill>
              </a:rPr>
              <a:t>ولائهم</a:t>
            </a:r>
            <a:r>
              <a:rPr lang="ar-SA" sz="2800" dirty="0" smtClean="0">
                <a:solidFill>
                  <a:schemeClr val="tx1"/>
                </a:solidFill>
              </a:rPr>
              <a:t>. إن العامل الرئيسي في قوة الزبائن هو </a:t>
            </a:r>
            <a:r>
              <a:rPr lang="ar-SA" sz="2800" dirty="0" smtClean="0">
                <a:solidFill>
                  <a:schemeClr val="accent2">
                    <a:lumMod val="75000"/>
                  </a:schemeClr>
                </a:solidFill>
              </a:rPr>
              <a:t>حريتهم</a:t>
            </a:r>
            <a:r>
              <a:rPr lang="ar-SA" sz="2800" dirty="0" smtClean="0">
                <a:solidFill>
                  <a:schemeClr val="tx1"/>
                </a:solidFill>
              </a:rPr>
              <a:t> </a:t>
            </a:r>
            <a:r>
              <a:rPr lang="ar-SA" sz="2800" dirty="0" smtClean="0">
                <a:solidFill>
                  <a:schemeClr val="accent2">
                    <a:lumMod val="75000"/>
                  </a:schemeClr>
                </a:solidFill>
              </a:rPr>
              <a:t>الكاملة</a:t>
            </a:r>
            <a:r>
              <a:rPr lang="ar-SA" sz="2800" dirty="0" smtClean="0">
                <a:solidFill>
                  <a:schemeClr val="tx1"/>
                </a:solidFill>
              </a:rPr>
              <a:t> في الاختيار للسلع و الخدمات الناتجة عن كثرة المنافسين و قدراتهم الكبيرة على أنواع متعددة وكثيرة من المنتجات السلعية أو الخدمية.</a:t>
            </a:r>
            <a:endParaRPr lang="fr-FR" sz="2800" dirty="0" smtClean="0">
              <a:solidFill>
                <a:schemeClr val="tx1"/>
              </a:solidFill>
            </a:endParaRPr>
          </a:p>
          <a:p>
            <a:r>
              <a:rPr lang="ar-SA" sz="2800" dirty="0" smtClean="0">
                <a:solidFill>
                  <a:schemeClr val="tx1"/>
                </a:solidFill>
              </a:rPr>
              <a:t>    </a:t>
            </a:r>
          </a:p>
          <a:p>
            <a:r>
              <a:rPr lang="ar-SA" sz="2800" dirty="0" smtClean="0">
                <a:solidFill>
                  <a:schemeClr val="tx1"/>
                </a:solidFill>
              </a:rPr>
              <a:t>    أصبح الزبون يطالب بشكل متزايد ما يدفع المنظمة إلى أن تكون حريصة على جمع المعلومات التي ترضي  </a:t>
            </a:r>
            <a:r>
              <a:rPr lang="ar-SA" sz="2800" dirty="0" err="1" smtClean="0">
                <a:solidFill>
                  <a:schemeClr val="tx1"/>
                </a:solidFill>
              </a:rPr>
              <a:t>زبائنها.</a:t>
            </a:r>
            <a:r>
              <a:rPr lang="ar-SA" sz="2800" dirty="0" smtClean="0">
                <a:solidFill>
                  <a:schemeClr val="tx1"/>
                </a:solidFill>
              </a:rPr>
              <a:t> عموما، يركز الزبون على ثلاثة مجالات وهي </a:t>
            </a:r>
            <a:r>
              <a:rPr lang="ar-SA" sz="2800" dirty="0" smtClean="0">
                <a:solidFill>
                  <a:schemeClr val="accent2">
                    <a:lumMod val="75000"/>
                  </a:schemeClr>
                </a:solidFill>
              </a:rPr>
              <a:t>الجودة العالية</a:t>
            </a:r>
            <a:r>
              <a:rPr lang="ar-SA" sz="2800" dirty="0" smtClean="0">
                <a:solidFill>
                  <a:schemeClr val="tx1"/>
                </a:solidFill>
              </a:rPr>
              <a:t>, </a:t>
            </a:r>
            <a:r>
              <a:rPr lang="ar-SA" sz="2800" dirty="0" smtClean="0">
                <a:solidFill>
                  <a:schemeClr val="accent2">
                    <a:lumMod val="75000"/>
                  </a:schemeClr>
                </a:solidFill>
              </a:rPr>
              <a:t>السعر المعقول </a:t>
            </a:r>
            <a:r>
              <a:rPr lang="ar-SA" sz="2800" dirty="0" smtClean="0">
                <a:solidFill>
                  <a:schemeClr val="tx1"/>
                </a:solidFill>
              </a:rPr>
              <a:t>و</a:t>
            </a:r>
            <a:r>
              <a:rPr lang="ar-SA" sz="2800" dirty="0" smtClean="0">
                <a:solidFill>
                  <a:schemeClr val="accent2">
                    <a:lumMod val="75000"/>
                  </a:schemeClr>
                </a:solidFill>
              </a:rPr>
              <a:t>التسليم في الوقت </a:t>
            </a:r>
            <a:r>
              <a:rPr lang="ar-SA" sz="2800" dirty="0" err="1" smtClean="0">
                <a:solidFill>
                  <a:schemeClr val="accent2">
                    <a:lumMod val="75000"/>
                  </a:schemeClr>
                </a:solidFill>
              </a:rPr>
              <a:t>المناسب</a:t>
            </a:r>
            <a:r>
              <a:rPr lang="ar-SA" sz="2800" dirty="0" err="1" smtClean="0">
                <a:solidFill>
                  <a:schemeClr val="tx1"/>
                </a:solidFill>
              </a:rPr>
              <a:t>.</a:t>
            </a:r>
            <a:r>
              <a:rPr lang="ar-SA" sz="2800" dirty="0" smtClean="0">
                <a:solidFill>
                  <a:schemeClr val="tx1"/>
                </a:solidFill>
              </a:rPr>
              <a:t> إذا لم تمتثل المنظمة لهذه الجوانب الثلاثة فسوف تتعرض للعديد من المشاكل من أهمها الحفاظ على زبائنها خصوصا في عالم يتسم بالمنافسة الشرسة.</a:t>
            </a:r>
            <a:endParaRPr lang="fr-FR" sz="2800" dirty="0" smtClean="0">
              <a:solidFill>
                <a:schemeClr val="tx1"/>
              </a:solidFill>
            </a:endParaRPr>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solidFill>
                  <a:schemeClr val="accent5">
                    <a:lumMod val="75000"/>
                  </a:schemeClr>
                </a:solidFill>
              </a:rPr>
              <a:t>المسؤولية الاجتماعية و إدارة الجودة الشاملة</a:t>
            </a:r>
            <a:br>
              <a:rPr lang="ar-SA" dirty="0" smtClean="0">
                <a:solidFill>
                  <a:schemeClr val="accent5">
                    <a:lumMod val="75000"/>
                  </a:schemeClr>
                </a:solidFill>
              </a:rPr>
            </a:br>
            <a:endParaRPr lang="fr-FR" dirty="0">
              <a:solidFill>
                <a:schemeClr val="accent5">
                  <a:lumMod val="75000"/>
                </a:schemeClr>
              </a:solidFill>
            </a:endParaRPr>
          </a:p>
        </p:txBody>
      </p:sp>
      <p:sp>
        <p:nvSpPr>
          <p:cNvPr id="3" name="Espace réservé du contenu 2"/>
          <p:cNvSpPr>
            <a:spLocks noGrp="1"/>
          </p:cNvSpPr>
          <p:nvPr>
            <p:ph idx="1"/>
          </p:nvPr>
        </p:nvSpPr>
        <p:spPr>
          <a:xfrm>
            <a:off x="495300" y="1340768"/>
            <a:ext cx="8915400" cy="4525963"/>
          </a:xfrm>
        </p:spPr>
        <p:txBody>
          <a:bodyPr/>
          <a:lstStyle/>
          <a:p>
            <a:r>
              <a:rPr lang="ar-SA" sz="2800" dirty="0" smtClean="0">
                <a:solidFill>
                  <a:schemeClr val="tx1"/>
                </a:solidFill>
                <a:cs typeface="+mn-cs"/>
              </a:rPr>
              <a:t>   المسؤولية الاجتماعية لإدارة المنظمة تلتزم الالتزام التام و المستمر للارتقاء بمستوى جودة المنتجات و تحقيق تحسين مستمر فيها للوصول إلى أكثر  من</a:t>
            </a:r>
            <a:r>
              <a:rPr lang="fr-FR" sz="2800" dirty="0" smtClean="0">
                <a:solidFill>
                  <a:schemeClr val="tx1"/>
                </a:solidFill>
                <a:cs typeface="+mn-cs"/>
              </a:rPr>
              <a:t> </a:t>
            </a:r>
            <a:r>
              <a:rPr lang="ar-SA" sz="2800" dirty="0" smtClean="0">
                <a:solidFill>
                  <a:schemeClr val="tx1"/>
                </a:solidFill>
                <a:cs typeface="+mn-cs"/>
              </a:rPr>
              <a:t>رضا الزبون</a:t>
            </a:r>
            <a:r>
              <a:rPr lang="fr-FR" sz="2800" dirty="0" smtClean="0">
                <a:solidFill>
                  <a:schemeClr val="tx1"/>
                </a:solidFill>
              </a:rPr>
              <a:t> Phillip Crosby</a:t>
            </a:r>
            <a:r>
              <a:rPr lang="ar-SA" sz="2800" dirty="0" smtClean="0">
                <a:solidFill>
                  <a:schemeClr val="tx1"/>
                </a:solidFill>
                <a:cs typeface="+mn-cs"/>
              </a:rPr>
              <a:t> </a:t>
            </a:r>
            <a:r>
              <a:rPr lang="ar-SA" sz="2800" dirty="0" smtClean="0">
                <a:solidFill>
                  <a:schemeClr val="tx1"/>
                </a:solidFill>
              </a:rPr>
              <a:t>مع إن حق سماع رأيه عبر رجوع المعلومة يضمن بأن رغبات المستهلك سوف تسمع ويعبر عنها بطريقة مناسبة في صياغة سياسات الشركة.</a:t>
            </a:r>
          </a:p>
          <a:p>
            <a:r>
              <a:rPr lang="ar-SA" sz="2800" dirty="0" smtClean="0">
                <a:solidFill>
                  <a:schemeClr val="tx1"/>
                </a:solidFill>
                <a:cs typeface="+mn-cs"/>
              </a:rPr>
              <a:t>أشار إلى أربعة سمات أساسية لإدارة و رقابة  الجودة الشاملة  وهي</a:t>
            </a:r>
          </a:p>
          <a:p>
            <a:r>
              <a:rPr lang="ar-SA" dirty="0" smtClean="0"/>
              <a:t>		الجودة تعني مطابقة للمواصفات</a:t>
            </a:r>
          </a:p>
          <a:p>
            <a:r>
              <a:rPr lang="ar-SA" dirty="0" smtClean="0"/>
              <a:t>		الجودة تتحقق من خلال الوقاية و ليس العلاج للعيوب</a:t>
            </a:r>
          </a:p>
          <a:p>
            <a:r>
              <a:rPr lang="ar-SA" dirty="0" smtClean="0"/>
              <a:t>		الجودة كمعيار للأداء تعني خلو العمل من الخطأ و العيوب</a:t>
            </a:r>
          </a:p>
          <a:p>
            <a:r>
              <a:rPr lang="ar-SA" dirty="0" smtClean="0"/>
              <a:t>		الجودة  توفر الأموال</a:t>
            </a:r>
            <a:endParaRPr lang="fr-FR" b="1" dirty="0" smtClean="0">
              <a:solidFill>
                <a:schemeClr val="tx1"/>
              </a:solidFill>
            </a:endParaRPr>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just"/>
            <a:r>
              <a:rPr lang="ar-SA" sz="2000" dirty="0" smtClean="0">
                <a:solidFill>
                  <a:schemeClr val="accent1">
                    <a:lumMod val="50000"/>
                  </a:schemeClr>
                </a:solidFill>
              </a:rPr>
              <a:t>     حق الرعاية الصحية</a:t>
            </a:r>
            <a:endParaRPr lang="ar-SA" sz="2000" dirty="0" smtClean="0"/>
          </a:p>
          <a:p>
            <a:pPr algn="just"/>
            <a:r>
              <a:rPr lang="ar-SA" sz="2000" dirty="0" smtClean="0"/>
              <a:t>	بالرغم من التطور الاقتصادي الحاصل </a:t>
            </a:r>
            <a:r>
              <a:rPr lang="ar-SA" sz="2000" dirty="0" err="1" smtClean="0"/>
              <a:t>عالمياً </a:t>
            </a:r>
            <a:r>
              <a:rPr lang="ar-SA" sz="2000" dirty="0" smtClean="0"/>
              <a:t>، إلا أنه لم يتجاوز المشكلات المتعلقة بالفقر و المساوئ و حول ذوي الاحتياجات الخاصة و دعمهم و دمجهم في </a:t>
            </a:r>
            <a:r>
              <a:rPr lang="ar-SA" sz="2000" dirty="0" err="1" smtClean="0"/>
              <a:t>المجتمع .</a:t>
            </a:r>
            <a:endParaRPr lang="ar-SA" sz="2000" dirty="0" smtClean="0"/>
          </a:p>
          <a:p>
            <a:pPr algn="just"/>
            <a:endParaRPr lang="ar-SA" sz="2000" dirty="0" smtClean="0"/>
          </a:p>
          <a:p>
            <a:pPr algn="just"/>
            <a:r>
              <a:rPr lang="ar-SA" sz="2000" dirty="0" smtClean="0">
                <a:solidFill>
                  <a:schemeClr val="accent1">
                    <a:lumMod val="50000"/>
                  </a:schemeClr>
                </a:solidFill>
              </a:rPr>
              <a:t>     حق التعويض</a:t>
            </a:r>
          </a:p>
          <a:p>
            <a:pPr algn="just"/>
            <a:r>
              <a:rPr lang="ar-SA" sz="2000" dirty="0" smtClean="0"/>
              <a:t>	بموجبه يكون للمستهلك الحق في الحصول على تسوية عادلة لمطالبه المشروعة كالتعويض عن التضليل أو السلع الرديئة أو الخدمات غير </a:t>
            </a:r>
            <a:r>
              <a:rPr lang="ar-SA" sz="2000" dirty="0" err="1" smtClean="0"/>
              <a:t>المرضية .</a:t>
            </a:r>
            <a:endParaRPr lang="ar-SA" sz="2000" dirty="0" smtClean="0"/>
          </a:p>
          <a:p>
            <a:pPr algn="just"/>
            <a:endParaRPr lang="ar-SA" sz="2000" dirty="0" smtClean="0"/>
          </a:p>
          <a:p>
            <a:pPr algn="just"/>
            <a:r>
              <a:rPr lang="ar-SA" sz="2000" dirty="0" smtClean="0">
                <a:solidFill>
                  <a:schemeClr val="accent1">
                    <a:lumMod val="50000"/>
                  </a:schemeClr>
                </a:solidFill>
              </a:rPr>
              <a:t>     حق التثقيف</a:t>
            </a:r>
          </a:p>
          <a:p>
            <a:pPr algn="just"/>
            <a:r>
              <a:rPr lang="ar-SA" sz="2000" dirty="0" smtClean="0"/>
              <a:t>	أن يكون للمستهلك الحق في اكتساب المعارف والمهارات المطلوبة لممارسة الاختيارات الواعية بين السلع </a:t>
            </a:r>
            <a:r>
              <a:rPr lang="ar-SA" sz="2000" dirty="0" err="1" smtClean="0"/>
              <a:t>والخدمات .</a:t>
            </a:r>
            <a:endParaRPr lang="ar-SA" sz="20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2066</TotalTime>
  <Words>838</Words>
  <Application>Microsoft Office PowerPoint</Application>
  <PresentationFormat>A4 Paper (210x297 mm)</PresentationFormat>
  <Paragraphs>122</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AYM Wadiy S_U normal.</vt:lpstr>
      <vt:lpstr>Calibri</vt:lpstr>
      <vt:lpstr>Times New Roman</vt:lpstr>
      <vt:lpstr>Wingdings</vt:lpstr>
      <vt:lpstr>Office Theme</vt:lpstr>
      <vt:lpstr>PowerPoint Presentation</vt:lpstr>
      <vt:lpstr>    المحاضرة الرابعة   المسؤولية الاجتماعية لمنظمات الأعمال      </vt:lpstr>
      <vt:lpstr>مفهوم المسؤولية الاجتماعية </vt:lpstr>
      <vt:lpstr>معوقات تطبيقات المسؤولية الاجتماعية </vt:lpstr>
      <vt:lpstr>تابع</vt:lpstr>
      <vt:lpstr>تابع</vt:lpstr>
      <vt:lpstr>نماذج لبرامج المسؤولية الاجتماعية في البنوك السعودية </vt:lpstr>
      <vt:lpstr>PowerPoint Presentation</vt:lpstr>
      <vt:lpstr>PowerPoint Presentation</vt:lpstr>
      <vt:lpstr>PowerPoint Presentation</vt:lpstr>
      <vt:lpstr>المسؤولية الاجتماعية و المنظمة الملتزمة بخدمة الزبون</vt:lpstr>
      <vt:lpstr>المسؤولية الاجتماعية و إدارة الجودة الشاملة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2</cp:lastModifiedBy>
  <cp:revision>26</cp:revision>
  <dcterms:created xsi:type="dcterms:W3CDTF">2015-09-03T07:07:53Z</dcterms:created>
  <dcterms:modified xsi:type="dcterms:W3CDTF">2015-09-16T12:53:36Z</dcterms:modified>
</cp:coreProperties>
</file>