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343" r:id="rId3"/>
    <p:sldId id="344" r:id="rId4"/>
    <p:sldId id="345" r:id="rId5"/>
    <p:sldId id="346" r:id="rId6"/>
    <p:sldId id="347" r:id="rId7"/>
    <p:sldId id="348" r:id="rId8"/>
    <p:sldId id="350" r:id="rId9"/>
    <p:sldId id="359" r:id="rId10"/>
    <p:sldId id="360" r:id="rId11"/>
    <p:sldId id="372" r:id="rId1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791B"/>
    <a:srgbClr val="AD9968"/>
    <a:srgbClr val="013E36"/>
    <a:srgbClr val="AB1A25"/>
    <a:srgbClr val="00263A"/>
    <a:srgbClr val="009900"/>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746" autoAdjust="0"/>
  </p:normalViewPr>
  <p:slideViewPr>
    <p:cSldViewPr>
      <p:cViewPr varScale="1">
        <p:scale>
          <a:sx n="70" d="100"/>
          <a:sy n="70" d="100"/>
        </p:scale>
        <p:origin x="1200" y="5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10/6/2015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AD9968"/>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1555242" y="274320"/>
            <a:ext cx="8122920" cy="1143000"/>
          </a:xfrm>
        </p:spPr>
        <p:txBody>
          <a:bodyPr/>
          <a:lstStyle>
            <a:extLst/>
          </a:lstStyle>
          <a:p>
            <a:r>
              <a:rPr lang="fr-FR" smtClean="0"/>
              <a:t>Cliquez pour modifier le style du titre</a:t>
            </a:r>
            <a:endParaRPr lang="en-US"/>
          </a:p>
        </p:txBody>
      </p:sp>
      <p:sp>
        <p:nvSpPr>
          <p:cNvPr id="3" name="Espace réservé du contenu 2"/>
          <p:cNvSpPr>
            <a:spLocks noGrp="1"/>
          </p:cNvSpPr>
          <p:nvPr>
            <p:ph sz="half" idx="1"/>
          </p:nvPr>
        </p:nvSpPr>
        <p:spPr>
          <a:xfrm>
            <a:off x="1555242" y="1524000"/>
            <a:ext cx="3962400" cy="4663440"/>
          </a:xfrm>
        </p:spPr>
        <p:txBody>
          <a:bodyPr/>
          <a:lstStyle>
            <a:lvl1pPr>
              <a:defRPr sz="2800"/>
            </a:lvl1pPr>
            <a:lvl2pPr>
              <a:defRPr sz="2400"/>
            </a:lvl2pPr>
            <a:lvl3pPr>
              <a:defRPr sz="2000"/>
            </a:lvl3pPr>
            <a:lvl4pPr>
              <a:defRPr sz="1800"/>
            </a:lvl4pPr>
            <a:lvl5pPr>
              <a:defRPr sz="1800"/>
            </a:lvl5pPr>
            <a:extLs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u contenu 3"/>
          <p:cNvSpPr>
            <a:spLocks noGrp="1"/>
          </p:cNvSpPr>
          <p:nvPr>
            <p:ph sz="half" idx="2"/>
          </p:nvPr>
        </p:nvSpPr>
        <p:spPr>
          <a:xfrm>
            <a:off x="5715762" y="1524000"/>
            <a:ext cx="3962400" cy="4663440"/>
          </a:xfrm>
        </p:spPr>
        <p:txBody>
          <a:bodyPr/>
          <a:lstStyle>
            <a:lvl1pPr>
              <a:defRPr sz="2800"/>
            </a:lvl1pPr>
            <a:lvl2pPr>
              <a:defRPr sz="2400"/>
            </a:lvl2pPr>
            <a:lvl3pPr>
              <a:defRPr sz="2000"/>
            </a:lvl3pPr>
            <a:lvl4pPr>
              <a:defRPr sz="1800"/>
            </a:lvl4pPr>
            <a:lvl5pPr>
              <a:defRPr sz="1800"/>
            </a:lvl5pPr>
            <a:extLs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e la date 23"/>
          <p:cNvSpPr>
            <a:spLocks noGrp="1"/>
          </p:cNvSpPr>
          <p:nvPr>
            <p:ph type="dt" sz="half" idx="10"/>
          </p:nvPr>
        </p:nvSpPr>
        <p:spPr>
          <a:xfrm>
            <a:off x="3879850" y="6305550"/>
            <a:ext cx="2311400" cy="476250"/>
          </a:xfrm>
          <a:prstGeom prst="rect">
            <a:avLst/>
          </a:prstGeom>
        </p:spPr>
        <p:txBody>
          <a:bodyPr/>
          <a:lstStyle>
            <a:lvl1pPr>
              <a:defRPr/>
            </a:lvl1pPr>
          </a:lstStyle>
          <a:p>
            <a:pPr>
              <a:defRPr/>
            </a:pPr>
            <a:endParaRPr lang="fr-BE"/>
          </a:p>
        </p:txBody>
      </p:sp>
      <p:sp>
        <p:nvSpPr>
          <p:cNvPr id="6" name="Espace réservé du pied de page 9"/>
          <p:cNvSpPr>
            <a:spLocks noGrp="1"/>
          </p:cNvSpPr>
          <p:nvPr>
            <p:ph type="ftr" sz="quarter" idx="11"/>
          </p:nvPr>
        </p:nvSpPr>
        <p:spPr>
          <a:xfrm>
            <a:off x="6191250" y="6305550"/>
            <a:ext cx="3136900" cy="476250"/>
          </a:xfrm>
          <a:prstGeom prst="rect">
            <a:avLst/>
          </a:prstGeom>
        </p:spPr>
        <p:txBody>
          <a:bodyPr/>
          <a:lstStyle>
            <a:lvl1pPr>
              <a:defRPr/>
            </a:lvl1pPr>
          </a:lstStyle>
          <a:p>
            <a:pPr>
              <a:defRPr/>
            </a:pPr>
            <a:r>
              <a:rPr lang="fr-BE"/>
              <a:t>Hassane gharbi</a:t>
            </a:r>
          </a:p>
        </p:txBody>
      </p:sp>
      <p:sp>
        <p:nvSpPr>
          <p:cNvPr id="7" name="Espace réservé du numéro de diapositive 21"/>
          <p:cNvSpPr>
            <a:spLocks noGrp="1"/>
          </p:cNvSpPr>
          <p:nvPr>
            <p:ph type="sldNum" sz="quarter" idx="12"/>
          </p:nvPr>
        </p:nvSpPr>
        <p:spPr/>
        <p:txBody>
          <a:bodyPr/>
          <a:lstStyle>
            <a:lvl1pPr>
              <a:defRPr/>
            </a:lvl1pPr>
          </a:lstStyle>
          <a:p>
            <a:pPr>
              <a:defRPr/>
            </a:pPr>
            <a:fld id="{818E2709-D477-495A-A889-E49F2D6AFC13}" type="slidenum">
              <a:rPr lang="fr-BE"/>
              <a:pPr>
                <a:defRPr/>
              </a:pPr>
              <a:t>‹#›</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1"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hf hdr="0" ftr="0" dt="0"/>
  <p:txStyles>
    <p:titleStyle>
      <a:lvl1pPr algn="r" rtl="1" eaLnBrk="1" fontAlgn="base" hangingPunct="1">
        <a:spcBef>
          <a:spcPct val="0"/>
        </a:spcBef>
        <a:spcAft>
          <a:spcPct val="0"/>
        </a:spcAft>
        <a:defRPr sz="4400" kern="120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dirty="0" smtClean="0">
                <a:solidFill>
                  <a:srgbClr val="009900"/>
                </a:solidFill>
              </a:rPr>
              <a:t>مقرر أخلاقيات الأعمال</a:t>
            </a:r>
            <a:endParaRPr lang="en-US" sz="2800" b="1" dirty="0" smtClean="0">
              <a:solidFill>
                <a:srgbClr val="7F7F7F"/>
              </a:solidFill>
              <a:latin typeface="Calibri" pitchFamily="34" charset="0"/>
              <a:cs typeface="Times New Roman" pitchFamily="18" charset="0"/>
            </a:endParaRPr>
          </a:p>
          <a:p>
            <a:pPr algn="ctr"/>
            <a:r>
              <a:rPr lang="ar-SA" sz="3700" b="1" dirty="0">
                <a:solidFill>
                  <a:srgbClr val="AD9968"/>
                </a:solidFill>
                <a:latin typeface="AYM Wadiy S_U normal."/>
                <a:cs typeface="Times New Roman" pitchFamily="18" charset="0"/>
              </a:rPr>
              <a:t>استاذ المقرر</a:t>
            </a:r>
          </a:p>
          <a:p>
            <a:pPr algn="ctr"/>
            <a:r>
              <a:rPr lang="ar-SA" sz="2800" b="1" dirty="0" smtClean="0">
                <a:solidFill>
                  <a:srgbClr val="7F7F7F"/>
                </a:solidFill>
                <a:latin typeface="Calibri" pitchFamily="34" charset="0"/>
                <a:cs typeface="Times New Roman" pitchFamily="18" charset="0"/>
              </a:rPr>
              <a:t>د/ حسان الغربي</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272480" y="3962400"/>
            <a:ext cx="9361040" cy="1447800"/>
          </a:xfrm>
        </p:spPr>
        <p:txBody>
          <a:bodyPr/>
          <a:lstStyle/>
          <a:p>
            <a:r>
              <a:rPr lang="ar-SA" b="1" dirty="0" smtClean="0">
                <a:solidFill>
                  <a:srgbClr val="002060"/>
                </a:solidFill>
              </a:rPr>
              <a:t/>
            </a:r>
            <a:br>
              <a:rPr lang="ar-SA" b="1" dirty="0" smtClean="0">
                <a:solidFill>
                  <a:srgbClr val="002060"/>
                </a:solidFill>
              </a:rPr>
            </a:br>
            <a:r>
              <a:rPr lang="ar-SA" b="1" dirty="0" smtClean="0">
                <a:solidFill>
                  <a:srgbClr val="002060"/>
                </a:solidFill>
              </a:rPr>
              <a:t/>
            </a:r>
            <a:br>
              <a:rPr lang="ar-SA" b="1" dirty="0" smtClean="0">
                <a:solidFill>
                  <a:srgbClr val="002060"/>
                </a:solidFill>
              </a:rPr>
            </a:br>
            <a:r>
              <a:rPr lang="ar-SA" b="1" dirty="0" smtClean="0">
                <a:solidFill>
                  <a:srgbClr val="002060"/>
                </a:solidFill>
              </a:rPr>
              <a:t/>
            </a:r>
            <a:br>
              <a:rPr lang="ar-SA" b="1" dirty="0" smtClean="0">
                <a:solidFill>
                  <a:srgbClr val="002060"/>
                </a:solidFill>
              </a:rPr>
            </a:br>
            <a:r>
              <a:rPr lang="ar-SA" b="1" dirty="0" smtClean="0">
                <a:solidFill>
                  <a:srgbClr val="002060"/>
                </a:solidFill>
              </a:rPr>
              <a:t/>
            </a:r>
            <a:br>
              <a:rPr lang="ar-SA" b="1" dirty="0" smtClean="0">
                <a:solidFill>
                  <a:srgbClr val="002060"/>
                </a:solidFill>
              </a:rPr>
            </a:br>
            <a:r>
              <a:rPr lang="ar-SA" b="1" dirty="0" smtClean="0">
                <a:solidFill>
                  <a:srgbClr val="002060"/>
                </a:solidFill>
              </a:rPr>
              <a:t>المحاضرة السادسة</a:t>
            </a:r>
            <a:br>
              <a:rPr lang="ar-SA" b="1" dirty="0" smtClean="0">
                <a:solidFill>
                  <a:srgbClr val="002060"/>
                </a:solidFill>
              </a:rPr>
            </a:br>
            <a:r>
              <a:rPr lang="ar-SA" b="1" dirty="0" smtClean="0">
                <a:solidFill>
                  <a:schemeClr val="tx1"/>
                </a:solidFill>
              </a:rPr>
              <a:t/>
            </a:r>
            <a:br>
              <a:rPr lang="ar-SA" b="1" dirty="0" smtClean="0">
                <a:solidFill>
                  <a:schemeClr val="tx1"/>
                </a:solidFill>
              </a:rPr>
            </a:br>
            <a:r>
              <a:rPr lang="ar-SA" sz="4800" dirty="0">
                <a:solidFill>
                  <a:srgbClr val="00B050"/>
                </a:solidFill>
              </a:rPr>
              <a:t/>
            </a:r>
            <a:br>
              <a:rPr lang="ar-SA" sz="4800" dirty="0">
                <a:solidFill>
                  <a:srgbClr val="00B050"/>
                </a:solidFill>
              </a:rPr>
            </a:br>
            <a:r>
              <a:rPr lang="ar-SA" sz="4800" dirty="0" smtClean="0"/>
              <a:t> السلوك العدواني للموظف وأخلاقيات الأعمال </a:t>
            </a:r>
            <a:r>
              <a:rPr lang="ar-SA" sz="4800" dirty="0" smtClean="0">
                <a:solidFill>
                  <a:schemeClr val="accent3">
                    <a:lumMod val="50000"/>
                  </a:schemeClr>
                </a:solidFill>
              </a:rPr>
              <a:t/>
            </a:r>
            <a:br>
              <a:rPr lang="ar-SA" sz="4800" dirty="0" smtClean="0">
                <a:solidFill>
                  <a:schemeClr val="accent3">
                    <a:lumMod val="50000"/>
                  </a:schemeClr>
                </a:solidFill>
              </a:rPr>
            </a:br>
            <a:r>
              <a:rPr lang="ar-SA" sz="4800" dirty="0" smtClean="0">
                <a:solidFill>
                  <a:srgbClr val="43661C"/>
                </a:solidFill>
              </a:rPr>
              <a:t/>
            </a:r>
            <a:br>
              <a:rPr lang="ar-SA" sz="4800" dirty="0" smtClean="0">
                <a:solidFill>
                  <a:srgbClr val="43661C"/>
                </a:solidFill>
              </a:rPr>
            </a:br>
            <a:r>
              <a:rPr lang="ar-SA" sz="4800" b="1" dirty="0" smtClean="0">
                <a:solidFill>
                  <a:schemeClr val="accent2">
                    <a:lumMod val="75000"/>
                  </a:schemeClr>
                </a:solidFill>
              </a:rPr>
              <a:t/>
            </a:r>
            <a:br>
              <a:rPr lang="ar-SA" sz="4800" b="1" dirty="0" smtClean="0">
                <a:solidFill>
                  <a:schemeClr val="accent2">
                    <a:lumMod val="75000"/>
                  </a:schemeClr>
                </a:solidFill>
              </a:rPr>
            </a:br>
            <a:r>
              <a:rPr lang="ar-SA" sz="4800" b="1" dirty="0" smtClean="0">
                <a:solidFill>
                  <a:srgbClr val="00B050"/>
                </a:solidFill>
              </a:rPr>
              <a:t/>
            </a:r>
            <a:br>
              <a:rPr lang="ar-SA" sz="4800" b="1" dirty="0" smtClean="0">
                <a:solidFill>
                  <a:srgbClr val="00B050"/>
                </a:solidFill>
              </a:rPr>
            </a:br>
            <a:r>
              <a:rPr lang="ar-SA" b="1" dirty="0" smtClean="0">
                <a:solidFill>
                  <a:schemeClr val="tx1"/>
                </a:solidFill>
              </a:rPr>
              <a:t/>
            </a:r>
            <a:br>
              <a:rPr lang="ar-SA" b="1" dirty="0" smtClean="0">
                <a:solidFill>
                  <a:schemeClr val="tx1"/>
                </a:solidFill>
              </a:rPr>
            </a:br>
            <a:r>
              <a:rPr lang="ar-SA" b="1" dirty="0" smtClean="0">
                <a:solidFill>
                  <a:schemeClr val="tx1"/>
                </a:solidFill>
              </a:rPr>
              <a:t/>
            </a:r>
            <a:br>
              <a:rPr lang="ar-SA" b="1" dirty="0" smtClean="0">
                <a:solidFill>
                  <a:schemeClr val="tx1"/>
                </a:solidFill>
              </a:rPr>
            </a:br>
            <a:endParaRPr lang="ar-SA" b="1" dirty="0" smtClean="0">
              <a:solidFill>
                <a:schemeClr val="tx1"/>
              </a:solidFill>
            </a:endParaRPr>
          </a:p>
        </p:txBody>
      </p:sp>
      <p:sp>
        <p:nvSpPr>
          <p:cNvPr id="2" name="نجمة مكونة من 7 نقاط 1"/>
          <p:cNvSpPr/>
          <p:nvPr/>
        </p:nvSpPr>
        <p:spPr>
          <a:xfrm>
            <a:off x="609600" y="2209800"/>
            <a:ext cx="1447800" cy="1143000"/>
          </a:xfrm>
          <a:prstGeom prst="star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b="1" dirty="0" smtClean="0">
                <a:solidFill>
                  <a:schemeClr val="accent4">
                    <a:lumMod val="50000"/>
                  </a:schemeClr>
                </a:solidFill>
              </a:rPr>
              <a:t>6</a:t>
            </a:r>
            <a:endParaRPr lang="ar-SA" sz="3600" b="1" dirty="0">
              <a:solidFill>
                <a:schemeClr val="accent4">
                  <a:lumMod val="50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5300" y="557808"/>
            <a:ext cx="8915400" cy="1143000"/>
          </a:xfrm>
        </p:spPr>
        <p:txBody>
          <a:bodyPr/>
          <a:lstStyle/>
          <a:p>
            <a:r>
              <a:rPr lang="ar-SA" dirty="0" smtClean="0">
                <a:solidFill>
                  <a:schemeClr val="accent5">
                    <a:lumMod val="75000"/>
                  </a:schemeClr>
                </a:solidFill>
              </a:rPr>
              <a:t>مفهوم السلوك </a:t>
            </a:r>
            <a:r>
              <a:rPr lang="ar-SA" b="1" dirty="0" smtClean="0">
                <a:solidFill>
                  <a:schemeClr val="accent5">
                    <a:lumMod val="75000"/>
                  </a:schemeClr>
                </a:solidFill>
              </a:rPr>
              <a:t/>
            </a:r>
            <a:br>
              <a:rPr lang="ar-SA" b="1" dirty="0" smtClean="0">
                <a:solidFill>
                  <a:schemeClr val="accent5">
                    <a:lumMod val="75000"/>
                  </a:schemeClr>
                </a:solidFill>
              </a:rPr>
            </a:br>
            <a:endParaRPr lang="fr-FR" dirty="0">
              <a:solidFill>
                <a:schemeClr val="accent5">
                  <a:lumMod val="75000"/>
                </a:schemeClr>
              </a:solidFill>
            </a:endParaRPr>
          </a:p>
        </p:txBody>
      </p:sp>
      <p:sp>
        <p:nvSpPr>
          <p:cNvPr id="3" name="Espace réservé du contenu 2"/>
          <p:cNvSpPr>
            <a:spLocks noGrp="1"/>
          </p:cNvSpPr>
          <p:nvPr>
            <p:ph idx="1"/>
          </p:nvPr>
        </p:nvSpPr>
        <p:spPr/>
        <p:txBody>
          <a:bodyPr/>
          <a:lstStyle/>
          <a:p>
            <a:pPr algn="justLow">
              <a:buClr>
                <a:srgbClr val="421227"/>
              </a:buClr>
              <a:buSzPct val="170000"/>
            </a:pPr>
            <a:r>
              <a:rPr lang="ar-SA" dirty="0" smtClean="0">
                <a:solidFill>
                  <a:schemeClr val="tx2"/>
                </a:solidFill>
              </a:rPr>
              <a:t>   </a:t>
            </a:r>
          </a:p>
          <a:p>
            <a:pPr algn="justLow">
              <a:buClr>
                <a:srgbClr val="421227"/>
              </a:buClr>
              <a:buSzPct val="170000"/>
            </a:pPr>
            <a:r>
              <a:rPr lang="ar-SA" dirty="0" smtClean="0">
                <a:solidFill>
                  <a:schemeClr val="tx2"/>
                </a:solidFill>
              </a:rPr>
              <a:t>   </a:t>
            </a:r>
            <a:r>
              <a:rPr lang="ar-JO" dirty="0" smtClean="0"/>
              <a:t>السلوك هو حالة من التفاعل بين الكائن الحي </a:t>
            </a:r>
            <a:r>
              <a:rPr lang="ar-JO" dirty="0" err="1" smtClean="0"/>
              <a:t>ومحيطه </a:t>
            </a:r>
            <a:r>
              <a:rPr lang="ar-JO" dirty="0" smtClean="0"/>
              <a:t>(بيئته), وهو في غالبيته سلوك </a:t>
            </a:r>
            <a:r>
              <a:rPr lang="ar-JO" dirty="0" err="1" smtClean="0"/>
              <a:t>مُتعلَم </a:t>
            </a:r>
            <a:r>
              <a:rPr lang="ar-JO" dirty="0" smtClean="0"/>
              <a:t>(مكتسب), يتم من خلال الملاحظة والتعليم والتدريب, ونحن نتعلم السلوكيات البسيطة منها </a:t>
            </a:r>
            <a:r>
              <a:rPr lang="ar-JO" dirty="0" err="1" smtClean="0"/>
              <a:t>والمعقدة.</a:t>
            </a:r>
            <a:r>
              <a:rPr lang="ar-JO" dirty="0" smtClean="0"/>
              <a:t> وإنه كلما أتيح لهذا السلوك أن يكون منضبطاً وظيفيا ومقبولاً, كلما كان هذا التعلُم إيجابياً, وأننا بفعل تكراره المستمر نحيله إلى سلوك مبرمج الذي سرعان ما يتحول </a:t>
            </a:r>
            <a:r>
              <a:rPr lang="ar-JO" dirty="0" err="1" smtClean="0"/>
              <a:t>إلى </a:t>
            </a:r>
            <a:r>
              <a:rPr lang="ar-JO" dirty="0" smtClean="0"/>
              <a:t>" عادة </a:t>
            </a:r>
            <a:r>
              <a:rPr lang="ar-JO" dirty="0" err="1" smtClean="0"/>
              <a:t>سلوكية </a:t>
            </a:r>
            <a:r>
              <a:rPr lang="ar-JO" dirty="0" smtClean="0"/>
              <a:t>" تؤدي غرضها بيسر وسهولة وتلقائية.</a:t>
            </a:r>
            <a:endParaRPr lang="fr-FR" dirty="0">
              <a:solidFill>
                <a:schemeClr val="tx2"/>
              </a:solidFill>
            </a:endParaRPr>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JO" b="1" dirty="0" smtClean="0"/>
              <a:t>معايير تحديد السلوك السوي والسلوك غير السوي:</a:t>
            </a:r>
            <a:endParaRPr lang="fr-FR" dirty="0" smtClean="0"/>
          </a:p>
        </p:txBody>
      </p:sp>
      <p:sp>
        <p:nvSpPr>
          <p:cNvPr id="3" name="Espace réservé du contenu 2"/>
          <p:cNvSpPr>
            <a:spLocks noGrp="1"/>
          </p:cNvSpPr>
          <p:nvPr>
            <p:ph idx="1"/>
          </p:nvPr>
        </p:nvSpPr>
        <p:spPr/>
        <p:txBody>
          <a:bodyPr/>
          <a:lstStyle/>
          <a:p>
            <a:r>
              <a:rPr lang="ar-JO" sz="800" b="1" dirty="0" smtClean="0"/>
              <a:t> </a:t>
            </a:r>
            <a:endParaRPr lang="fr-FR" sz="1600" dirty="0" smtClean="0"/>
          </a:p>
          <a:p>
            <a:r>
              <a:rPr lang="ar-JO" sz="1600" dirty="0" smtClean="0"/>
              <a:t> 	 </a:t>
            </a:r>
            <a:r>
              <a:rPr lang="ar-JO" sz="2000" dirty="0" err="1" smtClean="0"/>
              <a:t>وي</a:t>
            </a:r>
            <a:r>
              <a:rPr lang="ar-SA" sz="2000" dirty="0" smtClean="0"/>
              <a:t>مكن</a:t>
            </a:r>
            <a:r>
              <a:rPr lang="ar-JO" sz="2000" dirty="0" smtClean="0"/>
              <a:t> </a:t>
            </a:r>
            <a:r>
              <a:rPr lang="ar-SA" sz="2000" dirty="0" smtClean="0"/>
              <a:t>ل</a:t>
            </a:r>
            <a:r>
              <a:rPr lang="ar-JO" sz="2000" dirty="0" smtClean="0"/>
              <a:t>لسلوك أن يكون مقبولاً أو غير مقبول, بناءً على المعايير التي يُحتكم إليها, ولهذا فقد تتباين أحكامنا على السلوك باختلاف المجتمعات </a:t>
            </a:r>
            <a:r>
              <a:rPr lang="ar-JO" sz="2000" dirty="0" err="1" smtClean="0"/>
              <a:t>الإنسانية.</a:t>
            </a:r>
            <a:r>
              <a:rPr lang="ar-JO" sz="2000" dirty="0" smtClean="0"/>
              <a:t> </a:t>
            </a:r>
            <a:endParaRPr lang="fr-FR" sz="2000" dirty="0" smtClean="0"/>
          </a:p>
          <a:p>
            <a:r>
              <a:rPr lang="ar-JO" sz="2000" dirty="0" smtClean="0"/>
              <a:t> </a:t>
            </a:r>
            <a:endParaRPr lang="fr-FR" sz="2000" dirty="0" smtClean="0"/>
          </a:p>
          <a:p>
            <a:r>
              <a:rPr lang="ar-SA" sz="2000" dirty="0" smtClean="0"/>
              <a:t>     </a:t>
            </a:r>
            <a:r>
              <a:rPr lang="ar-JO" sz="2000" dirty="0" smtClean="0"/>
              <a:t>ويمكننا أن نصف السلوك بأنه سوي إذا اتصف بما </a:t>
            </a:r>
            <a:r>
              <a:rPr lang="ar-JO" sz="2000" dirty="0" err="1" smtClean="0"/>
              <a:t>يلي :</a:t>
            </a:r>
            <a:endParaRPr lang="fr-FR" sz="2000" dirty="0" smtClean="0"/>
          </a:p>
          <a:p>
            <a:r>
              <a:rPr lang="ar-JO" sz="2000" dirty="0" smtClean="0"/>
              <a:t> </a:t>
            </a:r>
            <a:r>
              <a:rPr lang="ar-SA" sz="2000" dirty="0" smtClean="0"/>
              <a:t>    </a:t>
            </a:r>
            <a:r>
              <a:rPr lang="ar-JO" sz="2000" dirty="0" err="1" smtClean="0"/>
              <a:t>أ</a:t>
            </a:r>
            <a:r>
              <a:rPr lang="ar-JO" sz="2000" b="1" dirty="0" err="1" smtClean="0"/>
              <a:t>.</a:t>
            </a:r>
            <a:r>
              <a:rPr lang="ar-JO" sz="2000" b="1" dirty="0" smtClean="0"/>
              <a:t> </a:t>
            </a:r>
            <a:r>
              <a:rPr lang="ar-JO" sz="2000" b="1" dirty="0" err="1" smtClean="0"/>
              <a:t>الفاعلية</a:t>
            </a:r>
            <a:r>
              <a:rPr lang="ar-JO" sz="2000" dirty="0" err="1" smtClean="0"/>
              <a:t>:</a:t>
            </a:r>
            <a:r>
              <a:rPr lang="ar-JO" sz="2000" dirty="0" smtClean="0"/>
              <a:t> </a:t>
            </a:r>
            <a:endParaRPr lang="fr-FR" sz="2000" dirty="0" smtClean="0"/>
          </a:p>
          <a:p>
            <a:r>
              <a:rPr lang="ar-JO" sz="2000" dirty="0" smtClean="0"/>
              <a:t> 	 وذلك بأن يتصرف الشخص بشكل إيجابي يحقق النتائج المطلوبة لحل المشكلات التي يواجهها رغم ما </a:t>
            </a:r>
            <a:r>
              <a:rPr lang="ar-SA" sz="2000" dirty="0" smtClean="0"/>
              <a:t>  </a:t>
            </a:r>
            <a:r>
              <a:rPr lang="ar-JO" sz="2000" dirty="0" smtClean="0"/>
              <a:t>يعترضه من عقبات أو </a:t>
            </a:r>
            <a:r>
              <a:rPr lang="ar-JO" sz="2000" dirty="0" err="1" smtClean="0"/>
              <a:t>صعوبات.</a:t>
            </a:r>
            <a:r>
              <a:rPr lang="ar-JO" sz="2000" dirty="0" smtClean="0"/>
              <a:t> </a:t>
            </a:r>
            <a:endParaRPr lang="fr-FR" sz="2000" dirty="0" smtClean="0"/>
          </a:p>
          <a:p>
            <a:r>
              <a:rPr lang="ar-JO" sz="2000" dirty="0" smtClean="0"/>
              <a:t> </a:t>
            </a:r>
            <a:r>
              <a:rPr lang="ar-SA" sz="2000" dirty="0" smtClean="0"/>
              <a:t>    </a:t>
            </a:r>
            <a:r>
              <a:rPr lang="ar-JO" sz="2000" dirty="0" err="1" smtClean="0"/>
              <a:t>ب.</a:t>
            </a:r>
            <a:r>
              <a:rPr lang="ar-JO" sz="2000" b="1" dirty="0" smtClean="0"/>
              <a:t> </a:t>
            </a:r>
            <a:r>
              <a:rPr lang="ar-JO" sz="2000" b="1" dirty="0" err="1" smtClean="0"/>
              <a:t>الكفاءة</a:t>
            </a:r>
            <a:r>
              <a:rPr lang="ar-JO" sz="2000" dirty="0" err="1" smtClean="0"/>
              <a:t>:</a:t>
            </a:r>
            <a:r>
              <a:rPr lang="ar-JO" sz="2000" dirty="0" smtClean="0"/>
              <a:t> </a:t>
            </a:r>
            <a:endParaRPr lang="fr-FR" sz="2000" dirty="0" smtClean="0"/>
          </a:p>
          <a:p>
            <a:r>
              <a:rPr lang="ar-JO" sz="2000" dirty="0" smtClean="0"/>
              <a:t>  </a:t>
            </a:r>
            <a:r>
              <a:rPr lang="ar-SA" sz="2000" dirty="0" smtClean="0"/>
              <a:t>  </a:t>
            </a:r>
            <a:r>
              <a:rPr lang="ar-JO" sz="2000" dirty="0" smtClean="0"/>
              <a:t> وذلك بأن يكون قادراً على استخدام ما لديه من إمكانات بفاعلية لتحقيق ما هو ممكن أو </a:t>
            </a:r>
            <a:r>
              <a:rPr lang="ar-JO" sz="2000" dirty="0" err="1" smtClean="0"/>
              <a:t>متاح.</a:t>
            </a:r>
            <a:r>
              <a:rPr lang="ar-JO" sz="2000" dirty="0" smtClean="0"/>
              <a:t> </a:t>
            </a:r>
            <a:endParaRPr lang="fr-FR" sz="2000" dirty="0" smtClean="0"/>
          </a:p>
          <a:p>
            <a:r>
              <a:rPr lang="ar-SA" sz="2000" dirty="0" smtClean="0"/>
              <a:t>    </a:t>
            </a:r>
            <a:r>
              <a:rPr lang="ar-JO" sz="2000" dirty="0" err="1" smtClean="0"/>
              <a:t>ج</a:t>
            </a:r>
            <a:r>
              <a:rPr lang="ar-JO" sz="2000" b="1" dirty="0" err="1" smtClean="0"/>
              <a:t>.</a:t>
            </a:r>
            <a:r>
              <a:rPr lang="ar-JO" sz="2000" b="1" dirty="0" smtClean="0"/>
              <a:t> الملائمة:</a:t>
            </a:r>
            <a:endParaRPr lang="fr-FR" sz="2000" dirty="0" smtClean="0"/>
          </a:p>
          <a:p>
            <a:r>
              <a:rPr lang="ar-JO" sz="2000" dirty="0" smtClean="0"/>
              <a:t> </a:t>
            </a:r>
            <a:r>
              <a:rPr lang="ar-SA" sz="2000" dirty="0" smtClean="0"/>
              <a:t>   </a:t>
            </a:r>
            <a:r>
              <a:rPr lang="ar-JO" sz="2000" dirty="0" smtClean="0"/>
              <a:t> وذلك بتوافق السلوك مع عمر صاحبه, ومع خصائص الموقف الذي يتم فيه </a:t>
            </a:r>
            <a:r>
              <a:rPr lang="ar-JO" sz="2000" dirty="0" err="1" smtClean="0"/>
              <a:t>السلوك.</a:t>
            </a:r>
            <a:r>
              <a:rPr lang="ar-JO" sz="2000" dirty="0" smtClean="0"/>
              <a:t> </a:t>
            </a:r>
            <a:endParaRPr lang="fr-FR" sz="2000" dirty="0" smtClean="0"/>
          </a:p>
          <a:p>
            <a:r>
              <a:rPr lang="ar-JO" sz="800" dirty="0" smtClean="0"/>
              <a:t> </a:t>
            </a:r>
            <a:endParaRPr lang="fr-FR" sz="800" dirty="0" smtClean="0"/>
          </a:p>
          <a:p>
            <a:endParaRPr lang="fr-FR" dirty="0"/>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SA" b="1" dirty="0" smtClean="0">
                <a:solidFill>
                  <a:schemeClr val="accent5">
                    <a:lumMod val="75000"/>
                  </a:schemeClr>
                </a:solidFill>
              </a:rPr>
              <a:t>تابع</a:t>
            </a:r>
            <a:endParaRPr lang="fr-FR" dirty="0">
              <a:solidFill>
                <a:schemeClr val="accent5">
                  <a:lumMod val="75000"/>
                </a:schemeClr>
              </a:solidFill>
            </a:endParaRPr>
          </a:p>
        </p:txBody>
      </p:sp>
      <p:sp>
        <p:nvSpPr>
          <p:cNvPr id="3" name="Espace réservé du contenu 2"/>
          <p:cNvSpPr>
            <a:spLocks noGrp="1"/>
          </p:cNvSpPr>
          <p:nvPr>
            <p:ph idx="1"/>
          </p:nvPr>
        </p:nvSpPr>
        <p:spPr/>
        <p:txBody>
          <a:bodyPr/>
          <a:lstStyle/>
          <a:p>
            <a:r>
              <a:rPr lang="ar-SA" sz="2000" dirty="0" smtClean="0"/>
              <a:t>     </a:t>
            </a:r>
            <a:r>
              <a:rPr lang="ar-JO" sz="2000" dirty="0" err="1" smtClean="0"/>
              <a:t>د.</a:t>
            </a:r>
            <a:r>
              <a:rPr lang="ar-JO" sz="2000" dirty="0" smtClean="0"/>
              <a:t> </a:t>
            </a:r>
            <a:r>
              <a:rPr lang="ar-JO" sz="2000" b="1" dirty="0" err="1" smtClean="0"/>
              <a:t>المرونة:</a:t>
            </a:r>
            <a:r>
              <a:rPr lang="ar-JO" sz="2000" dirty="0" smtClean="0"/>
              <a:t> </a:t>
            </a:r>
            <a:endParaRPr lang="fr-FR" sz="2000" dirty="0" smtClean="0"/>
          </a:p>
          <a:p>
            <a:r>
              <a:rPr lang="ar-JO" sz="2000" dirty="0" smtClean="0"/>
              <a:t> </a:t>
            </a:r>
            <a:r>
              <a:rPr lang="ar-SA" sz="2000" dirty="0" smtClean="0"/>
              <a:t>   </a:t>
            </a:r>
            <a:r>
              <a:rPr lang="ar-JO" sz="2000" dirty="0" smtClean="0"/>
              <a:t> الشخص السوي هو القادر على تكييف سلوكه وفقاً لما تحتاجه المواقف أو الظروف </a:t>
            </a:r>
            <a:r>
              <a:rPr lang="ar-JO" sz="2000" dirty="0" err="1" smtClean="0"/>
              <a:t>المتغيرة.</a:t>
            </a:r>
            <a:r>
              <a:rPr lang="ar-JO" sz="2000" dirty="0" smtClean="0"/>
              <a:t> </a:t>
            </a:r>
            <a:endParaRPr lang="fr-FR" sz="2000" dirty="0" smtClean="0"/>
          </a:p>
          <a:p>
            <a:r>
              <a:rPr lang="ar-SA" sz="2000" dirty="0" smtClean="0"/>
              <a:t>     </a:t>
            </a:r>
            <a:r>
              <a:rPr lang="ar-JO" sz="2000" dirty="0" err="1" smtClean="0"/>
              <a:t>هـ.</a:t>
            </a:r>
            <a:r>
              <a:rPr lang="ar-JO" sz="2000" dirty="0" smtClean="0"/>
              <a:t> </a:t>
            </a:r>
            <a:r>
              <a:rPr lang="ar-JO" sz="2000" b="1" dirty="0" smtClean="0"/>
              <a:t>الاستفادة من </a:t>
            </a:r>
            <a:r>
              <a:rPr lang="ar-JO" sz="2000" b="1" dirty="0" err="1" smtClean="0"/>
              <a:t>الخبرة:</a:t>
            </a:r>
            <a:r>
              <a:rPr lang="ar-JO" sz="2000" dirty="0" smtClean="0"/>
              <a:t> </a:t>
            </a:r>
            <a:endParaRPr lang="fr-FR" sz="2000" dirty="0" smtClean="0"/>
          </a:p>
          <a:p>
            <a:r>
              <a:rPr lang="ar-JO" sz="2000" dirty="0" smtClean="0"/>
              <a:t> </a:t>
            </a:r>
            <a:r>
              <a:rPr lang="ar-SA" sz="2000" dirty="0" smtClean="0"/>
              <a:t>   </a:t>
            </a:r>
            <a:r>
              <a:rPr lang="ar-JO" sz="2000" dirty="0" smtClean="0"/>
              <a:t> وذلك بتوظيف تجاربه وخبراته والاستفادة منها في توليد السلوك </a:t>
            </a:r>
            <a:r>
              <a:rPr lang="ar-JO" sz="2000" dirty="0" err="1" smtClean="0"/>
              <a:t>الجديد.</a:t>
            </a:r>
            <a:r>
              <a:rPr lang="ar-JO" sz="2000" dirty="0" smtClean="0"/>
              <a:t> </a:t>
            </a:r>
            <a:endParaRPr lang="fr-FR" sz="2000" dirty="0" smtClean="0"/>
          </a:p>
          <a:p>
            <a:r>
              <a:rPr lang="ar-SA" sz="2000" dirty="0" smtClean="0"/>
              <a:t>     </a:t>
            </a:r>
            <a:r>
              <a:rPr lang="ar-JO" sz="2000" dirty="0" err="1" smtClean="0"/>
              <a:t>و.</a:t>
            </a:r>
            <a:r>
              <a:rPr lang="ar-JO" sz="2000" dirty="0" smtClean="0"/>
              <a:t> </a:t>
            </a:r>
            <a:r>
              <a:rPr lang="ar-JO" sz="2000" b="1" dirty="0" smtClean="0"/>
              <a:t>القدرة على التواصل </a:t>
            </a:r>
            <a:r>
              <a:rPr lang="ar-JO" sz="2000" b="1" dirty="0" err="1" smtClean="0"/>
              <a:t>الإنساني:</a:t>
            </a:r>
            <a:r>
              <a:rPr lang="ar-JO" sz="2000" dirty="0" smtClean="0"/>
              <a:t> </a:t>
            </a:r>
            <a:endParaRPr lang="fr-FR" sz="2000" dirty="0" smtClean="0"/>
          </a:p>
          <a:p>
            <a:r>
              <a:rPr lang="ar-SA" sz="2000" dirty="0" smtClean="0"/>
              <a:t>     </a:t>
            </a:r>
            <a:r>
              <a:rPr lang="ar-JO" sz="2000" dirty="0" smtClean="0"/>
              <a:t>وهي حاجة من الحاجات الأساسية التي لا غنى عنها, والشخص ذو السلوك السوي هو القادر على تحقيق هذا</a:t>
            </a:r>
            <a:r>
              <a:rPr lang="ar-SA" sz="2000" dirty="0" smtClean="0"/>
              <a:t> </a:t>
            </a:r>
            <a:r>
              <a:rPr lang="ar-JO" sz="2000" dirty="0" smtClean="0"/>
              <a:t>التواصل على نحو مقبول </a:t>
            </a:r>
            <a:r>
              <a:rPr lang="ar-JO" sz="2000" dirty="0" err="1" smtClean="0"/>
              <a:t>ومرضي.</a:t>
            </a:r>
            <a:r>
              <a:rPr lang="ar-JO" sz="2000" dirty="0" smtClean="0"/>
              <a:t> </a:t>
            </a:r>
            <a:endParaRPr lang="fr-FR" sz="2000" dirty="0" smtClean="0"/>
          </a:p>
          <a:p>
            <a:r>
              <a:rPr lang="ar-SA" sz="2000" dirty="0" smtClean="0"/>
              <a:t>     </a:t>
            </a:r>
            <a:r>
              <a:rPr lang="ar-JO" sz="2000" dirty="0" err="1" smtClean="0"/>
              <a:t>ز.</a:t>
            </a:r>
            <a:r>
              <a:rPr lang="ar-JO" sz="2000" dirty="0" smtClean="0"/>
              <a:t> </a:t>
            </a:r>
            <a:r>
              <a:rPr lang="ar-JO" sz="2000" b="1" dirty="0" smtClean="0"/>
              <a:t>تقدير </a:t>
            </a:r>
            <a:r>
              <a:rPr lang="ar-JO" sz="2000" b="1" dirty="0" err="1" smtClean="0"/>
              <a:t>الذات:</a:t>
            </a:r>
            <a:r>
              <a:rPr lang="ar-JO" sz="2000" dirty="0" smtClean="0"/>
              <a:t> </a:t>
            </a:r>
            <a:endParaRPr lang="fr-FR" sz="2000" dirty="0" smtClean="0"/>
          </a:p>
          <a:p>
            <a:r>
              <a:rPr lang="ar-JO" sz="2000" dirty="0" smtClean="0"/>
              <a:t> </a:t>
            </a:r>
            <a:r>
              <a:rPr lang="ar-SA" sz="2000" dirty="0" smtClean="0"/>
              <a:t>   </a:t>
            </a:r>
            <a:r>
              <a:rPr lang="ar-JO" sz="2000" dirty="0" smtClean="0"/>
              <a:t> وهو الشخص القادر على تقييم ذاته بموضوعية, مميزاً لجوانب القوة والضعف لديه, ويعمل على تعزيز جوانب القوة لديه واستكمال جوانب الضعف </a:t>
            </a:r>
            <a:r>
              <a:rPr lang="ar-JO" sz="2000" dirty="0" err="1" smtClean="0"/>
              <a:t>ومعالجتها.</a:t>
            </a:r>
            <a:r>
              <a:rPr lang="ar-JO" sz="2000" dirty="0" smtClean="0"/>
              <a:t> </a:t>
            </a:r>
            <a:endParaRPr lang="fr-FR" sz="2000" dirty="0" smtClean="0"/>
          </a:p>
          <a:p>
            <a:endParaRPr lang="fr-FR" dirty="0"/>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SA" b="1" dirty="0" smtClean="0">
                <a:solidFill>
                  <a:schemeClr val="accent5">
                    <a:lumMod val="75000"/>
                  </a:schemeClr>
                </a:solidFill>
              </a:rPr>
              <a:t>تابع</a:t>
            </a:r>
            <a:endParaRPr lang="fr-FR" dirty="0"/>
          </a:p>
        </p:txBody>
      </p:sp>
      <p:sp>
        <p:nvSpPr>
          <p:cNvPr id="3" name="Espace réservé du contenu 2"/>
          <p:cNvSpPr>
            <a:spLocks noGrp="1"/>
          </p:cNvSpPr>
          <p:nvPr>
            <p:ph idx="1"/>
          </p:nvPr>
        </p:nvSpPr>
        <p:spPr/>
        <p:txBody>
          <a:bodyPr/>
          <a:lstStyle/>
          <a:p>
            <a:r>
              <a:rPr lang="ar-JO" sz="2000" dirty="0" smtClean="0"/>
              <a:t>أما عن معايير تحديد السلوك غير السوي كما أشار </a:t>
            </a:r>
            <a:r>
              <a:rPr lang="ar-JO" sz="2000" dirty="0" err="1" smtClean="0"/>
              <a:t>إليها </a:t>
            </a:r>
            <a:r>
              <a:rPr lang="ar-JO" sz="2000" dirty="0" smtClean="0"/>
              <a:t>(</a:t>
            </a:r>
            <a:r>
              <a:rPr lang="ar-JO" sz="2000" dirty="0" err="1" smtClean="0"/>
              <a:t>دافيدوف)</a:t>
            </a:r>
            <a:r>
              <a:rPr lang="ar-SA" sz="2000" dirty="0" smtClean="0"/>
              <a:t> </a:t>
            </a:r>
            <a:r>
              <a:rPr lang="ar-JO" sz="2000" dirty="0" err="1" smtClean="0"/>
              <a:t>فهي :</a:t>
            </a:r>
            <a:r>
              <a:rPr lang="ar-JO" sz="2000" dirty="0" smtClean="0"/>
              <a:t> </a:t>
            </a:r>
            <a:endParaRPr lang="ar-SA" sz="2000" dirty="0" smtClean="0"/>
          </a:p>
          <a:p>
            <a:endParaRPr lang="fr-FR" sz="2000" dirty="0" smtClean="0"/>
          </a:p>
          <a:p>
            <a:r>
              <a:rPr lang="ar-JO" sz="2000" b="1" dirty="0" err="1" smtClean="0"/>
              <a:t>أ.</a:t>
            </a:r>
            <a:r>
              <a:rPr lang="ar-JO" sz="2000" b="1" dirty="0" smtClean="0"/>
              <a:t> معيار النشاط </a:t>
            </a:r>
            <a:r>
              <a:rPr lang="ar-JO" sz="2000" b="1" dirty="0" err="1" smtClean="0"/>
              <a:t>المعرفي:</a:t>
            </a:r>
            <a:r>
              <a:rPr lang="ar-JO" sz="2000" b="1" dirty="0" smtClean="0"/>
              <a:t> </a:t>
            </a:r>
            <a:endParaRPr lang="fr-FR" sz="2000" b="1" dirty="0" smtClean="0"/>
          </a:p>
          <a:p>
            <a:r>
              <a:rPr lang="ar-JO" sz="2000" dirty="0" smtClean="0"/>
              <a:t>  وذلك بأن تحدث إعاقة لأي من القدرات العقلية كالإدراك, أو التذكر, أو الانتباه, أو </a:t>
            </a:r>
            <a:r>
              <a:rPr lang="ar-JO" sz="2000" dirty="0" err="1" smtClean="0"/>
              <a:t>الاتصال .</a:t>
            </a:r>
            <a:r>
              <a:rPr lang="ar-JO" sz="2000" dirty="0" smtClean="0"/>
              <a:t> </a:t>
            </a:r>
            <a:endParaRPr lang="fr-FR" sz="2000" dirty="0" smtClean="0"/>
          </a:p>
          <a:p>
            <a:r>
              <a:rPr lang="ar-JO" sz="2000" b="1" dirty="0" err="1" smtClean="0"/>
              <a:t>ب.</a:t>
            </a:r>
            <a:r>
              <a:rPr lang="ar-JO" sz="2000" b="1" dirty="0" smtClean="0"/>
              <a:t> معيار السلوك </a:t>
            </a:r>
            <a:r>
              <a:rPr lang="ar-JO" sz="2000" b="1" dirty="0" err="1" smtClean="0"/>
              <a:t>الاجتماعي:</a:t>
            </a:r>
            <a:r>
              <a:rPr lang="ar-JO" sz="2000" b="1" dirty="0" smtClean="0"/>
              <a:t> </a:t>
            </a:r>
            <a:endParaRPr lang="fr-FR" sz="2000" b="1" dirty="0" smtClean="0"/>
          </a:p>
          <a:p>
            <a:r>
              <a:rPr lang="ar-JO" sz="2000" dirty="0" smtClean="0"/>
              <a:t>   	 وذلك عندما ينحرف السلوك عن القيم والعادات والتقاليد, أو أن يكون مخالفاً للاتجاهات الدينية أو العقائدية السائدة.</a:t>
            </a:r>
            <a:endParaRPr lang="fr-FR" sz="2000" dirty="0" smtClean="0"/>
          </a:p>
          <a:p>
            <a:r>
              <a:rPr lang="ar-JO" sz="2000" b="1" dirty="0" smtClean="0"/>
              <a:t> </a:t>
            </a:r>
            <a:r>
              <a:rPr lang="ar-JO" sz="2000" b="1" dirty="0" err="1" smtClean="0"/>
              <a:t>ج.</a:t>
            </a:r>
            <a:r>
              <a:rPr lang="ar-JO" sz="2000" b="1" dirty="0" smtClean="0"/>
              <a:t> معيار التحكم </a:t>
            </a:r>
            <a:r>
              <a:rPr lang="ar-JO" sz="2000" b="1" dirty="0" err="1" smtClean="0"/>
              <a:t>الذاتي:</a:t>
            </a:r>
            <a:r>
              <a:rPr lang="ar-JO" sz="2000" b="1" dirty="0" smtClean="0"/>
              <a:t> </a:t>
            </a:r>
            <a:endParaRPr lang="fr-FR" sz="2000" b="1" dirty="0" smtClean="0"/>
          </a:p>
          <a:p>
            <a:r>
              <a:rPr lang="ar-JO" sz="2000" dirty="0" smtClean="0"/>
              <a:t>    وذلك عندما يعجز الفرد عن التحكم بسلوكه, مع استمرار هذه الحالة أو تكرارها بشكل </a:t>
            </a:r>
            <a:r>
              <a:rPr lang="ar-JO" sz="2000" dirty="0" err="1" smtClean="0"/>
              <a:t>كبير.</a:t>
            </a:r>
            <a:r>
              <a:rPr lang="ar-JO" sz="2000" dirty="0" smtClean="0"/>
              <a:t> </a:t>
            </a:r>
            <a:endParaRPr lang="fr-FR" sz="2000" dirty="0" smtClean="0"/>
          </a:p>
          <a:p>
            <a:r>
              <a:rPr lang="ar-JO" sz="2000" b="1" dirty="0" err="1" smtClean="0"/>
              <a:t>د.</a:t>
            </a:r>
            <a:r>
              <a:rPr lang="ar-JO" sz="2000" b="1" dirty="0" smtClean="0"/>
              <a:t> معيار الضيق </a:t>
            </a:r>
            <a:r>
              <a:rPr lang="ar-JO" sz="2000" b="1" dirty="0" err="1" smtClean="0"/>
              <a:t>والكرب:</a:t>
            </a:r>
            <a:r>
              <a:rPr lang="ar-JO" sz="2000" b="1" dirty="0" smtClean="0"/>
              <a:t> </a:t>
            </a:r>
            <a:endParaRPr lang="fr-FR" sz="2000" b="1" dirty="0" smtClean="0"/>
          </a:p>
          <a:p>
            <a:r>
              <a:rPr lang="ar-JO" sz="2000" dirty="0" smtClean="0"/>
              <a:t>	عندما يعبر الفرد عن معاناته, أو ضائقة بطريقة يتجاوز فيها حدود المعقول فإن هذا يعتبر  سلوكاً يحتاج إلى </a:t>
            </a:r>
            <a:r>
              <a:rPr lang="ar-JO" sz="2000" dirty="0" err="1" smtClean="0"/>
              <a:t>معالجة.</a:t>
            </a:r>
            <a:r>
              <a:rPr lang="ar-JO" sz="2000" dirty="0" smtClean="0"/>
              <a:t> </a:t>
            </a:r>
            <a:endParaRPr lang="fr-FR" sz="2000" dirty="0" smtClean="0"/>
          </a:p>
          <a:p>
            <a:pPr>
              <a:buClr>
                <a:srgbClr val="421227"/>
              </a:buClr>
              <a:buSzPct val="170000"/>
              <a:buFont typeface="Wingdings" pitchFamily="2" charset="2"/>
              <a:buChar char="§"/>
            </a:pPr>
            <a:endParaRPr lang="ar-SA" sz="2000" b="1" dirty="0" smtClean="0">
              <a:solidFill>
                <a:schemeClr val="tx2"/>
              </a:solidFill>
            </a:endParaRPr>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95300" y="980728"/>
            <a:ext cx="8915400" cy="4525963"/>
          </a:xfrm>
        </p:spPr>
        <p:txBody>
          <a:bodyPr/>
          <a:lstStyle/>
          <a:p>
            <a:pPr algn="justLow"/>
            <a:endParaRPr lang="ar-SA" sz="2000" dirty="0" smtClean="0">
              <a:solidFill>
                <a:schemeClr val="tx2"/>
              </a:solidFill>
            </a:endParaRPr>
          </a:p>
          <a:p>
            <a:r>
              <a:rPr lang="ar-SA" sz="2000" b="1" dirty="0" smtClean="0">
                <a:solidFill>
                  <a:schemeClr val="tx2"/>
                </a:solidFill>
                <a:effectLst>
                  <a:outerShdw blurRad="38100" dist="38100" dir="2700000" algn="tl">
                    <a:srgbClr val="C0C0C0"/>
                  </a:outerShdw>
                </a:effectLst>
              </a:rPr>
              <a:t> </a:t>
            </a:r>
            <a:r>
              <a:rPr lang="ar-JO" sz="2000" b="1" dirty="0" err="1" smtClean="0"/>
              <a:t>هـ.</a:t>
            </a:r>
            <a:r>
              <a:rPr lang="ar-JO" sz="2000" b="1" dirty="0" smtClean="0"/>
              <a:t> معيار الندرة </a:t>
            </a:r>
            <a:r>
              <a:rPr lang="ar-JO" sz="2000" b="1" dirty="0" err="1" smtClean="0"/>
              <a:t>الإحصائية:</a:t>
            </a:r>
            <a:r>
              <a:rPr lang="ar-JO" sz="2000" b="1" dirty="0" smtClean="0"/>
              <a:t> </a:t>
            </a:r>
            <a:endParaRPr lang="fr-FR" sz="2000" b="1" dirty="0" smtClean="0"/>
          </a:p>
          <a:p>
            <a:r>
              <a:rPr lang="ar-JO" sz="2000" dirty="0" smtClean="0"/>
              <a:t>  	حيث يتوزع أفراد المجتمع وفقاً للمنحنى السوي, بحيث يتمركز غالبيتهم في منطقة الوسط وحوله, بينما يتواجد بعض أفراده على أطراف المنحنى, والشخص الذي يوسم سلوكه بالسوي لا يكون من أفراد المجتمع المتواجدين على </a:t>
            </a:r>
            <a:r>
              <a:rPr lang="ar-JO" sz="2000" dirty="0" err="1" smtClean="0"/>
              <a:t>الأطراف.</a:t>
            </a:r>
            <a:r>
              <a:rPr lang="ar-JO" sz="2000" dirty="0" smtClean="0"/>
              <a:t> </a:t>
            </a:r>
            <a:endParaRPr lang="fr-FR" sz="2000" dirty="0" smtClean="0"/>
          </a:p>
          <a:p>
            <a:r>
              <a:rPr lang="ar-JO" sz="2000" b="1" dirty="0" err="1" smtClean="0"/>
              <a:t>و.</a:t>
            </a:r>
            <a:r>
              <a:rPr lang="ar-JO" sz="2000" b="1" dirty="0" smtClean="0"/>
              <a:t> المعايير </a:t>
            </a:r>
            <a:r>
              <a:rPr lang="ar-JO" sz="2000" b="1" dirty="0" err="1" smtClean="0"/>
              <a:t>النمائية:</a:t>
            </a:r>
            <a:endParaRPr lang="fr-FR" sz="2000" b="1" dirty="0" smtClean="0"/>
          </a:p>
          <a:p>
            <a:r>
              <a:rPr lang="ar-JO" sz="2000" dirty="0" smtClean="0"/>
              <a:t>	إذ إن لكل مرحلة عمرية مظاهرها </a:t>
            </a:r>
            <a:r>
              <a:rPr lang="ar-JO" sz="2000" dirty="0" err="1" smtClean="0"/>
              <a:t>النمائية</a:t>
            </a:r>
            <a:r>
              <a:rPr lang="ar-JO" sz="2000" dirty="0" smtClean="0"/>
              <a:t> </a:t>
            </a:r>
            <a:r>
              <a:rPr lang="ar-JO" sz="2000" dirty="0" err="1" smtClean="0"/>
              <a:t>والسلوكية </a:t>
            </a:r>
            <a:r>
              <a:rPr lang="ar-JO" sz="2000" dirty="0" smtClean="0"/>
              <a:t>, فإذا تجاوز سلوك الفرد إلى مراحل   سابقة, كان سلوكه غير </a:t>
            </a:r>
            <a:r>
              <a:rPr lang="ar-JO" sz="2000" dirty="0" err="1" smtClean="0"/>
              <a:t>سوي.</a:t>
            </a:r>
            <a:r>
              <a:rPr lang="ar-JO" sz="2000" dirty="0" smtClean="0"/>
              <a:t> </a:t>
            </a:r>
            <a:endParaRPr lang="fr-FR" sz="2000" dirty="0" smtClean="0"/>
          </a:p>
          <a:p>
            <a:r>
              <a:rPr lang="ar-JO" sz="2000" b="1" dirty="0" err="1" smtClean="0"/>
              <a:t>ز.</a:t>
            </a:r>
            <a:r>
              <a:rPr lang="ar-JO" sz="2000" b="1" dirty="0" smtClean="0"/>
              <a:t> معيار الإقرار </a:t>
            </a:r>
            <a:r>
              <a:rPr lang="ar-JO" sz="2000" b="1" dirty="0" err="1" smtClean="0"/>
              <a:t>الذاتي:</a:t>
            </a:r>
            <a:r>
              <a:rPr lang="ar-JO" sz="2000" b="1" dirty="0" smtClean="0"/>
              <a:t> </a:t>
            </a:r>
            <a:endParaRPr lang="fr-FR" sz="2000" b="1" dirty="0" smtClean="0"/>
          </a:p>
          <a:p>
            <a:r>
              <a:rPr lang="ar-JO" sz="2000" dirty="0" smtClean="0"/>
              <a:t> </a:t>
            </a:r>
            <a:r>
              <a:rPr lang="ar-SA" sz="2000" dirty="0" smtClean="0"/>
              <a:t>   </a:t>
            </a:r>
            <a:r>
              <a:rPr lang="ar-JO" sz="2000" dirty="0" smtClean="0"/>
              <a:t> ويقوم على إقرار الفرد من تلقاء نفسه بأن سلوكه غير </a:t>
            </a:r>
            <a:r>
              <a:rPr lang="ar-JO" sz="2000" dirty="0" err="1" smtClean="0"/>
              <a:t>سوي.</a:t>
            </a:r>
            <a:r>
              <a:rPr lang="ar-JO" sz="2000" dirty="0" smtClean="0"/>
              <a:t> ولعلَ هذا المعيار يحتاج إلى درجة عالية من الموضوعية إذ أن قلة من الناس من يمتلك القدرة على الاعتراف بأن سلوكه غير مقبول وأنه بحاجة إلى علاج.</a:t>
            </a:r>
            <a:endParaRPr lang="fr-FR" sz="2000" dirty="0" smtClean="0"/>
          </a:p>
          <a:p>
            <a:r>
              <a:rPr lang="ar-JO" sz="2000" b="1" dirty="0" err="1" smtClean="0"/>
              <a:t>ح.</a:t>
            </a:r>
            <a:r>
              <a:rPr lang="ar-JO" sz="2000" b="1" dirty="0" smtClean="0"/>
              <a:t> المعيار </a:t>
            </a:r>
            <a:r>
              <a:rPr lang="ar-JO" sz="2000" b="1" dirty="0" err="1" smtClean="0"/>
              <a:t>الطبيعي:</a:t>
            </a:r>
            <a:r>
              <a:rPr lang="ar-JO" sz="2000" b="1" dirty="0" smtClean="0"/>
              <a:t> </a:t>
            </a:r>
            <a:endParaRPr lang="fr-FR" sz="2000" b="1" dirty="0" smtClean="0"/>
          </a:p>
          <a:p>
            <a:r>
              <a:rPr lang="ar-JO" sz="2000" dirty="0" smtClean="0"/>
              <a:t> </a:t>
            </a:r>
            <a:r>
              <a:rPr lang="ar-SA" sz="2000" dirty="0" smtClean="0"/>
              <a:t>    </a:t>
            </a:r>
            <a:r>
              <a:rPr lang="ar-JO" sz="2000" dirty="0" smtClean="0"/>
              <a:t>إن سلوك الفرد ينبغي أن يكون متوافقاً مع الفطرة السوية كما يخضع لقانون المحافظة على النوع وتناسل الكائنات الحية ومنها الإنسان, فإذا كان سلوك الإنسان لا يتفق مع أسس بقائه فإنه يكون غير سوي.</a:t>
            </a:r>
            <a:endParaRPr lang="fr-FR" sz="2000" dirty="0" smtClean="0"/>
          </a:p>
          <a:p>
            <a:endParaRPr lang="ar-SA" dirty="0" smtClean="0">
              <a:solidFill>
                <a:schemeClr val="tx2"/>
              </a:solidFill>
            </a:endParaRPr>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
        <p:nvSpPr>
          <p:cNvPr id="5" name="Titre 4"/>
          <p:cNvSpPr>
            <a:spLocks noGrp="1"/>
          </p:cNvSpPr>
          <p:nvPr>
            <p:ph type="title"/>
          </p:nvPr>
        </p:nvSpPr>
        <p:spPr>
          <a:xfrm>
            <a:off x="495300" y="188640"/>
            <a:ext cx="8915400" cy="1143000"/>
          </a:xfrm>
        </p:spPr>
        <p:txBody>
          <a:bodyPr/>
          <a:lstStyle/>
          <a:p>
            <a:r>
              <a:rPr lang="ar-SA" b="1" dirty="0" smtClean="0">
                <a:solidFill>
                  <a:schemeClr val="accent5">
                    <a:lumMod val="75000"/>
                  </a:schemeClr>
                </a:solidFill>
              </a:rPr>
              <a:t>تابع</a:t>
            </a:r>
            <a:endParaRPr lang="fr-F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533400"/>
            <a:ext cx="8724900" cy="5592763"/>
          </a:xfrm>
        </p:spPr>
        <p:txBody>
          <a:bodyPr/>
          <a:lstStyle/>
          <a:p>
            <a:pPr algn="just"/>
            <a:r>
              <a:rPr lang="ar-SA" sz="4000" dirty="0" smtClean="0">
                <a:solidFill>
                  <a:schemeClr val="accent5">
                    <a:lumMod val="75000"/>
                  </a:schemeClr>
                </a:solidFill>
              </a:rPr>
              <a:t>الاتجاهات الرئيسية في تعديل السلوك</a:t>
            </a:r>
          </a:p>
          <a:p>
            <a:pPr algn="just"/>
            <a:endParaRPr lang="ar-SA" sz="1600" dirty="0" smtClean="0"/>
          </a:p>
          <a:p>
            <a:pPr marL="1097280" lvl="2" indent="-457200" algn="just">
              <a:buFont typeface="+mj-lt"/>
              <a:buAutoNum type="arabicPeriod"/>
            </a:pPr>
            <a:endParaRPr lang="ar-SA" sz="2800" dirty="0" smtClean="0"/>
          </a:p>
          <a:p>
            <a:pPr marL="1097280" lvl="2" indent="-457200" algn="just">
              <a:buFont typeface="+mj-lt"/>
              <a:buAutoNum type="arabicPeriod"/>
            </a:pPr>
            <a:endParaRPr lang="ar-SA" sz="2800" dirty="0" smtClean="0"/>
          </a:p>
          <a:p>
            <a:pPr marL="1097280" lvl="2" indent="-457200" algn="just">
              <a:buFont typeface="+mj-lt"/>
              <a:buAutoNum type="arabicPeriod"/>
            </a:pPr>
            <a:r>
              <a:rPr lang="ar-SA" sz="2800" dirty="0" smtClean="0"/>
              <a:t>الاتجاه </a:t>
            </a:r>
            <a:r>
              <a:rPr lang="ar-SA" sz="2800" dirty="0" err="1" smtClean="0"/>
              <a:t>السلوكي .</a:t>
            </a:r>
            <a:endParaRPr lang="ar-SA" sz="2800" dirty="0" smtClean="0"/>
          </a:p>
          <a:p>
            <a:pPr marL="1097280" lvl="2" indent="-457200" algn="just">
              <a:buFont typeface="+mj-lt"/>
              <a:buAutoNum type="arabicPeriod"/>
            </a:pPr>
            <a:r>
              <a:rPr lang="ar-SA" sz="2800" dirty="0" smtClean="0"/>
              <a:t>الاتجاه </a:t>
            </a:r>
            <a:r>
              <a:rPr lang="ar-SA" sz="2800" dirty="0" err="1" smtClean="0"/>
              <a:t>المعرفي .</a:t>
            </a:r>
            <a:endParaRPr lang="ar-SA" sz="2800" dirty="0" smtClean="0"/>
          </a:p>
          <a:p>
            <a:pPr algn="just" rtl="1"/>
            <a:endParaRPr lang="ar-SA"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54692" y="274638"/>
            <a:ext cx="8124296" cy="1143000"/>
          </a:xfrm>
        </p:spPr>
        <p:txBody>
          <a:bodyPr vert="horz" wrap="square" lIns="91440" tIns="45720" rIns="91440" bIns="45720" numCol="1" anchorCtr="0" compatLnSpc="1">
            <a:prstTxWarp prst="textNoShape">
              <a:avLst/>
            </a:prstTxWarp>
          </a:bodyPr>
          <a:lstStyle/>
          <a:p>
            <a:pPr algn="ctr">
              <a:defRPr/>
            </a:pPr>
            <a:r>
              <a:rPr lang="ar-SA" dirty="0" smtClean="0"/>
              <a:t>الاتجاه السلوكي</a:t>
            </a:r>
            <a:endParaRPr lang="fr-FR" sz="4400" dirty="0" smtClean="0">
              <a:effectLst>
                <a:outerShdw blurRad="38100" dist="38100" dir="2700000" algn="tl">
                  <a:srgbClr val="C0C0C0"/>
                </a:outerShdw>
              </a:effectLst>
              <a:cs typeface="Arial" charset="0"/>
            </a:endParaRPr>
          </a:p>
        </p:txBody>
      </p:sp>
      <p:sp>
        <p:nvSpPr>
          <p:cNvPr id="3" name="Espace réservé du contenu 2"/>
          <p:cNvSpPr>
            <a:spLocks noGrp="1"/>
          </p:cNvSpPr>
          <p:nvPr>
            <p:ph sz="half" idx="1"/>
          </p:nvPr>
        </p:nvSpPr>
        <p:spPr>
          <a:xfrm>
            <a:off x="309530" y="2265388"/>
            <a:ext cx="9596470" cy="4664075"/>
          </a:xfrm>
        </p:spPr>
        <p:txBody>
          <a:bodyPr/>
          <a:lstStyle/>
          <a:p>
            <a:pPr algn="just" rtl="1" eaLnBrk="1" hangingPunct="1"/>
            <a:r>
              <a:rPr lang="fr-FR" dirty="0" err="1" smtClean="0">
                <a:cs typeface="Arial" charset="0"/>
              </a:rPr>
              <a:t>علم</a:t>
            </a:r>
            <a:r>
              <a:rPr lang="fr-FR" dirty="0" smtClean="0">
                <a:cs typeface="Arial" charset="0"/>
              </a:rPr>
              <a:t> </a:t>
            </a:r>
            <a:r>
              <a:rPr lang="fr-FR" dirty="0" err="1" smtClean="0">
                <a:cs typeface="Arial" charset="0"/>
              </a:rPr>
              <a:t>النفس</a:t>
            </a:r>
            <a:r>
              <a:rPr lang="fr-FR" dirty="0" smtClean="0">
                <a:cs typeface="Arial" charset="0"/>
              </a:rPr>
              <a:t> </a:t>
            </a:r>
            <a:r>
              <a:rPr lang="fr-FR" dirty="0" err="1" smtClean="0">
                <a:cs typeface="Arial" charset="0"/>
              </a:rPr>
              <a:t>الاجتماعي</a:t>
            </a:r>
            <a:r>
              <a:rPr lang="fr-FR" dirty="0" smtClean="0">
                <a:cs typeface="Arial" charset="0"/>
              </a:rPr>
              <a:t> </a:t>
            </a:r>
            <a:r>
              <a:rPr lang="ar-TN" dirty="0" smtClean="0">
                <a:cs typeface="Arial" charset="0"/>
              </a:rPr>
              <a:t>ي</a:t>
            </a:r>
            <a:r>
              <a:rPr lang="fr-FR" dirty="0" err="1" smtClean="0">
                <a:cs typeface="Arial" charset="0"/>
              </a:rPr>
              <a:t>عتمد</a:t>
            </a:r>
            <a:r>
              <a:rPr lang="fr-FR" dirty="0" smtClean="0">
                <a:cs typeface="Arial" charset="0"/>
              </a:rPr>
              <a:t> </a:t>
            </a:r>
            <a:r>
              <a:rPr lang="ar-TN" dirty="0" smtClean="0">
                <a:cs typeface="Arial" charset="0"/>
              </a:rPr>
              <a:t>أساسا</a:t>
            </a:r>
            <a:r>
              <a:rPr lang="fr-FR" dirty="0" smtClean="0">
                <a:cs typeface="Arial" charset="0"/>
              </a:rPr>
              <a:t> </a:t>
            </a:r>
            <a:r>
              <a:rPr lang="fr-FR" dirty="0" err="1" smtClean="0">
                <a:cs typeface="Arial" charset="0"/>
              </a:rPr>
              <a:t>على</a:t>
            </a:r>
            <a:r>
              <a:rPr lang="fr-FR" dirty="0" smtClean="0">
                <a:cs typeface="Arial" charset="0"/>
              </a:rPr>
              <a:t> </a:t>
            </a:r>
            <a:r>
              <a:rPr lang="ar-TN" dirty="0" err="1" smtClean="0">
                <a:cs typeface="Arial" charset="0"/>
              </a:rPr>
              <a:t>ال</a:t>
            </a:r>
            <a:r>
              <a:rPr lang="fr-FR" dirty="0" err="1" smtClean="0">
                <a:cs typeface="Arial" charset="0"/>
              </a:rPr>
              <a:t>نظرية</a:t>
            </a:r>
            <a:r>
              <a:rPr lang="fr-FR" dirty="0" smtClean="0">
                <a:cs typeface="Arial" charset="0"/>
              </a:rPr>
              <a:t> </a:t>
            </a:r>
            <a:r>
              <a:rPr lang="fr-FR" dirty="0" err="1" smtClean="0">
                <a:cs typeface="Arial" charset="0"/>
              </a:rPr>
              <a:t>السلوكية</a:t>
            </a:r>
            <a:r>
              <a:rPr lang="fr-FR" dirty="0" smtClean="0">
                <a:cs typeface="Arial" charset="0"/>
              </a:rPr>
              <a:t> </a:t>
            </a:r>
            <a:r>
              <a:rPr lang="fr-FR" dirty="0" err="1" smtClean="0">
                <a:cs typeface="Arial" charset="0"/>
              </a:rPr>
              <a:t>لتحديد</a:t>
            </a:r>
            <a:r>
              <a:rPr lang="fr-FR" dirty="0" smtClean="0">
                <a:cs typeface="Arial" charset="0"/>
              </a:rPr>
              <a:t> </a:t>
            </a:r>
            <a:r>
              <a:rPr lang="fr-FR" dirty="0" err="1" smtClean="0">
                <a:cs typeface="Arial" charset="0"/>
              </a:rPr>
              <a:t>وفهم</a:t>
            </a:r>
            <a:r>
              <a:rPr lang="fr-FR" dirty="0" smtClean="0">
                <a:cs typeface="Arial" charset="0"/>
              </a:rPr>
              <a:t> </a:t>
            </a:r>
            <a:r>
              <a:rPr lang="fr-FR" dirty="0" err="1" smtClean="0">
                <a:cs typeface="Arial" charset="0"/>
              </a:rPr>
              <a:t>دور</a:t>
            </a:r>
            <a:r>
              <a:rPr lang="fr-FR" dirty="0" smtClean="0">
                <a:cs typeface="Arial" charset="0"/>
              </a:rPr>
              <a:t> </a:t>
            </a:r>
            <a:r>
              <a:rPr lang="fr-FR" dirty="0" err="1" smtClean="0">
                <a:cs typeface="Arial" charset="0"/>
              </a:rPr>
              <a:t>وتأثير</a:t>
            </a:r>
            <a:r>
              <a:rPr lang="fr-FR" dirty="0" smtClean="0">
                <a:cs typeface="Arial" charset="0"/>
              </a:rPr>
              <a:t> </a:t>
            </a:r>
            <a:r>
              <a:rPr lang="fr-FR" dirty="0" err="1" smtClean="0">
                <a:cs typeface="Arial" charset="0"/>
              </a:rPr>
              <a:t>العوامل</a:t>
            </a:r>
            <a:r>
              <a:rPr lang="fr-FR" dirty="0" smtClean="0">
                <a:cs typeface="Arial" charset="0"/>
              </a:rPr>
              <a:t> </a:t>
            </a:r>
            <a:r>
              <a:rPr lang="fr-FR" dirty="0" err="1" smtClean="0">
                <a:cs typeface="Arial" charset="0"/>
              </a:rPr>
              <a:t>البيئية</a:t>
            </a:r>
            <a:r>
              <a:rPr lang="fr-FR" dirty="0" smtClean="0">
                <a:cs typeface="Arial" charset="0"/>
              </a:rPr>
              <a:t> </a:t>
            </a:r>
            <a:r>
              <a:rPr lang="ar-TN" dirty="0" smtClean="0">
                <a:cs typeface="Arial" charset="0"/>
              </a:rPr>
              <a:t>(المحيط) </a:t>
            </a:r>
            <a:r>
              <a:rPr lang="fr-FR" dirty="0" err="1" smtClean="0">
                <a:cs typeface="Arial" charset="0"/>
              </a:rPr>
              <a:t>على</a:t>
            </a:r>
            <a:r>
              <a:rPr lang="fr-FR" dirty="0" smtClean="0">
                <a:cs typeface="Arial" charset="0"/>
              </a:rPr>
              <a:t> </a:t>
            </a:r>
            <a:r>
              <a:rPr lang="fr-FR" dirty="0" err="1" smtClean="0">
                <a:cs typeface="Arial" charset="0"/>
              </a:rPr>
              <a:t>الترابط</a:t>
            </a:r>
            <a:r>
              <a:rPr lang="fr-FR" dirty="0" smtClean="0">
                <a:cs typeface="Arial" charset="0"/>
              </a:rPr>
              <a:t> </a:t>
            </a:r>
            <a:r>
              <a:rPr lang="fr-FR" dirty="0" err="1" smtClean="0">
                <a:cs typeface="Arial" charset="0"/>
              </a:rPr>
              <a:t>البشري</a:t>
            </a:r>
            <a:r>
              <a:rPr lang="fr-FR" dirty="0" smtClean="0">
                <a:cs typeface="Arial" charset="0"/>
              </a:rPr>
              <a:t> </a:t>
            </a:r>
            <a:r>
              <a:rPr lang="fr-FR" dirty="0" err="1" smtClean="0">
                <a:cs typeface="Arial" charset="0"/>
              </a:rPr>
              <a:t>بشكل</a:t>
            </a:r>
            <a:r>
              <a:rPr lang="fr-FR" dirty="0" smtClean="0">
                <a:cs typeface="Arial" charset="0"/>
              </a:rPr>
              <a:t> </a:t>
            </a:r>
            <a:r>
              <a:rPr lang="fr-FR" dirty="0" err="1" smtClean="0">
                <a:cs typeface="Arial" charset="0"/>
              </a:rPr>
              <a:t>أفضل</a:t>
            </a:r>
            <a:r>
              <a:rPr lang="fr-FR" dirty="0" smtClean="0">
                <a:cs typeface="Arial" charset="0"/>
              </a:rPr>
              <a:t>. </a:t>
            </a:r>
            <a:br>
              <a:rPr lang="fr-FR" dirty="0" smtClean="0">
                <a:cs typeface="Arial" charset="0"/>
              </a:rPr>
            </a:br>
            <a:r>
              <a:rPr lang="fr-FR" dirty="0" smtClean="0">
                <a:cs typeface="Arial" charset="0"/>
              </a:rPr>
              <a:t/>
            </a:r>
            <a:br>
              <a:rPr lang="fr-FR" dirty="0" smtClean="0">
                <a:cs typeface="Arial" charset="0"/>
              </a:rPr>
            </a:br>
            <a:r>
              <a:rPr lang="fr-FR" dirty="0" smtClean="0">
                <a:cs typeface="Arial" charset="0"/>
              </a:rPr>
              <a:t>"</a:t>
            </a:r>
            <a:r>
              <a:rPr lang="fr-FR" dirty="0" err="1" smtClean="0">
                <a:cs typeface="Arial" charset="0"/>
              </a:rPr>
              <a:t>كل</a:t>
            </a:r>
            <a:r>
              <a:rPr lang="fr-FR" dirty="0" smtClean="0">
                <a:cs typeface="Arial" charset="0"/>
              </a:rPr>
              <a:t> </a:t>
            </a:r>
            <a:r>
              <a:rPr lang="fr-FR" dirty="0" err="1" smtClean="0">
                <a:solidFill>
                  <a:srgbClr val="C00000"/>
                </a:solidFill>
                <a:cs typeface="Arial" charset="0"/>
              </a:rPr>
              <a:t>عمل</a:t>
            </a:r>
            <a:r>
              <a:rPr lang="fr-FR" dirty="0" smtClean="0">
                <a:cs typeface="Arial" charset="0"/>
              </a:rPr>
              <a:t>، </a:t>
            </a:r>
            <a:r>
              <a:rPr lang="ar-TN" dirty="0" smtClean="0">
                <a:cs typeface="Arial" charset="0"/>
              </a:rPr>
              <a:t>أو</a:t>
            </a:r>
            <a:r>
              <a:rPr lang="fr-FR" dirty="0" smtClean="0">
                <a:cs typeface="Arial" charset="0"/>
              </a:rPr>
              <a:t> </a:t>
            </a:r>
            <a:r>
              <a:rPr lang="fr-FR" dirty="0" err="1" smtClean="0">
                <a:solidFill>
                  <a:srgbClr val="C00000"/>
                </a:solidFill>
                <a:cs typeface="Arial" charset="0"/>
              </a:rPr>
              <a:t>سلوك</a:t>
            </a:r>
            <a:r>
              <a:rPr lang="fr-FR" dirty="0" smtClean="0">
                <a:cs typeface="Arial" charset="0"/>
              </a:rPr>
              <a:t> </a:t>
            </a:r>
            <a:r>
              <a:rPr lang="ar-TN" dirty="0" smtClean="0">
                <a:cs typeface="Arial" charset="0"/>
              </a:rPr>
              <a:t>بشري</a:t>
            </a:r>
            <a:r>
              <a:rPr lang="ar-SA" dirty="0" smtClean="0">
                <a:cs typeface="Arial" charset="0"/>
              </a:rPr>
              <a:t> أحببناه أم كرهناه</a:t>
            </a:r>
            <a:r>
              <a:rPr lang="ar-TN" dirty="0" smtClean="0">
                <a:cs typeface="Arial" charset="0"/>
              </a:rPr>
              <a:t> </a:t>
            </a:r>
            <a:r>
              <a:rPr lang="ar-SA" dirty="0" smtClean="0">
                <a:cs typeface="Arial" charset="0"/>
              </a:rPr>
              <a:t>هو في الحقيقة </a:t>
            </a:r>
            <a:r>
              <a:rPr lang="ar-TN" dirty="0" smtClean="0">
                <a:solidFill>
                  <a:srgbClr val="C00000"/>
                </a:solidFill>
                <a:cs typeface="Arial" charset="0"/>
              </a:rPr>
              <a:t>رد</a:t>
            </a:r>
            <a:r>
              <a:rPr lang="ar-SA" dirty="0" smtClean="0">
                <a:solidFill>
                  <a:srgbClr val="C00000"/>
                </a:solidFill>
                <a:cs typeface="Arial" charset="0"/>
              </a:rPr>
              <a:t>ة</a:t>
            </a:r>
            <a:r>
              <a:rPr lang="ar-TN" dirty="0" smtClean="0">
                <a:solidFill>
                  <a:srgbClr val="C00000"/>
                </a:solidFill>
                <a:cs typeface="Arial" charset="0"/>
              </a:rPr>
              <a:t> فعل </a:t>
            </a:r>
            <a:r>
              <a:rPr lang="fr-FR" dirty="0" err="1" smtClean="0">
                <a:cs typeface="Arial" charset="0"/>
              </a:rPr>
              <a:t>سببي</a:t>
            </a:r>
            <a:r>
              <a:rPr lang="ar-SA" dirty="0" smtClean="0">
                <a:cs typeface="Arial" charset="0"/>
              </a:rPr>
              <a:t>ة</a:t>
            </a:r>
            <a:r>
              <a:rPr lang="fr-FR" dirty="0" smtClean="0">
                <a:cs typeface="Arial" charset="0"/>
              </a:rPr>
              <a:t> </a:t>
            </a:r>
            <a:r>
              <a:rPr lang="ar-TN" dirty="0" smtClean="0">
                <a:cs typeface="Arial" charset="0"/>
              </a:rPr>
              <a:t>تعود نتيجته</a:t>
            </a:r>
            <a:r>
              <a:rPr lang="fr-FR" dirty="0" smtClean="0">
                <a:cs typeface="Arial" charset="0"/>
              </a:rPr>
              <a:t> </a:t>
            </a:r>
            <a:r>
              <a:rPr lang="ar-TN" dirty="0" smtClean="0">
                <a:cs typeface="Arial" charset="0"/>
              </a:rPr>
              <a:t>للتغيرات في </a:t>
            </a:r>
            <a:r>
              <a:rPr lang="fr-FR" dirty="0" err="1" smtClean="0">
                <a:cs typeface="Arial" charset="0"/>
              </a:rPr>
              <a:t>الأحداث</a:t>
            </a:r>
            <a:r>
              <a:rPr lang="fr-FR" dirty="0" smtClean="0">
                <a:cs typeface="Arial" charset="0"/>
              </a:rPr>
              <a:t> </a:t>
            </a:r>
            <a:r>
              <a:rPr lang="fr-FR" dirty="0" err="1" smtClean="0">
                <a:cs typeface="Arial" charset="0"/>
              </a:rPr>
              <a:t>الخارجية</a:t>
            </a:r>
            <a:r>
              <a:rPr lang="fr-FR" dirty="0" smtClean="0">
                <a:cs typeface="Arial" charset="0"/>
              </a:rPr>
              <a:t>" </a:t>
            </a:r>
            <a:r>
              <a:rPr lang="ar-SA" dirty="0" smtClean="0">
                <a:cs typeface="Arial" charset="0"/>
              </a:rPr>
              <a:t> </a:t>
            </a:r>
            <a:r>
              <a:rPr lang="fr-FR" dirty="0" err="1" smtClean="0">
                <a:cs typeface="Arial" charset="0"/>
              </a:rPr>
              <a:t>فيشر</a:t>
            </a:r>
            <a:r>
              <a:rPr lang="fr-FR" dirty="0" smtClean="0">
                <a:cs typeface="Arial" charset="0"/>
              </a:rPr>
              <a:t>. (1987: 18)</a:t>
            </a:r>
          </a:p>
        </p:txBody>
      </p:sp>
      <p:sp>
        <p:nvSpPr>
          <p:cNvPr id="4" name="Espace réservé du numéro de diapositive 3"/>
          <p:cNvSpPr>
            <a:spLocks noGrp="1"/>
          </p:cNvSpPr>
          <p:nvPr>
            <p:ph type="sldNum" sz="quarter" idx="12"/>
          </p:nvPr>
        </p:nvSpPr>
        <p:spPr/>
        <p:txBody>
          <a:bodyPr/>
          <a:lstStyle/>
          <a:p>
            <a:pPr>
              <a:defRPr/>
            </a:pPr>
            <a:fld id="{20F6CF89-12E5-467B-8588-6F58B8EBBA77}" type="slidenum">
              <a:rPr lang="fr-BE"/>
              <a:pPr>
                <a:defRPr/>
              </a:pPr>
              <a:t>9</a:t>
            </a:fld>
            <a:endParaRPr lang="fr-BE"/>
          </a:p>
        </p:txBody>
      </p:sp>
      <p:sp>
        <p:nvSpPr>
          <p:cNvPr id="5" name="Espace réservé du pied de page 4"/>
          <p:cNvSpPr>
            <a:spLocks noGrp="1"/>
          </p:cNvSpPr>
          <p:nvPr>
            <p:ph type="ftr" sz="quarter" idx="11"/>
          </p:nvPr>
        </p:nvSpPr>
        <p:spPr/>
        <p:txBody>
          <a:bodyPr/>
          <a:lstStyle/>
          <a:p>
            <a:pPr>
              <a:defRPr/>
            </a:pPr>
            <a:r>
              <a:rPr lang="fr-BE"/>
              <a:t>Hassane gharbi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08584" y="274638"/>
            <a:ext cx="8124296" cy="1143000"/>
          </a:xfrm>
        </p:spPr>
        <p:txBody>
          <a:bodyPr/>
          <a:lstStyle/>
          <a:p>
            <a:pPr fontAlgn="auto">
              <a:spcAft>
                <a:spcPts val="0"/>
              </a:spcAft>
              <a:defRPr/>
            </a:pPr>
            <a:r>
              <a:rPr lang="ar-SA" b="1" dirty="0" smtClean="0">
                <a:solidFill>
                  <a:schemeClr val="accent5">
                    <a:lumMod val="75000"/>
                  </a:schemeClr>
                </a:solidFill>
              </a:rPr>
              <a:t>تابع</a:t>
            </a:r>
            <a:endParaRPr lang="fr-FR" dirty="0">
              <a:solidFill>
                <a:schemeClr val="tx2">
                  <a:satMod val="130000"/>
                </a:schemeClr>
              </a:solidFill>
            </a:endParaRPr>
          </a:p>
        </p:txBody>
      </p:sp>
      <p:sp>
        <p:nvSpPr>
          <p:cNvPr id="3" name="Espace réservé du contenu 2"/>
          <p:cNvSpPr>
            <a:spLocks noGrp="1"/>
          </p:cNvSpPr>
          <p:nvPr>
            <p:ph sz="half" idx="1"/>
          </p:nvPr>
        </p:nvSpPr>
        <p:spPr>
          <a:xfrm>
            <a:off x="1052513" y="1524001"/>
            <a:ext cx="8659152" cy="2762256"/>
          </a:xfrm>
        </p:spPr>
        <p:txBody>
          <a:bodyPr/>
          <a:lstStyle/>
          <a:p>
            <a:r>
              <a:rPr lang="ar-SA" dirty="0" smtClean="0">
                <a:cs typeface="Arial" charset="0"/>
              </a:rPr>
              <a:t>يعتقد</a:t>
            </a:r>
            <a:r>
              <a:rPr lang="fr-FR" dirty="0" smtClean="0">
                <a:cs typeface="Arial" charset="0"/>
              </a:rPr>
              <a:t> </a:t>
            </a:r>
            <a:r>
              <a:rPr lang="ar-SA" dirty="0" smtClean="0">
                <a:cs typeface="Arial" charset="0"/>
              </a:rPr>
              <a:t>علماء الاتجاه </a:t>
            </a:r>
            <a:r>
              <a:rPr lang="ar-TN" dirty="0" smtClean="0">
                <a:cs typeface="Arial" charset="0"/>
              </a:rPr>
              <a:t>ال</a:t>
            </a:r>
            <a:r>
              <a:rPr lang="ar-SA" dirty="0" smtClean="0">
                <a:cs typeface="Arial" charset="0"/>
              </a:rPr>
              <a:t>سلوكي</a:t>
            </a:r>
            <a:r>
              <a:rPr lang="fr-FR" dirty="0" smtClean="0">
                <a:cs typeface="Arial" charset="0"/>
              </a:rPr>
              <a:t> </a:t>
            </a:r>
            <a:r>
              <a:rPr lang="ar-SA" dirty="0" smtClean="0">
                <a:cs typeface="Arial" charset="0"/>
              </a:rPr>
              <a:t>في</a:t>
            </a:r>
            <a:r>
              <a:rPr lang="fr-FR" dirty="0" smtClean="0">
                <a:cs typeface="Arial" charset="0"/>
              </a:rPr>
              <a:t> </a:t>
            </a:r>
            <a:r>
              <a:rPr lang="ar-SA" dirty="0" smtClean="0">
                <a:cs typeface="Arial" charset="0"/>
              </a:rPr>
              <a:t>إمكانية</a:t>
            </a:r>
            <a:r>
              <a:rPr lang="fr-FR" dirty="0" smtClean="0">
                <a:cs typeface="Arial" charset="0"/>
              </a:rPr>
              <a:t> </a:t>
            </a:r>
            <a:r>
              <a:rPr lang="ar-SA" dirty="0" smtClean="0">
                <a:cs typeface="Arial" charset="0"/>
              </a:rPr>
              <a:t>ت</a:t>
            </a:r>
            <a:r>
              <a:rPr lang="ar-TN" dirty="0" smtClean="0">
                <a:cs typeface="Arial" charset="0"/>
              </a:rPr>
              <a:t>وقّع</a:t>
            </a:r>
            <a:r>
              <a:rPr lang="fr-FR" dirty="0" smtClean="0">
                <a:cs typeface="Arial" charset="0"/>
              </a:rPr>
              <a:t> </a:t>
            </a:r>
            <a:r>
              <a:rPr lang="ar-SA" dirty="0" smtClean="0">
                <a:cs typeface="Arial" charset="0"/>
              </a:rPr>
              <a:t>السلوك البشري</a:t>
            </a:r>
            <a:r>
              <a:rPr lang="ar-TN" dirty="0" smtClean="0">
                <a:cs typeface="Arial" charset="0"/>
              </a:rPr>
              <a:t>،</a:t>
            </a:r>
            <a:r>
              <a:rPr lang="fr-FR" dirty="0" smtClean="0">
                <a:cs typeface="Arial" charset="0"/>
              </a:rPr>
              <a:t> </a:t>
            </a:r>
            <a:r>
              <a:rPr lang="ar-SA" dirty="0" smtClean="0">
                <a:cs typeface="Arial" charset="0"/>
              </a:rPr>
              <a:t>وذلك من خلال</a:t>
            </a:r>
            <a:r>
              <a:rPr lang="fr-FR" dirty="0" smtClean="0">
                <a:cs typeface="Arial" charset="0"/>
              </a:rPr>
              <a:t> </a:t>
            </a:r>
            <a:r>
              <a:rPr lang="ar-TN" dirty="0" smtClean="0">
                <a:cs typeface="Arial" charset="0"/>
              </a:rPr>
              <a:t>التعامل</a:t>
            </a:r>
            <a:r>
              <a:rPr lang="fr-FR" dirty="0" smtClean="0">
                <a:cs typeface="Arial" charset="0"/>
              </a:rPr>
              <a:t> </a:t>
            </a:r>
            <a:r>
              <a:rPr lang="ar-TN" dirty="0" smtClean="0">
                <a:cs typeface="Arial" charset="0"/>
              </a:rPr>
              <a:t>مع </a:t>
            </a:r>
            <a:r>
              <a:rPr lang="ar-SA" dirty="0" smtClean="0">
                <a:cs typeface="Arial" charset="0"/>
              </a:rPr>
              <a:t>عوامل </a:t>
            </a:r>
            <a:r>
              <a:rPr lang="ar-TN" dirty="0" smtClean="0">
                <a:cs typeface="Arial" charset="0"/>
              </a:rPr>
              <a:t>المحيط</a:t>
            </a:r>
            <a:r>
              <a:rPr lang="fr-FR" dirty="0" smtClean="0">
                <a:cs typeface="Arial" charset="0"/>
              </a:rPr>
              <a:t>. </a:t>
            </a:r>
            <a:br>
              <a:rPr lang="fr-FR" dirty="0" smtClean="0">
                <a:cs typeface="Arial" charset="0"/>
              </a:rPr>
            </a:br>
            <a:r>
              <a:rPr lang="fr-FR" dirty="0" smtClean="0">
                <a:cs typeface="Arial" charset="0"/>
              </a:rPr>
              <a:t/>
            </a:r>
            <a:br>
              <a:rPr lang="fr-FR" dirty="0" smtClean="0">
                <a:cs typeface="Arial" charset="0"/>
              </a:rPr>
            </a:br>
            <a:r>
              <a:rPr lang="ar-SA" dirty="0" err="1" smtClean="0">
                <a:cs typeface="Arial" charset="0"/>
              </a:rPr>
              <a:t>سكينر</a:t>
            </a:r>
            <a:r>
              <a:rPr lang="fr-FR" dirty="0" smtClean="0">
                <a:cs typeface="Arial" charset="0"/>
              </a:rPr>
              <a:t> (1948)، </a:t>
            </a:r>
            <a:r>
              <a:rPr lang="ar-SA" dirty="0" smtClean="0">
                <a:cs typeface="Arial" charset="0"/>
              </a:rPr>
              <a:t>المعروف </a:t>
            </a:r>
            <a:r>
              <a:rPr lang="ar-TN" dirty="0" smtClean="0">
                <a:cs typeface="Arial" charset="0"/>
              </a:rPr>
              <a:t>بالمتطرف </a:t>
            </a:r>
            <a:r>
              <a:rPr lang="ar-SA" dirty="0" smtClean="0">
                <a:cs typeface="Arial" charset="0"/>
              </a:rPr>
              <a:t>في</a:t>
            </a:r>
            <a:r>
              <a:rPr lang="fr-FR" dirty="0" smtClean="0">
                <a:cs typeface="Arial" charset="0"/>
              </a:rPr>
              <a:t> </a:t>
            </a:r>
            <a:r>
              <a:rPr lang="ar-SA" dirty="0" smtClean="0"/>
              <a:t>الاتجاه </a:t>
            </a:r>
            <a:r>
              <a:rPr lang="ar-TN" dirty="0" smtClean="0"/>
              <a:t>ال</a:t>
            </a:r>
            <a:r>
              <a:rPr lang="ar-SA" dirty="0" smtClean="0"/>
              <a:t>سلوكي</a:t>
            </a:r>
            <a:r>
              <a:rPr lang="fr-FR" dirty="0" smtClean="0"/>
              <a:t> </a:t>
            </a:r>
            <a:r>
              <a:rPr lang="ar-SA" dirty="0" smtClean="0">
                <a:cs typeface="Arial" charset="0"/>
              </a:rPr>
              <a:t>الراديكالي</a:t>
            </a:r>
            <a:r>
              <a:rPr lang="ar-TN" dirty="0" err="1" smtClean="0">
                <a:cs typeface="Arial" charset="0"/>
              </a:rPr>
              <a:t>،</a:t>
            </a:r>
            <a:r>
              <a:rPr lang="ar-TN" dirty="0" smtClean="0">
                <a:cs typeface="Arial" charset="0"/>
              </a:rPr>
              <a:t> </a:t>
            </a:r>
            <a:r>
              <a:rPr lang="ar-SA" dirty="0" smtClean="0">
                <a:cs typeface="Arial" charset="0"/>
              </a:rPr>
              <a:t>يدعم</a:t>
            </a:r>
            <a:r>
              <a:rPr lang="fr-FR" dirty="0" smtClean="0">
                <a:cs typeface="Arial" charset="0"/>
              </a:rPr>
              <a:t> </a:t>
            </a:r>
            <a:r>
              <a:rPr lang="ar-SA" dirty="0" smtClean="0">
                <a:cs typeface="Arial" charset="0"/>
              </a:rPr>
              <a:t>فكرة أن</a:t>
            </a:r>
            <a:r>
              <a:rPr lang="fr-FR" dirty="0" smtClean="0">
                <a:cs typeface="Arial" charset="0"/>
              </a:rPr>
              <a:t> </a:t>
            </a:r>
            <a:r>
              <a:rPr lang="ar-SA" dirty="0" smtClean="0">
                <a:cs typeface="Arial" charset="0"/>
              </a:rPr>
              <a:t>سلوك</a:t>
            </a:r>
            <a:r>
              <a:rPr lang="ar-TN" dirty="0" err="1" smtClean="0">
                <a:cs typeface="Arial" charset="0"/>
              </a:rPr>
              <a:t>يات</a:t>
            </a:r>
            <a:r>
              <a:rPr lang="ar-SA" dirty="0" smtClean="0">
                <a:cs typeface="Arial" charset="0"/>
              </a:rPr>
              <a:t> </a:t>
            </a:r>
            <a:r>
              <a:rPr lang="ar-TN" dirty="0" smtClean="0">
                <a:cs typeface="Arial" charset="0"/>
              </a:rPr>
              <a:t>الفرد</a:t>
            </a:r>
            <a:r>
              <a:rPr lang="fr-FR" dirty="0" smtClean="0">
                <a:cs typeface="Arial" charset="0"/>
              </a:rPr>
              <a:t> </a:t>
            </a:r>
            <a:r>
              <a:rPr lang="ar-TN" dirty="0" smtClean="0">
                <a:cs typeface="Arial" charset="0"/>
              </a:rPr>
              <a:t>ت</a:t>
            </a:r>
            <a:r>
              <a:rPr lang="ar-SA" dirty="0" err="1" smtClean="0">
                <a:cs typeface="Arial" charset="0"/>
              </a:rPr>
              <a:t>عتمد</a:t>
            </a:r>
            <a:r>
              <a:rPr lang="fr-FR" dirty="0" smtClean="0">
                <a:cs typeface="Arial" charset="0"/>
              </a:rPr>
              <a:t> </a:t>
            </a:r>
            <a:r>
              <a:rPr lang="ar-SA" dirty="0" smtClean="0">
                <a:cs typeface="Arial" charset="0"/>
              </a:rPr>
              <a:t>على </a:t>
            </a:r>
            <a:r>
              <a:rPr lang="ar-TN" dirty="0" smtClean="0">
                <a:solidFill>
                  <a:srgbClr val="C00000"/>
                </a:solidFill>
                <a:cs typeface="Arial" charset="0"/>
              </a:rPr>
              <a:t>حزمة</a:t>
            </a:r>
            <a:r>
              <a:rPr lang="fr-FR" dirty="0" smtClean="0">
                <a:solidFill>
                  <a:srgbClr val="C00000"/>
                </a:solidFill>
                <a:cs typeface="Arial" charset="0"/>
              </a:rPr>
              <a:t> </a:t>
            </a:r>
            <a:r>
              <a:rPr lang="ar-SA" dirty="0" smtClean="0">
                <a:solidFill>
                  <a:srgbClr val="C00000"/>
                </a:solidFill>
                <a:cs typeface="Arial" charset="0"/>
              </a:rPr>
              <a:t>معدلة</a:t>
            </a:r>
            <a:r>
              <a:rPr lang="fr-FR" dirty="0" smtClean="0">
                <a:cs typeface="Arial" charset="0"/>
              </a:rPr>
              <a:t> </a:t>
            </a:r>
            <a:r>
              <a:rPr lang="ar-SA" dirty="0" smtClean="0">
                <a:cs typeface="Arial" charset="0"/>
              </a:rPr>
              <a:t>من المكافآت والعقوبات</a:t>
            </a:r>
            <a:r>
              <a:rPr lang="ar-TN" dirty="0" smtClean="0">
                <a:cs typeface="Arial" charset="0"/>
              </a:rPr>
              <a:t>.</a:t>
            </a:r>
            <a:r>
              <a:rPr lang="fr-FR" dirty="0" smtClean="0"/>
              <a:t> </a:t>
            </a:r>
          </a:p>
        </p:txBody>
      </p:sp>
      <p:sp>
        <p:nvSpPr>
          <p:cNvPr id="4" name="Espace réservé du numéro de diapositive 3"/>
          <p:cNvSpPr>
            <a:spLocks noGrp="1"/>
          </p:cNvSpPr>
          <p:nvPr>
            <p:ph type="sldNum" sz="quarter" idx="12"/>
          </p:nvPr>
        </p:nvSpPr>
        <p:spPr/>
        <p:txBody>
          <a:bodyPr/>
          <a:lstStyle/>
          <a:p>
            <a:pPr>
              <a:defRPr/>
            </a:pPr>
            <a:fld id="{31EDA982-5118-442F-9346-FE56AF650F2A}" type="slidenum">
              <a:rPr lang="fr-BE"/>
              <a:pPr>
                <a:defRPr/>
              </a:pPr>
              <a:t>10</a:t>
            </a:fld>
            <a:endParaRPr lang="fr-BE"/>
          </a:p>
        </p:txBody>
      </p:sp>
      <p:sp>
        <p:nvSpPr>
          <p:cNvPr id="5" name="Espace réservé du pied de page 4"/>
          <p:cNvSpPr>
            <a:spLocks noGrp="1"/>
          </p:cNvSpPr>
          <p:nvPr>
            <p:ph type="ftr" sz="quarter" idx="11"/>
          </p:nvPr>
        </p:nvSpPr>
        <p:spPr/>
        <p:txBody>
          <a:bodyPr/>
          <a:lstStyle/>
          <a:p>
            <a:pPr>
              <a:defRPr/>
            </a:pPr>
            <a:r>
              <a:rPr lang="fr-BE"/>
              <a:t>Hassane gharbi</a:t>
            </a:r>
          </a:p>
        </p:txBody>
      </p:sp>
      <p:pic>
        <p:nvPicPr>
          <p:cNvPr id="17410" name="Picture 2" descr="grappe de raisin noir"/>
          <p:cNvPicPr>
            <a:picLocks noChangeAspect="1" noChangeArrowheads="1"/>
          </p:cNvPicPr>
          <p:nvPr/>
        </p:nvPicPr>
        <p:blipFill>
          <a:blip r:embed="rId2" cstate="print"/>
          <a:srcRect/>
          <a:stretch>
            <a:fillRect/>
          </a:stretch>
        </p:blipFill>
        <p:spPr bwMode="auto">
          <a:xfrm>
            <a:off x="154747" y="3645024"/>
            <a:ext cx="5417382" cy="257005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prstClr val="white"/>
                </a:solidFill>
                <a:latin typeface="Calibri" pitchFamily="34" charset="0"/>
              </a:rPr>
              <a:t>بحمد الله</a:t>
            </a:r>
            <a:endParaRPr lang="en-US" sz="7200" dirty="0">
              <a:solidFill>
                <a:prstClr val="white"/>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solidFill>
                <a:prstClr val="black"/>
              </a:solidFill>
            </a:endParaRPr>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solidFill>
                  <a:prstClr val="white"/>
                </a:solidFill>
              </a:rPr>
              <a:pPr>
                <a:defRPr/>
              </a:pPr>
              <a:t>11</a:t>
            </a:fld>
            <a:endParaRPr lang="en-US" dirty="0">
              <a:solidFill>
                <a:prstClr val="white"/>
              </a:solidFill>
            </a:endParaRPr>
          </a:p>
        </p:txBody>
      </p:sp>
    </p:spTree>
    <p:extLst>
      <p:ext uri="{BB962C8B-B14F-4D97-AF65-F5344CB8AC3E}">
        <p14:creationId xmlns:p14="http://schemas.microsoft.com/office/powerpoint/2010/main" val="258023600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pptx" id="{F22824D9-EC34-4A42-AB69-470C0C916A5B}" vid="{538AD247-3A6F-4D20-915D-41AE93FC07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كلية ادارة الاعمال</Template>
  <TotalTime>2386</TotalTime>
  <Words>347</Words>
  <Application>Microsoft Office PowerPoint</Application>
  <PresentationFormat>A4 Paper (210x297 mm)</PresentationFormat>
  <Paragraphs>77</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AYM Wadiy S_U normal.</vt:lpstr>
      <vt:lpstr>Calibri</vt:lpstr>
      <vt:lpstr>Times New Roman</vt:lpstr>
      <vt:lpstr>Wingdings</vt:lpstr>
      <vt:lpstr>Office Theme</vt:lpstr>
      <vt:lpstr>PowerPoint Presentation</vt:lpstr>
      <vt:lpstr>    المحاضرة السادسة    السلوك العدواني للموظف وأخلاقيات الأعمال       </vt:lpstr>
      <vt:lpstr>مفهوم السلوك  </vt:lpstr>
      <vt:lpstr>معايير تحديد السلوك السوي والسلوك غير السوي:</vt:lpstr>
      <vt:lpstr>تابع</vt:lpstr>
      <vt:lpstr>تابع</vt:lpstr>
      <vt:lpstr>تابع</vt:lpstr>
      <vt:lpstr>PowerPoint Presentation</vt:lpstr>
      <vt:lpstr>الاتجاه السلوكي</vt:lpstr>
      <vt:lpstr>تابع</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Bassim Ali Yoseif Alsabbgh</dc:creator>
  <cp:lastModifiedBy>studio 2</cp:lastModifiedBy>
  <cp:revision>30</cp:revision>
  <dcterms:created xsi:type="dcterms:W3CDTF">2015-09-03T07:07:53Z</dcterms:created>
  <dcterms:modified xsi:type="dcterms:W3CDTF">2015-10-06T07:08:00Z</dcterms:modified>
</cp:coreProperties>
</file>