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43" r:id="rId3"/>
    <p:sldId id="355" r:id="rId4"/>
    <p:sldId id="356" r:id="rId5"/>
    <p:sldId id="357" r:id="rId6"/>
    <p:sldId id="358" r:id="rId7"/>
    <p:sldId id="359" r:id="rId8"/>
    <p:sldId id="360" r:id="rId9"/>
    <p:sldId id="361" r:id="rId10"/>
    <p:sldId id="362" r:id="rId11"/>
    <p:sldId id="367" r:id="rId12"/>
    <p:sldId id="363" r:id="rId13"/>
    <p:sldId id="364" r:id="rId14"/>
    <p:sldId id="365" r:id="rId15"/>
    <p:sldId id="366"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AD9968"/>
    <a:srgbClr val="013E36"/>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46" autoAdjust="0"/>
  </p:normalViewPr>
  <p:slideViewPr>
    <p:cSldViewPr>
      <p:cViewPr varScale="1">
        <p:scale>
          <a:sx n="70" d="100"/>
          <a:sy n="70" d="100"/>
        </p:scale>
        <p:origin x="1200"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dirty="0" smtClean="0">
                <a:solidFill>
                  <a:srgbClr val="009900"/>
                </a:solidFill>
              </a:rPr>
              <a:t>مقرر أخلاقيات الأعمال</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حسان الغربي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381000" y="3810000"/>
            <a:ext cx="9220200" cy="16002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en-US" b="1" dirty="0" smtClean="0">
                <a:solidFill>
                  <a:srgbClr val="002060"/>
                </a:solidFill>
              </a:rPr>
              <a:t/>
            </a:r>
            <a:br>
              <a:rPr lang="en-US" b="1" dirty="0" smtClean="0">
                <a:solidFill>
                  <a:srgbClr val="002060"/>
                </a:solidFill>
              </a:rPr>
            </a:br>
            <a:r>
              <a:rPr lang="en-US" b="1" dirty="0" smtClean="0">
                <a:solidFill>
                  <a:srgbClr val="002060"/>
                </a:solidFill>
              </a:rPr>
              <a:t/>
            </a:r>
            <a:br>
              <a:rPr lang="en-US"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a:t>
            </a:r>
            <a:r>
              <a:rPr lang="ar-SA" b="1" dirty="0" smtClean="0">
                <a:solidFill>
                  <a:srgbClr val="002060"/>
                </a:solidFill>
              </a:rPr>
              <a:t>العاشرة</a:t>
            </a:r>
            <a:r>
              <a:rPr lang="ar-SA" b="1" dirty="0" smtClean="0">
                <a:solidFill>
                  <a:srgbClr val="002060"/>
                </a:solidFill>
              </a:rPr>
              <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smtClean="0">
                <a:solidFill>
                  <a:srgbClr val="00B050"/>
                </a:solidFill>
              </a:rPr>
              <a:t/>
            </a:r>
            <a:br>
              <a:rPr lang="ar-SA" sz="4800" dirty="0" smtClean="0">
                <a:solidFill>
                  <a:srgbClr val="00B050"/>
                </a:solidFill>
              </a:rPr>
            </a:br>
            <a:r>
              <a:rPr lang="ar-SA" dirty="0" smtClean="0"/>
              <a:t> الثقافة التنظيمية وأخلاقيات الأعمال </a:t>
            </a:r>
            <a:r>
              <a:rPr lang="ar-SA" sz="4800" dirty="0" smtClean="0">
                <a:solidFill>
                  <a:schemeClr val="accent4">
                    <a:lumMod val="50000"/>
                  </a:schemeClr>
                </a:solidFill>
              </a:rPr>
              <a:t/>
            </a:r>
            <a:br>
              <a:rPr lang="ar-SA" sz="4800" dirty="0" smtClean="0">
                <a:solidFill>
                  <a:schemeClr val="accent4">
                    <a:lumMod val="50000"/>
                  </a:schemeClr>
                </a:solidFill>
              </a:rPr>
            </a:b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smtClean="0">
                <a:solidFill>
                  <a:schemeClr val="accent4">
                    <a:lumMod val="50000"/>
                  </a:schemeClr>
                </a:solidFill>
              </a:rPr>
              <a:t>10</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725470"/>
          </a:xfrm>
        </p:spPr>
        <p:txBody>
          <a:bodyPr>
            <a:normAutofit fontScale="90000"/>
          </a:bodyPr>
          <a:lstStyle/>
          <a:p>
            <a:r>
              <a:rPr lang="ar-SA" dirty="0" smtClean="0"/>
              <a:t> ما معنى ثقافة المنظمة </a:t>
            </a:r>
            <a:r>
              <a:rPr lang="ar-SA" dirty="0" err="1" smtClean="0"/>
              <a:t>و</a:t>
            </a:r>
            <a:r>
              <a:rPr lang="ar-SA" dirty="0" smtClean="0"/>
              <a:t> ما محتواها؟</a:t>
            </a:r>
            <a:br>
              <a:rPr lang="ar-SA" dirty="0" smtClean="0"/>
            </a:br>
            <a:endParaRPr lang="fr-FR" dirty="0"/>
          </a:p>
        </p:txBody>
      </p:sp>
      <p:sp>
        <p:nvSpPr>
          <p:cNvPr id="3" name="Espace réservé du contenu 2"/>
          <p:cNvSpPr>
            <a:spLocks noGrp="1"/>
          </p:cNvSpPr>
          <p:nvPr>
            <p:ph idx="1"/>
          </p:nvPr>
        </p:nvSpPr>
        <p:spPr>
          <a:xfrm>
            <a:off x="495300" y="1412776"/>
            <a:ext cx="8915400" cy="4752528"/>
          </a:xfrm>
        </p:spPr>
        <p:txBody>
          <a:bodyPr>
            <a:normAutofit fontScale="92500"/>
          </a:bodyPr>
          <a:lstStyle/>
          <a:p>
            <a:pPr algn="r">
              <a:buNone/>
            </a:pPr>
            <a:r>
              <a:rPr lang="ar-SA" dirty="0" smtClean="0"/>
              <a:t>تتركز ثقافة المنظمة والثقافة الوطنية على  مجموعة من القيم و المبادئ التوجيهية التي توفر الإطار المرجعي المناسب لفئة اجتماعية محددة. </a:t>
            </a:r>
          </a:p>
          <a:p>
            <a:pPr algn="r">
              <a:buNone/>
            </a:pPr>
            <a:endParaRPr lang="ar-SA" dirty="0" smtClean="0"/>
          </a:p>
          <a:p>
            <a:pPr algn="r">
              <a:buNone/>
            </a:pPr>
            <a:r>
              <a:rPr lang="ar-SA" dirty="0" smtClean="0"/>
              <a:t>تصبح الثقافة في مفهوم </a:t>
            </a:r>
            <a:r>
              <a:rPr lang="ar-SA" dirty="0" err="1" smtClean="0"/>
              <a:t>مورغان</a:t>
            </a:r>
            <a:r>
              <a:rPr lang="ar-SA" dirty="0" smtClean="0"/>
              <a:t> (1999)” سجن للعقل." فهذه المجموعة من القيم والمعايير تكون برمجة جماعية لسلوك فئة اجتماعية محددة.</a:t>
            </a:r>
          </a:p>
          <a:p>
            <a:pPr algn="r">
              <a:buNone/>
            </a:pPr>
            <a:endParaRPr lang="ar-SA" dirty="0" smtClean="0"/>
          </a:p>
          <a:p>
            <a:pPr algn="r">
              <a:buNone/>
            </a:pPr>
            <a:r>
              <a:rPr lang="ar-SA" dirty="0" smtClean="0"/>
              <a:t>حسب </a:t>
            </a:r>
            <a:r>
              <a:rPr lang="ar-SA" dirty="0" err="1" smtClean="0"/>
              <a:t>هوفستد</a:t>
            </a:r>
            <a:r>
              <a:rPr lang="ar-SA" dirty="0" smtClean="0"/>
              <a:t> (1994), الثقافة تؤثر في الواقع على السلوكيات من خلال أربعة جوانب معينة حيث تكون للقيم دورا محوريا مقارنة مع الجوانب الثلاثة الأخرى  ألا وهي الرموز والأبطال والطقوس. </a:t>
            </a:r>
          </a:p>
          <a:p>
            <a:pPr algn="r">
              <a:buNone/>
            </a:pP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ما الفرق بين ثقافة المنظمة والثقافة الوطنية؟ </a:t>
            </a:r>
            <a:endParaRPr lang="fr-FR" dirty="0"/>
          </a:p>
        </p:txBody>
      </p:sp>
      <p:sp>
        <p:nvSpPr>
          <p:cNvPr id="3" name="Espace réservé du contenu 2"/>
          <p:cNvSpPr>
            <a:spLocks noGrp="1"/>
          </p:cNvSpPr>
          <p:nvPr>
            <p:ph idx="1"/>
          </p:nvPr>
        </p:nvSpPr>
        <p:spPr>
          <a:xfrm>
            <a:off x="495300" y="2285993"/>
            <a:ext cx="8915400" cy="3840171"/>
          </a:xfrm>
        </p:spPr>
        <p:txBody>
          <a:bodyPr/>
          <a:lstStyle/>
          <a:p>
            <a:pPr algn="r">
              <a:buNone/>
            </a:pPr>
            <a:r>
              <a:rPr lang="ar-SA" dirty="0" smtClean="0"/>
              <a:t>تعكس القيم الثقافية الوطنية معتقدات الناس حول أهداف المنظمة. ولكن عندما ينضم الناس لمنظمة ما، فبالإضافة إلى تعلم الجوانب الشكلية، فإنهم يقضون معظم وقتهم في امتصاص العادات و التقاليد الغير الرسمية للمنظمة، </a:t>
            </a:r>
            <a:r>
              <a:rPr lang="ar-SA" dirty="0" err="1" smtClean="0"/>
              <a:t>و</a:t>
            </a:r>
            <a:r>
              <a:rPr lang="ar-SA" dirty="0" smtClean="0"/>
              <a:t> التي  ليست سوى ثقافة المنظمة.</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أهمية ثقافة المنظمة</a:t>
            </a:r>
            <a:endParaRPr lang="fr-FR" dirty="0"/>
          </a:p>
        </p:txBody>
      </p:sp>
      <p:sp>
        <p:nvSpPr>
          <p:cNvPr id="4" name="Ellipse 3"/>
          <p:cNvSpPr/>
          <p:nvPr/>
        </p:nvSpPr>
        <p:spPr>
          <a:xfrm>
            <a:off x="7042561" y="2571744"/>
            <a:ext cx="2631300" cy="1785950"/>
          </a:xfrm>
          <a:prstGeom prst="ellipse">
            <a:avLst/>
          </a:prstGeom>
          <a:solidFill>
            <a:schemeClr val="accent3">
              <a:lumMod val="75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t>ثقافة تنظيمية قوية </a:t>
            </a:r>
            <a:r>
              <a:rPr lang="ar-SA" sz="2800" b="1" dirty="0" err="1" smtClean="0"/>
              <a:t>و</a:t>
            </a:r>
            <a:r>
              <a:rPr lang="ar-SA" sz="2800" b="1" dirty="0" smtClean="0"/>
              <a:t> متماسكة</a:t>
            </a:r>
            <a:endParaRPr lang="fr-FR" sz="2800" b="1" dirty="0"/>
          </a:p>
        </p:txBody>
      </p:sp>
      <p:sp>
        <p:nvSpPr>
          <p:cNvPr id="5" name="Rectangle à coins arrondis 4"/>
          <p:cNvSpPr/>
          <p:nvPr/>
        </p:nvSpPr>
        <p:spPr>
          <a:xfrm>
            <a:off x="309530" y="1500174"/>
            <a:ext cx="928694" cy="57150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chemeClr val="tx2">
                    <a:lumMod val="75000"/>
                  </a:schemeClr>
                </a:solidFill>
              </a:rPr>
              <a:t>H</a:t>
            </a:r>
            <a:endParaRPr lang="fr-FR" sz="3200" dirty="0">
              <a:solidFill>
                <a:schemeClr val="tx2">
                  <a:lumMod val="75000"/>
                </a:schemeClr>
              </a:solidFill>
            </a:endParaRPr>
          </a:p>
        </p:txBody>
      </p:sp>
      <p:sp>
        <p:nvSpPr>
          <p:cNvPr id="6" name="Rectangle à coins arrondis 5"/>
          <p:cNvSpPr/>
          <p:nvPr/>
        </p:nvSpPr>
        <p:spPr>
          <a:xfrm>
            <a:off x="309530" y="2643182"/>
            <a:ext cx="928694" cy="57150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chemeClr val="tx2">
                    <a:lumMod val="75000"/>
                  </a:schemeClr>
                </a:solidFill>
              </a:rPr>
              <a:t>O</a:t>
            </a:r>
            <a:endParaRPr lang="fr-FR" sz="3200" dirty="0">
              <a:solidFill>
                <a:schemeClr val="tx2">
                  <a:lumMod val="75000"/>
                </a:schemeClr>
              </a:solidFill>
            </a:endParaRPr>
          </a:p>
        </p:txBody>
      </p:sp>
      <p:sp>
        <p:nvSpPr>
          <p:cNvPr id="7" name="Rectangle à coins arrondis 6"/>
          <p:cNvSpPr/>
          <p:nvPr/>
        </p:nvSpPr>
        <p:spPr>
          <a:xfrm>
            <a:off x="309530" y="3714752"/>
            <a:ext cx="928694" cy="57150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chemeClr val="tx2">
                    <a:lumMod val="75000"/>
                  </a:schemeClr>
                </a:solidFill>
              </a:rPr>
              <a:t>M</a:t>
            </a:r>
            <a:endParaRPr lang="fr-FR" sz="3200" dirty="0">
              <a:solidFill>
                <a:schemeClr val="tx2">
                  <a:lumMod val="75000"/>
                </a:schemeClr>
              </a:solidFill>
            </a:endParaRPr>
          </a:p>
        </p:txBody>
      </p:sp>
      <p:sp>
        <p:nvSpPr>
          <p:cNvPr id="8" name="Rectangle à coins arrondis 7"/>
          <p:cNvSpPr/>
          <p:nvPr/>
        </p:nvSpPr>
        <p:spPr>
          <a:xfrm>
            <a:off x="309530" y="4857760"/>
            <a:ext cx="928694" cy="57150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chemeClr val="tx2">
                    <a:lumMod val="75000"/>
                  </a:schemeClr>
                </a:solidFill>
              </a:rPr>
              <a:t>E</a:t>
            </a:r>
            <a:endParaRPr lang="fr-FR" sz="3200" dirty="0">
              <a:solidFill>
                <a:schemeClr val="tx2">
                  <a:lumMod val="75000"/>
                </a:schemeClr>
              </a:solidFill>
            </a:endParaRPr>
          </a:p>
        </p:txBody>
      </p:sp>
      <p:sp>
        <p:nvSpPr>
          <p:cNvPr id="9" name="Rectangle à coins arrondis 8"/>
          <p:cNvSpPr/>
          <p:nvPr/>
        </p:nvSpPr>
        <p:spPr>
          <a:xfrm>
            <a:off x="1393007" y="1500174"/>
            <a:ext cx="1547823"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History</a:t>
            </a:r>
            <a:endParaRPr lang="fr-FR" dirty="0"/>
          </a:p>
        </p:txBody>
      </p:sp>
      <p:sp>
        <p:nvSpPr>
          <p:cNvPr id="10" name="Rectangle à coins arrondis 9"/>
          <p:cNvSpPr/>
          <p:nvPr/>
        </p:nvSpPr>
        <p:spPr>
          <a:xfrm>
            <a:off x="1393007" y="2643182"/>
            <a:ext cx="1547823"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Oneness</a:t>
            </a:r>
            <a:endParaRPr lang="fr-FR" dirty="0"/>
          </a:p>
        </p:txBody>
      </p:sp>
      <p:sp>
        <p:nvSpPr>
          <p:cNvPr id="11" name="Rectangle à coins arrondis 10"/>
          <p:cNvSpPr/>
          <p:nvPr/>
        </p:nvSpPr>
        <p:spPr>
          <a:xfrm>
            <a:off x="1393007" y="3714752"/>
            <a:ext cx="1547823"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Membership</a:t>
            </a:r>
            <a:endParaRPr lang="fr-FR" dirty="0"/>
          </a:p>
        </p:txBody>
      </p:sp>
      <p:sp>
        <p:nvSpPr>
          <p:cNvPr id="12" name="Rectangle à coins arrondis 11"/>
          <p:cNvSpPr/>
          <p:nvPr/>
        </p:nvSpPr>
        <p:spPr>
          <a:xfrm>
            <a:off x="1393007" y="4857760"/>
            <a:ext cx="1547823"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Exchange</a:t>
            </a:r>
            <a:endParaRPr lang="fr-FR" dirty="0"/>
          </a:p>
        </p:txBody>
      </p:sp>
      <p:sp>
        <p:nvSpPr>
          <p:cNvPr id="13" name="Rectangle à coins arrondis 12"/>
          <p:cNvSpPr/>
          <p:nvPr/>
        </p:nvSpPr>
        <p:spPr>
          <a:xfrm>
            <a:off x="3095612" y="1500174"/>
            <a:ext cx="3327820" cy="571504"/>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t>اعتماد </a:t>
            </a:r>
            <a:r>
              <a:rPr lang="ar-SA" sz="2000" b="1" dirty="0" err="1" smtClean="0"/>
              <a:t>و</a:t>
            </a:r>
            <a:r>
              <a:rPr lang="ar-SA" sz="2000" b="1" dirty="0" smtClean="0"/>
              <a:t> تبني شعور تاريخي واحد</a:t>
            </a:r>
            <a:endParaRPr lang="fr-FR" sz="2000" b="1" dirty="0"/>
          </a:p>
        </p:txBody>
      </p:sp>
      <p:sp>
        <p:nvSpPr>
          <p:cNvPr id="14" name="Rectangle à coins arrondis 13"/>
          <p:cNvSpPr/>
          <p:nvPr/>
        </p:nvSpPr>
        <p:spPr>
          <a:xfrm>
            <a:off x="3095612" y="2643182"/>
            <a:ext cx="3327820" cy="571504"/>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ar-SA" sz="2000" dirty="0" smtClean="0"/>
              <a:t>برمجة جماعية </a:t>
            </a:r>
            <a:r>
              <a:rPr lang="ar-SA" sz="2000" b="1" dirty="0" smtClean="0"/>
              <a:t>لسلوك فئة اجتماعية محددة</a:t>
            </a:r>
            <a:r>
              <a:rPr lang="ar-SA" sz="2000" dirty="0" smtClean="0"/>
              <a:t>.</a:t>
            </a:r>
          </a:p>
        </p:txBody>
      </p:sp>
      <p:sp>
        <p:nvSpPr>
          <p:cNvPr id="15" name="Rectangle à coins arrondis 14"/>
          <p:cNvSpPr/>
          <p:nvPr/>
        </p:nvSpPr>
        <p:spPr>
          <a:xfrm>
            <a:off x="3095612" y="3714752"/>
            <a:ext cx="3327820" cy="571504"/>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t>تنمية الشعور بالانتماء</a:t>
            </a:r>
            <a:endParaRPr lang="fr-FR" sz="2400" b="1" dirty="0"/>
          </a:p>
        </p:txBody>
      </p:sp>
      <p:sp>
        <p:nvSpPr>
          <p:cNvPr id="16" name="Rectangle à coins arrondis 15"/>
          <p:cNvSpPr/>
          <p:nvPr/>
        </p:nvSpPr>
        <p:spPr>
          <a:xfrm>
            <a:off x="3095612" y="4857760"/>
            <a:ext cx="3327820" cy="571504"/>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t>المعاملة الفعالة بالمثل بين أعضاء المجموعة</a:t>
            </a:r>
            <a:endParaRPr lang="fr-FR" sz="2000" b="1" dirty="0"/>
          </a:p>
        </p:txBody>
      </p:sp>
      <p:sp>
        <p:nvSpPr>
          <p:cNvPr id="17" name="Flèche droite 16"/>
          <p:cNvSpPr/>
          <p:nvPr/>
        </p:nvSpPr>
        <p:spPr>
          <a:xfrm rot="1828013">
            <a:off x="6376523" y="2029734"/>
            <a:ext cx="1547823" cy="500066"/>
          </a:xfrm>
          <a:prstGeom prst="rightArrow">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droite 17"/>
          <p:cNvSpPr/>
          <p:nvPr/>
        </p:nvSpPr>
        <p:spPr>
          <a:xfrm rot="19672994">
            <a:off x="6371613" y="4413477"/>
            <a:ext cx="1547823" cy="500066"/>
          </a:xfrm>
          <a:prstGeom prst="rightArrow">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droite 18"/>
          <p:cNvSpPr/>
          <p:nvPr/>
        </p:nvSpPr>
        <p:spPr>
          <a:xfrm rot="19123829">
            <a:off x="6432689" y="3652293"/>
            <a:ext cx="696521" cy="484632"/>
          </a:xfrm>
          <a:prstGeom prst="rightArrow">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droite 19"/>
          <p:cNvSpPr/>
          <p:nvPr/>
        </p:nvSpPr>
        <p:spPr>
          <a:xfrm rot="1754862">
            <a:off x="6429901" y="2769357"/>
            <a:ext cx="696521" cy="484632"/>
          </a:xfrm>
          <a:prstGeom prst="rightArrow">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مستويات الثقافة التنظيمية</a:t>
            </a:r>
            <a:endParaRPr lang="fr-FR" dirty="0"/>
          </a:p>
        </p:txBody>
      </p:sp>
      <p:sp>
        <p:nvSpPr>
          <p:cNvPr id="3" name="Espace réservé du contenu 2"/>
          <p:cNvSpPr>
            <a:spLocks noGrp="1"/>
          </p:cNvSpPr>
          <p:nvPr>
            <p:ph idx="1"/>
          </p:nvPr>
        </p:nvSpPr>
        <p:spPr/>
        <p:txBody>
          <a:bodyPr/>
          <a:lstStyle/>
          <a:p>
            <a:pPr algn="r">
              <a:buNone/>
            </a:pPr>
            <a:r>
              <a:rPr lang="ar-SA" dirty="0" smtClean="0"/>
              <a:t>كل منظمة لديها شخصية متمثلة في هويتها وثقافتها.</a:t>
            </a:r>
          </a:p>
          <a:p>
            <a:pPr algn="r">
              <a:buNone/>
            </a:pPr>
            <a:endParaRPr lang="ar-SA" dirty="0" smtClean="0"/>
          </a:p>
          <a:p>
            <a:pPr algn="r">
              <a:buNone/>
            </a:pPr>
            <a:r>
              <a:rPr lang="ar-SA" dirty="0" smtClean="0"/>
              <a:t>هذه الهوية هي مجموعة من العناصر المحددة التي تساعد على تمييزها عن الشركات الأخرى </a:t>
            </a:r>
            <a:r>
              <a:rPr lang="ar-SA" dirty="0" err="1" smtClean="0"/>
              <a:t>و</a:t>
            </a:r>
            <a:r>
              <a:rPr lang="ar-SA" dirty="0" smtClean="0"/>
              <a:t> التي تشكل في الآن نفسه تأسيسها.</a:t>
            </a:r>
          </a:p>
          <a:p>
            <a:pPr algn="r">
              <a:buNone/>
            </a:pPr>
            <a:endParaRPr lang="ar-SA" dirty="0" smtClean="0"/>
          </a:p>
          <a:p>
            <a:pPr algn="r">
              <a:buNone/>
            </a:pPr>
            <a:r>
              <a:rPr lang="ar-SA" dirty="0" smtClean="0"/>
              <a:t>هذه الهوية ستؤدي أعضاء المنظمة  لحفظ نفس السلوك للعمل بطريقة مماثلة.</a:t>
            </a:r>
          </a:p>
          <a:p>
            <a:pPr algn="r">
              <a:buNone/>
            </a:pP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مستويات الثقافة التنظيمية </a:t>
            </a:r>
            <a:endParaRPr lang="fr-FR" dirty="0"/>
          </a:p>
        </p:txBody>
      </p:sp>
      <p:sp>
        <p:nvSpPr>
          <p:cNvPr id="3" name="Espace réservé du contenu 2"/>
          <p:cNvSpPr>
            <a:spLocks noGrp="1"/>
          </p:cNvSpPr>
          <p:nvPr>
            <p:ph idx="1"/>
          </p:nvPr>
        </p:nvSpPr>
        <p:spPr>
          <a:xfrm>
            <a:off x="696486" y="642919"/>
            <a:ext cx="8915400" cy="2257427"/>
          </a:xfrm>
        </p:spPr>
        <p:txBody>
          <a:bodyPr>
            <a:normAutofit/>
          </a:bodyPr>
          <a:lstStyle/>
          <a:p>
            <a:pPr algn="r">
              <a:buNone/>
            </a:pPr>
            <a:endParaRPr lang="ar-SA" dirty="0" smtClean="0"/>
          </a:p>
          <a:p>
            <a:pPr algn="r">
              <a:buNone/>
            </a:pPr>
            <a:endParaRPr lang="ar-SA" dirty="0" smtClean="0"/>
          </a:p>
          <a:p>
            <a:pPr algn="r">
              <a:buNone/>
            </a:pPr>
            <a:r>
              <a:rPr lang="ar-SA" dirty="0" smtClean="0"/>
              <a:t>تعمل المنظمة من خلال ثقافتها على تعميم السلوكيات المحددة وذلك لتوجيه كل الجهود لتحقيق الأهداف المشتركة.</a:t>
            </a:r>
            <a:endParaRPr lang="fr-FR" dirty="0"/>
          </a:p>
        </p:txBody>
      </p:sp>
      <p:pic>
        <p:nvPicPr>
          <p:cNvPr id="3074" name="Picture 2" descr="http://www.devoir-de-philosophie.com/images_dissertations/28218.jpg"/>
          <p:cNvPicPr>
            <a:picLocks noChangeAspect="1" noChangeArrowheads="1"/>
          </p:cNvPicPr>
          <p:nvPr/>
        </p:nvPicPr>
        <p:blipFill>
          <a:blip r:embed="rId2" cstate="print"/>
          <a:srcRect/>
          <a:stretch>
            <a:fillRect/>
          </a:stretch>
        </p:blipFill>
        <p:spPr bwMode="auto">
          <a:xfrm>
            <a:off x="541704" y="3071810"/>
            <a:ext cx="8899984" cy="342902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ar-SA" dirty="0" smtClean="0"/>
              <a:t> الأسس الأيديولوجية للثقافة</a:t>
            </a:r>
            <a:endParaRPr lang="fr-FR" dirty="0"/>
          </a:p>
        </p:txBody>
      </p:sp>
      <p:sp>
        <p:nvSpPr>
          <p:cNvPr id="3" name="Espace réservé du contenu 2"/>
          <p:cNvSpPr>
            <a:spLocks noGrp="1"/>
          </p:cNvSpPr>
          <p:nvPr>
            <p:ph idx="1"/>
          </p:nvPr>
        </p:nvSpPr>
        <p:spPr/>
        <p:txBody>
          <a:bodyPr>
            <a:normAutofit fontScale="77500" lnSpcReduction="20000"/>
          </a:bodyPr>
          <a:lstStyle/>
          <a:p>
            <a:pPr algn="r">
              <a:buNone/>
            </a:pPr>
            <a:r>
              <a:rPr lang="ar-SA" dirty="0" smtClean="0">
                <a:solidFill>
                  <a:schemeClr val="accent2"/>
                </a:solidFill>
              </a:rPr>
              <a:t>الأساطير</a:t>
            </a:r>
            <a:r>
              <a:rPr lang="ar-SA" dirty="0" smtClean="0"/>
              <a:t> عادة ما تكون قصص أو حكايات تتعلق بإنشاء  المنظمة. في هذه الحالة غالبا ما يصور مؤسس المنظمة كبطل كان قادرا على توقع المصاعب </a:t>
            </a:r>
            <a:r>
              <a:rPr lang="ar-SA" dirty="0" err="1" smtClean="0"/>
              <a:t>و</a:t>
            </a:r>
            <a:r>
              <a:rPr lang="ar-SA" dirty="0" smtClean="0"/>
              <a:t> كيفية اجتيازها.</a:t>
            </a:r>
          </a:p>
          <a:p>
            <a:pPr algn="r">
              <a:buNone/>
            </a:pPr>
            <a:r>
              <a:rPr lang="ar-SA" dirty="0" smtClean="0"/>
              <a:t>نسجت’ ابل ’ أسطورة  او قصة أول مؤسسان لأول جهاز كمبيوتر في مستودع قديم جدا</a:t>
            </a:r>
            <a:r>
              <a:rPr lang="fr-FR" dirty="0" smtClean="0"/>
              <a:t>! </a:t>
            </a:r>
            <a:endParaRPr lang="ar-SA" dirty="0" smtClean="0"/>
          </a:p>
          <a:p>
            <a:pPr algn="r">
              <a:buNone/>
            </a:pPr>
            <a:endParaRPr lang="ar-SA" dirty="0" smtClean="0"/>
          </a:p>
          <a:p>
            <a:pPr algn="r">
              <a:buNone/>
            </a:pPr>
            <a:r>
              <a:rPr lang="ar-SA" dirty="0" smtClean="0">
                <a:solidFill>
                  <a:schemeClr val="accent2"/>
                </a:solidFill>
              </a:rPr>
              <a:t>الطقوس</a:t>
            </a:r>
            <a:r>
              <a:rPr lang="ar-SA" dirty="0" smtClean="0"/>
              <a:t>: تطوير الشعور بالانتماء للشركة.</a:t>
            </a:r>
          </a:p>
          <a:p>
            <a:pPr algn="r">
              <a:buNone/>
            </a:pPr>
            <a:r>
              <a:rPr lang="ar-SA" dirty="0" smtClean="0"/>
              <a:t>في اليابان </a:t>
            </a:r>
          </a:p>
          <a:p>
            <a:pPr algn="r">
              <a:buNone/>
            </a:pPr>
            <a:r>
              <a:rPr lang="ar-SA" dirty="0" smtClean="0"/>
              <a:t>طريقة بدء العمل = الجمباز</a:t>
            </a:r>
          </a:p>
          <a:p>
            <a:pPr algn="r">
              <a:buNone/>
            </a:pPr>
            <a:r>
              <a:rPr lang="ar-SA" dirty="0" smtClean="0"/>
              <a:t>الاسترخاء = استراحة لشرب الشاي في 10:00 </a:t>
            </a:r>
          </a:p>
          <a:p>
            <a:pPr algn="r">
              <a:buNone/>
            </a:pPr>
            <a:r>
              <a:rPr lang="ar-SA" dirty="0" smtClean="0"/>
              <a:t>وجبة = معا دون تمييز من صفوف </a:t>
            </a:r>
          </a:p>
          <a:p>
            <a:pPr algn="r">
              <a:buNone/>
            </a:pPr>
            <a:r>
              <a:rPr lang="ar-SA" dirty="0" smtClean="0"/>
              <a:t>كيفية التواصل = استخدام اسم </a:t>
            </a:r>
          </a:p>
          <a:p>
            <a:pPr algn="r">
              <a:buNone/>
            </a:pPr>
            <a:r>
              <a:rPr lang="ar-SA" dirty="0" smtClean="0"/>
              <a:t>طريقة إنهاء أسبوع العمل = التجمع في مطعم لتناول العشاء </a:t>
            </a: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الأسس الأيديولوجية للثقافة</a:t>
            </a:r>
            <a:endParaRPr lang="fr-FR" dirty="0"/>
          </a:p>
        </p:txBody>
      </p:sp>
      <p:sp>
        <p:nvSpPr>
          <p:cNvPr id="3" name="Espace réservé du contenu 2"/>
          <p:cNvSpPr>
            <a:spLocks noGrp="1"/>
          </p:cNvSpPr>
          <p:nvPr>
            <p:ph idx="1"/>
          </p:nvPr>
        </p:nvSpPr>
        <p:spPr>
          <a:xfrm>
            <a:off x="495300" y="1600201"/>
            <a:ext cx="8915400" cy="1257296"/>
          </a:xfrm>
        </p:spPr>
        <p:txBody>
          <a:bodyPr/>
          <a:lstStyle/>
          <a:p>
            <a:pPr algn="r">
              <a:buNone/>
            </a:pPr>
            <a:r>
              <a:rPr lang="ar-SA" dirty="0" smtClean="0">
                <a:solidFill>
                  <a:schemeClr val="accent2"/>
                </a:solidFill>
              </a:rPr>
              <a:t>الرموز</a:t>
            </a:r>
            <a:r>
              <a:rPr lang="ar-SA" dirty="0" smtClean="0"/>
              <a:t> استخدام لغة خاصة </a:t>
            </a:r>
            <a:r>
              <a:rPr lang="ar-SA" dirty="0" err="1" smtClean="0"/>
              <a:t>و</a:t>
            </a:r>
            <a:r>
              <a:rPr lang="ar-SA" dirty="0" smtClean="0"/>
              <a:t> تعبيرات </a:t>
            </a:r>
            <a:r>
              <a:rPr lang="ar-SA" dirty="0" err="1" smtClean="0"/>
              <a:t>و</a:t>
            </a:r>
            <a:r>
              <a:rPr lang="ar-SA" dirty="0" smtClean="0"/>
              <a:t> إشارات غير لفظية </a:t>
            </a:r>
          </a:p>
          <a:p>
            <a:pPr algn="r">
              <a:buNone/>
            </a:pPr>
            <a:r>
              <a:rPr lang="ar-SA" dirty="0" smtClean="0"/>
              <a:t>لبث </a:t>
            </a:r>
            <a:r>
              <a:rPr lang="ar-SA" dirty="0" err="1" smtClean="0"/>
              <a:t>و</a:t>
            </a:r>
            <a:r>
              <a:rPr lang="ar-SA" dirty="0" smtClean="0"/>
              <a:t> إيصال مواضيع مهمة في حياة المنظمة,</a:t>
            </a:r>
          </a:p>
          <a:p>
            <a:pPr algn="r">
              <a:buNone/>
            </a:pPr>
            <a:endParaRPr lang="fr-FR" dirty="0"/>
          </a:p>
        </p:txBody>
      </p:sp>
      <p:pic>
        <p:nvPicPr>
          <p:cNvPr id="1026" name="Picture 2" descr="https://encrypted-tbn1.gstatic.com/images?q=tbn:ANd9GcQ2M7dTDcEi2BsG9qep1-RxBhd6sf3-5x06_NGgB9SncgaFoHHixw"/>
          <p:cNvPicPr>
            <a:picLocks noChangeAspect="1" noChangeArrowheads="1"/>
          </p:cNvPicPr>
          <p:nvPr/>
        </p:nvPicPr>
        <p:blipFill>
          <a:blip r:embed="rId2" cstate="print"/>
          <a:srcRect/>
          <a:stretch>
            <a:fillRect/>
          </a:stretch>
        </p:blipFill>
        <p:spPr bwMode="auto">
          <a:xfrm>
            <a:off x="541704" y="3143249"/>
            <a:ext cx="2321719" cy="2143125"/>
          </a:xfrm>
          <a:prstGeom prst="rect">
            <a:avLst/>
          </a:prstGeom>
          <a:noFill/>
        </p:spPr>
      </p:pic>
      <p:pic>
        <p:nvPicPr>
          <p:cNvPr id="1028" name="Picture 4" descr="https://encrypted-tbn2.gstatic.com/images?q=tbn:ANd9GcQo4btrYhU5If05anzBTbyv94tvZI0AcEczRVQxW9Xho2nZkISa"/>
          <p:cNvPicPr>
            <a:picLocks noChangeAspect="1" noChangeArrowheads="1"/>
          </p:cNvPicPr>
          <p:nvPr/>
        </p:nvPicPr>
        <p:blipFill>
          <a:blip r:embed="rId3" cstate="print"/>
          <a:srcRect/>
          <a:stretch>
            <a:fillRect/>
          </a:stretch>
        </p:blipFill>
        <p:spPr bwMode="auto">
          <a:xfrm>
            <a:off x="3482568" y="3143249"/>
            <a:ext cx="2651919" cy="2224091"/>
          </a:xfrm>
          <a:prstGeom prst="rect">
            <a:avLst/>
          </a:prstGeom>
          <a:noFill/>
        </p:spPr>
      </p:pic>
      <p:pic>
        <p:nvPicPr>
          <p:cNvPr id="1030" name="Picture 6" descr="https://encrypted-tbn2.gstatic.com/images?q=tbn:ANd9GcQ2SUxp8MUwtzTf6-7F-pammgHEM2zMOZRhTSXUFUC_1p3Ambw4"/>
          <p:cNvPicPr>
            <a:picLocks noChangeAspect="1" noChangeArrowheads="1"/>
          </p:cNvPicPr>
          <p:nvPr/>
        </p:nvPicPr>
        <p:blipFill>
          <a:blip r:embed="rId4" cstate="print"/>
          <a:srcRect/>
          <a:stretch>
            <a:fillRect/>
          </a:stretch>
        </p:blipFill>
        <p:spPr bwMode="auto">
          <a:xfrm>
            <a:off x="6732997" y="3071811"/>
            <a:ext cx="2858294" cy="230505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ar-SA" sz="3600" b="1" dirty="0" smtClean="0"/>
              <a:t> الاعتراف بوجود نظام القيم يؤدي للاعتراف بالتنوع</a:t>
            </a:r>
            <a:endParaRPr lang="fr-FR" sz="3600" b="1" dirty="0"/>
          </a:p>
        </p:txBody>
      </p:sp>
      <p:sp>
        <p:nvSpPr>
          <p:cNvPr id="3" name="Espace réservé du contenu 2"/>
          <p:cNvSpPr>
            <a:spLocks noGrp="1"/>
          </p:cNvSpPr>
          <p:nvPr>
            <p:ph idx="1"/>
          </p:nvPr>
        </p:nvSpPr>
        <p:spPr>
          <a:xfrm>
            <a:off x="495300" y="2403500"/>
            <a:ext cx="8915400" cy="4525963"/>
          </a:xfrm>
        </p:spPr>
        <p:txBody>
          <a:bodyPr/>
          <a:lstStyle/>
          <a:p>
            <a:pPr algn="r">
              <a:buNone/>
            </a:pPr>
            <a:r>
              <a:rPr lang="ar-SA" dirty="0" smtClean="0"/>
              <a:t>عندما نتحدث عن ثقافة المنظمة يجب أن نذكر التنوع بين أعضائها وعلاوة على ذلك، لا يمكن ضمان القدرة التنافسية إلا إذا احترمت المنظمة تنوع أعضائها. فهي من مزايا أي منظمة تفكر في البقاء </a:t>
            </a:r>
            <a:r>
              <a:rPr lang="ar-SA" dirty="0" err="1" smtClean="0"/>
              <a:t>و</a:t>
            </a:r>
            <a:r>
              <a:rPr lang="ar-SA" dirty="0" smtClean="0"/>
              <a:t> التطور </a:t>
            </a:r>
            <a:r>
              <a:rPr lang="ar-SA" dirty="0" err="1" smtClean="0"/>
              <a:t>و</a:t>
            </a:r>
            <a:r>
              <a:rPr lang="ar-SA" dirty="0" smtClean="0"/>
              <a:t> الازدهار.</a:t>
            </a:r>
          </a:p>
          <a:p>
            <a:pPr algn="r">
              <a:buNone/>
            </a:pPr>
            <a:endParaRPr lang="ar-SA"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5300" y="214290"/>
            <a:ext cx="8915400" cy="1614486"/>
          </a:xfrm>
        </p:spPr>
        <p:txBody>
          <a:bodyPr/>
          <a:lstStyle/>
          <a:p>
            <a:pPr algn="r">
              <a:buNone/>
            </a:pPr>
            <a:r>
              <a:rPr lang="ar-SA" dirty="0" smtClean="0"/>
              <a:t>عندما نذكر كلمة التنوع في المنظمة يجب قبول الاختلاف مثل العمر والجنس والعرق والأقليات والدين والقدرة الجسدية أو الأفكار السياسية والاجتماعية، الخ...</a:t>
            </a:r>
            <a:endParaRPr lang="fr-FR" dirty="0" smtClean="0"/>
          </a:p>
          <a:p>
            <a:endParaRPr lang="fr-FR" dirty="0"/>
          </a:p>
        </p:txBody>
      </p:sp>
      <p:pic>
        <p:nvPicPr>
          <p:cNvPr id="1026" name="Picture 2" descr="http://medias.doctissimo.fr/medias-factory/m/mediabox/media/6/6/8/237866/237866.jpg"/>
          <p:cNvPicPr>
            <a:picLocks noChangeAspect="1" noChangeArrowheads="1"/>
          </p:cNvPicPr>
          <p:nvPr/>
        </p:nvPicPr>
        <p:blipFill>
          <a:blip r:embed="rId2" cstate="print"/>
          <a:srcRect/>
          <a:stretch>
            <a:fillRect/>
          </a:stretch>
        </p:blipFill>
        <p:spPr bwMode="auto">
          <a:xfrm>
            <a:off x="77357" y="1285860"/>
            <a:ext cx="2399126" cy="1714512"/>
          </a:xfrm>
          <a:prstGeom prst="rect">
            <a:avLst/>
          </a:prstGeom>
          <a:noFill/>
        </p:spPr>
      </p:pic>
      <p:sp>
        <p:nvSpPr>
          <p:cNvPr id="1028" name="AutoShape 4" descr="data:image/jpeg;base64,/9j/4AAQSkZJRgABAQAAAQABAAD/2wCEAAkGBxQSEhQUEhQVFRQXFxgXFBUYFxYVFBUaFRgXFhQUFxcYHCggGBwlHBcXITEhJSkrLi4uFx8zODMsNygtLisBCgoKDg0OGxAQGywkHyQsLCwsLCwsLCwsLCwsLCwsLCwsLCwsLCwsLCwsLCwsLCwsLCwsLCwsLCwsLCwsLCwsLP/AABEIALcBFAMBIgACEQEDEQH/xAAcAAACAgMBAQAAAAAAAAAAAAAEBQMGAAIHAQj/xABHEAACAQIDBQUEBwQIBQUBAAABAgMAEQQSIQUGMUFREyJhcZEygaHRByNikrHB4RRCUvAkM0NygqKy0hZTVIPCNGNzk/EV/8QAGAEAAwEBAAAAAAAAAAAAAAAAAAECAwT/xAArEQACAgICAQEHBAMAAAAAAAAAAQIRITEDEkFREyIyQmFxgQQUwfBSobH/2gAMAwEAAhEDEQA/AOfRmiYzSzD4pW4EUdG9QAchoiOg42oqI0DC0qdKgiogCgCValU1AKkU0ATrW61CpqVaBkoqQCo1FGYWDMQBQBLglzadKPSCicXsSXDgMVuG+HhpQ3aOOQHrTTESrBU0WHoP9sYch8a9TaUl/ZXw41SYD3DQim+HNVaHaUn8K/H504gxL24r6H51SJY8RqmVqWQO55r90/7qKhzniV+6f91VTEGKa2vUCI/8S+h+dSdm/VfQ/OkBLXoNadm3VfjXoRvs/GkM3r2o8rdF9T8q9s3RfvH/AG0hm9ZWtm6D1PyrO90Hr+lAElZUdz/D8RWZj/Cf8vzoAkrK0Dn+E/D5152n2W9KQG5rytDL4N9014Zh0b7rfKmBuayojMPtfdb5VlMD4nvTPC4lxlsTryOtLKZ4Nf6s+NvjUMmQbHtvLo6+8fI01wm14m/eA8DpVf25h8rf4mH5/nSyigi7R0/Z+KUMpIzKCCVvbML6i44X60929tPDShDh4TCR7Qz5lPS1xe/jXLNllsqlSRqRxqY7fkRsrAMB7jSoFLNF1EtSrJVZwO3Ek55T0PzptHN40qKGiyVMslLUlohHoAPV6JgxBFLUeiIzQMeSbZkYAFibcLnhVrwiRvhomJXMV71yL3uaocEV6e4LYD5e1I7vWpaGE4iJQdCvqKgCr1HqK9GHHhUscC+HrWiQjeG3UUwhapMCVXgR6incOKHUetWibAIZRRcU460auIHUetSCcdRVWIhWcW4it45x1FTCYdRWwkHUUm/oFGgmHUVv2w6j1rYOK9uKkZr2g6ivc4617WUhngcV6Gr2vLUAZesvWWrMooAy9eFq9yjpXmQdKAMLVoXrbsx0rwwjp8TTwIi7SsqT9nXp8T86yqtBR8S00wQ+qB/hf9aWCm+yBeKQdCD+VZsU9DPfDD6Fh/ErffUfKqrarpvGM2HVusUZ+6SDVNtSiLj0WndXDZ4vKT8QKT7x4fJN5i/4irL9Huscw6Oreot+VA7/AMGWWM9Q343/ADo8kr4yu4FblvL86LO0JIWsp06HUVFsZbyEdVb517tmOzL5fKqH84/2dt1WAzd0/D1p3FiQdQQfGqNgEunvP4CtNm4t0aytprpy08KVDUtnRUnomKeqlg9uqTlfut8D7+VO4p6Radj6HFW501j27IEyBzl6X0qsRS0XEb1LQy0RgOMw18tdamjRRxrfCMMNCgOSTPd+44JW9u6wtof1oaTbIP8AZf5v0ppjHWClQcxTrD4xev41ToNoXPsW9/6UfFjj0+P6VqmQy2x4pev41KMYvX8aqi7QPT41IMeenxqsCLQmPjuRmGnHjUq45P4hVVGN8KkXF+FLAy0jGx/xCthik/iFVlcT4VKuI8KVILLIJ1/iHrXvaDqKQLiamXE0dUFjvMOorL0pXEVuJqOoWM71l6ABPWtX86KQZGOYdazMKTyN40JPibU+qCyx5hXhYdfjVPlx/hQWIxw4kUdV6hZeyw6/GvK5bPtlAfZPwrKOq9Qs+eKbbvamReqX9DSmme7rfXgdVYetQKWiyY1c2EX/AON19CCKpVdE2XsuTERZI1vZ2BPBRdeZPiRTDZX0Vxdn/SJnaXiREQqADiAXQlvPSkiOPyVr6OpO/OvVFPoam+kZNIm8SPUA/lXQtmbl4PDsXQSqSCpJckWJ+0LcqE3v3EbExgQSqGU3AkBAOlvaXh6UdXYNe9ZyLd//ANQg65h6g0XvLFbIf54UQN3cVg8TF+0Qsi5wA/tRm9wLOt19171JvZF3FPRh+YoHL4kAbES6H+9+K0BhV+tt4sPxpnu0LiQeKn1uKCiW2Jt9sj1vTF5ZpiE+uA62/Ci8LtCSOTKDdbXyn8ulaY1LYhPHL8q8kj+vXxX8j8qAv/hZ8BtNZOB1HEHiKawz1QIyUeQroVNxVs2LiTKga2vOpeDSLsum6+1UixCvMC6WYFQATdhYaE9adbTxcMjExxuB4hR+BqlRA0xim6l/WpLLVszDg68POrDDg+HeX0qtbF2sicVYAcTYNT9N6YftfdHzrRUSMEwf2h6UQmFH8Q9KVrvVD9v7o+dbjeuH7f3R86eBDYYf7Q9KzsPtD0pWN6oft/dHzr3/AIqh+390fOgBn2P2h6V4YvEelLf+Kovt/dHzrw70w/b+6PnQFjExeI9K1EduY9KAG9UP2/uj51jb0wdX+4P91IYwy+Va+lK5N64eXafcH+6oG3ti6SfdH+6lkBySetRO5pI29sZ0Cyei/Ol2P3zVTYI563sPnRYFhnk8aU7Q2oEFypPlaqhtXeDtf3GH+Kq/i8SWBsD55iaOwUXLEbY7S4VGHpVJxm3ueZwP7361U9qbYkDFVNvG9LEdmBLEmnlibosk28a39tvUmsqo1lAz0VeNxd0y5TEz3WMaxpwaT7R6L8T5alduTsJZ3MswvEhAC8nbjY+AFiR4jxrocm0bHw6VLYDFyApWNjHoQurZV6WUECpY5yAASW8ToSdNdNOXO9BiZWtY2/CtD3df593KtEqIHOHmsCDfLcWsfZObS4PC+nxsTTCCWyAg3tYFTxGmnnxHrVew2IuQb25XHxBB5cNDpTaObKDa1tNLXH7xBHRbkDjp771SEOFbkdQRz4Hnz48aon0i7mdrA8uFXvr32iA9oDUlBya1+7z5eNvicd211DXBvyIst7n+TRiP7qGrHs+dt09TKPBT6N+tCzC2L/7i/G1XvevYAwu0XeMWixMTSr0Vw47VB5Ehrcs4HKqPtgZcVf7SH4isyfmf2JdsLaaH/D8GFb4pLYmLxBH+oV7vKtniPifgwNTbSW2JgPViPj+tBK0vyByRfWYgeF/VTVr3FhzRHy/Jar7R/Xzjqin/AC1a/o2S8Xu/IfKplovjfvf30Gyw16yWo149TUMqVmbh2xEvDL5/KtuyqXd9fqpBRfY1cdEsBEdbiOjBDWwhqyQMR1sI6MENbCGgALs687KjuxrOxpiADFWjRUwMVaNFSGLWirQwUxMNamKkxkWAwut6ru0BeRz4/hVyiWyk+FU+db3PU1DKQB2Vz4VvLhrIfKjcPBU+OjtG3lU7Gcd2t/Wt5n8TXsa2hJ63+VR7Ra8je78BRM62w6+P5m/5VsYPSFtZWVlBodX2TCmHhWPXujU/xMdWPr+VbnDtJ3lIt1rDh7tqLqNOlzzrfaGBIGaNracBy8KmKtCbDsG2RbG3zrwMT/d6GkEeKa/fuPzp1Hiw66293y5Von4JJSbcOXKnmBkLILcQCLcDY8VPS4qrmQhtOF6d7OxBU35GqQDeKTVVOqG44ai4LBr+OoPK/lapY2Kpe99Dz4WJHCtJbkZk00Plx1vytc/5zqK8m4NbTurdenNj/PSmIS7/AMuaPCn/AN6VPHWNz/4fAVyLegWmB+yD6E10f6RZCkmzYuRMzML8SwUXI/xNr4mue73L3kP2SPS1Q9k/OiXexe6h8T8RepNs+3hm+2PiVNebx64eM+K/FKkx+GeVMN2aM7ZkNlBY+yCTp5UiI6X5N8v9KcdYh+NqtH0XD6u3h+BIoRN3nJbFZgEUCLLrmJve/gOFWnd3ZSYaYxxAhcikXNz3rkm/mamWi+Pa/vqE4pbNQWIv1+FNsWneoLEJXPJs6ibZDsMPMV9oA2JH5UKu0MT1X7tMNhr9VKPP8qkXDiqjdCeyv4jeCVSQZFBHLJQ0m8uIJUJIpJYD2OtDbfljjmbOyrc6XNr6UHgcVHI69m6sQy3sb21rZR+pzPkfaqOpQbsY1h/6mP7n6VMN0sZ/1Sfc/SrpDwqSroqyk/8ACGL/AOrH/wBYrU7m4r/rP8gq81qxoA4lvJiZ8JiGhbEO5UKbhQPaF6EwW05ZSQJZNBfWwr36TtrxRbRmWQm9o7WUnTs16VpuXOk2d01W1tRbnrUyRMZy7VWAxu3/AOa/rR+x0f8AfZmPiSaMeMa6VmCWs0bsNxbZYmPhVTMeoqz7Wb6oDqaRFNamRUdEmFirTbgtA58D+BNHYVKE3i/qSOunrp+dNCk8HGdobOmDsTFIATocjWI5G9ql2sMscY8B8AfnXa2XLH5L+Aqu7s4BJFkMiK2qjvKG5a8fOtLMXuKOQ1ldon3awl9cPF7lt+Fe0WaALY+9gOPIGm+CYMO8LH4UgxOy2BzAEnw4ipMJjnjNipI8eNXHBLD9rYZW1IsR/N6SxuUa3Ll1q1YXGLILFdaixewg+qHX8KbXoIVSHu8OIqbZM+U5WNxbj18Kix2BaMd7UcvE0DG1iCOI5dKXkZe9njMNOHrbiAbe+i3axUvzuAePMkAnyHjVW2dtXKwtp/POrSIhKoKnU8QeRIC306AVV4BLJzP6T4guPwswv9YFvckjuMFAA5cSffSzbGw58UyLBGXYE3toFB5sToBXVt59i4R2ifErfslIiFzYk25D2joKTbD2ficz9j3FfQuRqACTpfnrWdkSXvqivYPd6K6QY42CKMwQ8WUCyggXt5VaN38J2UrGKIiEjIt7jKBYjryFWDA7AjQ5n+sfiWbU3660ylWytbpw8hUtjjCtlGiX+iYgdJB+Qo7AOGnDrcr2aqTyzAaipdk7BdszSkrGxzdnzPS9WDsVVcqgADgBQ2KEXtiXFjvUFiRRe1ZggLteygsbamwFzVTxG+mFtoZS39zS3n1vWEjqjFvRadhHuSfzyFErSrdnGCSJ3W+VhcX48KOie/M1UdEvZzH6Tv60f3j/AKRS3cf+tPnH/qph9Jp+sH97/wARSzchvrv8UXxet0YP4X9/5PrCOpKAXaUQ4yIPNlH51422sMOM8I/7ifOrYkML1o5pVLvNgl9rFYcecsfzocb44AnKuLw5PICRSfQGgVnz/wDTHJfa2I8Ag/yinv0Wr/R2Pif9TVUvpMxiy7TxLowZSwykcCABqKuP0cLbCg9T+ZP51Eil4LdI2hrzC0l3mxXZ4aZvsEAjjciw4cKR/RjtWaVpEkcuqBct9SCSefE8KhI0ZeNrv7C++lnOq5v3t2WPFJHE+XujNoD7TWHHyp7h5NQCdbC/pUPZpVJDaEWFZiMCsi2a/EEa2tY3OnOvYqISqJAMTs92VlEpsQR3gDx04i1CbPwUmHUqFD3N7g2PlY/Onq1Ex1qrI6rZXdoYp82kUnDXu31uelZT1jXtFjopcO0mW1j500j2pG/tKt+tqVx4AOLrcV6uzXGhHvrVWQWCHGLbuqpt041PBtWO2uh+PrSBdlyDgTfpy99MoNlMfbIJ8eJp5AbM8Uo1t50un2CrD6sg9NdfOvDgUQXJy+/ShMRHOWAiIUcy17+5ePvNqABcRsqSPVgQL9KKwe0exAN79Fve/wAhR+yXxEjtDICyqB3yUWNr3utrEk0Wmx41JORx1uyt6eFFAMNjYtcVbtV7y3KixtbTmeJp8FsLDSlWz0RLOOBGnXX8KZmUW6VEkUj29eVqXqCPHxsbCRCRxGYXFvCoGTk1HNw91c+P0jOJnvCHiDOqiMky5Uvlcjgcxtppa9bH6UoAwWSGaMW75IByE+yLcTU2OhpvPJZGBIAZGGvMlTYDxribNw8q6VvBvPA5ZZEljVczRSNG2SUqLdzwJNr8K5scO51yn97/ACgFvKwNTJZN+N0jqG4MhOEII/dsNeI6+FWJTa9c+3N2zbDtEoYyFWRcvEd1mz+QpM21ZrX7aT75+dNKkYyeS1bewCYl/rOwuuveleM8SouB5ULhti4eMMEkwqlgAT2zMdOFrtSHZqRzRTNLmKorXs1r8GuSQedKUwyDhf1ocuuy4cXfVFm/4Uw7vlGKgMjNYAFWJJPADrUMm7OHicRzzLG5UtqvDvEKNBrexPupQ2KZNVZgRrobH1FGbcb+kXBkuEQDMXDAMM3A6jjQpJq8lPjlF02gltiYFXCnE6kX0jPuFrXudfQ1tPs3DQjtIp5WZdQOxZRbnqV6UllZ5GzOzsVy2Yli1lBAUEnQd74VISTxufMk/iaTkvRjhB3lrH+x421sEdWxEuYgX/o8d/K+Smezd7cLEtlkmcfaRVt5AWqp4TBZ3ChVW/EmwCgasx8ALn3VvtTBLHM8cZ7RVNhJlsGAAuQPM2pd36B7KP8Aki7tvFhMTGYy1s91KsLHXx4URujsFcI8rK11fLa/K1+fvrnsMTLrlFjzuPTSrhu7gXMQlnnT9lsymEvcsSDa7cvImrjbMuSHV0Vvb0/bbRfX+0VR5La/xvV/hUZ+HOuaYjCqGndnKOGLRx2N2zt3bEHgAfhTvY0uMjgkaMxukQZyH0lC3Az6+0L+lJFyTaOhvJlUmxNgTYcTbkPGicK91BIKkgHKeIuL2PjVDO3pGlMMk0MIVAXkZSwVwbZDY2uaCm3vly6zAMFZWCKOZssgJ5gAaeNUR0Z01nt4ChMXjUjUvI6qoFySdLda5TiNrytIP2mZuzdQ5CklTdMlrA2tzI6mtdr4zDHDQxv2rOE+rlJHdUnVLA2I0tr4UD6Vs6fhdqwyglJAQCVPKxHEa+Y9a8rnT4fCWUSmd2VQt0nhAAHsix14dfCspi6Mkh2/IvC3pTTBb0TsQMoPkLUpg2cL6tpzporgDKiZep+ZppszdFjw+2Aou7DxuRYeRNLp941fOYW7i+1LYlb8lW3tt4Cq5tXZwcojOSXYADgB1NW59lRwwpGoGVRppw6nzrVWSC7GxRmN1VlH/MksXOv7qjupVigZY1OUW5sTqT1JJ40kgxITujTQfP8AM+lGYQ5rs+i8Rfn191FgNNkL3zKeBsFH4mmszqTe9VtsazaJe3Xh76JgiOUktQA1kxNxYW0I5eXCioMUbLekeEYZCTxLfDlRgnta1MBuZA4KnS4sbEq2vQjUGqftvc+R1mUYqySsOzVkzyZjYm7XHS1+lWGHE3PLzqWbFEKCNeo01tUTh2RpCfVnN9891m2ZBBPhmkYr3MQxdiCWtle1+6M2mnUVUJNqM2aRpVMztqjrmuOF2Yjp1rtW8KvisLNAthI0ZClvYOYaXNvjXEMdsGUQNLIQskcnZPCQA+nMEHW2nLgb3rCKrZtJ3oYrvDiXYySoJUVDGq2OVQ3/ACwNL90Xt0pfJtsFVURnKG7VgWHee1iScpzC2lN93Nlzs2F7JQhDMHlZ2EYFixzDlYAi4pHt8wx4tlw5QwjJYxMzK2gZipfW97+VNQTyOblFId7L2vH2q4hu1jZibuWHZCwtlHdA4cqcbW2lspYWgVLl1OV1JfsixzF1Nxz1tfkBSTbu9T47DxYbIisHBW2rSmxVVOgAJze89Ke7C+iywy7RZoHe7QLEUkcgWz5hY6AlefOqrxZnf0Fn7FhsPhpVXGKRNY2KgvYcAFBuTY60HsfZwdLJKshudFVlKjTU3qz7xbgtA0GHkxCCD6xw+Qh/ZzNck2sLAcedc/3c2lJh5RKrZQujAi4YHilqXX6iy401n1Lc2LwgURyMkckbAyZU+texGXLIdFOuvE6cq9xGyMLP2jrjGaRsjKO07YLdASJZnF9AradbCkOKwgx80skJIkOpRhoQABdSOHDgaULG8LASR2IYaMNDTSoSdbRd8Bue5w86vPCMyoYTmaxAcMGYgaXtbUHjVi2PuXsqCBJsViXMlrFwfq8x0IVbd7U2F65pJtdmWVWN1K2yk6HKc3DzFdP3A2BhsVCUxTdorgCNUcqqIQGtYagm9HVj7J+BRsrclO1gxCY1QFciUlQysC2UKi6gZlOoN9WobebdbBwKwg2kO1sQI5WVQFJIZbg8PceFX3e/ceLD4K+BLq8TIyIXzIQXGcsG48b+4Vz3a2wsVG8YEULnEKwZIbOwzWJdgouhF+fSk/QuKvIHvbg8BAkLYIsw9maVZQ4L5QRYcF/ePpUf7PhHgSOPExq7ZXcM0rWfmFULZSeZHW1NtoLLgcA0QwtmZhmkkjGa4F5GFx4BQfSq/Pj+3wmcqbQEASBCMnam2XMBYi9jYkeFNpXSYLV0WLEbN2aMEnaYoPKmZAy6Sq7XZbrbMUHkOVD7GwODkgeNsWwmJCkPeON1FmAKXu1iAbgiqpsmSJmCSLc6ntNbgWvcC9NsUYWGXD27TMMoyhWJOgXTQ3OnvqKp7NFO46yPt2I9mvHJh2jeQgktJJZG7wK3Vk/cFufUUVsDAbPXGiBIY51WENJK4EkfdUhmN+BuAb9TQGB+jzaPaG8SqJI7k9oMtrg5CVuQeGlrcdaSby7IxGzUsZAGxGZZFA/djsy2Y68Sb6DgKtpYTMlKWaRd8Tvbs8Tfsax4YYYJx7Hu5zfTXiLWN/Gq3NvDCkkq4dU/Z41GUdmMzMbk5AeA0qoQzx6NPGzWsVyMFuAe9mJvTDZ2FXENKuDzKWAIjfIWVR7RD6Zhy0ANqNArk6QBj9phpGZBGAxJ9jW5JNz41lLzKFJDICQSDr0r2nRPZlygnCWF724nqaZpjQeVV7C5S1iSrD908fd1ozG4kIuRfabQeHjTiZMXYvGtJOzLeyaDpoatGHx91U5iTwtz6fhQmB2bdQApAA1J0HnRbzRQDuC7jgeJJ8PnTAMIWMdpMfJeZ8/lUmEnbEML6ILHL8/hSZwZDmc3P4eA/nnVn2LGFQaGmhBzsFFrDpUeIJUBRe7e/wA6lz3Ps3t5fyaiw7Z5M1rBeFUAWIrADoOFbHztWjyVEpu3l+JpgMIxYHUGg58QxsUNwpsRfieY+yeh/G5tmOn7NeOp0Hz91L8ICsjEtowHiCV1BI6jw61LY0WOCYd0N94fjrSTejdmLFHO+dXHdaWMLwFrB14kD1HWjcLNp7/Sx0P6+vgximOouTpoPLoeh+FJqylg55htlTQmRYX7VIx3rDK6HXUxknQgGxBPDlVY342+cSIkMQRkvmbJkduQB0F+Z9K61jUQRyywhRKVKs1rX0IUMORDEX0vpXKtqbr4qZizSRuepdr2961lPkUaizqj2nx/YqeHdhIhU2YMpVuhBFj7jXYvpR3gEOKwrmIsYlUxyXK34GTKRoRrY/8A5VFxe5kqqmQxyEjvZTYqdNDnsD7qs+ztkTSbPxEGIOZks+FBsSCNSi+eotUPki9Mvi4JJ5EH0gbzdu6RQSS/s4QMqs7Obv3ipJJNhwAv+FVGWUk+/Xzp9t3CSSpFbBSxSp3XZYWEbjQBtBxFqBxGyQruB2pUewWjKk6ak3Gmt6pNGHImpMN3KxRTFwEC95FUgdHOX867TtHY8UykOgOnMVxTYn1TrKotIhzLfX3299dW3c3i7cFZHjRgLgsSobrb8ffVL0MuSLasBj3Iw1/6oEdOnjVP2VvCuBxMqiIJkLoEUkK3e7pYm/IX99dU/alT+0gP/ct+Vca+khE/bDLGysJAC+Q5grjukXt0ANV1rZnGxrsje6PEY+R9oKDh5BYBszpCU1QgeOt9OJrquwN49kNJFHhexEp7oVEK5rAm97DXSvm9n99GbOfs2EgJDggoRxBHAjxvapUado39papn0TvlioZZf2SYMAcrqxGneBtY+ov41rhtk4T9kbCmHPBKQWVVYXNwQcy+I41zvePZuM0xOIxXaFY7EBCqrcg5QRpe542ojYH0jph8NNDIzFsjGBlFyrkaLfpfXw1qejT7F+0TSiCbRhiwQmw2GkspzXORXkkL2+ozHUZQONUGPMZNQVPoQfaU+oFQ7XxfaytJb2radKK2fMpRmeYgqyAJkLswN7sG5AaXHO9Lq6vyDmrrwj6N3V2us8d83eVQ3C+hHG3HiK599K+2Jp4MhghWJ7FJMxM11I0KWGQm/DWwBvrQey9648IUWACSRgoJuynwQ3HUnkONUvefeJ8S7ZuRIC8AtzqRY6m96uTk6FBRSbK8rFTpoQasO52xnxUxCI8mVSWVMuYX0BAZh8KrZpvultk4PFwz30Ru9zup0YW51VXgyTp2WLaO4LrIwtOut7GEsdfFdKyvoCLacbqrEjUAi1yCDqCCOIr2k+KSL9pF5pHAcRs+SW2dEU30YE5h4jSjYNlojdpIczaeWnAUN/8A1rCls+1mkNlOvXkPKm2YjvaW1tMoPko09fCgcFES2Z9Sfh5eFRYXDZRcm5PPjTLDraxpgHwYcG2mnE6fD+etOElIFgP0oHDk2Bb0salWU342AqkIJxDlVA1ufKioEyrbnxJ8+VL8PeVwSdFFMjTQHokA91TYaXjoBQ4gJ8uf89P1rXGzBFtcXP8AJoAhxOILOwI00C3OnHj4Hj+ta4mbL3l4g3y2GovyHI8agWXKADqOl+Q42PpofWlW3t7I4FyWu7cuLIP4j08qkoettFQ3IcL35G37w1ty9OYo2HH24XsTx0OU8Ab8LefHzrneI3iWVg6DWwBJ0vbTWj8HtY5rE2W6kgkEDXkeX6Cp7DovU+LB0a2Ygg20zKdCQfO/vFIBjor+2vQj9KSYjeWJpoiC/Z3YBTa7C4VcpGltD460Rv8A7t4bBxo8H7Q8jPZkzhsoylix7pIN7Djzrn5+L2mno6/0/J7Pa2OYpkOoYetMIJlOhYVxdtolTYZh4E2I86nTbbj957+B/Wub9tNZOn9xxs7UCORoqEhuDaW9964nh95JRezvbnfWjV3wnW13IuLjQ6iqXHOPgXeD0zsawjS+vuoyPBRAhgBccCBY9OPKuNw77yj95T5gfKmWG39mIJXKQou1r2Ava5sdPf1q4ycdxIcIy1I6yAh0NyPGlO0N3cLOfrYUax0019Raqbht+5GGiXtxtdh+lTLv81+8g8r6/hVLmXmyXwXqh+fo62a2vYWPhJKPgHrUfRzgAQQjixBH1jngb870pT6QEHFDUy/SBCdSrD4/nVrmiQ+B+gZ9IexZJsCVgY/VsJGQ8ZFAN1uOl7/4a4ZNcEhgQeh0rt8e/uHPWx0Nxp7/AArj218hxMqoxaMswjJ4gHVR7uHuq48ikZcnE4ismiMMApuT/hGvqbi3uqBTY61hatDEIXEMDnzXa+t7ny1qCV8xJ4XrCK0alWbH2xR6tdS+j/ePCrGkCR5ZABmLKpztbvsDrzvx5VyuiMOjghluCDcNfKB7zTz4FjyfQr7Rlv3WJHL2fTQVlc72Vv8AFIlXEKjuNMwaM3HK/e48aynZPVlQRZJOJ48tAKdbO2cFsTqeleVlQtjY4jQdK2z2a1uHxrKyrJGCSZh0rfllFteJrKyqAY4cZAB7zWzTnXwrKymBPEbAsx0Avp8BSb9pzXcjUH3ajl4age6vaykxoTbZmlaMrFJlYjp8AeXnXOsRmBIb2r66318+deVlcfBySk3Z2fqOOMUqPA5HAkeWlda+ifd2KWB5MWiyhyBErjOqqt9QL8yef8IrKyt5K8HMnRn00SdlJgnjyqVEirZRoAUItppbl50k2RtovlVzmY3ck3JbUXuffWVlZcqwdP6dmu0NgwTyM5Mgcm5sRblyIoOXctL92Zh5qD+BFZWVzx5JJ1Z0z4oNXQPPunLGjHtEZbXIsQdOnKl21cMsYETE50Fwbaa65aysraMnKWSJRjDibS+gDg4sxPgrH0qx7nYTNhNqSaZUwqggi5u8gCkeVj8KysroWzg8L8lt+hGNCuIDqDmZbXF7ZVPzNdTOy4G/s1PurKynB7+4SWF9iN938MeMKelLcduhgyP6hB5C1ZWVdIm2ikbY3TgBORSP8RqobR3dSPvXtrqTrY8qysqZRSWENSbaTZUsWlmNQgVlZUx0VP4mb3rGrKyqIPRp59flXjG/HU1lZSGeXrKysoA//9k="/>
          <p:cNvSpPr>
            <a:spLocks noChangeAspect="1" noChangeArrowheads="1"/>
          </p:cNvSpPr>
          <p:nvPr/>
        </p:nvSpPr>
        <p:spPr bwMode="auto">
          <a:xfrm>
            <a:off x="168540" y="-144463"/>
            <a:ext cx="3302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30" name="AutoShape 6" descr="data:image/jpeg;base64,/9j/4AAQSkZJRgABAQAAAQABAAD/2wCEAAkGBxQSEhQUEhQVFRQXFxgXFBUYFxYVFBUaFRgXFhQUFxcYHCggGBwlHBcXITEhJSkrLi4uFx8zODMsNygtLisBCgoKDg0OGxAQGywkHyQsLCwsLCwsLCwsLCwsLCwsLCwsLCwsLCwsLCwsLCwsLCwsLCwsLCwsLCwsLCwsLCwsLP/AABEIALcBFAMBIgACEQEDEQH/xAAcAAACAgMBAQAAAAAAAAAAAAAEBQMGAAIHAQj/xABHEAACAQIDBQUEBwQIBQUBAAABAgMAEQQSIQUGMUFREyJhcZEygaHRByNikrHB4RRCUvAkM0NygqKy0hZTVIPCNGNzk/EV/8QAGAEAAwEBAAAAAAAAAAAAAAAAAAECAwT/xAArEQACAgICAQEHBAMAAAAAAAAAAQIRITEDEkFREyIyQmFxgQQUwfBSobH/2gAMAwEAAhEDEQA/AOfRmiYzSzD4pW4EUdG9QAchoiOg42oqI0DC0qdKgiogCgCValU1AKkU0ATrW61CpqVaBkoqQCo1FGYWDMQBQBLglzadKPSCicXsSXDgMVuG+HhpQ3aOOQHrTTESrBU0WHoP9sYch8a9TaUl/ZXw41SYD3DQim+HNVaHaUn8K/H504gxL24r6H51SJY8RqmVqWQO55r90/7qKhzniV+6f91VTEGKa2vUCI/8S+h+dSdm/VfQ/OkBLXoNadm3VfjXoRvs/GkM3r2o8rdF9T8q9s3RfvH/AG0hm9ZWtm6D1PyrO90Hr+lAElZUdz/D8RWZj/Cf8vzoAkrK0Dn+E/D5152n2W9KQG5rytDL4N9014Zh0b7rfKmBuayojMPtfdb5VlMD4nvTPC4lxlsTryOtLKZ4Nf6s+NvjUMmQbHtvLo6+8fI01wm14m/eA8DpVf25h8rf4mH5/nSyigi7R0/Z+KUMpIzKCCVvbML6i44X60929tPDShDh4TCR7Qz5lPS1xe/jXLNllsqlSRqRxqY7fkRsrAMB7jSoFLNF1EtSrJVZwO3Ek55T0PzptHN40qKGiyVMslLUlohHoAPV6JgxBFLUeiIzQMeSbZkYAFibcLnhVrwiRvhomJXMV71yL3uaocEV6e4LYD5e1I7vWpaGE4iJQdCvqKgCr1HqK9GHHhUscC+HrWiQjeG3UUwhapMCVXgR6incOKHUetWibAIZRRcU460auIHUetSCcdRVWIhWcW4it45x1FTCYdRWwkHUUm/oFGgmHUVv2w6j1rYOK9uKkZr2g6ivc4617WUhngcV6Gr2vLUAZesvWWrMooAy9eFq9yjpXmQdKAMLVoXrbsx0rwwjp8TTwIi7SsqT9nXp8T86yqtBR8S00wQ+qB/hf9aWCm+yBeKQdCD+VZsU9DPfDD6Fh/ErffUfKqrarpvGM2HVusUZ+6SDVNtSiLj0WndXDZ4vKT8QKT7x4fJN5i/4irL9Huscw6Oreot+VA7/AMGWWM9Q343/ADo8kr4yu4FblvL86LO0JIWsp06HUVFsZbyEdVb517tmOzL5fKqH84/2dt1WAzd0/D1p3FiQdQQfGqNgEunvP4CtNm4t0aytprpy08KVDUtnRUnomKeqlg9uqTlfut8D7+VO4p6Radj6HFW501j27IEyBzl6X0qsRS0XEb1LQy0RgOMw18tdamjRRxrfCMMNCgOSTPd+44JW9u6wtof1oaTbIP8AZf5v0ppjHWClQcxTrD4xev41ToNoXPsW9/6UfFjj0+P6VqmQy2x4pev41KMYvX8aqi7QPT41IMeenxqsCLQmPjuRmGnHjUq45P4hVVGN8KkXF+FLAy0jGx/xCthik/iFVlcT4VKuI8KVILLIJ1/iHrXvaDqKQLiamXE0dUFjvMOorL0pXEVuJqOoWM71l6ABPWtX86KQZGOYdazMKTyN40JPibU+qCyx5hXhYdfjVPlx/hQWIxw4kUdV6hZeyw6/GvK5bPtlAfZPwrKOq9Qs+eKbbvamReqX9DSmme7rfXgdVYetQKWiyY1c2EX/AON19CCKpVdE2XsuTERZI1vZ2BPBRdeZPiRTDZX0Vxdn/SJnaXiREQqADiAXQlvPSkiOPyVr6OpO/OvVFPoam+kZNIm8SPUA/lXQtmbl4PDsXQSqSCpJckWJ+0LcqE3v3EbExgQSqGU3AkBAOlvaXh6UdXYNe9ZyLd//ANQg65h6g0XvLFbIf54UQN3cVg8TF+0Qsi5wA/tRm9wLOt19171JvZF3FPRh+YoHL4kAbES6H+9+K0BhV+tt4sPxpnu0LiQeKn1uKCiW2Jt9sj1vTF5ZpiE+uA62/Ci8LtCSOTKDdbXyn8ulaY1LYhPHL8q8kj+vXxX8j8qAv/hZ8BtNZOB1HEHiKawz1QIyUeQroVNxVs2LiTKga2vOpeDSLsum6+1UixCvMC6WYFQATdhYaE9adbTxcMjExxuB4hR+BqlRA0xim6l/WpLLVszDg68POrDDg+HeX0qtbF2sicVYAcTYNT9N6YftfdHzrRUSMEwf2h6UQmFH8Q9KVrvVD9v7o+dbjeuH7f3R86eBDYYf7Q9KzsPtD0pWN6oft/dHzr3/AIqh+390fOgBn2P2h6V4YvEelLf+Kovt/dHzrw70w/b+6PnQFjExeI9K1EduY9KAG9UP2/uj51jb0wdX+4P91IYwy+Va+lK5N64eXafcH+6oG3ti6SfdH+6lkBySetRO5pI29sZ0Cyei/Ol2P3zVTYI563sPnRYFhnk8aU7Q2oEFypPlaqhtXeDtf3GH+Kq/i8SWBsD55iaOwUXLEbY7S4VGHpVJxm3ueZwP7361U9qbYkDFVNvG9LEdmBLEmnlibosk28a39tvUmsqo1lAz0VeNxd0y5TEz3WMaxpwaT7R6L8T5alduTsJZ3MswvEhAC8nbjY+AFiR4jxrocm0bHw6VLYDFyApWNjHoQurZV6WUECpY5yAASW8ToSdNdNOXO9BiZWtY2/CtD3df593KtEqIHOHmsCDfLcWsfZObS4PC+nxsTTCCWyAg3tYFTxGmnnxHrVew2IuQb25XHxBB5cNDpTaObKDa1tNLXH7xBHRbkDjp771SEOFbkdQRz4Hnz48aon0i7mdrA8uFXvr32iA9oDUlBya1+7z5eNvicd211DXBvyIst7n+TRiP7qGrHs+dt09TKPBT6N+tCzC2L/7i/G1XvevYAwu0XeMWixMTSr0Vw47VB5Ehrcs4HKqPtgZcVf7SH4isyfmf2JdsLaaH/D8GFb4pLYmLxBH+oV7vKtniPifgwNTbSW2JgPViPj+tBK0vyByRfWYgeF/VTVr3FhzRHy/Jar7R/Xzjqin/AC1a/o2S8Xu/IfKplovjfvf30Gyw16yWo149TUMqVmbh2xEvDL5/KtuyqXd9fqpBRfY1cdEsBEdbiOjBDWwhqyQMR1sI6MENbCGgALs687KjuxrOxpiADFWjRUwMVaNFSGLWirQwUxMNamKkxkWAwut6ru0BeRz4/hVyiWyk+FU+db3PU1DKQB2Vz4VvLhrIfKjcPBU+OjtG3lU7Gcd2t/Wt5n8TXsa2hJ63+VR7Ra8je78BRM62w6+P5m/5VsYPSFtZWVlBodX2TCmHhWPXujU/xMdWPr+VbnDtJ3lIt1rDh7tqLqNOlzzrfaGBIGaNracBy8KmKtCbDsG2RbG3zrwMT/d6GkEeKa/fuPzp1Hiw66293y5Von4JJSbcOXKnmBkLILcQCLcDY8VPS4qrmQhtOF6d7OxBU35GqQDeKTVVOqG44ai4LBr+OoPK/lapY2Kpe99Dz4WJHCtJbkZk00Plx1vytc/5zqK8m4NbTurdenNj/PSmIS7/AMuaPCn/AN6VPHWNz/4fAVyLegWmB+yD6E10f6RZCkmzYuRMzML8SwUXI/xNr4mue73L3kP2SPS1Q9k/OiXexe6h8T8RepNs+3hm+2PiVNebx64eM+K/FKkx+GeVMN2aM7ZkNlBY+yCTp5UiI6X5N8v9KcdYh+NqtH0XD6u3h+BIoRN3nJbFZgEUCLLrmJve/gOFWnd3ZSYaYxxAhcikXNz3rkm/mamWi+Pa/vqE4pbNQWIv1+FNsWneoLEJXPJs6ibZDsMPMV9oA2JH5UKu0MT1X7tMNhr9VKPP8qkXDiqjdCeyv4jeCVSQZFBHLJQ0m8uIJUJIpJYD2OtDbfljjmbOyrc6XNr6UHgcVHI69m6sQy3sb21rZR+pzPkfaqOpQbsY1h/6mP7n6VMN0sZ/1Sfc/SrpDwqSroqyk/8ACGL/AOrH/wBYrU7m4r/rP8gq81qxoA4lvJiZ8JiGhbEO5UKbhQPaF6EwW05ZSQJZNBfWwr36TtrxRbRmWQm9o7WUnTs16VpuXOk2d01W1tRbnrUyRMZy7VWAxu3/AOa/rR+x0f8AfZmPiSaMeMa6VmCWs0bsNxbZYmPhVTMeoqz7Wb6oDqaRFNamRUdEmFirTbgtA58D+BNHYVKE3i/qSOunrp+dNCk8HGdobOmDsTFIATocjWI5G9ql2sMscY8B8AfnXa2XLH5L+Aqu7s4BJFkMiK2qjvKG5a8fOtLMXuKOQ1ldon3awl9cPF7lt+Fe0WaALY+9gOPIGm+CYMO8LH4UgxOy2BzAEnw4ipMJjnjNipI8eNXHBLD9rYZW1IsR/N6SxuUa3Ll1q1YXGLILFdaixewg+qHX8KbXoIVSHu8OIqbZM+U5WNxbj18Kix2BaMd7UcvE0DG1iCOI5dKXkZe9njMNOHrbiAbe+i3axUvzuAePMkAnyHjVW2dtXKwtp/POrSIhKoKnU8QeRIC306AVV4BLJzP6T4guPwswv9YFvckjuMFAA5cSffSzbGw58UyLBGXYE3toFB5sToBXVt59i4R2ifErfslIiFzYk25D2joKTbD2ficz9j3FfQuRqACTpfnrWdkSXvqivYPd6K6QY42CKMwQ8WUCyggXt5VaN38J2UrGKIiEjIt7jKBYjryFWDA7AjQ5n+sfiWbU3660ylWytbpw8hUtjjCtlGiX+iYgdJB+Qo7AOGnDrcr2aqTyzAaipdk7BdszSkrGxzdnzPS9WDsVVcqgADgBQ2KEXtiXFjvUFiRRe1ZggLteygsbamwFzVTxG+mFtoZS39zS3n1vWEjqjFvRadhHuSfzyFErSrdnGCSJ3W+VhcX48KOie/M1UdEvZzH6Tv60f3j/AKRS3cf+tPnH/qph9Jp+sH97/wARSzchvrv8UXxet0YP4X9/5PrCOpKAXaUQ4yIPNlH51422sMOM8I/7ifOrYkML1o5pVLvNgl9rFYcecsfzocb44AnKuLw5PICRSfQGgVnz/wDTHJfa2I8Ag/yinv0Wr/R2Pif9TVUvpMxiy7TxLowZSwykcCABqKuP0cLbCg9T+ZP51Eil4LdI2hrzC0l3mxXZ4aZvsEAjjciw4cKR/RjtWaVpEkcuqBct9SCSefE8KhI0ZeNrv7C++lnOq5v3t2WPFJHE+XujNoD7TWHHyp7h5NQCdbC/pUPZpVJDaEWFZiMCsi2a/EEa2tY3OnOvYqISqJAMTs92VlEpsQR3gDx04i1CbPwUmHUqFD3N7g2PlY/Onq1Ex1qrI6rZXdoYp82kUnDXu31uelZT1jXtFjopcO0mW1j500j2pG/tKt+tqVx4AOLrcV6uzXGhHvrVWQWCHGLbuqpt041PBtWO2uh+PrSBdlyDgTfpy99MoNlMfbIJ8eJp5AbM8Uo1t50un2CrD6sg9NdfOvDgUQXJy+/ShMRHOWAiIUcy17+5ePvNqABcRsqSPVgQL9KKwe0exAN79Fve/wAhR+yXxEjtDICyqB3yUWNr3utrEk0Wmx41JORx1uyt6eFFAMNjYtcVbtV7y3KixtbTmeJp8FsLDSlWz0RLOOBGnXX8KZmUW6VEkUj29eVqXqCPHxsbCRCRxGYXFvCoGTk1HNw91c+P0jOJnvCHiDOqiMky5Uvlcjgcxtppa9bH6UoAwWSGaMW75IByE+yLcTU2OhpvPJZGBIAZGGvMlTYDxribNw8q6VvBvPA5ZZEljVczRSNG2SUqLdzwJNr8K5scO51yn97/ACgFvKwNTJZN+N0jqG4MhOEII/dsNeI6+FWJTa9c+3N2zbDtEoYyFWRcvEd1mz+QpM21ZrX7aT75+dNKkYyeS1bewCYl/rOwuuveleM8SouB5ULhti4eMMEkwqlgAT2zMdOFrtSHZqRzRTNLmKorXs1r8GuSQedKUwyDhf1ocuuy4cXfVFm/4Uw7vlGKgMjNYAFWJJPADrUMm7OHicRzzLG5UtqvDvEKNBrexPupQ2KZNVZgRrobH1FGbcb+kXBkuEQDMXDAMM3A6jjQpJq8lPjlF02gltiYFXCnE6kX0jPuFrXudfQ1tPs3DQjtIp5WZdQOxZRbnqV6UllZ5GzOzsVy2Yli1lBAUEnQd74VISTxufMk/iaTkvRjhB3lrH+x421sEdWxEuYgX/o8d/K+Smezd7cLEtlkmcfaRVt5AWqp4TBZ3ChVW/EmwCgasx8ALn3VvtTBLHM8cZ7RVNhJlsGAAuQPM2pd36B7KP8Aki7tvFhMTGYy1s91KsLHXx4URujsFcI8rK11fLa/K1+fvrnsMTLrlFjzuPTSrhu7gXMQlnnT9lsymEvcsSDa7cvImrjbMuSHV0Vvb0/bbRfX+0VR5La/xvV/hUZ+HOuaYjCqGndnKOGLRx2N2zt3bEHgAfhTvY0uMjgkaMxukQZyH0lC3Az6+0L+lJFyTaOhvJlUmxNgTYcTbkPGicK91BIKkgHKeIuL2PjVDO3pGlMMk0MIVAXkZSwVwbZDY2uaCm3vly6zAMFZWCKOZssgJ5gAaeNUR0Z01nt4ChMXjUjUvI6qoFySdLda5TiNrytIP2mZuzdQ5CklTdMlrA2tzI6mtdr4zDHDQxv2rOE+rlJHdUnVLA2I0tr4UD6Vs6fhdqwyglJAQCVPKxHEa+Y9a8rnT4fCWUSmd2VQt0nhAAHsix14dfCspi6Mkh2/IvC3pTTBb0TsQMoPkLUpg2cL6tpzporgDKiZep+ZppszdFjw+2Aou7DxuRYeRNLp941fOYW7i+1LYlb8lW3tt4Cq5tXZwcojOSXYADgB1NW59lRwwpGoGVRppw6nzrVWSC7GxRmN1VlH/MksXOv7qjupVigZY1OUW5sTqT1JJ40kgxITujTQfP8AM+lGYQ5rs+i8Rfn191FgNNkL3zKeBsFH4mmszqTe9VtsazaJe3Xh76JgiOUktQA1kxNxYW0I5eXCioMUbLekeEYZCTxLfDlRgnta1MBuZA4KnS4sbEq2vQjUGqftvc+R1mUYqySsOzVkzyZjYm7XHS1+lWGHE3PLzqWbFEKCNeo01tUTh2RpCfVnN9891m2ZBBPhmkYr3MQxdiCWtle1+6M2mnUVUJNqM2aRpVMztqjrmuOF2Yjp1rtW8KvisLNAthI0ZClvYOYaXNvjXEMdsGUQNLIQskcnZPCQA+nMEHW2nLgb3rCKrZtJ3oYrvDiXYySoJUVDGq2OVQ3/ACwNL90Xt0pfJtsFVURnKG7VgWHee1iScpzC2lN93Nlzs2F7JQhDMHlZ2EYFixzDlYAi4pHt8wx4tlw5QwjJYxMzK2gZipfW97+VNQTyOblFId7L2vH2q4hu1jZibuWHZCwtlHdA4cqcbW2lspYWgVLl1OV1JfsixzF1Nxz1tfkBSTbu9T47DxYbIisHBW2rSmxVVOgAJze89Ke7C+iywy7RZoHe7QLEUkcgWz5hY6AlefOqrxZnf0Fn7FhsPhpVXGKRNY2KgvYcAFBuTY60HsfZwdLJKshudFVlKjTU3qz7xbgtA0GHkxCCD6xw+Qh/ZzNck2sLAcedc/3c2lJh5RKrZQujAi4YHilqXX6iy401n1Lc2LwgURyMkckbAyZU+texGXLIdFOuvE6cq9xGyMLP2jrjGaRsjKO07YLdASJZnF9AradbCkOKwgx80skJIkOpRhoQABdSOHDgaULG8LASR2IYaMNDTSoSdbRd8Bue5w86vPCMyoYTmaxAcMGYgaXtbUHjVi2PuXsqCBJsViXMlrFwfq8x0IVbd7U2F65pJtdmWVWN1K2yk6HKc3DzFdP3A2BhsVCUxTdorgCNUcqqIQGtYagm9HVj7J+BRsrclO1gxCY1QFciUlQysC2UKi6gZlOoN9WobebdbBwKwg2kO1sQI5WVQFJIZbg8PceFX3e/ceLD4K+BLq8TIyIXzIQXGcsG48b+4Vz3a2wsVG8YEULnEKwZIbOwzWJdgouhF+fSk/QuKvIHvbg8BAkLYIsw9maVZQ4L5QRYcF/ePpUf7PhHgSOPExq7ZXcM0rWfmFULZSeZHW1NtoLLgcA0QwtmZhmkkjGa4F5GFx4BQfSq/Pj+3wmcqbQEASBCMnam2XMBYi9jYkeFNpXSYLV0WLEbN2aMEnaYoPKmZAy6Sq7XZbrbMUHkOVD7GwODkgeNsWwmJCkPeON1FmAKXu1iAbgiqpsmSJmCSLc6ntNbgWvcC9NsUYWGXD27TMMoyhWJOgXTQ3OnvqKp7NFO46yPt2I9mvHJh2jeQgktJJZG7wK3Vk/cFufUUVsDAbPXGiBIY51WENJK4EkfdUhmN+BuAb9TQGB+jzaPaG8SqJI7k9oMtrg5CVuQeGlrcdaSby7IxGzUsZAGxGZZFA/djsy2Y68Sb6DgKtpYTMlKWaRd8Tvbs8Tfsax4YYYJx7Hu5zfTXiLWN/Gq3NvDCkkq4dU/Z41GUdmMzMbk5AeA0qoQzx6NPGzWsVyMFuAe9mJvTDZ2FXENKuDzKWAIjfIWVR7RD6Zhy0ANqNArk6QBj9phpGZBGAxJ9jW5JNz41lLzKFJDICQSDr0r2nRPZlygnCWF724nqaZpjQeVV7C5S1iSrD908fd1ozG4kIuRfabQeHjTiZMXYvGtJOzLeyaDpoatGHx91U5iTwtz6fhQmB2bdQApAA1J0HnRbzRQDuC7jgeJJ8PnTAMIWMdpMfJeZ8/lUmEnbEML6ILHL8/hSZwZDmc3P4eA/nnVn2LGFQaGmhBzsFFrDpUeIJUBRe7e/wA6lz3Ps3t5fyaiw7Z5M1rBeFUAWIrADoOFbHztWjyVEpu3l+JpgMIxYHUGg58QxsUNwpsRfieY+yeh/G5tmOn7NeOp0Hz91L8ICsjEtowHiCV1BI6jw61LY0WOCYd0N94fjrSTejdmLFHO+dXHdaWMLwFrB14kD1HWjcLNp7/Sx0P6+vgximOouTpoPLoeh+FJqylg55htlTQmRYX7VIx3rDK6HXUxknQgGxBPDlVY342+cSIkMQRkvmbJkduQB0F+Z9K61jUQRyywhRKVKs1rX0IUMORDEX0vpXKtqbr4qZizSRuepdr2961lPkUaizqj2nx/YqeHdhIhU2YMpVuhBFj7jXYvpR3gEOKwrmIsYlUxyXK34GTKRoRrY/8A5VFxe5kqqmQxyEjvZTYqdNDnsD7qs+ztkTSbPxEGIOZks+FBsSCNSi+eotUPki9Mvi4JJ5EH0gbzdu6RQSS/s4QMqs7Obv3ipJJNhwAv+FVGWUk+/Xzp9t3CSSpFbBSxSp3XZYWEbjQBtBxFqBxGyQruB2pUewWjKk6ak3Gmt6pNGHImpMN3KxRTFwEC95FUgdHOX867TtHY8UykOgOnMVxTYn1TrKotIhzLfX3299dW3c3i7cFZHjRgLgsSobrb8ffVL0MuSLasBj3Iw1/6oEdOnjVP2VvCuBxMqiIJkLoEUkK3e7pYm/IX99dU/alT+0gP/ct+Vca+khE/bDLGysJAC+Q5grjukXt0ANV1rZnGxrsje6PEY+R9oKDh5BYBszpCU1QgeOt9OJrquwN49kNJFHhexEp7oVEK5rAm97DXSvm9n99GbOfs2EgJDggoRxBHAjxvapUado39papn0TvlioZZf2SYMAcrqxGneBtY+ov41rhtk4T9kbCmHPBKQWVVYXNwQcy+I41zvePZuM0xOIxXaFY7EBCqrcg5QRpe542ojYH0jph8NNDIzFsjGBlFyrkaLfpfXw1qejT7F+0TSiCbRhiwQmw2GkspzXORXkkL2+ozHUZQONUGPMZNQVPoQfaU+oFQ7XxfaytJb2radKK2fMpRmeYgqyAJkLswN7sG5AaXHO9Lq6vyDmrrwj6N3V2us8d83eVQ3C+hHG3HiK599K+2Jp4MhghWJ7FJMxM11I0KWGQm/DWwBvrQey9648IUWACSRgoJuynwQ3HUnkONUvefeJ8S7ZuRIC8AtzqRY6m96uTk6FBRSbK8rFTpoQasO52xnxUxCI8mVSWVMuYX0BAZh8KrZpvultk4PFwz30Ru9zup0YW51VXgyTp2WLaO4LrIwtOut7GEsdfFdKyvoCLacbqrEjUAi1yCDqCCOIr2k+KSL9pF5pHAcRs+SW2dEU30YE5h4jSjYNlojdpIczaeWnAUN/8A1rCls+1mkNlOvXkPKm2YjvaW1tMoPko09fCgcFES2Z9Sfh5eFRYXDZRcm5PPjTLDraxpgHwYcG2mnE6fD+etOElIFgP0oHDk2Bb0salWU342AqkIJxDlVA1ufKioEyrbnxJ8+VL8PeVwSdFFMjTQHokA91TYaXjoBQ4gJ8uf89P1rXGzBFtcXP8AJoAhxOILOwI00C3OnHj4Hj+ta4mbL3l4g3y2GovyHI8agWXKADqOl+Q42PpofWlW3t7I4FyWu7cuLIP4j08qkoettFQ3IcL35G37w1ty9OYo2HH24XsTx0OU8Ab8LefHzrneI3iWVg6DWwBJ0vbTWj8HtY5rE2W6kgkEDXkeX6Cp7DovU+LB0a2Ygg20zKdCQfO/vFIBjor+2vQj9KSYjeWJpoiC/Z3YBTa7C4VcpGltD460Rv8A7t4bBxo8H7Q8jPZkzhsoylix7pIN7Djzrn5+L2mno6/0/J7Pa2OYpkOoYetMIJlOhYVxdtolTYZh4E2I86nTbbj957+B/Wub9tNZOn9xxs7UCORoqEhuDaW9964nh95JRezvbnfWjV3wnW13IuLjQ6iqXHOPgXeD0zsawjS+vuoyPBRAhgBccCBY9OPKuNw77yj95T5gfKmWG39mIJXKQou1r2Ava5sdPf1q4ycdxIcIy1I6yAh0NyPGlO0N3cLOfrYUax0019Raqbht+5GGiXtxtdh+lTLv81+8g8r6/hVLmXmyXwXqh+fo62a2vYWPhJKPgHrUfRzgAQQjixBH1jngb870pT6QEHFDUy/SBCdSrD4/nVrmiQ+B+gZ9IexZJsCVgY/VsJGQ8ZFAN1uOl7/4a4ZNcEhgQeh0rt8e/uHPWx0Nxp7/AArj218hxMqoxaMswjJ4gHVR7uHuq48ikZcnE4ismiMMApuT/hGvqbi3uqBTY61hatDEIXEMDnzXa+t7ny1qCV8xJ4XrCK0alWbH2xR6tdS+j/ePCrGkCR5ZABmLKpztbvsDrzvx5VyuiMOjghluCDcNfKB7zTz4FjyfQr7Rlv3WJHL2fTQVlc72Vv8AFIlXEKjuNMwaM3HK/e48aynZPVlQRZJOJ48tAKdbO2cFsTqeleVlQtjY4jQdK2z2a1uHxrKyrJGCSZh0rfllFteJrKyqAY4cZAB7zWzTnXwrKymBPEbAsx0Avp8BSb9pzXcjUH3ajl4age6vaykxoTbZmlaMrFJlYjp8AeXnXOsRmBIb2r66318+deVlcfBySk3Z2fqOOMUqPA5HAkeWlda+ifd2KWB5MWiyhyBErjOqqt9QL8yef8IrKyt5K8HMnRn00SdlJgnjyqVEirZRoAUItppbl50k2RtovlVzmY3ck3JbUXuffWVlZcqwdP6dmu0NgwTyM5Mgcm5sRblyIoOXctL92Zh5qD+BFZWVzx5JJ1Z0z4oNXQPPunLGjHtEZbXIsQdOnKl21cMsYETE50Fwbaa65aysraMnKWSJRjDibS+gDg4sxPgrH0qx7nYTNhNqSaZUwqggi5u8gCkeVj8KysroWzg8L8lt+hGNCuIDqDmZbXF7ZVPzNdTOy4G/s1PurKynB7+4SWF9iN938MeMKelLcduhgyP6hB5C1ZWVdIm2ikbY3TgBORSP8RqobR3dSPvXtrqTrY8qysqZRSWENSbaTZUsWlmNQgVlZUx0VP4mb3rGrKyqIPRp59flXjG/HU1lZSGeXrKysoA//9k="/>
          <p:cNvSpPr>
            <a:spLocks noChangeAspect="1" noChangeArrowheads="1"/>
          </p:cNvSpPr>
          <p:nvPr/>
        </p:nvSpPr>
        <p:spPr bwMode="auto">
          <a:xfrm>
            <a:off x="168540" y="-144463"/>
            <a:ext cx="3302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32" name="AutoShape 8" descr="data:image/jpeg;base64,/9j/4AAQSkZJRgABAQAAAQABAAD/2wCEAAkGBxQSEhQUEhQVFRQXFxgXFBUYFxYVFBUaFRgXFhQUFxcYHCggGBwlHBcXITEhJSkrLi4uFx8zODMsNygtLisBCgoKDg0OGxAQGywkHyQsLCwsLCwsLCwsLCwsLCwsLCwsLCwsLCwsLCwsLCwsLCwsLCwsLCwsLCwsLCwsLCwsLP/AABEIALcBFAMBIgACEQEDEQH/xAAcAAACAgMBAQAAAAAAAAAAAAAEBQMGAAIHAQj/xABHEAACAQIDBQUEBwQIBQUBAAABAgMAEQQSIQUGMUFREyJhcZEygaHRByNikrHB4RRCUvAkM0NygqKy0hZTVIPCNGNzk/EV/8QAGAEAAwEBAAAAAAAAAAAAAAAAAAECAwT/xAArEQACAgICAQEHBAMAAAAAAAAAAQIRITEDEkFREyIyQmFxgQQUwfBSobH/2gAMAwEAAhEDEQA/AOfRmiYzSzD4pW4EUdG9QAchoiOg42oqI0DC0qdKgiogCgCValU1AKkU0ATrW61CpqVaBkoqQCo1FGYWDMQBQBLglzadKPSCicXsSXDgMVuG+HhpQ3aOOQHrTTESrBU0WHoP9sYch8a9TaUl/ZXw41SYD3DQim+HNVaHaUn8K/H504gxL24r6H51SJY8RqmVqWQO55r90/7qKhzniV+6f91VTEGKa2vUCI/8S+h+dSdm/VfQ/OkBLXoNadm3VfjXoRvs/GkM3r2o8rdF9T8q9s3RfvH/AG0hm9ZWtm6D1PyrO90Hr+lAElZUdz/D8RWZj/Cf8vzoAkrK0Dn+E/D5152n2W9KQG5rytDL4N9014Zh0b7rfKmBuayojMPtfdb5VlMD4nvTPC4lxlsTryOtLKZ4Nf6s+NvjUMmQbHtvLo6+8fI01wm14m/eA8DpVf25h8rf4mH5/nSyigi7R0/Z+KUMpIzKCCVvbML6i44X60929tPDShDh4TCR7Qz5lPS1xe/jXLNllsqlSRqRxqY7fkRsrAMB7jSoFLNF1EtSrJVZwO3Ek55T0PzptHN40qKGiyVMslLUlohHoAPV6JgxBFLUeiIzQMeSbZkYAFibcLnhVrwiRvhomJXMV71yL3uaocEV6e4LYD5e1I7vWpaGE4iJQdCvqKgCr1HqK9GHHhUscC+HrWiQjeG3UUwhapMCVXgR6incOKHUetWibAIZRRcU460auIHUetSCcdRVWIhWcW4it45x1FTCYdRWwkHUUm/oFGgmHUVv2w6j1rYOK9uKkZr2g6ivc4617WUhngcV6Gr2vLUAZesvWWrMooAy9eFq9yjpXmQdKAMLVoXrbsx0rwwjp8TTwIi7SsqT9nXp8T86yqtBR8S00wQ+qB/hf9aWCm+yBeKQdCD+VZsU9DPfDD6Fh/ErffUfKqrarpvGM2HVusUZ+6SDVNtSiLj0WndXDZ4vKT8QKT7x4fJN5i/4irL9Huscw6Oreot+VA7/AMGWWM9Q343/ADo8kr4yu4FblvL86LO0JIWsp06HUVFsZbyEdVb517tmOzL5fKqH84/2dt1WAzd0/D1p3FiQdQQfGqNgEunvP4CtNm4t0aytprpy08KVDUtnRUnomKeqlg9uqTlfut8D7+VO4p6Radj6HFW501j27IEyBzl6X0qsRS0XEb1LQy0RgOMw18tdamjRRxrfCMMNCgOSTPd+44JW9u6wtof1oaTbIP8AZf5v0ppjHWClQcxTrD4xev41ToNoXPsW9/6UfFjj0+P6VqmQy2x4pev41KMYvX8aqi7QPT41IMeenxqsCLQmPjuRmGnHjUq45P4hVVGN8KkXF+FLAy0jGx/xCthik/iFVlcT4VKuI8KVILLIJ1/iHrXvaDqKQLiamXE0dUFjvMOorL0pXEVuJqOoWM71l6ABPWtX86KQZGOYdazMKTyN40JPibU+qCyx5hXhYdfjVPlx/hQWIxw4kUdV6hZeyw6/GvK5bPtlAfZPwrKOq9Qs+eKbbvamReqX9DSmme7rfXgdVYetQKWiyY1c2EX/AON19CCKpVdE2XsuTERZI1vZ2BPBRdeZPiRTDZX0Vxdn/SJnaXiREQqADiAXQlvPSkiOPyVr6OpO/OvVFPoam+kZNIm8SPUA/lXQtmbl4PDsXQSqSCpJckWJ+0LcqE3v3EbExgQSqGU3AkBAOlvaXh6UdXYNe9ZyLd//ANQg65h6g0XvLFbIf54UQN3cVg8TF+0Qsi5wA/tRm9wLOt19171JvZF3FPRh+YoHL4kAbES6H+9+K0BhV+tt4sPxpnu0LiQeKn1uKCiW2Jt9sj1vTF5ZpiE+uA62/Ci8LtCSOTKDdbXyn8ulaY1LYhPHL8q8kj+vXxX8j8qAv/hZ8BtNZOB1HEHiKawz1QIyUeQroVNxVs2LiTKga2vOpeDSLsum6+1UixCvMC6WYFQATdhYaE9adbTxcMjExxuB4hR+BqlRA0xim6l/WpLLVszDg68POrDDg+HeX0qtbF2sicVYAcTYNT9N6YftfdHzrRUSMEwf2h6UQmFH8Q9KVrvVD9v7o+dbjeuH7f3R86eBDYYf7Q9KzsPtD0pWN6oft/dHzr3/AIqh+390fOgBn2P2h6V4YvEelLf+Kovt/dHzrw70w/b+6PnQFjExeI9K1EduY9KAG9UP2/uj51jb0wdX+4P91IYwy+Va+lK5N64eXafcH+6oG3ti6SfdH+6lkBySetRO5pI29sZ0Cyei/Ol2P3zVTYI563sPnRYFhnk8aU7Q2oEFypPlaqhtXeDtf3GH+Kq/i8SWBsD55iaOwUXLEbY7S4VGHpVJxm3ueZwP7361U9qbYkDFVNvG9LEdmBLEmnlibosk28a39tvUmsqo1lAz0VeNxd0y5TEz3WMaxpwaT7R6L8T5alduTsJZ3MswvEhAC8nbjY+AFiR4jxrocm0bHw6VLYDFyApWNjHoQurZV6WUECpY5yAASW8ToSdNdNOXO9BiZWtY2/CtD3df593KtEqIHOHmsCDfLcWsfZObS4PC+nxsTTCCWyAg3tYFTxGmnnxHrVew2IuQb25XHxBB5cNDpTaObKDa1tNLXH7xBHRbkDjp771SEOFbkdQRz4Hnz48aon0i7mdrA8uFXvr32iA9oDUlBya1+7z5eNvicd211DXBvyIst7n+TRiP7qGrHs+dt09TKPBT6N+tCzC2L/7i/G1XvevYAwu0XeMWixMTSr0Vw47VB5Ehrcs4HKqPtgZcVf7SH4isyfmf2JdsLaaH/D8GFb4pLYmLxBH+oV7vKtniPifgwNTbSW2JgPViPj+tBK0vyByRfWYgeF/VTVr3FhzRHy/Jar7R/Xzjqin/AC1a/o2S8Xu/IfKplovjfvf30Gyw16yWo149TUMqVmbh2xEvDL5/KtuyqXd9fqpBRfY1cdEsBEdbiOjBDWwhqyQMR1sI6MENbCGgALs687KjuxrOxpiADFWjRUwMVaNFSGLWirQwUxMNamKkxkWAwut6ru0BeRz4/hVyiWyk+FU+db3PU1DKQB2Vz4VvLhrIfKjcPBU+OjtG3lU7Gcd2t/Wt5n8TXsa2hJ63+VR7Ra8je78BRM62w6+P5m/5VsYPSFtZWVlBodX2TCmHhWPXujU/xMdWPr+VbnDtJ3lIt1rDh7tqLqNOlzzrfaGBIGaNracBy8KmKtCbDsG2RbG3zrwMT/d6GkEeKa/fuPzp1Hiw66293y5Von4JJSbcOXKnmBkLILcQCLcDY8VPS4qrmQhtOF6d7OxBU35GqQDeKTVVOqG44ai4LBr+OoPK/lapY2Kpe99Dz4WJHCtJbkZk00Plx1vytc/5zqK8m4NbTurdenNj/PSmIS7/AMuaPCn/AN6VPHWNz/4fAVyLegWmB+yD6E10f6RZCkmzYuRMzML8SwUXI/xNr4mue73L3kP2SPS1Q9k/OiXexe6h8T8RepNs+3hm+2PiVNebx64eM+K/FKkx+GeVMN2aM7ZkNlBY+yCTp5UiI6X5N8v9KcdYh+NqtH0XD6u3h+BIoRN3nJbFZgEUCLLrmJve/gOFWnd3ZSYaYxxAhcikXNz3rkm/mamWi+Pa/vqE4pbNQWIv1+FNsWneoLEJXPJs6ibZDsMPMV9oA2JH5UKu0MT1X7tMNhr9VKPP8qkXDiqjdCeyv4jeCVSQZFBHLJQ0m8uIJUJIpJYD2OtDbfljjmbOyrc6XNr6UHgcVHI69m6sQy3sb21rZR+pzPkfaqOpQbsY1h/6mP7n6VMN0sZ/1Sfc/SrpDwqSroqyk/8ACGL/AOrH/wBYrU7m4r/rP8gq81qxoA4lvJiZ8JiGhbEO5UKbhQPaF6EwW05ZSQJZNBfWwr36TtrxRbRmWQm9o7WUnTs16VpuXOk2d01W1tRbnrUyRMZy7VWAxu3/AOa/rR+x0f8AfZmPiSaMeMa6VmCWs0bsNxbZYmPhVTMeoqz7Wb6oDqaRFNamRUdEmFirTbgtA58D+BNHYVKE3i/qSOunrp+dNCk8HGdobOmDsTFIATocjWI5G9ql2sMscY8B8AfnXa2XLH5L+Aqu7s4BJFkMiK2qjvKG5a8fOtLMXuKOQ1ldon3awl9cPF7lt+Fe0WaALY+9gOPIGm+CYMO8LH4UgxOy2BzAEnw4ipMJjnjNipI8eNXHBLD9rYZW1IsR/N6SxuUa3Ll1q1YXGLILFdaixewg+qHX8KbXoIVSHu8OIqbZM+U5WNxbj18Kix2BaMd7UcvE0DG1iCOI5dKXkZe9njMNOHrbiAbe+i3axUvzuAePMkAnyHjVW2dtXKwtp/POrSIhKoKnU8QeRIC306AVV4BLJzP6T4guPwswv9YFvckjuMFAA5cSffSzbGw58UyLBGXYE3toFB5sToBXVt59i4R2ifErfslIiFzYk25D2joKTbD2ficz9j3FfQuRqACTpfnrWdkSXvqivYPd6K6QY42CKMwQ8WUCyggXt5VaN38J2UrGKIiEjIt7jKBYjryFWDA7AjQ5n+sfiWbU3660ylWytbpw8hUtjjCtlGiX+iYgdJB+Qo7AOGnDrcr2aqTyzAaipdk7BdszSkrGxzdnzPS9WDsVVcqgADgBQ2KEXtiXFjvUFiRRe1ZggLteygsbamwFzVTxG+mFtoZS39zS3n1vWEjqjFvRadhHuSfzyFErSrdnGCSJ3W+VhcX48KOie/M1UdEvZzH6Tv60f3j/AKRS3cf+tPnH/qph9Jp+sH97/wARSzchvrv8UXxet0YP4X9/5PrCOpKAXaUQ4yIPNlH51422sMOM8I/7ifOrYkML1o5pVLvNgl9rFYcecsfzocb44AnKuLw5PICRSfQGgVnz/wDTHJfa2I8Ag/yinv0Wr/R2Pif9TVUvpMxiy7TxLowZSwykcCABqKuP0cLbCg9T+ZP51Eil4LdI2hrzC0l3mxXZ4aZvsEAjjciw4cKR/RjtWaVpEkcuqBct9SCSefE8KhI0ZeNrv7C++lnOq5v3t2WPFJHE+XujNoD7TWHHyp7h5NQCdbC/pUPZpVJDaEWFZiMCsi2a/EEa2tY3OnOvYqISqJAMTs92VlEpsQR3gDx04i1CbPwUmHUqFD3N7g2PlY/Onq1Ex1qrI6rZXdoYp82kUnDXu31uelZT1jXtFjopcO0mW1j500j2pG/tKt+tqVx4AOLrcV6uzXGhHvrVWQWCHGLbuqpt041PBtWO2uh+PrSBdlyDgTfpy99MoNlMfbIJ8eJp5AbM8Uo1t50un2CrD6sg9NdfOvDgUQXJy+/ShMRHOWAiIUcy17+5ePvNqABcRsqSPVgQL9KKwe0exAN79Fve/wAhR+yXxEjtDICyqB3yUWNr3utrEk0Wmx41JORx1uyt6eFFAMNjYtcVbtV7y3KixtbTmeJp8FsLDSlWz0RLOOBGnXX8KZmUW6VEkUj29eVqXqCPHxsbCRCRxGYXFvCoGTk1HNw91c+P0jOJnvCHiDOqiMky5Uvlcjgcxtppa9bH6UoAwWSGaMW75IByE+yLcTU2OhpvPJZGBIAZGGvMlTYDxribNw8q6VvBvPA5ZZEljVczRSNG2SUqLdzwJNr8K5scO51yn97/ACgFvKwNTJZN+N0jqG4MhOEII/dsNeI6+FWJTa9c+3N2zbDtEoYyFWRcvEd1mz+QpM21ZrX7aT75+dNKkYyeS1bewCYl/rOwuuveleM8SouB5ULhti4eMMEkwqlgAT2zMdOFrtSHZqRzRTNLmKorXs1r8GuSQedKUwyDhf1ocuuy4cXfVFm/4Uw7vlGKgMjNYAFWJJPADrUMm7OHicRzzLG5UtqvDvEKNBrexPupQ2KZNVZgRrobH1FGbcb+kXBkuEQDMXDAMM3A6jjQpJq8lPjlF02gltiYFXCnE6kX0jPuFrXudfQ1tPs3DQjtIp5WZdQOxZRbnqV6UllZ5GzOzsVy2Yli1lBAUEnQd74VISTxufMk/iaTkvRjhB3lrH+x421sEdWxEuYgX/o8d/K+Smezd7cLEtlkmcfaRVt5AWqp4TBZ3ChVW/EmwCgasx8ALn3VvtTBLHM8cZ7RVNhJlsGAAuQPM2pd36B7KP8Aki7tvFhMTGYy1s91KsLHXx4URujsFcI8rK11fLa/K1+fvrnsMTLrlFjzuPTSrhu7gXMQlnnT9lsymEvcsSDa7cvImrjbMuSHV0Vvb0/bbRfX+0VR5La/xvV/hUZ+HOuaYjCqGndnKOGLRx2N2zt3bEHgAfhTvY0uMjgkaMxukQZyH0lC3Az6+0L+lJFyTaOhvJlUmxNgTYcTbkPGicK91BIKkgHKeIuL2PjVDO3pGlMMk0MIVAXkZSwVwbZDY2uaCm3vly6zAMFZWCKOZssgJ5gAaeNUR0Z01nt4ChMXjUjUvI6qoFySdLda5TiNrytIP2mZuzdQ5CklTdMlrA2tzI6mtdr4zDHDQxv2rOE+rlJHdUnVLA2I0tr4UD6Vs6fhdqwyglJAQCVPKxHEa+Y9a8rnT4fCWUSmd2VQt0nhAAHsix14dfCspi6Mkh2/IvC3pTTBb0TsQMoPkLUpg2cL6tpzporgDKiZep+ZppszdFjw+2Aou7DxuRYeRNLp941fOYW7i+1LYlb8lW3tt4Cq5tXZwcojOSXYADgB1NW59lRwwpGoGVRppw6nzrVWSC7GxRmN1VlH/MksXOv7qjupVigZY1OUW5sTqT1JJ40kgxITujTQfP8AM+lGYQ5rs+i8Rfn191FgNNkL3zKeBsFH4mmszqTe9VtsazaJe3Xh76JgiOUktQA1kxNxYW0I5eXCioMUbLekeEYZCTxLfDlRgnta1MBuZA4KnS4sbEq2vQjUGqftvc+R1mUYqySsOzVkzyZjYm7XHS1+lWGHE3PLzqWbFEKCNeo01tUTh2RpCfVnN9891m2ZBBPhmkYr3MQxdiCWtle1+6M2mnUVUJNqM2aRpVMztqjrmuOF2Yjp1rtW8KvisLNAthI0ZClvYOYaXNvjXEMdsGUQNLIQskcnZPCQA+nMEHW2nLgb3rCKrZtJ3oYrvDiXYySoJUVDGq2OVQ3/ACwNL90Xt0pfJtsFVURnKG7VgWHee1iScpzC2lN93Nlzs2F7JQhDMHlZ2EYFixzDlYAi4pHt8wx4tlw5QwjJYxMzK2gZipfW97+VNQTyOblFId7L2vH2q4hu1jZibuWHZCwtlHdA4cqcbW2lspYWgVLl1OV1JfsixzF1Nxz1tfkBSTbu9T47DxYbIisHBW2rSmxVVOgAJze89Ke7C+iywy7RZoHe7QLEUkcgWz5hY6AlefOqrxZnf0Fn7FhsPhpVXGKRNY2KgvYcAFBuTY60HsfZwdLJKshudFVlKjTU3qz7xbgtA0GHkxCCD6xw+Qh/ZzNck2sLAcedc/3c2lJh5RKrZQujAi4YHilqXX6iy401n1Lc2LwgURyMkckbAyZU+texGXLIdFOuvE6cq9xGyMLP2jrjGaRsjKO07YLdASJZnF9AradbCkOKwgx80skJIkOpRhoQABdSOHDgaULG8LASR2IYaMNDTSoSdbRd8Bue5w86vPCMyoYTmaxAcMGYgaXtbUHjVi2PuXsqCBJsViXMlrFwfq8x0IVbd7U2F65pJtdmWVWN1K2yk6HKc3DzFdP3A2BhsVCUxTdorgCNUcqqIQGtYagm9HVj7J+BRsrclO1gxCY1QFciUlQysC2UKi6gZlOoN9WobebdbBwKwg2kO1sQI5WVQFJIZbg8PceFX3e/ceLD4K+BLq8TIyIXzIQXGcsG48b+4Vz3a2wsVG8YEULnEKwZIbOwzWJdgouhF+fSk/QuKvIHvbg8BAkLYIsw9maVZQ4L5QRYcF/ePpUf7PhHgSOPExq7ZXcM0rWfmFULZSeZHW1NtoLLgcA0QwtmZhmkkjGa4F5GFx4BQfSq/Pj+3wmcqbQEASBCMnam2XMBYi9jYkeFNpXSYLV0WLEbN2aMEnaYoPKmZAy6Sq7XZbrbMUHkOVD7GwODkgeNsWwmJCkPeON1FmAKXu1iAbgiqpsmSJmCSLc6ntNbgWvcC9NsUYWGXD27TMMoyhWJOgXTQ3OnvqKp7NFO46yPt2I9mvHJh2jeQgktJJZG7wK3Vk/cFufUUVsDAbPXGiBIY51WENJK4EkfdUhmN+BuAb9TQGB+jzaPaG8SqJI7k9oMtrg5CVuQeGlrcdaSby7IxGzUsZAGxGZZFA/djsy2Y68Sb6DgKtpYTMlKWaRd8Tvbs8Tfsax4YYYJx7Hu5zfTXiLWN/Gq3NvDCkkq4dU/Z41GUdmMzMbk5AeA0qoQzx6NPGzWsVyMFuAe9mJvTDZ2FXENKuDzKWAIjfIWVR7RD6Zhy0ANqNArk6QBj9phpGZBGAxJ9jW5JNz41lLzKFJDICQSDr0r2nRPZlygnCWF724nqaZpjQeVV7C5S1iSrD908fd1ozG4kIuRfabQeHjTiZMXYvGtJOzLeyaDpoatGHx91U5iTwtz6fhQmB2bdQApAA1J0HnRbzRQDuC7jgeJJ8PnTAMIWMdpMfJeZ8/lUmEnbEML6ILHL8/hSZwZDmc3P4eA/nnVn2LGFQaGmhBzsFFrDpUeIJUBRe7e/wA6lz3Ps3t5fyaiw7Z5M1rBeFUAWIrADoOFbHztWjyVEpu3l+JpgMIxYHUGg58QxsUNwpsRfieY+yeh/G5tmOn7NeOp0Hz91L8ICsjEtowHiCV1BI6jw61LY0WOCYd0N94fjrSTejdmLFHO+dXHdaWMLwFrB14kD1HWjcLNp7/Sx0P6+vgximOouTpoPLoeh+FJqylg55htlTQmRYX7VIx3rDK6HXUxknQgGxBPDlVY342+cSIkMQRkvmbJkduQB0F+Z9K61jUQRyywhRKVKs1rX0IUMORDEX0vpXKtqbr4qZizSRuepdr2961lPkUaizqj2nx/YqeHdhIhU2YMpVuhBFj7jXYvpR3gEOKwrmIsYlUxyXK34GTKRoRrY/8A5VFxe5kqqmQxyEjvZTYqdNDnsD7qs+ztkTSbPxEGIOZks+FBsSCNSi+eotUPki9Mvi4JJ5EH0gbzdu6RQSS/s4QMqs7Obv3ipJJNhwAv+FVGWUk+/Xzp9t3CSSpFbBSxSp3XZYWEbjQBtBxFqBxGyQruB2pUewWjKk6ak3Gmt6pNGHImpMN3KxRTFwEC95FUgdHOX867TtHY8UykOgOnMVxTYn1TrKotIhzLfX3299dW3c3i7cFZHjRgLgsSobrb8ffVL0MuSLasBj3Iw1/6oEdOnjVP2VvCuBxMqiIJkLoEUkK3e7pYm/IX99dU/alT+0gP/ct+Vca+khE/bDLGysJAC+Q5grjukXt0ANV1rZnGxrsje6PEY+R9oKDh5BYBszpCU1QgeOt9OJrquwN49kNJFHhexEp7oVEK5rAm97DXSvm9n99GbOfs2EgJDggoRxBHAjxvapUado39papn0TvlioZZf2SYMAcrqxGneBtY+ov41rhtk4T9kbCmHPBKQWVVYXNwQcy+I41zvePZuM0xOIxXaFY7EBCqrcg5QRpe542ojYH0jph8NNDIzFsjGBlFyrkaLfpfXw1qejT7F+0TSiCbRhiwQmw2GkspzXORXkkL2+ozHUZQONUGPMZNQVPoQfaU+oFQ7XxfaytJb2radKK2fMpRmeYgqyAJkLswN7sG5AaXHO9Lq6vyDmrrwj6N3V2us8d83eVQ3C+hHG3HiK599K+2Jp4MhghWJ7FJMxM11I0KWGQm/DWwBvrQey9648IUWACSRgoJuynwQ3HUnkONUvefeJ8S7ZuRIC8AtzqRY6m96uTk6FBRSbK8rFTpoQasO52xnxUxCI8mVSWVMuYX0BAZh8KrZpvultk4PFwz30Ru9zup0YW51VXgyTp2WLaO4LrIwtOut7GEsdfFdKyvoCLacbqrEjUAi1yCDqCCOIr2k+KSL9pF5pHAcRs+SW2dEU30YE5h4jSjYNlojdpIczaeWnAUN/8A1rCls+1mkNlOvXkPKm2YjvaW1tMoPko09fCgcFES2Z9Sfh5eFRYXDZRcm5PPjTLDraxpgHwYcG2mnE6fD+etOElIFgP0oHDk2Bb0salWU342AqkIJxDlVA1ufKioEyrbnxJ8+VL8PeVwSdFFMjTQHokA91TYaXjoBQ4gJ8uf89P1rXGzBFtcXP8AJoAhxOILOwI00C3OnHj4Hj+ta4mbL3l4g3y2GovyHI8agWXKADqOl+Q42PpofWlW3t7I4FyWu7cuLIP4j08qkoettFQ3IcL35G37w1ty9OYo2HH24XsTx0OU8Ab8LefHzrneI3iWVg6DWwBJ0vbTWj8HtY5rE2W6kgkEDXkeX6Cp7DovU+LB0a2Ygg20zKdCQfO/vFIBjor+2vQj9KSYjeWJpoiC/Z3YBTa7C4VcpGltD460Rv8A7t4bBxo8H7Q8jPZkzhsoylix7pIN7Djzrn5+L2mno6/0/J7Pa2OYpkOoYetMIJlOhYVxdtolTYZh4E2I86nTbbj957+B/Wub9tNZOn9xxs7UCORoqEhuDaW9964nh95JRezvbnfWjV3wnW13IuLjQ6iqXHOPgXeD0zsawjS+vuoyPBRAhgBccCBY9OPKuNw77yj95T5gfKmWG39mIJXKQou1r2Ava5sdPf1q4ycdxIcIy1I6yAh0NyPGlO0N3cLOfrYUax0019Raqbht+5GGiXtxtdh+lTLv81+8g8r6/hVLmXmyXwXqh+fo62a2vYWPhJKPgHrUfRzgAQQjixBH1jngb870pT6QEHFDUy/SBCdSrD4/nVrmiQ+B+gZ9IexZJsCVgY/VsJGQ8ZFAN1uOl7/4a4ZNcEhgQeh0rt8e/uHPWx0Nxp7/AArj218hxMqoxaMswjJ4gHVR7uHuq48ikZcnE4ismiMMApuT/hGvqbi3uqBTY61hatDEIXEMDnzXa+t7ny1qCV8xJ4XrCK0alWbH2xR6tdS+j/ePCrGkCR5ZABmLKpztbvsDrzvx5VyuiMOjghluCDcNfKB7zTz4FjyfQr7Rlv3WJHL2fTQVlc72Vv8AFIlXEKjuNMwaM3HK/e48aynZPVlQRZJOJ48tAKdbO2cFsTqeleVlQtjY4jQdK2z2a1uHxrKyrJGCSZh0rfllFteJrKyqAY4cZAB7zWzTnXwrKymBPEbAsx0Avp8BSb9pzXcjUH3ajl4age6vaykxoTbZmlaMrFJlYjp8AeXnXOsRmBIb2r66318+deVlcfBySk3Z2fqOOMUqPA5HAkeWlda+ifd2KWB5MWiyhyBErjOqqt9QL8yef8IrKyt5K8HMnRn00SdlJgnjyqVEirZRoAUItppbl50k2RtovlVzmY3ck3JbUXuffWVlZcqwdP6dmu0NgwTyM5Mgcm5sRblyIoOXctL92Zh5qD+BFZWVzx5JJ1Z0z4oNXQPPunLGjHtEZbXIsQdOnKl21cMsYETE50Fwbaa65aysraMnKWSJRjDibS+gDg4sxPgrH0qx7nYTNhNqSaZUwqggi5u8gCkeVj8KysroWzg8L8lt+hGNCuIDqDmZbXF7ZVPzNdTOy4G/s1PurKynB7+4SWF9iN938MeMKelLcduhgyP6hB5C1ZWVdIm2ikbY3TgBORSP8RqobR3dSPvXtrqTrY8qysqZRSWENSbaTZUsWlmNQgVlZUx0VP4mb3rGrKyqIPRp59flXjG/HU1lZSGeXrKysoA//9k="/>
          <p:cNvSpPr>
            <a:spLocks noChangeAspect="1" noChangeArrowheads="1"/>
          </p:cNvSpPr>
          <p:nvPr/>
        </p:nvSpPr>
        <p:spPr bwMode="auto">
          <a:xfrm>
            <a:off x="168540" y="-144463"/>
            <a:ext cx="3302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34" name="Picture 10" descr="http://rue89.nouvelobs.com/sites/news/files/assets/image/2013/08/voile.png"/>
          <p:cNvPicPr>
            <a:picLocks noChangeAspect="1" noChangeArrowheads="1"/>
          </p:cNvPicPr>
          <p:nvPr/>
        </p:nvPicPr>
        <p:blipFill>
          <a:blip r:embed="rId3" cstate="print"/>
          <a:srcRect/>
          <a:stretch>
            <a:fillRect/>
          </a:stretch>
        </p:blipFill>
        <p:spPr bwMode="auto">
          <a:xfrm>
            <a:off x="77357" y="3000373"/>
            <a:ext cx="2399126" cy="1804981"/>
          </a:xfrm>
          <a:prstGeom prst="rect">
            <a:avLst/>
          </a:prstGeom>
          <a:noFill/>
        </p:spPr>
      </p:pic>
      <p:pic>
        <p:nvPicPr>
          <p:cNvPr id="1036" name="Picture 12" descr="https://encrypted-tbn2.gstatic.com/images?q=tbn:ANd9GcQjIA0VAI_-SX2zM_XZPbdgLD2sh-avH-11ghMPSuCLeaAA3dL5kw"/>
          <p:cNvPicPr>
            <a:picLocks noChangeAspect="1" noChangeArrowheads="1"/>
          </p:cNvPicPr>
          <p:nvPr/>
        </p:nvPicPr>
        <p:blipFill>
          <a:blip r:embed="rId4" cstate="print"/>
          <a:srcRect/>
          <a:stretch>
            <a:fillRect/>
          </a:stretch>
        </p:blipFill>
        <p:spPr bwMode="auto">
          <a:xfrm>
            <a:off x="77357" y="4786322"/>
            <a:ext cx="2383631" cy="2071702"/>
          </a:xfrm>
          <a:prstGeom prst="rect">
            <a:avLst/>
          </a:prstGeom>
          <a:noFill/>
        </p:spPr>
      </p:pic>
      <p:pic>
        <p:nvPicPr>
          <p:cNvPr id="1038" name="Picture 14" descr="https://encrypted-tbn3.gstatic.com/images?q=tbn:ANd9GcS53-h3AxVAKMv6Y_4VlIhqAoZG3Dp0QIvXdauIKwwWhhB07TtS3A"/>
          <p:cNvPicPr>
            <a:picLocks noChangeAspect="1" noChangeArrowheads="1"/>
          </p:cNvPicPr>
          <p:nvPr/>
        </p:nvPicPr>
        <p:blipFill>
          <a:blip r:embed="rId5" cstate="print"/>
          <a:srcRect/>
          <a:stretch>
            <a:fillRect/>
          </a:stretch>
        </p:blipFill>
        <p:spPr bwMode="auto">
          <a:xfrm>
            <a:off x="2553874" y="3071810"/>
            <a:ext cx="2022475" cy="3571900"/>
          </a:xfrm>
          <a:prstGeom prst="rect">
            <a:avLst/>
          </a:prstGeom>
          <a:noFill/>
        </p:spPr>
      </p:pic>
      <p:sp>
        <p:nvSpPr>
          <p:cNvPr id="1044" name="AutoShape 20" descr="data:image/jpeg;base64,/9j/4AAQSkZJRgABAQAAAQABAAD/2wCEAAkGBxQTEhUUExQVFRUWGSIYFxgYGBkdHRwgGxwcIBsYIB0YHSghGB0oGxwbJjEtJikrLjAuHx8zODMsNyguLisBCgoKDg0OGhAQGS8lHx8vMCwsNCwsLCwsLDQvLCwvLC0sLywsLDAsLCwsLiwsLCwvLCwvLCwsLC0sLCwuLCwsLP/AABEIANAA0AMBIgACEQEDEQH/xAAcAAEAAwEBAQEBAAAAAAAAAAAABQYHBAMCCAH/xABGEAACAQMCAwYEBAQDBQUJAAABAgMABBESIQUxQQYTIlFhcQcygaEUQlKRI2JysTPB0UOCkqLhFXPC8PEWJIOTo7Kzw9L/xAAZAQEBAQEBAQAAAAAAAAAAAAAAAQIDBAX/xAApEQEAAgICAQEGBwAAAAAAAAAAAQIDERIhBDETIkFRYfAycYGRocHx/9oADAMBAAIRAxEAPwDcaUpQKUpQKUpQKUpQKUpQKUpQKUqE7acXa0spp4wDIq+AHkWJwv3NB9dp+0UdnEXYF2/KgIBOeROeS56/Y1Xezvbma6uEj/DIqMMnEhZgMc/kAxy/esiu75p5p5GYu7CMMTzJHeZIHRc1ZbTik9rb99DqDd4MvEok8AUgpIhGpQGYNkc8EZFc+czbTtOOIpufVsbcagEyQGQCWQMUXzCY1Y9RmpCvzJwntROlzG8rtIRMsinUWIUtk6TzZChcemN+dfpeCZXUOjBlYZDA5BB6gjnW4nblaNPSlKVUKUpQKUpQKUpQKUpQKUpQKUpQKUr4mlVVLMQqjckkAAeZJ5UH3Soax7VWczhIrmJ2OygMPFjmF/V9KmaBSlKBVe7fcNe4spEjXU4Kuq5wWKMG0gnkTirDSgyO67HRW8dvBMzaWlIZkUDVqyYopGzqC5JG3M4HUVYLDs5w5we6toP4bFDhMMrDmCRgjnn60+JLTrDdNpHdJAJYpBzSWJs4bJ3ydBXA20t5ivWzaIXFxKk0eGVBNHkeBl1YdjnYlTjfyFeHLusz39/cvXTVocEXZ2Dh4W6j1lLSOeQxkamYy6GJVs+EjRjkdjVq7F2bRWUKvp1EayF3UayW0j0GcVFdq+ILDZTuw1EoUVRzZnGlUHmSxFTHZq7jFpCO9RtCiJjkDxoNLJvyYEHbntXbx7TaJmXHLERPSZpUe/HLYHBuIAfWVB/nXTbXccm8bo4/lYH+x9DXocnvSlKBSlKBSlKBSlKBSlKBSlKCN4/xmO0haaTJA2VVGWdj8qKOpJqgLPJduHvzqj1Z/Dr/AIaYzpO4zKyk5ydiQNhgV99tbnvLxgSpFuAkY56TIMyOd8ZICqOoCv51BcT4i6ROy81Xwj15DPpnGa+T5nl3jJ7Kn+/R9rwfArbDOa/1/TXx/NPycIKkK7KRIxREcgCQgE4Cn5jpGcfWpHshdfx0jiuDJGULtEGV1RcDQ2rdlDE7AnkOmK90kFlDApzIiMkUjsdwG8JkPP8AOR7BjvtXr2Z4xHbJHZ3EmmZCIo9WxlUHEbg4wxKgZ8iDXbw8NaTuJn+nk8vybZerRH7LfSlK+g8BSlKDl4nw+K4jaKZFkjb5lbkapHFezsQlS1E0MVuB3otI0CvJo5liDugwOQyetWD4hXjw8Nu5ImKusRKsNiD5g9K/OfDbkxTxTMNcitpkZ5HUknwsTKPEuMg5GdulYvSLNVtNWtcQ41Eb+E3Xgihy0KgFssSFNxJj/DVc6V582NV3i4EjWsrIjyOGa51qMmOaZUtdQxuw3wTvgHnmuvtr2WuTGJ5gtvEEEDxxStK2lmOJGkkUasM2+2cdam7K3jfhMUiqRJJcQGdmYszOk6K2pm3OMYA6DbaueKvGeMuuTVqxaGX/AIRA8o0JtI35V2yeX7YqU4IjW7JdRxqO4OvwqAWA+dPCMnK5+uK++H2itcXOv5UkbOduWBn22NWOELjCgY8hyru4NgtLhZEWRDlXUMp8wRkH9q9apXwyutMT2rMP4RzCN890cY/4XLLtyGnzq60ClKUClKUClKUClKjuOcWW3jDaWd3YJHGvzOx5KM8upJ5AAnpQSNfwVmF/xye6d7aW7ht25PBAcuM/lMrEZOCB4QDv0q09hbwsk0LEn8PKUXJydDKGT1wAxXfc6c0EJ2z4GsDvcqv8OQgzHrGRykPmh31fpO/ItXlwPheqWZ3dsQy92kYwFAMatlhvrLas88YxWjOoIIIyDsQevpWe3NpFb8SKiMEfh0aI7kxhS6MBvywVx5b+deTPgp3k+L14vIycYxRPSeuIldGR1DqwIZCAQwI3XB55qKi453rwMtvcBElUu0sRjAL5QACTBYqWBJG2Ote3H+JmC0luEVWMaawGyB65xvjHlUDedslgkljvEkm0PoIjiCQg7HT45C8hOQQSAu4xXPxqTPaZ7RHTUqVx8K4lHcRLLE4dGGxH3BHQjqK7K97ylKUoKz8S4y3C7tRzaMqPckAV+cr5gUEmPBIPF/KcYP05g+wrcfjVORZwoDgSXChv91XkH/MgrEbkhdSk5DHPLGG5Eex2x6586DaPh5x1OI2D2U5HfJGYnB5uhBCyAddtj5EetVvsrxB/wstsw8a3Vs+/TXMqSD1w8bH/AHqzS01RSLJE7RuhyjKd1Poentyq08I4lJNNK8mkNOuQY/CBJGyuGI32ZgT7lqzMdxLUW1WY+aW4AivHI5GRNI7H1BZsD2xXD2au+7HcyH5ToBPmpxk++xqa4Tad1DHH+hAp9wN/vVZ43hLiXOwYCTJ9sN9BpH71plabm8a3aO5T5oG1kdCh2kU+6k/UA9K2hWyMjcHlWCcCu9amNtxjb1B5itX+HczGwiV9RMWYtTAAsEOA2x5YxQWWlKUClKUClKUCuPivDI7iPu5QSOYKsysD5qykFTgkbHqa7KUFb472Vha0EUEMSvD47bwjCOpDL7AsBnzqr/8AtEttcRXIOmK4HdSwneVXjJwFUbvoYurYHLB6VonEbXvYnj1FdQxqG+PodiPMHmNq/PnFXezmcLEkbxMyuQudbhcqTqJJRlKkLnlkHkaC48a+K0sif+5wd2rAlJZuZHRljHQn9RHtUBDemGJbyMq0jhWmkly+pWI16jnVheYA5YwNq4ONkFkZR4GQFccseQxy5ivTgk6jMLYMcmdI8iR4o8eRGWH+8OlBYrztrcQziFkibTgsE1B31tpVIw+csMMTzzkDbnUV264c6G6Vww76ESJn9URwxHuHXr0FcfEpnMkbABp41WIO3PvIMyQMeuJEyD6qRVj7fcV/FQ286gFGzg/yyocffH1q44/HWtdR1P3/ACnKbWncnYrjogmhl2WG6CxyjoHIAik8gc+A+eV8q2CvzhwJSeGtzyE1LjnlQGGPqK3GftXAncqdTTTIHWFAXcBgNyB8qjPM4FRU9XHxDisMAzNKkY/mYD+9VrtL21EKSKi91IukGSfwxR6/lcsM6uuANzisp7RdnZIB30skd+TLoaVGyVkbfSyuSIx/Tt6VNwaWH4odroLr8OltKskcZd5CoOzYCxgN54aXb/Ss97P8N/GX1vatnRK+ZcfpXcj0zjHpXxNbTOfyIPLJOPoAKtHwrs9PFoc7nu3Yn2AH/i+9UVrjvC2tbma3ZtRibAbGNSkAq2PYjPrmv7Y3zRgHprVT6hjgirH8XYscUc/qhjP/AN4qrwW3fJ3Wca5Y1z5FmAB/eg0Lh1z3iBuvI+4r+3tmsqMjAHUCNx51Wezt2wZNWQW8Lr6jY/sat1BVOxak51fMgKH3B0n+1af8Nbn+NdxdB3cg3/WGU7dPkqgcGttNxc+WoED+oKc/uGq7dgX030g6SQAn3jc4+0lBo1KUoFKUoFKUoFKUoFZP8V+E4ukkx4LqMxN6SRZaJvqC4rWKge23A/xdo8Yx3i4khPlIh1J9xj60H564RckLo5FeQPVenPmRyP086kZYTMS6jxAeNF2LAHIkQcg6n98+m8PxmApMSoKk+NQQQV1c0YHcYOQR6V28K4lnDIdLj5l8vT2oJSS4Z4wcjvWXSrADE2g5UjPyyIwzpO/zDfNdFzxYS8KkhVkRklVkU5D5ckmNQd2KuJBgcgN8UKrIGeMorN/ixSbxyYHMjo38w3887VB28YXxaVDkYZgB/wAI8l/v1pHrtNd7dVnK8cax6iir+RCNZ/qk5L7KD71bPh52ltoPxETlELESh2bJYEYKM7HLFSNsnk1UO9uGUERoXcKW0joB+Y+QqS7MQQBVZTokO/eDT4888hgVO/QisXpyrputuM7SPDoku7vvEHeyst2Ztts5K22T8vyfLU3wvset53dvDMsMUVvCt53YVy0iMXjUN8useMk74BGR4hXX/wBsLI0f4yygu0ChRMgUOMfqRvCy9cBvYGtF7PXttJHi20qq7GMLoKHnhkIBQ79RUimp3tZvuPRTj8JYdsXM2OucEn6jA+1WLsz2Lt7J2kj7x5GGnXIxYgfpUclHLOBvgVZKV0YYf8W4Ab+TbfuYsfvLVPjh0RqeokjZv/mLgfv/AHq2/FOXHFJchiBDEPCC2D/EOCF3GfbpUBb3MRSaNxKrMq6MxOviSRWGdQGAdJoPm5k03EoA+WTWvqGwwPLzJq4QyhwGU5Bqo3hXUzNkMyoQQCVICkMu2dJBwd+efSv5ZWsjkYikwfzNhB/zeLl/LQTttIBdzqSN442x7d4D/lVu7DsDfD/uJPu8X+lVfh/CbZ7xUmjjdREMCTB3aXbGTuSAavfAbGGxvTFGqRxTxNIowoCNEy94AcZClXQ4J2wax7SOfFvh7vJdaV5wTq6hkZWU8mUgg+xHOvStsFKUoFKUoFKUoFKVy3PEYowWeSNAG0kswABPJcnrQYh8Vuz0kNy8oUdy51qR0L/Ov/H4s/zmqAAQwYHDDqP7Y6iv0r2vsZp4wsaQsg8RLs2Tz8IVUOcjrn6ViN9dLFL3d5ZC3J5Enb31gffFByKriNZGXUpyCyb6SMbOvNOYIO4xvtXLdTuUkMYGlVzrJ2OxOFxzO30q0cN4b3EMuqQsJXBjmU4VdgFjfqh22PynJG22YN7YKzAqAx2fbn7+fOg4+GzSWUpydROGbc4kBHhff05eW4qXbs/GHEkMvdQzczp1JGxxgsoPyHkSMFTjmOXlb2H4m2CZxPbeAE/mXGVz1wRyO+CDz3rl7POzMYnbu1IDCOaPIcnlqRiPBt0Iz6UEvxDgt5ZqZHUPCDvNbtrUY56lG68vUeeKtfYu1vWje8jMUbtGBGrLqMyr4hrOfACBhcAkZ9xXvxbjrXNlLYBIbaWVNELD/Akz/sxy7l2A2ByPInfEN2g7ZTd7JFbJKS0K25QqcRSMX1lgNg6qMAZ36VzvNtxFW6xGp213s9xmO8t4riL5JF1AHmPNTjqDtUjWR/B7jgSdrPCiN4xJFp5Bo8LKPLcaW99XnWuV0YYd8T4QvE5TgZaKJs9fzgj22FQHD7MyvpHIbsfSrj8YISLyJsbPBsfWN9x/9RahezRGlx1z9sbf50Hjx+xVVMoOMY1A/QDFckXHhaxIFRXaR31F8kLpVdIABGSfFzP5am+L2kcqhZmZYtQLleZwRpTP5dTEDODgZ2qoJN3pkCsqAPho1BYgDOMO+xIOd9NBPcKvJXWG8nmRYhIrBFiRmAD6TqbChApyTktjerr2wuomeI/4q9zcodGG2eNABkbbsBjzxVNszBBAFUvIpOoK5Lbnc4B8K7nJwOde1hxcMW16EUDbf7etYmm7Rb5NRbrT07I9przh8BX8NDoMiYDSlcakRTgIhCjUMknqx962bg/EVuIlkUFc5DKcZVlJDKcbZDAisJuuLJdCS3jDEujaW5DIBI9elaT8M+JazOmT4liuVz5TJggezRkn1atsr1SlKBSlKBSlKCt9ruJuDHawsVlnyWddzHEmO8cfzHIVf5mzg4NRHZHgcMzvKyiSGAm3t1c6xlTieYls6nZxpyeietQHbDjzQ390yAl0SNFzy8Idwo/qkdCf6RWldnuGi2toYBv3aBc+ZA3P1OTQdyqAAAMAbAD+1Z92m4CkatHIENpK2Yy3+wkc7xkn/ZOTsdtLbciMX+edUGWOBUXNxGGVWjlTKOCrBhkEEYII9qDCLiOXhcxVlL2rHQ8b76QeanPMH38qjrqN1ndEkBiIDxMwLHuzyAORqKnw7+hrVbvggnSWyk8UsKaoXJyZoG2TJPN0I0nrsD+asrt7Nu7mtydMtme8iYjOUb51x1GBnHoKDs4VcGBiwy5YAHWckgchkDbHoMb1MyzwXS6JBg9MnBBPVWHI1XsMuzhfdGDA+R3wcEHyr5jnVshTkjmORH0O9B330MtsCJP41udiSMgA9HXp/UNvQVZbbj7PZvau+QQHtJycskqYaKOQ9d1AV877A+Z4OG8XVgEfY4xnof8ASuGXhqxTrEQDBcal0nbQcZKj+UgZHkQcUHZxK6SLiNpdwjTHO8VwAOglOmUbdMMTjzFb1X5rv0LQwQbtJbFoicdGlBiPPquD75r9KUGU/Gxf41kf5Zl/fuj/AOGqX2blzKCDsQft/wBa0D42wExWjj8k5B9mjb/MCsw7LuVZf+8YfTURQW/iseqBwPNP/wAi1mtpMUKsObx5+oZv9etajOmUI6a4yfpIpP8AaspkOO5X9PeIfowwPsaD3Mzb+I77mvjP3pXPc3OgrkZzn6Yx+/OgluDXncyB+o3G2c+h9KuXwv7SKt9bxadAZHtvPODrj58sAMPrWd9/0UFj5DYfufpXdwOGXvF7rLXKuJI408TalbUBtyXbBJ2oP1XSvK2l1IrFSpYAlTzGRyPqK9aBSlKBSlKDB53FxxS5f8q3kK48wJYU+nWt4r8/8MzFxC8V9iJEnOdvkuUL/YCtl7U8YNtBNIq6jFE0mM4yR8q/VqCSvrbWuOo5VWJFweteFj2rS1le1uXnleJFkmuCmUUyZyD3a4iRcbE9OpwTUlxbSXypDA88HOD1H7EGrAhuKy90qXQBLWh1nHMwtgTr5nw4cDzQVTfinGLTilreJju7hcOfynkD7ghlNaRw2NWfSwyGBUg8iCCCKzLt9bN/2XDG+Wazllt8nckR/wCGxxyJjVD9akiKHZ1XkljLFe6IC7D5GyYz+2V/3ahhwBzN3ZHiHJhtkfqB6CpzhPERJNb6SUlETRNkAq+nSyNpz41wXU8iDyO9Td1dtG2qaHSN8PES6jlzUjXH/wAw25itxjtNeUR0m43pR7BpMksQVBIG2G8JwDnkc+1WLi1zqtVkGzRyI31Vxn9xt9ageFRH8PE3mv3ycj03ruiXUFjxtJMgz08GXIz54FYVeIOFxSX+kqWYzQLsR4RBH30jEEbjJiU/1jzrWqqHYC1U/iZyP4jTvHq/lQhcDyGV389vKrdnegpfxdjDcPwfm76PQPNtYwPTbNZH2ctSJQDjZmb6ZOP71qfxSmy1pHvszzt5aYlxj31yL/55532bXxsfJf7mgn7okQSsBkpob9pU3+nOsuv4NKq++kTMhPTJJwM+ekg+1X7jnEzCYgDjvSyNtnwlGycZGrBwcZHvUIsMYjeJ7m5mRmDaEjjiGscpNUrSkNsPlVfc0FUljcbuQgJwMDcnyBPM+wNWTg3w0vboArA0SnB7yclcj+kgsfbAq/fDS5gHEbiBYUUpGhRzl5MjOrMj7nmPKtaoMv4L8G4FGbueSdv0pmJB+xLH9x7VoHB+CW9qmi3hjiXroUDOPM8z9akKUClKUClKUClK+XkA5kD3NBh/xbjEfENSADvYzHJ698pUH3DBavU8x4hYnQcNdWoKHoHxkD/jFR/xf4ILiDvoiC8YIbB30ndW2/S2P3qO+DnEUnjkt3JDIe9jHXTITrXB/TKG+jCgkr64eSOa6toHl/H2ghZFG8c0WtQj5+UfxHUk8im/Ov7w21K3N0AQViS3hYjkZEibX9dJj+1WO84DOru9ncLAZd5VeLvFLcu8UB10vjnzB222397Ls8sMCwoxY6i7yOcs7HJZ2IHMk+woOThI/irVG+JCKIuJp1EsU5/+LCU//VWn8P4Z3ZyTk1lnxUkweKgc3is1HuWuAKojuwthFcJawzIsi/iyxVhkYa1+3iUGr5xjsOsatJZymEqMmN8vG2OgBOqM4H5Tj0NVL4TW5a+2+WCJnPvIVRfrhH+9bIy5BB5HY1a2ms7hJjb88cTnRpImEYikJmEwU/MYwg35aueQSM7+tSFnan8XaoOUaNK59WKqCfL81Rk4RbwrI+hRPOC+CRnRCBnG43xXhxnjUkV3K8LPGCEhLtFgqV1FiBJgrucAke4rWaffkr6Nq+G+9nrByJJppAfMNK5B/arTX5u7P8WuLAhrWRsD5oXJMb+mM+A+q451vnZjjkd7bR3EYIVxup5qw2ZTjqDkVzVTfireBHjXq1vKP3kt/wDQ1SOzJ3kH9P21f61Z/i2mq5U7+C2z765lB/bH9qqXZwHvD5ad/wBxQfXbBDiBv0yEY/qQ7/8AKK67Dg4XQ5JJG5HT0/avfjFkZVVRgEOG38hz+1dy8tuXSg8ux9oIuLW+CT3qTE555yrft4sfStnrIez2/FrMeUczH2IQD71r1ApSlApSlApSlB5zzBFLMcAVXOJX5lwMYUHI8/c+VdXaBzqUdAM1FYqj+dCCMgjBHmDzB86y69tn4XfK8XJiXt2PyknHeQN5Bh9xmtRqP45wiO6iMUoyOYI2KnowPQ8qC4dnuNxXkCzQnKtsQfmVh8yMOjA1J1g/BZLzhdwchtLkKZVRnicL8pkRPEjYONQ5eoGK0S3+JNoVJImDqPEiwysc9Qp0DUPXFQXSsP8AiPJ3vEpoQcg9wz+ghWUgehLyrj2NaBP25DJm2tLmVzy1p3Kg4/M0uCB7A1BcM4FpczzESXDnXI4GBqJ6dSFGFXPID1oPnsvwg2iSHWTJKQzkZGAowqZzvjLH3Y1YJO0DQKGbVKWOlIxuzuQdKL67H0ABJ2Fcziqp22t3OhsssUa+Jl5KHljWYtjcYh1Yx/NVFWt4WuJ5pJAiRSyd20yMWWOWZNKjJUatLxpkjlmvLjkxmmm75NMhbTNGejgAOPbO49CDVg7T8IxZxQGFbd+5EGpXQ/ipBgRBVTJeMHLlmAKj3NWvivZSG+lWZlmgmKhW0FNTaeWoEMjH/LrVtO52Qz/sZ2ZnuI2bSZVicoArAFiACoctjQpDDJGTjO1bZ2Q4GLO1SDIZhlnIGAXclmwDyGTt6V98I4dBYwiNPCudRLHLMx5knqa57zi5Y4TYefU/6VkRnxQ4dbS2cjzP3bwKZI3XGpTjlj8wbYYrIeD8WEAIkQszAHVHgry+XBwQQferT8TLpj3MHJH1yuc41d0U0qPPxMDVJtE1OqKpkc/LGpGpv/5HmTyrne0xOodseOJiZleLdnkheaGNpRGNTqvzAczt1OMnHXFVCPi9wpJiKSRMSULZ8IzyBAOR/wClal2asWtYFj15fOpypIBY88fyjkKzLtpbL+On20klX8Ph2ZR0XGdwa3aeMbliteU6hafhyTLfRvI699pbCqCMIMFuZOrcjc48q2asV+DN6Irt4Aq/xoy+o7uWjK7ajuRpblW1UidxtLV4zopSlVkpSlApSlB43NsrjxDlyPUVBcSsCmCDkE45cqsdec0KuMMM0FQpU9PwRTurFfvXK3BXHUH7VRGKccjQufM/vXY/DJP0/eum14Kx3ZtPoKCLER8qm7Pg66fGMsft/wBa7beyVN+Z8zXTQUqROY8tq/sUGo6cZztjGefp1FTN9w4mQ6Rs2+fXrXZw/hwQ6jux8uQoIfg/YSyt5e+jgVZdGnIJwPPAzt5bdKkuKN3SDuwF1Hc9alaiu0LDQo66s/tUEE7EnJOT5mv4aV843+laHJxLhsM6hZ41kUHIDDOD5jyNfzhnDoYBphiSMHnpUDPueZrvsgpcB86Ttt0/6VZE4VEPyD71BWTVG7e8BlaUXEMbSKyBZQgyy6MlWwN2BDEHGTyrXbjhMbDwjSehqJigKEg7Ef8AnNSYiY0tbTWdwoXwf4HI1z+MIxCsbJG362crnA8gF/c1sdc3D1IQZGM5P7101IjUaW1uU7KUpVZKUpQKUpQKUpQKUpQKUpQKUpQKUpQKrPF1fvCWBx+U9MVZqUFMpirZJaI3NQfpXM3B4+YyPuPvV2IOGDqatUfIZ54riThozktkeWK76BXyUHPAzX1SoFKUoFKUoFKUoP/Z"/>
          <p:cNvSpPr>
            <a:spLocks noChangeAspect="1" noChangeArrowheads="1"/>
          </p:cNvSpPr>
          <p:nvPr/>
        </p:nvSpPr>
        <p:spPr bwMode="auto">
          <a:xfrm>
            <a:off x="168540" y="-144463"/>
            <a:ext cx="3302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46" name="AutoShape 22" descr="data:image/jpeg;base64,/9j/4AAQSkZJRgABAQAAAQABAAD/2wCEAAkGBxQTEhUUExQVFRUWGSIYFxgYGBkdHRwgGxwcIBsYIB0YHSghGB0oGxwbJjEtJikrLjAuHx8zODMsNyguLisBCgoKDg0OGhAQGS8lHx8vMCwsNCwsLCwsLDQvLCwvLC0sLywsLDAsLCwsLiwsLCwvLCwvLCwsLC0sLCwuLCwsLP/AABEIANAA0AMBIgACEQEDEQH/xAAcAAEAAwEBAQEBAAAAAAAAAAAABQYHBAMCCAH/xABGEAACAQMCAwYEBAQDBQUJAAABAgMABBESIQUxQQYTIlFhcQcygaEUQlKRI2JysTPB0UOCkqLhFXPC8PEWJIOTo7Kzw9L/xAAZAQEBAQEBAQAAAAAAAAAAAAAAAQIDBAX/xAApEQEAAgICAQEGBwAAAAAAAAAAAQIDERIhBDETIkFRYfAycYGRocHx/9oADAMBAAIRAxEAPwDcaUpQKUpQKUpQKUpQKUpQKUpQKUqE7acXa0spp4wDIq+AHkWJwv3NB9dp+0UdnEXYF2/KgIBOeROeS56/Y1Xezvbma6uEj/DIqMMnEhZgMc/kAxy/esiu75p5p5GYu7CMMTzJHeZIHRc1ZbTik9rb99DqDd4MvEok8AUgpIhGpQGYNkc8EZFc+czbTtOOIpufVsbcagEyQGQCWQMUXzCY1Y9RmpCvzJwntROlzG8rtIRMsinUWIUtk6TzZChcemN+dfpeCZXUOjBlYZDA5BB6gjnW4nblaNPSlKVUKUpQKUpQKUpQKUpQKUpQKUpQKUr4mlVVLMQqjckkAAeZJ5UH3Soax7VWczhIrmJ2OygMPFjmF/V9KmaBSlKBVe7fcNe4spEjXU4Kuq5wWKMG0gnkTirDSgyO67HRW8dvBMzaWlIZkUDVqyYopGzqC5JG3M4HUVYLDs5w5we6toP4bFDhMMrDmCRgjnn60+JLTrDdNpHdJAJYpBzSWJs4bJ3ydBXA20t5ivWzaIXFxKk0eGVBNHkeBl1YdjnYlTjfyFeHLusz39/cvXTVocEXZ2Dh4W6j1lLSOeQxkamYy6GJVs+EjRjkdjVq7F2bRWUKvp1EayF3UayW0j0GcVFdq+ILDZTuw1EoUVRzZnGlUHmSxFTHZq7jFpCO9RtCiJjkDxoNLJvyYEHbntXbx7TaJmXHLERPSZpUe/HLYHBuIAfWVB/nXTbXccm8bo4/lYH+x9DXocnvSlKBSlKBSlKBSlKBSlKBSlKCN4/xmO0haaTJA2VVGWdj8qKOpJqgLPJduHvzqj1Z/Dr/AIaYzpO4zKyk5ydiQNhgV99tbnvLxgSpFuAkY56TIMyOd8ZICqOoCv51BcT4i6ROy81Xwj15DPpnGa+T5nl3jJ7Kn+/R9rwfArbDOa/1/TXx/NPycIKkK7KRIxREcgCQgE4Cn5jpGcfWpHshdfx0jiuDJGULtEGV1RcDQ2rdlDE7AnkOmK90kFlDApzIiMkUjsdwG8JkPP8AOR7BjvtXr2Z4xHbJHZ3EmmZCIo9WxlUHEbg4wxKgZ8iDXbw8NaTuJn+nk8vybZerRH7LfSlK+g8BSlKDl4nw+K4jaKZFkjb5lbkapHFezsQlS1E0MVuB3otI0CvJo5liDugwOQyetWD4hXjw8Nu5ImKusRKsNiD5g9K/OfDbkxTxTMNcitpkZ5HUknwsTKPEuMg5GdulYvSLNVtNWtcQ41Eb+E3Xgihy0KgFssSFNxJj/DVc6V582NV3i4EjWsrIjyOGa51qMmOaZUtdQxuw3wTvgHnmuvtr2WuTGJ5gtvEEEDxxStK2lmOJGkkUasM2+2cdam7K3jfhMUiqRJJcQGdmYszOk6K2pm3OMYA6DbaueKvGeMuuTVqxaGX/AIRA8o0JtI35V2yeX7YqU4IjW7JdRxqO4OvwqAWA+dPCMnK5+uK++H2itcXOv5UkbOduWBn22NWOELjCgY8hyru4NgtLhZEWRDlXUMp8wRkH9q9apXwyutMT2rMP4RzCN890cY/4XLLtyGnzq60ClKUClKUClKUClKjuOcWW3jDaWd3YJHGvzOx5KM8upJ5AAnpQSNfwVmF/xye6d7aW7ht25PBAcuM/lMrEZOCB4QDv0q09hbwsk0LEn8PKUXJydDKGT1wAxXfc6c0EJ2z4GsDvcqv8OQgzHrGRykPmh31fpO/ItXlwPheqWZ3dsQy92kYwFAMatlhvrLas88YxWjOoIIIyDsQevpWe3NpFb8SKiMEfh0aI7kxhS6MBvywVx5b+deTPgp3k+L14vIycYxRPSeuIldGR1DqwIZCAQwI3XB55qKi453rwMtvcBElUu0sRjAL5QACTBYqWBJG2Ote3H+JmC0luEVWMaawGyB65xvjHlUDedslgkljvEkm0PoIjiCQg7HT45C8hOQQSAu4xXPxqTPaZ7RHTUqVx8K4lHcRLLE4dGGxH3BHQjqK7K97ylKUoKz8S4y3C7tRzaMqPckAV+cr5gUEmPBIPF/KcYP05g+wrcfjVORZwoDgSXChv91XkH/MgrEbkhdSk5DHPLGG5Eex2x6586DaPh5x1OI2D2U5HfJGYnB5uhBCyAddtj5EetVvsrxB/wstsw8a3Vs+/TXMqSD1w8bH/AHqzS01RSLJE7RuhyjKd1Poentyq08I4lJNNK8mkNOuQY/CBJGyuGI32ZgT7lqzMdxLUW1WY+aW4AivHI5GRNI7H1BZsD2xXD2au+7HcyH5ToBPmpxk++xqa4Tad1DHH+hAp9wN/vVZ43hLiXOwYCTJ9sN9BpH71plabm8a3aO5T5oG1kdCh2kU+6k/UA9K2hWyMjcHlWCcCu9amNtxjb1B5itX+HczGwiV9RMWYtTAAsEOA2x5YxQWWlKUClKUClKUCuPivDI7iPu5QSOYKsysD5qykFTgkbHqa7KUFb472Vha0EUEMSvD47bwjCOpDL7AsBnzqr/8AtEttcRXIOmK4HdSwneVXjJwFUbvoYurYHLB6VonEbXvYnj1FdQxqG+PodiPMHmNq/PnFXezmcLEkbxMyuQudbhcqTqJJRlKkLnlkHkaC48a+K0sif+5wd2rAlJZuZHRljHQn9RHtUBDemGJbyMq0jhWmkly+pWI16jnVheYA5YwNq4ONkFkZR4GQFccseQxy5ivTgk6jMLYMcmdI8iR4o8eRGWH+8OlBYrztrcQziFkibTgsE1B31tpVIw+csMMTzzkDbnUV264c6G6Vww76ESJn9URwxHuHXr0FcfEpnMkbABp41WIO3PvIMyQMeuJEyD6qRVj7fcV/FQ286gFGzg/yyocffH1q44/HWtdR1P3/ACnKbWncnYrjogmhl2WG6CxyjoHIAik8gc+A+eV8q2CvzhwJSeGtzyE1LjnlQGGPqK3GftXAncqdTTTIHWFAXcBgNyB8qjPM4FRU9XHxDisMAzNKkY/mYD+9VrtL21EKSKi91IukGSfwxR6/lcsM6uuANzisp7RdnZIB30skd+TLoaVGyVkbfSyuSIx/Tt6VNwaWH4odroLr8OltKskcZd5CoOzYCxgN54aXb/Ss97P8N/GX1vatnRK+ZcfpXcj0zjHpXxNbTOfyIPLJOPoAKtHwrs9PFoc7nu3Yn2AH/i+9UVrjvC2tbma3ZtRibAbGNSkAq2PYjPrmv7Y3zRgHprVT6hjgirH8XYscUc/qhjP/AN4qrwW3fJ3Wca5Y1z5FmAB/eg0Lh1z3iBuvI+4r+3tmsqMjAHUCNx51Wezt2wZNWQW8Lr6jY/sat1BVOxak51fMgKH3B0n+1af8Nbn+NdxdB3cg3/WGU7dPkqgcGttNxc+WoED+oKc/uGq7dgX030g6SQAn3jc4+0lBo1KUoFKUoFKUoFKUoFZP8V+E4ukkx4LqMxN6SRZaJvqC4rWKge23A/xdo8Yx3i4khPlIh1J9xj60H564RckLo5FeQPVenPmRyP086kZYTMS6jxAeNF2LAHIkQcg6n98+m8PxmApMSoKk+NQQQV1c0YHcYOQR6V28K4lnDIdLj5l8vT2oJSS4Z4wcjvWXSrADE2g5UjPyyIwzpO/zDfNdFzxYS8KkhVkRklVkU5D5ckmNQd2KuJBgcgN8UKrIGeMorN/ixSbxyYHMjo38w3887VB28YXxaVDkYZgB/wAI8l/v1pHrtNd7dVnK8cax6iir+RCNZ/qk5L7KD71bPh52ltoPxETlELESh2bJYEYKM7HLFSNsnk1UO9uGUERoXcKW0joB+Y+QqS7MQQBVZTokO/eDT4888hgVO/QisXpyrputuM7SPDoku7vvEHeyst2Ztts5K22T8vyfLU3wvset53dvDMsMUVvCt53YVy0iMXjUN8useMk74BGR4hXX/wBsLI0f4yygu0ChRMgUOMfqRvCy9cBvYGtF7PXttJHi20qq7GMLoKHnhkIBQ79RUimp3tZvuPRTj8JYdsXM2OucEn6jA+1WLsz2Lt7J2kj7x5GGnXIxYgfpUclHLOBvgVZKV0YYf8W4Ab+TbfuYsfvLVPjh0RqeokjZv/mLgfv/AHq2/FOXHFJchiBDEPCC2D/EOCF3GfbpUBb3MRSaNxKrMq6MxOviSRWGdQGAdJoPm5k03EoA+WTWvqGwwPLzJq4QyhwGU5Bqo3hXUzNkMyoQQCVICkMu2dJBwd+efSv5ZWsjkYikwfzNhB/zeLl/LQTttIBdzqSN442x7d4D/lVu7DsDfD/uJPu8X+lVfh/CbZ7xUmjjdREMCTB3aXbGTuSAavfAbGGxvTFGqRxTxNIowoCNEy94AcZClXQ4J2wax7SOfFvh7vJdaV5wTq6hkZWU8mUgg+xHOvStsFKUoFKUoFKUoFKVy3PEYowWeSNAG0kswABPJcnrQYh8Vuz0kNy8oUdy51qR0L/Ov/H4s/zmqAAQwYHDDqP7Y6iv0r2vsZp4wsaQsg8RLs2Tz8IVUOcjrn6ViN9dLFL3d5ZC3J5Enb31gffFByKriNZGXUpyCyb6SMbOvNOYIO4xvtXLdTuUkMYGlVzrJ2OxOFxzO30q0cN4b3EMuqQsJXBjmU4VdgFjfqh22PynJG22YN7YKzAqAx2fbn7+fOg4+GzSWUpydROGbc4kBHhff05eW4qXbs/GHEkMvdQzczp1JGxxgsoPyHkSMFTjmOXlb2H4m2CZxPbeAE/mXGVz1wRyO+CDz3rl7POzMYnbu1IDCOaPIcnlqRiPBt0Iz6UEvxDgt5ZqZHUPCDvNbtrUY56lG68vUeeKtfYu1vWje8jMUbtGBGrLqMyr4hrOfACBhcAkZ9xXvxbjrXNlLYBIbaWVNELD/Akz/sxy7l2A2ByPInfEN2g7ZTd7JFbJKS0K25QqcRSMX1lgNg6qMAZ36VzvNtxFW6xGp213s9xmO8t4riL5JF1AHmPNTjqDtUjWR/B7jgSdrPCiN4xJFp5Bo8LKPLcaW99XnWuV0YYd8T4QvE5TgZaKJs9fzgj22FQHD7MyvpHIbsfSrj8YISLyJsbPBsfWN9x/9RahezRGlx1z9sbf50Hjx+xVVMoOMY1A/QDFckXHhaxIFRXaR31F8kLpVdIABGSfFzP5am+L2kcqhZmZYtQLleZwRpTP5dTEDODgZ2qoJN3pkCsqAPho1BYgDOMO+xIOd9NBPcKvJXWG8nmRYhIrBFiRmAD6TqbChApyTktjerr2wuomeI/4q9zcodGG2eNABkbbsBjzxVNszBBAFUvIpOoK5Lbnc4B8K7nJwOde1hxcMW16EUDbf7etYmm7Rb5NRbrT07I9przh8BX8NDoMiYDSlcakRTgIhCjUMknqx962bg/EVuIlkUFc5DKcZVlJDKcbZDAisJuuLJdCS3jDEujaW5DIBI9elaT8M+JazOmT4liuVz5TJggezRkn1atsr1SlKBSlKBSlKCt9ruJuDHawsVlnyWddzHEmO8cfzHIVf5mzg4NRHZHgcMzvKyiSGAm3t1c6xlTieYls6nZxpyeietQHbDjzQ390yAl0SNFzy8Idwo/qkdCf6RWldnuGi2toYBv3aBc+ZA3P1OTQdyqAAAMAbAD+1Z92m4CkatHIENpK2Yy3+wkc7xkn/ZOTsdtLbciMX+edUGWOBUXNxGGVWjlTKOCrBhkEEYII9qDCLiOXhcxVlL2rHQ8b76QeanPMH38qjrqN1ndEkBiIDxMwLHuzyAORqKnw7+hrVbvggnSWyk8UsKaoXJyZoG2TJPN0I0nrsD+asrt7Nu7mtydMtme8iYjOUb51x1GBnHoKDs4VcGBiwy5YAHWckgchkDbHoMb1MyzwXS6JBg9MnBBPVWHI1XsMuzhfdGDA+R3wcEHyr5jnVshTkjmORH0O9B330MtsCJP41udiSMgA9HXp/UNvQVZbbj7PZvau+QQHtJycskqYaKOQ9d1AV877A+Z4OG8XVgEfY4xnof8ASuGXhqxTrEQDBcal0nbQcZKj+UgZHkQcUHZxK6SLiNpdwjTHO8VwAOglOmUbdMMTjzFb1X5rv0LQwQbtJbFoicdGlBiPPquD75r9KUGU/Gxf41kf5Zl/fuj/AOGqX2blzKCDsQft/wBa0D42wExWjj8k5B9mjb/MCsw7LuVZf+8YfTURQW/iseqBwPNP/wAi1mtpMUKsObx5+oZv9etajOmUI6a4yfpIpP8AaspkOO5X9PeIfowwPsaD3Mzb+I77mvjP3pXPc3OgrkZzn6Yx+/OgluDXncyB+o3G2c+h9KuXwv7SKt9bxadAZHtvPODrj58sAMPrWd9/0UFj5DYfufpXdwOGXvF7rLXKuJI408TalbUBtyXbBJ2oP1XSvK2l1IrFSpYAlTzGRyPqK9aBSlKBSlKDB53FxxS5f8q3kK48wJYU+nWt4r8/8MzFxC8V9iJEnOdvkuUL/YCtl7U8YNtBNIq6jFE0mM4yR8q/VqCSvrbWuOo5VWJFweteFj2rS1le1uXnleJFkmuCmUUyZyD3a4iRcbE9OpwTUlxbSXypDA88HOD1H7EGrAhuKy90qXQBLWh1nHMwtgTr5nw4cDzQVTfinGLTilreJju7hcOfynkD7ghlNaRw2NWfSwyGBUg8iCCCKzLt9bN/2XDG+Wazllt8nckR/wCGxxyJjVD9akiKHZ1XkljLFe6IC7D5GyYz+2V/3ahhwBzN3ZHiHJhtkfqB6CpzhPERJNb6SUlETRNkAq+nSyNpz41wXU8iDyO9Td1dtG2qaHSN8PES6jlzUjXH/wAw25itxjtNeUR0m43pR7BpMksQVBIG2G8JwDnkc+1WLi1zqtVkGzRyI31Vxn9xt9ageFRH8PE3mv3ycj03ruiXUFjxtJMgz08GXIz54FYVeIOFxSX+kqWYzQLsR4RBH30jEEbjJiU/1jzrWqqHYC1U/iZyP4jTvHq/lQhcDyGV389vKrdnegpfxdjDcPwfm76PQPNtYwPTbNZH2ctSJQDjZmb6ZOP71qfxSmy1pHvszzt5aYlxj31yL/55532bXxsfJf7mgn7okQSsBkpob9pU3+nOsuv4NKq++kTMhPTJJwM+ekg+1X7jnEzCYgDjvSyNtnwlGycZGrBwcZHvUIsMYjeJ7m5mRmDaEjjiGscpNUrSkNsPlVfc0FUljcbuQgJwMDcnyBPM+wNWTg3w0vboArA0SnB7yclcj+kgsfbAq/fDS5gHEbiBYUUpGhRzl5MjOrMj7nmPKtaoMv4L8G4FGbueSdv0pmJB+xLH9x7VoHB+CW9qmi3hjiXroUDOPM8z9akKUClKUClKUClK+XkA5kD3NBh/xbjEfENSADvYzHJ698pUH3DBavU8x4hYnQcNdWoKHoHxkD/jFR/xf4ILiDvoiC8YIbB30ndW2/S2P3qO+DnEUnjkt3JDIe9jHXTITrXB/TKG+jCgkr64eSOa6toHl/H2ghZFG8c0WtQj5+UfxHUk8im/Ov7w21K3N0AQViS3hYjkZEibX9dJj+1WO84DOru9ncLAZd5VeLvFLcu8UB10vjnzB222397Ls8sMCwoxY6i7yOcs7HJZ2IHMk+woOThI/irVG+JCKIuJp1EsU5/+LCU//VWn8P4Z3ZyTk1lnxUkweKgc3is1HuWuAKojuwthFcJawzIsi/iyxVhkYa1+3iUGr5xjsOsatJZymEqMmN8vG2OgBOqM4H5Tj0NVL4TW5a+2+WCJnPvIVRfrhH+9bIy5BB5HY1a2ms7hJjb88cTnRpImEYikJmEwU/MYwg35aueQSM7+tSFnan8XaoOUaNK59WKqCfL81Rk4RbwrI+hRPOC+CRnRCBnG43xXhxnjUkV3K8LPGCEhLtFgqV1FiBJgrucAke4rWaffkr6Nq+G+9nrByJJppAfMNK5B/arTX5u7P8WuLAhrWRsD5oXJMb+mM+A+q451vnZjjkd7bR3EYIVxup5qw2ZTjqDkVzVTfireBHjXq1vKP3kt/wDQ1SOzJ3kH9P21f61Z/i2mq5U7+C2z765lB/bH9qqXZwHvD5ad/wBxQfXbBDiBv0yEY/qQ7/8AKK67Dg4XQ5JJG5HT0/avfjFkZVVRgEOG38hz+1dy8tuXSg8ux9oIuLW+CT3qTE555yrft4sfStnrIez2/FrMeUczH2IQD71r1ApSlApSlApSlB5zzBFLMcAVXOJX5lwMYUHI8/c+VdXaBzqUdAM1FYqj+dCCMgjBHmDzB86y69tn4XfK8XJiXt2PyknHeQN5Bh9xmtRqP45wiO6iMUoyOYI2KnowPQ8qC4dnuNxXkCzQnKtsQfmVh8yMOjA1J1g/BZLzhdwchtLkKZVRnicL8pkRPEjYONQ5eoGK0S3+JNoVJImDqPEiwysc9Qp0DUPXFQXSsP8AiPJ3vEpoQcg9wz+ghWUgehLyrj2NaBP25DJm2tLmVzy1p3Kg4/M0uCB7A1BcM4FpczzESXDnXI4GBqJ6dSFGFXPID1oPnsvwg2iSHWTJKQzkZGAowqZzvjLH3Y1YJO0DQKGbVKWOlIxuzuQdKL67H0ABJ2Fcziqp22t3OhsssUa+Jl5KHljWYtjcYh1Yx/NVFWt4WuJ5pJAiRSyd20yMWWOWZNKjJUatLxpkjlmvLjkxmmm75NMhbTNGejgAOPbO49CDVg7T8IxZxQGFbd+5EGpXQ/ipBgRBVTJeMHLlmAKj3NWvivZSG+lWZlmgmKhW0FNTaeWoEMjH/LrVtO52Qz/sZ2ZnuI2bSZVicoArAFiACoctjQpDDJGTjO1bZ2Q4GLO1SDIZhlnIGAXclmwDyGTt6V98I4dBYwiNPCudRLHLMx5knqa57zi5Y4TYefU/6VkRnxQ4dbS2cjzP3bwKZI3XGpTjlj8wbYYrIeD8WEAIkQszAHVHgry+XBwQQferT8TLpj3MHJH1yuc41d0U0qPPxMDVJtE1OqKpkc/LGpGpv/5HmTyrne0xOodseOJiZleLdnkheaGNpRGNTqvzAczt1OMnHXFVCPi9wpJiKSRMSULZ8IzyBAOR/wClal2asWtYFj15fOpypIBY88fyjkKzLtpbL+On20klX8Ph2ZR0XGdwa3aeMbliteU6hafhyTLfRvI699pbCqCMIMFuZOrcjc48q2asV+DN6Irt4Aq/xoy+o7uWjK7ajuRpblW1UidxtLV4zopSlVkpSlApSlB43NsrjxDlyPUVBcSsCmCDkE45cqsdec0KuMMM0FQpU9PwRTurFfvXK3BXHUH7VRGKccjQufM/vXY/DJP0/eum14Kx3ZtPoKCLER8qm7Pg66fGMsft/wBa7beyVN+Z8zXTQUqROY8tq/sUGo6cZztjGefp1FTN9w4mQ6Rs2+fXrXZw/hwQ6jux8uQoIfg/YSyt5e+jgVZdGnIJwPPAzt5bdKkuKN3SDuwF1Hc9alaiu0LDQo66s/tUEE7EnJOT5mv4aV843+laHJxLhsM6hZ41kUHIDDOD5jyNfzhnDoYBphiSMHnpUDPueZrvsgpcB86Ttt0/6VZE4VEPyD71BWTVG7e8BlaUXEMbSKyBZQgyy6MlWwN2BDEHGTyrXbjhMbDwjSehqJigKEg7Ef8AnNSYiY0tbTWdwoXwf4HI1z+MIxCsbJG362crnA8gF/c1sdc3D1IQZGM5P7101IjUaW1uU7KUpVZKUpQKUpQKUpQKUpQKUpQKUpQKUpQKrPF1fvCWBx+U9MVZqUFMpirZJaI3NQfpXM3B4+YyPuPvV2IOGDqatUfIZ54riThozktkeWK76BXyUHPAzX1SoFKUoFKUoFKUoP/Z"/>
          <p:cNvSpPr>
            <a:spLocks noChangeAspect="1" noChangeArrowheads="1"/>
          </p:cNvSpPr>
          <p:nvPr/>
        </p:nvSpPr>
        <p:spPr bwMode="auto">
          <a:xfrm>
            <a:off x="168540" y="-144463"/>
            <a:ext cx="3302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48" name="Picture 24" descr="Le handicap au travail"/>
          <p:cNvPicPr>
            <a:picLocks noChangeAspect="1" noChangeArrowheads="1"/>
          </p:cNvPicPr>
          <p:nvPr/>
        </p:nvPicPr>
        <p:blipFill>
          <a:blip r:embed="rId6" cstate="print"/>
          <a:srcRect/>
          <a:stretch>
            <a:fillRect/>
          </a:stretch>
        </p:blipFill>
        <p:spPr bwMode="auto">
          <a:xfrm>
            <a:off x="4643400" y="1785926"/>
            <a:ext cx="5030461" cy="2476494"/>
          </a:xfrm>
          <a:prstGeom prst="rect">
            <a:avLst/>
          </a:prstGeom>
          <a:noFill/>
        </p:spPr>
      </p:pic>
      <p:pic>
        <p:nvPicPr>
          <p:cNvPr id="1050" name="Picture 26" descr="https://encrypted-tbn1.gstatic.com/images?q=tbn:ANd9GcQ-H2M1C5oYAulOnqw_USS9odm2-f3dYcask7sRKgQ0BUXU6M2g"/>
          <p:cNvPicPr>
            <a:picLocks noChangeAspect="1" noChangeArrowheads="1"/>
          </p:cNvPicPr>
          <p:nvPr/>
        </p:nvPicPr>
        <p:blipFill>
          <a:blip r:embed="rId7" cstate="print"/>
          <a:srcRect/>
          <a:stretch>
            <a:fillRect/>
          </a:stretch>
        </p:blipFill>
        <p:spPr bwMode="auto">
          <a:xfrm>
            <a:off x="4643436" y="4286256"/>
            <a:ext cx="2321719" cy="2357454"/>
          </a:xfrm>
          <a:prstGeom prst="rect">
            <a:avLst/>
          </a:prstGeom>
          <a:noFill/>
        </p:spPr>
      </p:pic>
      <p:pic>
        <p:nvPicPr>
          <p:cNvPr id="1052" name="Picture 28" descr="https://encrypted-tbn1.gstatic.com/images?q=tbn:ANd9GcQ68VYiuKWzVR1Czah3FYl20iO29JAYULqyzqv9sFFiJBJ0RqRs"/>
          <p:cNvPicPr>
            <a:picLocks noChangeAspect="1" noChangeArrowheads="1"/>
          </p:cNvPicPr>
          <p:nvPr/>
        </p:nvPicPr>
        <p:blipFill>
          <a:blip r:embed="rId8" cstate="print"/>
          <a:srcRect/>
          <a:stretch>
            <a:fillRect/>
          </a:stretch>
        </p:blipFill>
        <p:spPr bwMode="auto">
          <a:xfrm>
            <a:off x="6965170" y="4429133"/>
            <a:ext cx="2744788" cy="2024065"/>
          </a:xfrm>
          <a:prstGeom prst="rect">
            <a:avLst/>
          </a:prstGeom>
          <a:noFill/>
        </p:spPr>
      </p:pic>
      <p:pic>
        <p:nvPicPr>
          <p:cNvPr id="1054" name="Picture 30" descr="https://encrypted-tbn1.gstatic.com/images?q=tbn:ANd9GcRebwwE9PhngxdIeuWsIZqKALKlcuk06EFfjHArCCxrQgyCGSxZwg"/>
          <p:cNvPicPr>
            <a:picLocks noChangeAspect="1" noChangeArrowheads="1"/>
          </p:cNvPicPr>
          <p:nvPr/>
        </p:nvPicPr>
        <p:blipFill>
          <a:blip r:embed="rId9" cstate="print"/>
          <a:srcRect/>
          <a:stretch>
            <a:fillRect/>
          </a:stretch>
        </p:blipFill>
        <p:spPr bwMode="auto">
          <a:xfrm>
            <a:off x="2553874" y="1214423"/>
            <a:ext cx="1702606" cy="184785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582594"/>
          </a:xfrm>
        </p:spPr>
        <p:txBody>
          <a:bodyPr>
            <a:noAutofit/>
          </a:bodyPr>
          <a:lstStyle/>
          <a:p>
            <a:r>
              <a:rPr lang="ar-SA" sz="2800" dirty="0" smtClean="0"/>
              <a:t>التحديات التي تواجهها الأقليات </a:t>
            </a:r>
            <a:r>
              <a:rPr lang="ar-SA" sz="2800" dirty="0" err="1" smtClean="0"/>
              <a:t>و</a:t>
            </a:r>
            <a:r>
              <a:rPr lang="ar-SA" sz="2800" dirty="0" smtClean="0"/>
              <a:t> المرأة و ذوي الاحتياجات الخاصة</a:t>
            </a:r>
            <a:endParaRPr lang="fr-FR" sz="2800" dirty="0"/>
          </a:p>
        </p:txBody>
      </p:sp>
      <p:sp>
        <p:nvSpPr>
          <p:cNvPr id="4" name="Rectangle 3"/>
          <p:cNvSpPr/>
          <p:nvPr/>
        </p:nvSpPr>
        <p:spPr>
          <a:xfrm>
            <a:off x="8048647" y="1714488"/>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الحكم المسبق</a:t>
            </a:r>
            <a:endParaRPr lang="fr-FR" b="1" dirty="0">
              <a:solidFill>
                <a:schemeClr val="accent1"/>
              </a:solidFill>
            </a:endParaRPr>
          </a:p>
        </p:txBody>
      </p:sp>
      <p:sp>
        <p:nvSpPr>
          <p:cNvPr id="5" name="Rectangle 4"/>
          <p:cNvSpPr/>
          <p:nvPr/>
        </p:nvSpPr>
        <p:spPr>
          <a:xfrm>
            <a:off x="8048647" y="1142984"/>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التميز</a:t>
            </a:r>
            <a:endParaRPr lang="fr-FR" b="1" dirty="0">
              <a:solidFill>
                <a:schemeClr val="accent1"/>
              </a:solidFill>
            </a:endParaRPr>
          </a:p>
        </p:txBody>
      </p:sp>
      <p:sp>
        <p:nvSpPr>
          <p:cNvPr id="6" name="Rectangle 5"/>
          <p:cNvSpPr/>
          <p:nvPr/>
        </p:nvSpPr>
        <p:spPr>
          <a:xfrm>
            <a:off x="8048647" y="2285992"/>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السقف الزجاجي</a:t>
            </a:r>
            <a:endParaRPr lang="fr-FR" b="1" dirty="0">
              <a:solidFill>
                <a:schemeClr val="accent1"/>
              </a:solidFill>
            </a:endParaRPr>
          </a:p>
        </p:txBody>
      </p:sp>
      <p:sp>
        <p:nvSpPr>
          <p:cNvPr id="7" name="Rectangle 6"/>
          <p:cNvSpPr/>
          <p:nvPr/>
        </p:nvSpPr>
        <p:spPr>
          <a:xfrm>
            <a:off x="8048647" y="2857496"/>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الجدران الزجاجية</a:t>
            </a:r>
            <a:endParaRPr lang="fr-FR" b="1" dirty="0">
              <a:solidFill>
                <a:schemeClr val="accent1"/>
              </a:solidFill>
            </a:endParaRPr>
          </a:p>
        </p:txBody>
      </p:sp>
      <p:sp>
        <p:nvSpPr>
          <p:cNvPr id="8" name="Rectangle 7"/>
          <p:cNvSpPr/>
          <p:nvPr/>
        </p:nvSpPr>
        <p:spPr>
          <a:xfrm>
            <a:off x="8048647" y="3429000"/>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حكم ضمن القوالب الجاهزة</a:t>
            </a:r>
            <a:endParaRPr lang="fr-FR" b="1" dirty="0">
              <a:solidFill>
                <a:schemeClr val="accent1"/>
              </a:solidFill>
            </a:endParaRPr>
          </a:p>
        </p:txBody>
      </p:sp>
      <p:sp>
        <p:nvSpPr>
          <p:cNvPr id="9" name="Rectangle 8"/>
          <p:cNvSpPr/>
          <p:nvPr/>
        </p:nvSpPr>
        <p:spPr>
          <a:xfrm>
            <a:off x="8048647" y="4000504"/>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الفر دانية</a:t>
            </a:r>
            <a:endParaRPr lang="fr-FR" b="1" dirty="0">
              <a:solidFill>
                <a:schemeClr val="accent1"/>
              </a:solidFill>
            </a:endParaRPr>
          </a:p>
        </p:txBody>
      </p:sp>
      <p:sp>
        <p:nvSpPr>
          <p:cNvPr id="10" name="Rectangle 9"/>
          <p:cNvSpPr/>
          <p:nvPr/>
        </p:nvSpPr>
        <p:spPr>
          <a:xfrm>
            <a:off x="8048647" y="4572008"/>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الثقافة الثنائية</a:t>
            </a:r>
            <a:endParaRPr lang="fr-FR" b="1" dirty="0">
              <a:solidFill>
                <a:schemeClr val="accent1"/>
              </a:solidFill>
            </a:endParaRPr>
          </a:p>
        </p:txBody>
      </p:sp>
      <p:sp>
        <p:nvSpPr>
          <p:cNvPr id="11" name="Rectangle 10"/>
          <p:cNvSpPr/>
          <p:nvPr/>
        </p:nvSpPr>
        <p:spPr>
          <a:xfrm>
            <a:off x="8048647" y="5143512"/>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صراع الأدوار</a:t>
            </a:r>
            <a:endParaRPr lang="fr-FR" b="1" dirty="0">
              <a:solidFill>
                <a:schemeClr val="accent1"/>
              </a:solidFill>
            </a:endParaRPr>
          </a:p>
        </p:txBody>
      </p:sp>
      <p:sp>
        <p:nvSpPr>
          <p:cNvPr id="12" name="Rectangle 11"/>
          <p:cNvSpPr/>
          <p:nvPr/>
        </p:nvSpPr>
        <p:spPr>
          <a:xfrm>
            <a:off x="8048647" y="5715016"/>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تضخيم الأدوار</a:t>
            </a:r>
            <a:endParaRPr lang="fr-FR" b="1" dirty="0">
              <a:solidFill>
                <a:schemeClr val="accent1"/>
              </a:solidFill>
            </a:endParaRPr>
          </a:p>
        </p:txBody>
      </p:sp>
      <p:sp>
        <p:nvSpPr>
          <p:cNvPr id="13" name="Rectangle 12"/>
          <p:cNvSpPr/>
          <p:nvPr/>
        </p:nvSpPr>
        <p:spPr>
          <a:xfrm>
            <a:off x="8048647" y="6286520"/>
            <a:ext cx="1547823" cy="50006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accent1"/>
                </a:solidFill>
              </a:rPr>
              <a:t>التحرش الجنسي</a:t>
            </a:r>
            <a:endParaRPr lang="fr-FR" b="1" dirty="0">
              <a:solidFill>
                <a:schemeClr val="accent1"/>
              </a:solidFill>
            </a:endParaRPr>
          </a:p>
        </p:txBody>
      </p:sp>
      <p:sp>
        <p:nvSpPr>
          <p:cNvPr id="14" name="Rectangle 13"/>
          <p:cNvSpPr/>
          <p:nvPr/>
        </p:nvSpPr>
        <p:spPr>
          <a:xfrm>
            <a:off x="6191259" y="1714488"/>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Prejudice</a:t>
            </a:r>
            <a:endParaRPr lang="fr-FR" dirty="0"/>
          </a:p>
        </p:txBody>
      </p:sp>
      <p:sp>
        <p:nvSpPr>
          <p:cNvPr id="15" name="Rectangle 14"/>
          <p:cNvSpPr/>
          <p:nvPr/>
        </p:nvSpPr>
        <p:spPr>
          <a:xfrm>
            <a:off x="6191259" y="1142984"/>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Discrimination</a:t>
            </a:r>
            <a:endParaRPr lang="fr-FR" dirty="0"/>
          </a:p>
        </p:txBody>
      </p:sp>
      <p:sp>
        <p:nvSpPr>
          <p:cNvPr id="16" name="Rectangle 15"/>
          <p:cNvSpPr/>
          <p:nvPr/>
        </p:nvSpPr>
        <p:spPr>
          <a:xfrm>
            <a:off x="6191259" y="2285992"/>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Glass </a:t>
            </a:r>
            <a:r>
              <a:rPr lang="fr-FR" dirty="0" err="1" smtClean="0"/>
              <a:t>Ceiling</a:t>
            </a:r>
            <a:endParaRPr lang="fr-FR" dirty="0"/>
          </a:p>
        </p:txBody>
      </p:sp>
      <p:sp>
        <p:nvSpPr>
          <p:cNvPr id="17" name="Rectangle 16"/>
          <p:cNvSpPr/>
          <p:nvPr/>
        </p:nvSpPr>
        <p:spPr>
          <a:xfrm>
            <a:off x="6191259" y="2857496"/>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Glass </a:t>
            </a:r>
            <a:r>
              <a:rPr lang="fr-FR" dirty="0" err="1" smtClean="0"/>
              <a:t>Walls</a:t>
            </a:r>
            <a:endParaRPr lang="fr-FR" dirty="0"/>
          </a:p>
        </p:txBody>
      </p:sp>
      <p:sp>
        <p:nvSpPr>
          <p:cNvPr id="18" name="Rectangle 17"/>
          <p:cNvSpPr/>
          <p:nvPr/>
        </p:nvSpPr>
        <p:spPr>
          <a:xfrm>
            <a:off x="6191259" y="3429000"/>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Stereotype</a:t>
            </a:r>
            <a:endParaRPr lang="fr-FR" dirty="0"/>
          </a:p>
        </p:txBody>
      </p:sp>
      <p:sp>
        <p:nvSpPr>
          <p:cNvPr id="19" name="Rectangle 18"/>
          <p:cNvSpPr/>
          <p:nvPr/>
        </p:nvSpPr>
        <p:spPr>
          <a:xfrm>
            <a:off x="6191259" y="4000504"/>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Tokenism</a:t>
            </a:r>
            <a:endParaRPr lang="fr-FR" dirty="0"/>
          </a:p>
        </p:txBody>
      </p:sp>
      <p:sp>
        <p:nvSpPr>
          <p:cNvPr id="20" name="Rectangle 19"/>
          <p:cNvSpPr/>
          <p:nvPr/>
        </p:nvSpPr>
        <p:spPr>
          <a:xfrm>
            <a:off x="6191259" y="4572008"/>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Biculturalism</a:t>
            </a:r>
            <a:endParaRPr lang="fr-FR" dirty="0"/>
          </a:p>
        </p:txBody>
      </p:sp>
      <p:sp>
        <p:nvSpPr>
          <p:cNvPr id="21" name="Rectangle 20"/>
          <p:cNvSpPr/>
          <p:nvPr/>
        </p:nvSpPr>
        <p:spPr>
          <a:xfrm>
            <a:off x="6191259" y="5143512"/>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Role</a:t>
            </a:r>
            <a:r>
              <a:rPr lang="fr-FR" dirty="0" smtClean="0"/>
              <a:t> </a:t>
            </a:r>
            <a:r>
              <a:rPr lang="fr-FR" dirty="0" err="1" smtClean="0"/>
              <a:t>conflict</a:t>
            </a:r>
            <a:endParaRPr lang="fr-FR" dirty="0"/>
          </a:p>
        </p:txBody>
      </p:sp>
      <p:sp>
        <p:nvSpPr>
          <p:cNvPr id="22" name="Rectangle 21"/>
          <p:cNvSpPr/>
          <p:nvPr/>
        </p:nvSpPr>
        <p:spPr>
          <a:xfrm>
            <a:off x="6191259" y="5715016"/>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Role</a:t>
            </a:r>
            <a:r>
              <a:rPr lang="fr-FR" dirty="0" smtClean="0"/>
              <a:t> </a:t>
            </a:r>
            <a:r>
              <a:rPr lang="fr-FR" dirty="0" err="1" smtClean="0"/>
              <a:t>Overload</a:t>
            </a:r>
            <a:endParaRPr lang="fr-FR" dirty="0"/>
          </a:p>
        </p:txBody>
      </p:sp>
      <p:sp>
        <p:nvSpPr>
          <p:cNvPr id="23" name="Rectangle 22"/>
          <p:cNvSpPr/>
          <p:nvPr/>
        </p:nvSpPr>
        <p:spPr>
          <a:xfrm>
            <a:off x="6191259" y="6286520"/>
            <a:ext cx="170260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Sexual</a:t>
            </a:r>
            <a:r>
              <a:rPr lang="fr-FR" dirty="0" smtClean="0"/>
              <a:t> </a:t>
            </a:r>
            <a:r>
              <a:rPr lang="fr-FR" dirty="0" err="1" smtClean="0"/>
              <a:t>harassment</a:t>
            </a:r>
            <a:endParaRPr lang="fr-FR" dirty="0"/>
          </a:p>
        </p:txBody>
      </p:sp>
      <p:sp>
        <p:nvSpPr>
          <p:cNvPr id="24" name="Rectangle 23"/>
          <p:cNvSpPr/>
          <p:nvPr/>
        </p:nvSpPr>
        <p:spPr>
          <a:xfrm>
            <a:off x="154748" y="1714488"/>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إصدار أحكام عن الناس أو على السلوك عادة خاطئة</a:t>
            </a:r>
            <a:endParaRPr lang="fr-FR" b="1" dirty="0">
              <a:solidFill>
                <a:schemeClr val="tx1"/>
              </a:solidFill>
            </a:endParaRPr>
          </a:p>
        </p:txBody>
      </p:sp>
      <p:sp>
        <p:nvSpPr>
          <p:cNvPr id="25" name="Rectangle 24"/>
          <p:cNvSpPr/>
          <p:nvPr/>
        </p:nvSpPr>
        <p:spPr>
          <a:xfrm>
            <a:off x="154748" y="1142984"/>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 </a:t>
            </a:r>
            <a:r>
              <a:rPr lang="ar-SA" b="1" dirty="0" smtClean="0">
                <a:solidFill>
                  <a:schemeClr val="tx1"/>
                </a:solidFill>
              </a:rPr>
              <a:t>هو اختلاف في العمر والجنس والعرق والأقليات والدين يؤدي إلى التمييز في الأجور و التمييز الوظيفي </a:t>
            </a:r>
            <a:endParaRPr lang="fr-FR" b="1" dirty="0">
              <a:solidFill>
                <a:schemeClr val="tx1"/>
              </a:solidFill>
            </a:endParaRPr>
          </a:p>
        </p:txBody>
      </p:sp>
      <p:sp>
        <p:nvSpPr>
          <p:cNvPr id="26" name="Rectangle 25"/>
          <p:cNvSpPr/>
          <p:nvPr/>
        </p:nvSpPr>
        <p:spPr>
          <a:xfrm>
            <a:off x="154748" y="2285992"/>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 وهو حاجز غير مرئي يمنع النساء من الارتقاء في السلم الهرمي</a:t>
            </a:r>
            <a:endParaRPr lang="fr-FR" b="1" dirty="0">
              <a:solidFill>
                <a:schemeClr val="tx1"/>
              </a:solidFill>
            </a:endParaRPr>
          </a:p>
        </p:txBody>
      </p:sp>
      <p:sp>
        <p:nvSpPr>
          <p:cNvPr id="27" name="Rectangle 26"/>
          <p:cNvSpPr/>
          <p:nvPr/>
        </p:nvSpPr>
        <p:spPr>
          <a:xfrm>
            <a:off x="154748" y="2857496"/>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هم حواجز غير مرئية أفقية على عكس السقوف تمنع الأقليات من التمتع بنفس المزايا المتاحة في نفس الموقع الوظيفي للآخرين  </a:t>
            </a:r>
            <a:r>
              <a:rPr lang="ar-SA" b="1" dirty="0" smtClean="0"/>
              <a:t> </a:t>
            </a:r>
            <a:endParaRPr lang="fr-FR" b="1" dirty="0"/>
          </a:p>
        </p:txBody>
      </p:sp>
      <p:sp>
        <p:nvSpPr>
          <p:cNvPr id="28" name="Rectangle 27"/>
          <p:cNvSpPr/>
          <p:nvPr/>
        </p:nvSpPr>
        <p:spPr>
          <a:xfrm>
            <a:off x="154748" y="3429000"/>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هي صور نمطية غير موضوعية مبنية على قناعات جاهزة من الصعب معرفة مأتاها </a:t>
            </a:r>
            <a:endParaRPr lang="fr-FR" b="1" dirty="0">
              <a:solidFill>
                <a:schemeClr val="tx1"/>
              </a:solidFill>
            </a:endParaRPr>
          </a:p>
        </p:txBody>
      </p:sp>
      <p:sp>
        <p:nvSpPr>
          <p:cNvPr id="29" name="Rectangle 28"/>
          <p:cNvSpPr/>
          <p:nvPr/>
        </p:nvSpPr>
        <p:spPr>
          <a:xfrm>
            <a:off x="154748" y="4000504"/>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تشير هذه الحالة إلى كون الفرد عظوا من مجموعة قليلة جدا داخل المنظمة بحيث يكون مهما جدا أو غير مهم على الإطلاق</a:t>
            </a:r>
            <a:endParaRPr lang="fr-FR" b="1" dirty="0">
              <a:solidFill>
                <a:schemeClr val="tx1"/>
              </a:solidFill>
            </a:endParaRPr>
          </a:p>
        </p:txBody>
      </p:sp>
      <p:sp>
        <p:nvSpPr>
          <p:cNvPr id="30" name="Rectangle 29"/>
          <p:cNvSpPr/>
          <p:nvPr/>
        </p:nvSpPr>
        <p:spPr>
          <a:xfrm>
            <a:off x="154748" y="4572008"/>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اضطرار الفرد لتقمص ثقافة الأكثرية بهدف النجاح </a:t>
            </a:r>
            <a:r>
              <a:rPr lang="ar-SA" b="1" dirty="0" err="1" smtClean="0">
                <a:solidFill>
                  <a:schemeClr val="tx1"/>
                </a:solidFill>
              </a:rPr>
              <a:t>و</a:t>
            </a:r>
            <a:r>
              <a:rPr lang="ar-SA" b="1" dirty="0" smtClean="0">
                <a:solidFill>
                  <a:schemeClr val="tx1"/>
                </a:solidFill>
              </a:rPr>
              <a:t> لكن سرعان ما تتضارب مع ثقافته الأصلية </a:t>
            </a:r>
            <a:r>
              <a:rPr lang="ar-SA" b="1" dirty="0" err="1" smtClean="0">
                <a:solidFill>
                  <a:schemeClr val="tx1"/>
                </a:solidFill>
              </a:rPr>
              <a:t>و</a:t>
            </a:r>
            <a:r>
              <a:rPr lang="ar-SA" b="1" dirty="0" smtClean="0">
                <a:solidFill>
                  <a:schemeClr val="tx1"/>
                </a:solidFill>
              </a:rPr>
              <a:t> ينشأ عنها ضغوط </a:t>
            </a:r>
            <a:r>
              <a:rPr lang="ar-SA" b="1" dirty="0" err="1" smtClean="0">
                <a:solidFill>
                  <a:schemeClr val="tx1"/>
                </a:solidFill>
              </a:rPr>
              <a:t>و</a:t>
            </a:r>
            <a:r>
              <a:rPr lang="ar-SA" b="1" dirty="0" smtClean="0">
                <a:solidFill>
                  <a:schemeClr val="tx1"/>
                </a:solidFill>
              </a:rPr>
              <a:t> مشاكل نفسية</a:t>
            </a:r>
            <a:endParaRPr lang="fr-FR" b="1" dirty="0">
              <a:solidFill>
                <a:schemeClr val="tx1"/>
              </a:solidFill>
            </a:endParaRPr>
          </a:p>
        </p:txBody>
      </p:sp>
      <p:sp>
        <p:nvSpPr>
          <p:cNvPr id="31" name="Rectangle 30"/>
          <p:cNvSpPr/>
          <p:nvPr/>
        </p:nvSpPr>
        <p:spPr>
          <a:xfrm>
            <a:off x="154748" y="5143512"/>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يحصل هذا عندما يشغل الفرد منصبا يقوم فيه بدورين متناقضين</a:t>
            </a:r>
            <a:endParaRPr lang="fr-FR" b="1" dirty="0">
              <a:solidFill>
                <a:schemeClr val="tx1"/>
              </a:solidFill>
            </a:endParaRPr>
          </a:p>
        </p:txBody>
      </p:sp>
      <p:sp>
        <p:nvSpPr>
          <p:cNvPr id="32" name="Rectangle 31"/>
          <p:cNvSpPr/>
          <p:nvPr/>
        </p:nvSpPr>
        <p:spPr>
          <a:xfrm>
            <a:off x="154748" y="5715016"/>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يجبر الفرد على القيام بعمل يتجاوز متطلبات الوظيفة وذلك لأنه ينتمي إلى أقلية في المنظمة</a:t>
            </a:r>
            <a:endParaRPr lang="fr-FR" b="1" dirty="0">
              <a:solidFill>
                <a:schemeClr val="tx1"/>
              </a:solidFill>
            </a:endParaRPr>
          </a:p>
        </p:txBody>
      </p:sp>
      <p:sp>
        <p:nvSpPr>
          <p:cNvPr id="33" name="Rectangle 32"/>
          <p:cNvSpPr/>
          <p:nvPr/>
        </p:nvSpPr>
        <p:spPr>
          <a:xfrm>
            <a:off x="154748" y="6286520"/>
            <a:ext cx="5881729" cy="50006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solidFill>
                  <a:schemeClr val="tx1"/>
                </a:solidFill>
              </a:rPr>
              <a:t>مصطلح "التحرش الجنسي" يعني تجاوز </a:t>
            </a:r>
            <a:r>
              <a:rPr lang="ar-SA" b="1" dirty="0" err="1" smtClean="0">
                <a:solidFill>
                  <a:schemeClr val="tx1"/>
                </a:solidFill>
              </a:rPr>
              <a:t>و</a:t>
            </a:r>
            <a:r>
              <a:rPr lang="ar-SA" b="1" dirty="0" smtClean="0">
                <a:solidFill>
                  <a:schemeClr val="tx1"/>
                </a:solidFill>
              </a:rPr>
              <a:t> تطاول لفظي </a:t>
            </a:r>
            <a:r>
              <a:rPr lang="ar-SA" b="1" dirty="0" err="1" smtClean="0">
                <a:solidFill>
                  <a:schemeClr val="tx1"/>
                </a:solidFill>
              </a:rPr>
              <a:t>و</a:t>
            </a:r>
            <a:r>
              <a:rPr lang="ar-SA" b="1" dirty="0" smtClean="0">
                <a:solidFill>
                  <a:schemeClr val="tx1"/>
                </a:solidFill>
              </a:rPr>
              <a:t> سلوكي ذو طابع جنسي موجه بشكل خاص للموظفات في مكان العمل</a:t>
            </a:r>
            <a:endParaRPr lang="fr-FR" b="1"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كيفية تطوير الوعي بالتنوع </a:t>
            </a:r>
            <a:endParaRPr lang="fr-FR" dirty="0"/>
          </a:p>
        </p:txBody>
      </p:sp>
      <p:sp>
        <p:nvSpPr>
          <p:cNvPr id="4" name="Rectangle à coins arrondis 3"/>
          <p:cNvSpPr/>
          <p:nvPr/>
        </p:nvSpPr>
        <p:spPr>
          <a:xfrm>
            <a:off x="5339956" y="1428736"/>
            <a:ext cx="4411297" cy="214314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accent1"/>
                </a:solidFill>
              </a:rPr>
              <a:t>يعتبر الفهم سلوك أولي تجاه التنوع </a:t>
            </a:r>
            <a:r>
              <a:rPr lang="ar-SA" sz="2000" b="1" dirty="0" err="1" smtClean="0">
                <a:solidFill>
                  <a:schemeClr val="accent1"/>
                </a:solidFill>
              </a:rPr>
              <a:t>و</a:t>
            </a:r>
            <a:r>
              <a:rPr lang="ar-SA" sz="2000" b="1" dirty="0" smtClean="0">
                <a:solidFill>
                  <a:schemeClr val="accent1"/>
                </a:solidFill>
              </a:rPr>
              <a:t> التعدد الثقافي </a:t>
            </a:r>
            <a:r>
              <a:rPr lang="ar-SA" sz="2000" b="1" dirty="0" err="1" smtClean="0">
                <a:solidFill>
                  <a:schemeClr val="accent1"/>
                </a:solidFill>
              </a:rPr>
              <a:t>و</a:t>
            </a:r>
            <a:r>
              <a:rPr lang="ar-SA" sz="2000" b="1" dirty="0" smtClean="0">
                <a:solidFill>
                  <a:schemeClr val="accent1"/>
                </a:solidFill>
              </a:rPr>
              <a:t> يندرج في إطاره ممارسة المدراء أولا لمبدأ تكافؤ الفرص </a:t>
            </a:r>
            <a:r>
              <a:rPr lang="ar-SA" sz="2000" b="1" dirty="0" err="1" smtClean="0">
                <a:solidFill>
                  <a:schemeClr val="accent1"/>
                </a:solidFill>
              </a:rPr>
              <a:t>و</a:t>
            </a:r>
            <a:r>
              <a:rPr lang="ar-SA" sz="2000" b="1" dirty="0" smtClean="0">
                <a:solidFill>
                  <a:schemeClr val="accent1"/>
                </a:solidFill>
              </a:rPr>
              <a:t> عدم التطرف أو التحيز وهي أمور </a:t>
            </a:r>
            <a:r>
              <a:rPr lang="ar-SA" sz="2000" b="1" dirty="0" err="1" smtClean="0">
                <a:solidFill>
                  <a:schemeClr val="accent1"/>
                </a:solidFill>
              </a:rPr>
              <a:t>ينص</a:t>
            </a:r>
            <a:r>
              <a:rPr lang="ar-SA" sz="2000" b="1" dirty="0" smtClean="0">
                <a:solidFill>
                  <a:schemeClr val="accent1"/>
                </a:solidFill>
              </a:rPr>
              <a:t> عليها القانون </a:t>
            </a:r>
            <a:r>
              <a:rPr lang="ar-SA" sz="2000" b="1" dirty="0" err="1" smtClean="0">
                <a:solidFill>
                  <a:schemeClr val="accent1"/>
                </a:solidFill>
              </a:rPr>
              <a:t>و</a:t>
            </a:r>
            <a:r>
              <a:rPr lang="ar-SA" sz="2000" b="1" dirty="0" smtClean="0">
                <a:solidFill>
                  <a:schemeClr val="accent1"/>
                </a:solidFill>
              </a:rPr>
              <a:t> لكن يجب أن تتولد القناعة </a:t>
            </a:r>
            <a:r>
              <a:rPr lang="ar-SA" sz="2000" b="1" dirty="0" err="1" smtClean="0">
                <a:solidFill>
                  <a:schemeClr val="accent1"/>
                </a:solidFill>
              </a:rPr>
              <a:t>بها</a:t>
            </a:r>
            <a:r>
              <a:rPr lang="ar-SA" sz="2000" b="1" dirty="0" smtClean="0">
                <a:solidFill>
                  <a:schemeClr val="accent1"/>
                </a:solidFill>
              </a:rPr>
              <a:t> عند هؤلاء المدراء </a:t>
            </a:r>
            <a:r>
              <a:rPr lang="ar-SA" sz="2000" b="1" dirty="0" err="1" smtClean="0">
                <a:solidFill>
                  <a:schemeClr val="accent1"/>
                </a:solidFill>
              </a:rPr>
              <a:t>و</a:t>
            </a:r>
            <a:r>
              <a:rPr lang="ar-SA" sz="2000" b="1" dirty="0" smtClean="0">
                <a:solidFill>
                  <a:schemeClr val="accent1"/>
                </a:solidFill>
              </a:rPr>
              <a:t> من ثم ترجمتها في مكان العمل عن طريق الاعتراف بالأخلاقيات الثقافية   </a:t>
            </a:r>
            <a:endParaRPr lang="fr-FR" sz="2000" b="1" dirty="0">
              <a:solidFill>
                <a:schemeClr val="accent1"/>
              </a:solidFill>
            </a:endParaRPr>
          </a:p>
        </p:txBody>
      </p:sp>
      <p:sp>
        <p:nvSpPr>
          <p:cNvPr id="5" name="Rectangle à coins arrondis 4"/>
          <p:cNvSpPr/>
          <p:nvPr/>
        </p:nvSpPr>
        <p:spPr>
          <a:xfrm>
            <a:off x="5339956" y="4214818"/>
            <a:ext cx="4411297" cy="214314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accent1"/>
                </a:solidFill>
              </a:rPr>
              <a:t>الجميع لديه حاسة السمع ولكن الجميع قد لا  يعرف الاستماع أو الاستماع بعناية</a:t>
            </a:r>
          </a:p>
          <a:p>
            <a:pPr algn="ctr"/>
            <a:r>
              <a:rPr lang="ar-SA" sz="2000" b="1" dirty="0" smtClean="0">
                <a:solidFill>
                  <a:schemeClr val="accent1"/>
                </a:solidFill>
              </a:rPr>
              <a:t> تلبية حاجيات الموظفين  في الحاضر </a:t>
            </a:r>
          </a:p>
          <a:p>
            <a:pPr algn="ctr"/>
            <a:r>
              <a:rPr lang="ar-SA" sz="2000" b="1" dirty="0" smtClean="0">
                <a:solidFill>
                  <a:schemeClr val="accent1"/>
                </a:solidFill>
              </a:rPr>
              <a:t>والمستقبل</a:t>
            </a:r>
          </a:p>
          <a:p>
            <a:pPr algn="ctr"/>
            <a:r>
              <a:rPr lang="ar-SA" sz="2000" b="1" dirty="0" smtClean="0">
                <a:solidFill>
                  <a:schemeClr val="accent1"/>
                </a:solidFill>
              </a:rPr>
              <a:t>وضع نفسك في مكان الآخرين وعيش حزنهم </a:t>
            </a:r>
            <a:r>
              <a:rPr lang="ar-SA" sz="2000" b="1" dirty="0" err="1" smtClean="0">
                <a:solidFill>
                  <a:schemeClr val="accent1"/>
                </a:solidFill>
              </a:rPr>
              <a:t>و</a:t>
            </a:r>
            <a:r>
              <a:rPr lang="ar-SA" sz="2000" b="1" dirty="0" smtClean="0">
                <a:solidFill>
                  <a:schemeClr val="accent1"/>
                </a:solidFill>
              </a:rPr>
              <a:t> الرفع من معنوياتهم</a:t>
            </a:r>
          </a:p>
          <a:p>
            <a:pPr algn="ctr"/>
            <a:endParaRPr lang="fr-FR" sz="2000" b="1" dirty="0">
              <a:solidFill>
                <a:schemeClr val="accent1"/>
              </a:solidFill>
            </a:endParaRPr>
          </a:p>
        </p:txBody>
      </p:sp>
      <p:sp>
        <p:nvSpPr>
          <p:cNvPr id="6" name="Ellipse 5"/>
          <p:cNvSpPr/>
          <p:nvPr/>
        </p:nvSpPr>
        <p:spPr>
          <a:xfrm>
            <a:off x="3250394" y="1714488"/>
            <a:ext cx="1934779" cy="192882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1"/>
                </a:solidFill>
              </a:rPr>
              <a:t>الفهم</a:t>
            </a:r>
            <a:endParaRPr lang="fr-FR" sz="2800" b="1" dirty="0">
              <a:solidFill>
                <a:schemeClr val="accent1"/>
              </a:solidFill>
            </a:endParaRPr>
          </a:p>
        </p:txBody>
      </p:sp>
      <p:sp>
        <p:nvSpPr>
          <p:cNvPr id="7" name="Ellipse 6"/>
          <p:cNvSpPr/>
          <p:nvPr/>
        </p:nvSpPr>
        <p:spPr>
          <a:xfrm>
            <a:off x="3250394" y="4429132"/>
            <a:ext cx="1934779" cy="192882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1"/>
                </a:solidFill>
              </a:rPr>
              <a:t>الصبر و الاحساس بالآخر</a:t>
            </a:r>
            <a:endParaRPr lang="fr-FR" sz="2800" b="1" dirty="0">
              <a:solidFill>
                <a:schemeClr val="accent1"/>
              </a:solidFill>
            </a:endParaRPr>
          </a:p>
        </p:txBody>
      </p:sp>
      <p:sp>
        <p:nvSpPr>
          <p:cNvPr id="8" name="Triangle isocèle 7"/>
          <p:cNvSpPr/>
          <p:nvPr/>
        </p:nvSpPr>
        <p:spPr>
          <a:xfrm>
            <a:off x="0" y="1714488"/>
            <a:ext cx="3482568" cy="1928826"/>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solidFill>
                  <a:schemeClr val="accent1"/>
                </a:solidFill>
              </a:rPr>
              <a:t>Understanding</a:t>
            </a:r>
            <a:endParaRPr lang="fr-FR" dirty="0">
              <a:solidFill>
                <a:schemeClr val="accent1"/>
              </a:solidFill>
            </a:endParaRPr>
          </a:p>
        </p:txBody>
      </p:sp>
      <p:sp>
        <p:nvSpPr>
          <p:cNvPr id="10" name="Triangle isocèle 9"/>
          <p:cNvSpPr/>
          <p:nvPr/>
        </p:nvSpPr>
        <p:spPr>
          <a:xfrm>
            <a:off x="-35" y="4429132"/>
            <a:ext cx="3482568" cy="1928826"/>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solidFill>
                  <a:schemeClr val="accent1"/>
                </a:solidFill>
              </a:rPr>
              <a:t>Empathiy</a:t>
            </a:r>
            <a:endParaRPr lang="fr-FR" dirty="0">
              <a:solidFill>
                <a:schemeClr val="accent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كيفية تطوير الوعي بالتنوع </a:t>
            </a:r>
            <a:endParaRPr lang="fr-FR" dirty="0"/>
          </a:p>
        </p:txBody>
      </p:sp>
      <p:sp>
        <p:nvSpPr>
          <p:cNvPr id="4" name="Rectangle à coins arrondis 3"/>
          <p:cNvSpPr/>
          <p:nvPr/>
        </p:nvSpPr>
        <p:spPr>
          <a:xfrm>
            <a:off x="5339956" y="1428736"/>
            <a:ext cx="4411297" cy="214314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accent1"/>
                </a:solidFill>
              </a:rPr>
              <a:t>حسن النية والثقة المتبادلة هما أهم ركائز التنوع الثقافي. </a:t>
            </a:r>
          </a:p>
          <a:p>
            <a:pPr algn="ctr"/>
            <a:r>
              <a:rPr lang="ar-SA" sz="2000" b="1" dirty="0" smtClean="0">
                <a:solidFill>
                  <a:schemeClr val="accent1"/>
                </a:solidFill>
              </a:rPr>
              <a:t>التسامح يجعل بيئة العمل أكثر سلاسة وأسهل مما كانت عليه و يمكن الموظفين من تحقيق نتائج أفضل في المنظمة</a:t>
            </a:r>
            <a:endParaRPr lang="fr-FR" sz="2000" b="1" dirty="0">
              <a:solidFill>
                <a:schemeClr val="accent1"/>
              </a:solidFill>
            </a:endParaRPr>
          </a:p>
        </p:txBody>
      </p:sp>
      <p:sp>
        <p:nvSpPr>
          <p:cNvPr id="5" name="Rectangle à coins arrondis 4"/>
          <p:cNvSpPr/>
          <p:nvPr/>
        </p:nvSpPr>
        <p:spPr>
          <a:xfrm>
            <a:off x="5339956" y="4214818"/>
            <a:ext cx="4411297" cy="214314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accent1"/>
                </a:solidFill>
              </a:rPr>
              <a:t>التواصل هو جانب مهم جدا في حياة </a:t>
            </a:r>
          </a:p>
          <a:p>
            <a:pPr algn="ctr"/>
            <a:r>
              <a:rPr lang="ar-SA" sz="2000" b="1" dirty="0" smtClean="0">
                <a:solidFill>
                  <a:schemeClr val="accent1"/>
                </a:solidFill>
              </a:rPr>
              <a:t>المنظمة.</a:t>
            </a:r>
          </a:p>
          <a:p>
            <a:pPr algn="ctr"/>
            <a:r>
              <a:rPr lang="ar-SA" sz="2000" b="1" dirty="0" smtClean="0">
                <a:solidFill>
                  <a:schemeClr val="accent1"/>
                </a:solidFill>
              </a:rPr>
              <a:t>الحصول على المعلومات والمعارف،</a:t>
            </a:r>
          </a:p>
          <a:p>
            <a:pPr algn="ctr"/>
            <a:r>
              <a:rPr lang="ar-SA" sz="2000" b="1" dirty="0" smtClean="0">
                <a:solidFill>
                  <a:schemeClr val="accent1"/>
                </a:solidFill>
              </a:rPr>
              <a:t>وضع معيار مشترك للفهم. </a:t>
            </a:r>
          </a:p>
          <a:p>
            <a:pPr algn="ctr"/>
            <a:r>
              <a:rPr lang="ar-SA" sz="2000" b="1" dirty="0" smtClean="0">
                <a:solidFill>
                  <a:schemeClr val="accent1"/>
                </a:solidFill>
              </a:rPr>
              <a:t>إنشاء علاقة للتفاعل</a:t>
            </a:r>
          </a:p>
          <a:p>
            <a:pPr algn="ctr"/>
            <a:r>
              <a:rPr lang="ar-SA" sz="2000" b="1" dirty="0" smtClean="0">
                <a:solidFill>
                  <a:schemeClr val="accent1"/>
                </a:solidFill>
              </a:rPr>
              <a:t>إعطاء الهوية</a:t>
            </a:r>
            <a:endParaRPr lang="ar-SA" sz="2000" b="1" dirty="0">
              <a:solidFill>
                <a:schemeClr val="accent1"/>
              </a:solidFill>
            </a:endParaRPr>
          </a:p>
        </p:txBody>
      </p:sp>
      <p:sp>
        <p:nvSpPr>
          <p:cNvPr id="6" name="Ellipse 5"/>
          <p:cNvSpPr/>
          <p:nvPr/>
        </p:nvSpPr>
        <p:spPr>
          <a:xfrm>
            <a:off x="3250394" y="1714488"/>
            <a:ext cx="1934779" cy="192882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1"/>
                </a:solidFill>
              </a:rPr>
              <a:t>التسامح</a:t>
            </a:r>
            <a:endParaRPr lang="fr-FR" sz="2800" b="1" dirty="0">
              <a:solidFill>
                <a:schemeClr val="accent1"/>
              </a:solidFill>
            </a:endParaRPr>
          </a:p>
        </p:txBody>
      </p:sp>
      <p:sp>
        <p:nvSpPr>
          <p:cNvPr id="7" name="Ellipse 6"/>
          <p:cNvSpPr/>
          <p:nvPr/>
        </p:nvSpPr>
        <p:spPr>
          <a:xfrm>
            <a:off x="3250394" y="4429132"/>
            <a:ext cx="1934779" cy="192882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1"/>
                </a:solidFill>
              </a:rPr>
              <a:t>الرغبة في الاتصال</a:t>
            </a:r>
            <a:endParaRPr lang="fr-FR" sz="2800" b="1" dirty="0">
              <a:solidFill>
                <a:schemeClr val="accent1"/>
              </a:solidFill>
            </a:endParaRPr>
          </a:p>
        </p:txBody>
      </p:sp>
      <p:sp>
        <p:nvSpPr>
          <p:cNvPr id="8" name="Triangle isocèle 7"/>
          <p:cNvSpPr/>
          <p:nvPr/>
        </p:nvSpPr>
        <p:spPr>
          <a:xfrm>
            <a:off x="0" y="1714488"/>
            <a:ext cx="3482568" cy="1928826"/>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smtClean="0">
                <a:solidFill>
                  <a:schemeClr val="accent1"/>
                </a:solidFill>
              </a:rPr>
              <a:t>Tolerance</a:t>
            </a:r>
            <a:r>
              <a:rPr lang="fr-FR" sz="2400" b="1" dirty="0" smtClean="0">
                <a:solidFill>
                  <a:schemeClr val="accent1"/>
                </a:solidFill>
              </a:rPr>
              <a:t> </a:t>
            </a:r>
            <a:endParaRPr lang="fr-FR" sz="2400" b="1" dirty="0">
              <a:solidFill>
                <a:schemeClr val="accent1"/>
              </a:solidFill>
            </a:endParaRPr>
          </a:p>
        </p:txBody>
      </p:sp>
      <p:sp>
        <p:nvSpPr>
          <p:cNvPr id="10" name="Triangle isocèle 9"/>
          <p:cNvSpPr/>
          <p:nvPr/>
        </p:nvSpPr>
        <p:spPr>
          <a:xfrm>
            <a:off x="-35" y="4429132"/>
            <a:ext cx="3482568" cy="1928826"/>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accent1"/>
                </a:solidFill>
              </a:rPr>
              <a:t>Willingness</a:t>
            </a:r>
            <a:r>
              <a:rPr lang="fr-FR" b="1" dirty="0" smtClean="0">
                <a:solidFill>
                  <a:schemeClr val="accent1"/>
                </a:solidFill>
              </a:rPr>
              <a:t> to </a:t>
            </a:r>
            <a:r>
              <a:rPr lang="fr-FR" b="1" dirty="0" err="1" smtClean="0">
                <a:solidFill>
                  <a:schemeClr val="accent1"/>
                </a:solidFill>
              </a:rPr>
              <a:t>communicate</a:t>
            </a:r>
            <a:endParaRPr lang="fr-FR" b="1" dirty="0">
              <a:solidFill>
                <a:schemeClr val="accent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كيفية تطوير الوعي بالتنوع </a:t>
            </a:r>
            <a:endParaRPr lang="fr-FR" dirty="0"/>
          </a:p>
        </p:txBody>
      </p:sp>
      <p:sp>
        <p:nvSpPr>
          <p:cNvPr id="4" name="Rectangle à coins arrondis 3"/>
          <p:cNvSpPr/>
          <p:nvPr/>
        </p:nvSpPr>
        <p:spPr>
          <a:xfrm>
            <a:off x="5339956" y="1428736"/>
            <a:ext cx="4411297" cy="214314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accent1"/>
                </a:solidFill>
              </a:rPr>
              <a:t>يمكن للمنظمة أن ترسم سياسات لإدارة  التنوع و التعدد الثقافي من خلال سياساتها التنظيمية المعتمدة </a:t>
            </a:r>
            <a:r>
              <a:rPr lang="ar-SA" sz="2000" b="1" dirty="0" err="1" smtClean="0">
                <a:solidFill>
                  <a:schemeClr val="accent1"/>
                </a:solidFill>
              </a:rPr>
              <a:t>و</a:t>
            </a:r>
            <a:r>
              <a:rPr lang="ar-SA" sz="2000" b="1" dirty="0" smtClean="0">
                <a:solidFill>
                  <a:schemeClr val="accent1"/>
                </a:solidFill>
              </a:rPr>
              <a:t> التي تؤثر بشكل مباشر أو غير مباشر في بناء علاقات الأفراد بعضهم بالبعض الأخر </a:t>
            </a:r>
            <a:endParaRPr lang="fr-FR" sz="2000" b="1" dirty="0">
              <a:solidFill>
                <a:schemeClr val="accent1"/>
              </a:solidFill>
            </a:endParaRPr>
          </a:p>
        </p:txBody>
      </p:sp>
      <p:sp>
        <p:nvSpPr>
          <p:cNvPr id="5" name="Rectangle à coins arrondis 4"/>
          <p:cNvSpPr/>
          <p:nvPr/>
        </p:nvSpPr>
        <p:spPr>
          <a:xfrm>
            <a:off x="5339956" y="4214818"/>
            <a:ext cx="4411297" cy="214314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solidFill>
                  <a:schemeClr val="accent1"/>
                </a:solidFill>
              </a:rPr>
              <a:t>إجراءات معينة يمكن أن تتخذها المنظمة بطريقة مرنة تساهم بفاعلية في فهم و إدارة التنوع و تعدد الثقافات و تجعل الأقليات أكثر انسجاما. </a:t>
            </a:r>
            <a:endParaRPr lang="ar-SA" sz="2000" b="1" dirty="0">
              <a:solidFill>
                <a:schemeClr val="accent1"/>
              </a:solidFill>
            </a:endParaRPr>
          </a:p>
        </p:txBody>
      </p:sp>
      <p:sp>
        <p:nvSpPr>
          <p:cNvPr id="6" name="Ellipse 5"/>
          <p:cNvSpPr/>
          <p:nvPr/>
        </p:nvSpPr>
        <p:spPr>
          <a:xfrm>
            <a:off x="3018221" y="1714488"/>
            <a:ext cx="2166953" cy="192882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1"/>
                </a:solidFill>
              </a:rPr>
              <a:t>السياسيات</a:t>
            </a:r>
            <a:endParaRPr lang="fr-FR" sz="2800" b="1" dirty="0">
              <a:solidFill>
                <a:schemeClr val="accent1"/>
              </a:solidFill>
            </a:endParaRPr>
          </a:p>
        </p:txBody>
      </p:sp>
      <p:sp>
        <p:nvSpPr>
          <p:cNvPr id="7" name="Ellipse 6"/>
          <p:cNvSpPr/>
          <p:nvPr/>
        </p:nvSpPr>
        <p:spPr>
          <a:xfrm>
            <a:off x="3018221" y="4429132"/>
            <a:ext cx="2166953" cy="192882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solidFill>
                  <a:schemeClr val="accent1"/>
                </a:solidFill>
              </a:rPr>
              <a:t>الممارسات</a:t>
            </a:r>
            <a:endParaRPr lang="fr-FR" sz="2800" b="1" dirty="0">
              <a:solidFill>
                <a:schemeClr val="accent1"/>
              </a:solidFill>
            </a:endParaRPr>
          </a:p>
        </p:txBody>
      </p:sp>
      <p:sp>
        <p:nvSpPr>
          <p:cNvPr id="8" name="Triangle isocèle 7"/>
          <p:cNvSpPr/>
          <p:nvPr/>
        </p:nvSpPr>
        <p:spPr>
          <a:xfrm>
            <a:off x="0" y="1714488"/>
            <a:ext cx="3482568" cy="1928826"/>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smtClean="0">
                <a:solidFill>
                  <a:schemeClr val="accent1"/>
                </a:solidFill>
              </a:rPr>
              <a:t>Policies</a:t>
            </a:r>
            <a:endParaRPr lang="fr-FR" sz="2400" b="1" dirty="0">
              <a:solidFill>
                <a:schemeClr val="accent1"/>
              </a:solidFill>
            </a:endParaRPr>
          </a:p>
        </p:txBody>
      </p:sp>
      <p:sp>
        <p:nvSpPr>
          <p:cNvPr id="10" name="Triangle isocèle 9"/>
          <p:cNvSpPr/>
          <p:nvPr/>
        </p:nvSpPr>
        <p:spPr>
          <a:xfrm>
            <a:off x="-35" y="4429132"/>
            <a:ext cx="3482568" cy="1928826"/>
          </a:xfrm>
          <a:prstGeom prst="triangl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accent1"/>
                </a:solidFill>
              </a:rPr>
              <a:t>Practicies</a:t>
            </a:r>
            <a:endParaRPr lang="fr-FR" b="1" dirty="0">
              <a:solidFill>
                <a:schemeClr val="accent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1948</TotalTime>
  <Words>882</Words>
  <Application>Microsoft Office PowerPoint</Application>
  <PresentationFormat>A4 Paper (210x297 mm)</PresentationFormat>
  <Paragraphs>123</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AYM Wadiy S_U normal.</vt:lpstr>
      <vt:lpstr>Calibri</vt:lpstr>
      <vt:lpstr>Times New Roman</vt:lpstr>
      <vt:lpstr>Office Theme</vt:lpstr>
      <vt:lpstr>PowerPoint Presentation</vt:lpstr>
      <vt:lpstr>       المحاضرة العاشرة    الثقافة التنظيمية وأخلاقيات الأعمال         </vt:lpstr>
      <vt:lpstr> ما معنى ثقافة المنظمة و ما محتواها؟ </vt:lpstr>
      <vt:lpstr>ما الفرق بين ثقافة المنظمة والثقافة الوطنية؟ </vt:lpstr>
      <vt:lpstr>أهمية ثقافة المنظمة</vt:lpstr>
      <vt:lpstr>مستويات الثقافة التنظيمية</vt:lpstr>
      <vt:lpstr>مستويات الثقافة التنظيمية </vt:lpstr>
      <vt:lpstr> الأسس الأيديولوجية للثقافة</vt:lpstr>
      <vt:lpstr>الأسس الأيديولوجية للثقافة</vt:lpstr>
      <vt:lpstr> الاعتراف بوجود نظام القيم يؤدي للاعتراف بالتنوع</vt:lpstr>
      <vt:lpstr>PowerPoint Presentation</vt:lpstr>
      <vt:lpstr>التحديات التي تواجهها الأقليات و المرأة و ذوي الاحتياجات الخاصة</vt:lpstr>
      <vt:lpstr>كيفية تطوير الوعي بالتنوع </vt:lpstr>
      <vt:lpstr>كيفية تطوير الوعي بالتنوع </vt:lpstr>
      <vt:lpstr>كيفية تطوير الوعي بالتنوع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2</cp:lastModifiedBy>
  <cp:revision>18</cp:revision>
  <dcterms:created xsi:type="dcterms:W3CDTF">2015-09-03T07:07:53Z</dcterms:created>
  <dcterms:modified xsi:type="dcterms:W3CDTF">2015-10-06T07:17:14Z</dcterms:modified>
</cp:coreProperties>
</file>