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0" r:id="rId3"/>
    <p:sldId id="311" r:id="rId4"/>
    <p:sldId id="312" r:id="rId5"/>
    <p:sldId id="334" r:id="rId6"/>
    <p:sldId id="316" r:id="rId7"/>
    <p:sldId id="317" r:id="rId8"/>
    <p:sldId id="318" r:id="rId9"/>
    <p:sldId id="319" r:id="rId10"/>
    <p:sldId id="320" r:id="rId11"/>
    <p:sldId id="321" r:id="rId12"/>
    <p:sldId id="333" r:id="rId13"/>
    <p:sldId id="332" r:id="rId14"/>
    <p:sldId id="331" r:id="rId15"/>
    <p:sldId id="330" r:id="rId16"/>
    <p:sldId id="329" r:id="rId17"/>
    <p:sldId id="328" r:id="rId18"/>
    <p:sldId id="327" r:id="rId19"/>
    <p:sldId id="326" r:id="rId20"/>
    <p:sldId id="325" r:id="rId21"/>
    <p:sldId id="324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8" d="100"/>
          <a:sy n="78" d="100"/>
        </p:scale>
        <p:origin x="1110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المشاريع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 حمود سراج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أستاذ مشارك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التمهيدية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تقديم المقرر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تقديم المقرر                                                                                       المحاضرة التمهيدية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تقديم المقرر                                                                                 المحاضرة التمهيدية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مخطط انسيابي: معالجة متعاقبة 8"/>
          <p:cNvSpPr/>
          <p:nvPr/>
        </p:nvSpPr>
        <p:spPr>
          <a:xfrm>
            <a:off x="304800" y="1427202"/>
            <a:ext cx="9144000" cy="4460796"/>
          </a:xfrm>
          <a:prstGeom prst="flowChartAlternateProcess">
            <a:avLst/>
          </a:prstGeom>
          <a:gradFill flip="none" rotWithShape="0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1270000" dir="5640000" sx="102000" sy="102000" rotWithShape="0">
              <a:srgbClr val="7030A0">
                <a:alpha val="8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>
            <a:normAutofit/>
          </a:bodyPr>
          <a:lstStyle/>
          <a:p>
            <a:pPr algn="r" rtl="1" eaLnBrk="1" hangingPunct="1">
              <a:defRPr/>
            </a:pPr>
            <a:r>
              <a:rPr lang="ar-SA" sz="3200" dirty="0">
                <a:cs typeface="Arabic Transparent" pitchFamily="2" charset="0"/>
              </a:rPr>
              <a:t>عضو هيئة التدريس:</a:t>
            </a:r>
          </a:p>
          <a:p>
            <a:pPr algn="r" rtl="1" eaLnBrk="1" hangingPunct="1">
              <a:defRPr/>
            </a:pPr>
            <a:r>
              <a:rPr lang="ar-SA" sz="3200" dirty="0">
                <a:cs typeface="Arabic Transparent" pitchFamily="2" charset="0"/>
              </a:rPr>
              <a:t>د. عبدالله حمود سراج</a:t>
            </a:r>
          </a:p>
          <a:p>
            <a:pPr algn="r" rtl="1" eaLnBrk="1" hangingPunct="1">
              <a:defRPr/>
            </a:pPr>
            <a:r>
              <a:rPr lang="ar-SA" sz="3200" dirty="0">
                <a:cs typeface="Arabic Transparent" pitchFamily="2" charset="0"/>
              </a:rPr>
              <a:t>الجوال:</a:t>
            </a:r>
          </a:p>
          <a:p>
            <a:pPr algn="r" rtl="1" eaLnBrk="1" hangingPunct="1">
              <a:defRPr/>
            </a:pPr>
            <a:r>
              <a:rPr lang="ar-SA" sz="3200" dirty="0">
                <a:cs typeface="Arabic Transparent" pitchFamily="2" charset="0"/>
              </a:rPr>
              <a:t>البريد الالكتروني:</a:t>
            </a:r>
            <a:r>
              <a:rPr lang="en-US" sz="3200" dirty="0" smtClean="0">
                <a:cs typeface="Arabic Transparent" pitchFamily="2" charset="0"/>
              </a:rPr>
              <a:t>abdu99@hotmail.com</a:t>
            </a:r>
            <a:endParaRPr lang="ar-SA" sz="3200" dirty="0">
              <a:cs typeface="Arabic Transparent" pitchFamily="2" charset="0"/>
            </a:endParaRPr>
          </a:p>
          <a:p>
            <a:pPr algn="ctr" rtl="1" eaLnBrk="1" hangingPunct="1">
              <a:defRPr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تقديم المقرر                                                                                      المحاضرة التمهيدية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مخطط انسيابي: شريط مثقب 35"/>
          <p:cNvSpPr/>
          <p:nvPr/>
        </p:nvSpPr>
        <p:spPr>
          <a:xfrm>
            <a:off x="914400" y="90648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محاور المحاضرة التمهيدية:-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643756" y="2127089"/>
            <a:ext cx="9144000" cy="40068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مقدمة</a:t>
            </a:r>
          </a:p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اهمية دراسة المقرر.</a:t>
            </a:r>
          </a:p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 محاور المقرر والاهداف العامة .</a:t>
            </a:r>
          </a:p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الكتاب المقرر.</a:t>
            </a:r>
          </a:p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طريقة التقييم.</a:t>
            </a:r>
          </a:p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الاتصال بمدرس المقرر.</a:t>
            </a:r>
            <a:endParaRPr lang="en-US" sz="2800" dirty="0"/>
          </a:p>
          <a:p>
            <a:pPr algn="ctr" rtl="1" eaLnBrk="1" hangingPunct="1">
              <a:defRPr/>
            </a:pPr>
            <a:r>
              <a:rPr lang="ar-SA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عنصر نائب للمحتوى 4"/>
          <p:cNvSpPr>
            <a:spLocks noGrp="1"/>
          </p:cNvSpPr>
          <p:nvPr>
            <p:ph idx="1"/>
          </p:nvPr>
        </p:nvSpPr>
        <p:spPr>
          <a:xfrm>
            <a:off x="495300" y="2420888"/>
            <a:ext cx="8915400" cy="37052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endParaRPr lang="ar-SA" sz="2800" dirty="0"/>
          </a:p>
          <a:p>
            <a:pPr algn="just" rtl="1" eaLnBrk="1" hangingPunct="1">
              <a:defRPr/>
            </a:pPr>
            <a:r>
              <a:rPr lang="ar-SA" sz="2800" dirty="0"/>
              <a:t>الأهداف العامة: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معرفة الظروف البيئية المعاصرة التي ساعدت في نمو المنظمات المدارة بالمشروع والفوائد المتحققة من ذلك.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تعريف المشروع وتحديد أهدافه وفهم خصائصه.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معرفة دورة حياة المشروع  وتحديد الأنشطة الرئيسة في كل مرحلة.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تحديد اطراف المشروع وعلاقتها بالمشروع.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اعداد مقترح المشروع.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endParaRPr lang="ar-SA" sz="2800" dirty="0"/>
          </a:p>
        </p:txBody>
      </p:sp>
      <p:sp>
        <p:nvSpPr>
          <p:cNvPr id="7" name="مخطط انسيابي: شريط مثقب 6"/>
          <p:cNvSpPr/>
          <p:nvPr/>
        </p:nvSpPr>
        <p:spPr>
          <a:xfrm>
            <a:off x="571500" y="1066899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الأولى: المشاريع في بيئة الاعمال المعاصرة</a:t>
            </a:r>
            <a:endParaRPr lang="ar-SA" sz="32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7088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0"/>
            <a:ext cx="8919062" cy="908720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  <a:cs typeface="+mn-cs"/>
              </a:rPr>
              <a:t>تقديم المقرر                                                              المحاضرة التمهيدية                   </a:t>
            </a:r>
            <a:r>
              <a:rPr lang="ar-SA" sz="2000" b="1" dirty="0" smtClean="0">
                <a:cs typeface="+mn-cs"/>
              </a:rPr>
              <a:t>     </a:t>
            </a:r>
            <a:r>
              <a:rPr lang="en-US" sz="2000" b="1" dirty="0" smtClean="0">
                <a:cs typeface="+mn-cs"/>
              </a:rPr>
              <a:t> </a:t>
            </a:r>
            <a:endParaRPr lang="ar-SA" sz="2000" b="1" dirty="0">
              <a:cs typeface="+mn-cs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9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1822462" y="2338101"/>
            <a:ext cx="7269187" cy="3484984"/>
          </a:xfrm>
        </p:spPr>
        <p:txBody>
          <a:bodyPr/>
          <a:lstStyle/>
          <a:p>
            <a:r>
              <a:rPr lang="ar-SA" altLang="en-US" dirty="0" smtClean="0">
                <a:cs typeface="Arial" panose="020B0604020202020204" pitchFamily="34" charset="0"/>
              </a:rPr>
              <a:t>الأهداف العامة: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تعريف إدارة المشاريع ووظائفها ومراحل إدارة المشروع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تحديد اطراف إدارة المشروع.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المقارنة بين مدير المشروع والمدير الوظيفي.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تحديد المسار الوظيفي لمدير المشروع.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تحديد البوصلة الأخلاقية لتوجيه مدير المشروع</a:t>
            </a:r>
          </a:p>
        </p:txBody>
      </p:sp>
      <p:sp>
        <p:nvSpPr>
          <p:cNvPr id="11" name="مخطط انسيابي: شريط مثقب 10"/>
          <p:cNvSpPr/>
          <p:nvPr/>
        </p:nvSpPr>
        <p:spPr>
          <a:xfrm>
            <a:off x="698328" y="721061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الثانية: إدارة المشروع</a:t>
            </a:r>
            <a:endParaRPr lang="ar-SA" sz="32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2933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066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  <a:cs typeface="+mn-cs"/>
              </a:rPr>
              <a:t>تقديم المقرر                                                               المحاضرة التمهيدية                   </a:t>
            </a:r>
            <a:r>
              <a:rPr lang="ar-SA" sz="2000" b="1" dirty="0" smtClean="0">
                <a:cs typeface="+mn-cs"/>
              </a:rPr>
              <a:t>     </a:t>
            </a:r>
            <a:r>
              <a:rPr lang="en-US" sz="2000" b="1" dirty="0" smtClean="0">
                <a:cs typeface="+mn-cs"/>
              </a:rPr>
              <a:t> </a:t>
            </a:r>
            <a:endParaRPr lang="ar-SA" sz="2000" b="1" dirty="0">
              <a:cs typeface="+mn-cs"/>
            </a:endParaRPr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516756" y="2420888"/>
            <a:ext cx="8915400" cy="3600344"/>
          </a:xfrm>
        </p:spPr>
        <p:txBody>
          <a:bodyPr/>
          <a:lstStyle/>
          <a:p>
            <a:r>
              <a:rPr lang="ar-SA" altLang="en-US" dirty="0" smtClean="0">
                <a:cs typeface="Arial" panose="020B0604020202020204" pitchFamily="34" charset="0"/>
              </a:rPr>
              <a:t>فهم المرتكزات الأساسية التي تعتمد عليها عملية تنظيم المشروع كيف تختلف عن المنظمة الوظيفية.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معرفة الاشكال التنظيمية السائدة في المشاريع واهمها.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تحديد إيجابيات وسلبيات كل شكل من هذه الاشكال التنظيمية.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معرفة الخطوات الواجب اتباعها عند تحديد الشكل التنظيمي المناسب للمشروع.</a:t>
            </a:r>
          </a:p>
        </p:txBody>
      </p:sp>
      <p:sp>
        <p:nvSpPr>
          <p:cNvPr id="9" name="مخطط انسيابي: شريط مثقب 8"/>
          <p:cNvSpPr/>
          <p:nvPr/>
        </p:nvSpPr>
        <p:spPr>
          <a:xfrm>
            <a:off x="933008" y="792171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الثالثة: تنظيم المشروع</a:t>
            </a:r>
            <a:endParaRPr lang="ar-SA" sz="32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2668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80592" y="274638"/>
            <a:ext cx="8130108" cy="634082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المحاضرة التمهيدية    </a:t>
            </a:r>
            <a:r>
              <a:rPr lang="en-US" sz="2000" b="1" dirty="0" smtClean="0"/>
              <a:t>    </a:t>
            </a:r>
            <a:endParaRPr lang="ar-SA" sz="2000" b="1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1052736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الرابعة: خطة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999356" y="2454990"/>
            <a:ext cx="8915400" cy="26928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معرفة مفهوم تجزئة هيكل العمل.</a:t>
            </a:r>
          </a:p>
          <a:p>
            <a:pPr algn="just" rtl="1" eaLnBrk="1" hangingPunct="1">
              <a:defRPr/>
            </a:pPr>
            <a:r>
              <a:rPr lang="ar-SA" sz="2400" dirty="0"/>
              <a:t>فهم مراحل اعداد خطة المشروع.</a:t>
            </a:r>
          </a:p>
          <a:p>
            <a:pPr algn="just" rtl="1" eaLnBrk="1" hangingPunct="1">
              <a:defRPr/>
            </a:pPr>
            <a:r>
              <a:rPr lang="ar-SA" sz="2400" dirty="0"/>
              <a:t>تحديد عناصر خطة المشروع.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8061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32720" y="274638"/>
            <a:ext cx="6977980" cy="490066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1052736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الخامسة: جدولة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عنصر نائب للمحتوى 2"/>
          <p:cNvSpPr>
            <a:spLocks noGrp="1"/>
          </p:cNvSpPr>
          <p:nvPr>
            <p:ph idx="1"/>
          </p:nvPr>
        </p:nvSpPr>
        <p:spPr>
          <a:xfrm>
            <a:off x="758056" y="2215801"/>
            <a:ext cx="8915400" cy="2509343"/>
          </a:xfr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ar-SA" altLang="en-US" dirty="0" smtClean="0">
                <a:cs typeface="Arial" panose="020B0604020202020204" pitchFamily="34" charset="0"/>
              </a:rPr>
              <a:t>فهم معنى عملية الجدولة في المشروع.</a:t>
            </a:r>
          </a:p>
          <a:p>
            <a:pPr fontAlgn="base">
              <a:spcAft>
                <a:spcPct val="0"/>
              </a:spcAft>
            </a:pPr>
            <a:r>
              <a:rPr lang="ar-SA" altLang="en-US" dirty="0" smtClean="0">
                <a:cs typeface="Arial" panose="020B0604020202020204" pitchFamily="34" charset="0"/>
              </a:rPr>
              <a:t>معرفة المنافع المتحققة من عملية الجدولة في المشروع.</a:t>
            </a:r>
          </a:p>
          <a:p>
            <a:pPr fontAlgn="base">
              <a:spcAft>
                <a:spcPct val="0"/>
              </a:spcAft>
            </a:pPr>
            <a:r>
              <a:rPr lang="ar-SA" altLang="en-US" dirty="0" smtClean="0">
                <a:cs typeface="Arial" panose="020B0604020202020204" pitchFamily="34" charset="0"/>
              </a:rPr>
              <a:t>تحديد مراحل عملية الجدولة في المشروع.</a:t>
            </a:r>
          </a:p>
          <a:p>
            <a:pPr fontAlgn="base">
              <a:spcAft>
                <a:spcPct val="0"/>
              </a:spcAft>
            </a:pPr>
            <a:r>
              <a:rPr lang="ar-SA" altLang="en-US" dirty="0" smtClean="0">
                <a:cs typeface="Arial" panose="020B0604020202020204" pitchFamily="34" charset="0"/>
              </a:rPr>
              <a:t>فهم طرق الجدولة في المشروع.</a:t>
            </a:r>
          </a:p>
        </p:txBody>
      </p:sp>
    </p:spTree>
    <p:extLst>
      <p:ext uri="{BB962C8B-B14F-4D97-AF65-F5344CB8AC3E}">
        <p14:creationId xmlns:p14="http://schemas.microsoft.com/office/powerpoint/2010/main" val="3429801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679295" y="836613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السادسة: إدارة فريق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>
            <a:spLocks noGrp="1"/>
          </p:cNvSpPr>
          <p:nvPr>
            <p:ph idx="1"/>
          </p:nvPr>
        </p:nvSpPr>
        <p:spPr>
          <a:xfrm>
            <a:off x="723573" y="2465388"/>
            <a:ext cx="8915400" cy="27439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تعريف فريق المشروع</a:t>
            </a:r>
          </a:p>
          <a:p>
            <a:pPr algn="just" rtl="1" eaLnBrk="1" hangingPunct="1">
              <a:defRPr/>
            </a:pPr>
            <a:r>
              <a:rPr lang="ar-SA" sz="2400" dirty="0"/>
              <a:t>إدارة فريق المشروع</a:t>
            </a:r>
          </a:p>
          <a:p>
            <a:pPr algn="just" rtl="1" eaLnBrk="1" hangingPunct="1">
              <a:defRPr/>
            </a:pPr>
            <a:r>
              <a:rPr lang="ar-SA" sz="2400" dirty="0"/>
              <a:t>تحديد خصائص الفرق في المنظمات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103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8382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السابعة: إدارة الصراع في المشاريع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8284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تعريف الصراع وفهم الخلفية وراء حدوثه.</a:t>
            </a:r>
          </a:p>
          <a:p>
            <a:pPr algn="just" rtl="1" eaLnBrk="1" hangingPunct="1">
              <a:defRPr/>
            </a:pPr>
            <a:r>
              <a:rPr lang="ar-SA" sz="2400" dirty="0"/>
              <a:t>تحديد اهم أسباب حدوث الصراع في المشاريع.</a:t>
            </a:r>
          </a:p>
          <a:p>
            <a:pPr algn="just" rtl="1" eaLnBrk="1" hangingPunct="1">
              <a:defRPr/>
            </a:pPr>
            <a:r>
              <a:rPr lang="ar-SA" sz="2400" dirty="0"/>
              <a:t>معرفة مصادر الصراع عبر مراحل حياة المشروع المختلفة.</a:t>
            </a:r>
          </a:p>
          <a:p>
            <a:pPr algn="just" rtl="1" eaLnBrk="1" hangingPunct="1">
              <a:defRPr/>
            </a:pPr>
            <a:r>
              <a:rPr lang="ar-SA" sz="2400" dirty="0"/>
              <a:t>التعرف على أدوات حل الصراع في المشاريع( التفاوض-الشراكة-مذكرة التفاهم)</a:t>
            </a:r>
          </a:p>
        </p:txBody>
      </p:sp>
    </p:spTree>
    <p:extLst>
      <p:ext uri="{BB962C8B-B14F-4D97-AF65-F5344CB8AC3E}">
        <p14:creationId xmlns:p14="http://schemas.microsoft.com/office/powerpoint/2010/main" val="2613754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4082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914400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الثامنة: إدارة المخاطر في المشاريع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43756" y="20574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معرفة المتطلبات الواجب توافرها في مدير المشروع الناجح.</a:t>
            </a:r>
          </a:p>
          <a:p>
            <a:pPr algn="just" rtl="1" eaLnBrk="1" hangingPunct="1">
              <a:defRPr/>
            </a:pPr>
            <a:r>
              <a:rPr lang="ar-SA" sz="2400" dirty="0"/>
              <a:t>معرفة الأسباب التي تعيق تحقيق المشروع لأهدافه في الوقت والكلفة والمواصفات بالضبط كما خطط لها.</a:t>
            </a:r>
          </a:p>
          <a:p>
            <a:pPr algn="just" rtl="1" eaLnBrk="1" hangingPunct="1">
              <a:defRPr/>
            </a:pPr>
            <a:r>
              <a:rPr lang="ar-SA" sz="2400" dirty="0"/>
              <a:t>تعريف المخاطر ومعرفة العوامل البيئية التي تساهم في وجودها.</a:t>
            </a:r>
          </a:p>
          <a:p>
            <a:pPr algn="just" rtl="1" eaLnBrk="1" hangingPunct="1">
              <a:defRPr/>
            </a:pPr>
            <a:r>
              <a:rPr lang="ar-SA" sz="2400" dirty="0"/>
              <a:t>استخدام الأساليب الكمية في اتخاذ القرارات الإدارية</a:t>
            </a:r>
          </a:p>
          <a:p>
            <a:pPr algn="just" rtl="1" eaLnBrk="1" hangingPunct="1">
              <a:defRPr/>
            </a:pPr>
            <a:r>
              <a:rPr lang="ar-SA" sz="2400" dirty="0"/>
              <a:t>تعريف إدارة المخاطر وفهم مراحلها المختلفة</a:t>
            </a:r>
          </a:p>
          <a:p>
            <a:pPr algn="just" rtl="1" eaLnBrk="1" hangingPunct="1">
              <a:defRPr/>
            </a:pPr>
            <a:r>
              <a:rPr lang="ar-SA" sz="2400" dirty="0"/>
              <a:t>معرفة الاستراتيجيات المستخدمة في معالجة المخاطر</a:t>
            </a:r>
          </a:p>
          <a:p>
            <a:pPr algn="just" rtl="1" eaLnBrk="1" hangingPunct="1">
              <a:defRPr/>
            </a:pPr>
            <a:r>
              <a:rPr lang="ar-SA" sz="2400" dirty="0"/>
              <a:t>استخدام الأساليب الكمية في إدارة المخاطر</a:t>
            </a:r>
          </a:p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2577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التاسعة: الرقابة على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43756" y="2289679"/>
            <a:ext cx="9144000" cy="193141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endParaRPr lang="ar-SA" sz="2400" dirty="0"/>
          </a:p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r>
              <a:rPr lang="ar-SA" sz="2400" dirty="0"/>
              <a:t>معرفة اهداف الرقابة على المشروع.</a:t>
            </a:r>
          </a:p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r>
              <a:rPr lang="ar-SA" sz="2400" dirty="0"/>
              <a:t>معرفة أنواع الرقابة على المشروع.</a:t>
            </a:r>
          </a:p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r>
              <a:rPr lang="ar-SA" sz="2400" dirty="0"/>
              <a:t>أدوات الرقابة على الكمية على المشروع.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1489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06090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105568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العاشرة: انهاء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09755" y="2286001"/>
            <a:ext cx="9144000" cy="2079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معرفة الأسباب التي تؤدي الى انهاء المشروع.</a:t>
            </a:r>
          </a:p>
          <a:p>
            <a:pPr algn="just" rtl="1" eaLnBrk="1" hangingPunct="1">
              <a:defRPr/>
            </a:pPr>
            <a:r>
              <a:rPr lang="ar-SA" sz="2400" dirty="0"/>
              <a:t>معرفة طرق انهاء المشروع.</a:t>
            </a:r>
          </a:p>
          <a:p>
            <a:pPr algn="just" rtl="1" eaLnBrk="1" hangingPunct="1">
              <a:defRPr/>
            </a:pPr>
            <a:r>
              <a:rPr lang="ar-SA" sz="2400" dirty="0"/>
              <a:t>معرفة خطوات انهاء المشروع.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4013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الحادية عشر: اختلاف الثقافات والمشروع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43756" y="2289678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تعريف الاختلافات الثقافية.</a:t>
            </a:r>
          </a:p>
          <a:p>
            <a:pPr algn="just" rtl="1" eaLnBrk="1" hangingPunct="1">
              <a:defRPr/>
            </a:pPr>
            <a:r>
              <a:rPr lang="ar-SA" sz="2400" dirty="0"/>
              <a:t>النظريات المختلفة التي تفسر اشكالية الاختلافات الثقافية.</a:t>
            </a:r>
          </a:p>
          <a:p>
            <a:pPr algn="just" rtl="1" eaLnBrk="1" hangingPunct="1">
              <a:defRPr/>
            </a:pPr>
            <a:r>
              <a:rPr lang="ar-SA" sz="2400" dirty="0"/>
              <a:t>تأثير الاختلافات الثقافية على أداء المنظمة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6992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الثانية عشر : الجودة والمشروع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05068" y="2289679"/>
            <a:ext cx="9144000" cy="322755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الجودة.</a:t>
            </a:r>
          </a:p>
          <a:p>
            <a:pPr algn="just" rtl="1" eaLnBrk="1" hangingPunct="1">
              <a:defRPr/>
            </a:pPr>
            <a:r>
              <a:rPr lang="ar-SA" sz="2400" dirty="0"/>
              <a:t>تعريف مفهوم الجودة الشاملة.</a:t>
            </a:r>
          </a:p>
          <a:p>
            <a:pPr algn="just" rtl="1" eaLnBrk="1" hangingPunct="1">
              <a:defRPr/>
            </a:pPr>
            <a:r>
              <a:rPr lang="ar-SA" sz="2400" dirty="0"/>
              <a:t>خصائص الجودة في إدارة المشاريع.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1444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4082"/>
          </a:xfrm>
        </p:spPr>
        <p:txBody>
          <a:bodyPr/>
          <a:lstStyle/>
          <a:p>
            <a:r>
              <a:rPr lang="ar-SA" sz="2000" dirty="0" smtClean="0">
                <a:solidFill>
                  <a:schemeClr val="accent1"/>
                </a:solidFill>
              </a:rPr>
              <a:t>تقديم المقرر                                                                                  المحاضرة التمهيدية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9906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الثالثة عشر: حالات تطبيقية في إدارة المشاريع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43756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التطرق الى بعض الأمثلة  في إدارة المشاريع.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3469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4082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762000" y="1113263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الرابعة عشر: مراجعة عامة للمقرر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7200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 smtClean="0"/>
              <a:t>مراجعة عامة للمقرر.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262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18058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مستطيل مستدير الزوايا 6"/>
          <p:cNvSpPr/>
          <p:nvPr/>
        </p:nvSpPr>
        <p:spPr>
          <a:xfrm>
            <a:off x="450850" y="1666875"/>
            <a:ext cx="9144000" cy="3362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endParaRPr lang="ar-SA" sz="2400" dirty="0"/>
          </a:p>
          <a:p>
            <a:pPr algn="just" rtl="1" eaLnBrk="1" hangingPunct="1">
              <a:defRPr/>
            </a:pPr>
            <a:r>
              <a:rPr lang="ar-SA" sz="2400" dirty="0"/>
              <a:t>د. موسى احمد خيرالدين، إدارة المشاريع المعاصرة منهج متكامل في إدارة المشاريع الطبعة الثانية دار وائل للنشر والتوزيع الأردن،</a:t>
            </a:r>
            <a:r>
              <a:rPr lang="en-US" sz="2400" dirty="0"/>
              <a:t>2014</a:t>
            </a:r>
          </a:p>
        </p:txBody>
      </p:sp>
      <p:sp>
        <p:nvSpPr>
          <p:cNvPr id="7" name="مخطط انسيابي: شريط مثقب 6"/>
          <p:cNvSpPr/>
          <p:nvPr/>
        </p:nvSpPr>
        <p:spPr>
          <a:xfrm>
            <a:off x="834256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الكتاب المقرر:</a:t>
            </a:r>
            <a:endParaRPr lang="ar-SA" sz="32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4980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06090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طريقة التقييم</a:t>
            </a:r>
            <a:endParaRPr lang="ar-SA" sz="3200" dirty="0">
              <a:cs typeface="PT Bold Heading" pitchFamily="2" charset="-78"/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993853"/>
              </p:ext>
            </p:extLst>
          </p:nvPr>
        </p:nvGraphicFramePr>
        <p:xfrm>
          <a:off x="2155056" y="2667000"/>
          <a:ext cx="66040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62572"/>
                <a:gridCol w="2339428"/>
                <a:gridCol w="1651000"/>
                <a:gridCol w="1651000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رقم التقييم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نوع</a:t>
                      </a:r>
                      <a:r>
                        <a:rPr lang="ar-SA" sz="1800" baseline="0" dirty="0" smtClean="0"/>
                        <a:t> التقييم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التاريخ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النسبة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خلال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%10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2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اعمال</a:t>
                      </a:r>
                      <a:r>
                        <a:rPr lang="ar-SA" sz="1800" baseline="0" dirty="0" smtClean="0"/>
                        <a:t>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خلال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%10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3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المنتدى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خلال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%10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4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نهاية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%70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%100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95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تقديم المقرر                                                                              المحاضرة التمهيدية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559502" y="118745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الاتصال بمدرس المقرر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Round Same Side Corner Rectangle 5"/>
          <p:cNvSpPr/>
          <p:nvPr/>
        </p:nvSpPr>
        <p:spPr>
          <a:xfrm>
            <a:off x="516756" y="2514600"/>
            <a:ext cx="8915400" cy="3048000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SA" sz="2400" dirty="0"/>
              <a:t>الجوال :</a:t>
            </a:r>
          </a:p>
          <a:p>
            <a:pPr algn="r" rtl="1" eaLnBrk="1" hangingPunct="1">
              <a:defRPr/>
            </a:pPr>
            <a:r>
              <a:rPr lang="ar-SA" sz="2400" dirty="0"/>
              <a:t>الساعات المكتبية:</a:t>
            </a:r>
            <a:endParaRPr lang="en-US" sz="2400" dirty="0"/>
          </a:p>
          <a:p>
            <a:pPr algn="r" rtl="1" eaLnBrk="1" hangingPunct="1">
              <a:defRPr/>
            </a:pPr>
            <a:r>
              <a:rPr lang="en-US" sz="2400" b="1" dirty="0"/>
              <a:t> </a:t>
            </a:r>
            <a:r>
              <a:rPr lang="ar-SA" sz="2400" b="1" dirty="0"/>
              <a:t>الأثنين:  9-10.5             الأربعاء:10.5-12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6473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73</TotalTime>
  <Words>723</Words>
  <Application>Microsoft Office PowerPoint</Application>
  <PresentationFormat>A4 Paper (210x297 mm)</PresentationFormat>
  <Paragraphs>170</Paragraphs>
  <Slides>22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31" baseType="lpstr">
      <vt:lpstr>ae_AlMateen</vt:lpstr>
      <vt:lpstr>Arabic Transparent</vt:lpstr>
      <vt:lpstr>Arial</vt:lpstr>
      <vt:lpstr>AYM Wadiy S_U normal.</vt:lpstr>
      <vt:lpstr>Calibri</vt:lpstr>
      <vt:lpstr>PT Bold Heading</vt:lpstr>
      <vt:lpstr>Times New Roman</vt:lpstr>
      <vt:lpstr>Wingdings</vt:lpstr>
      <vt:lpstr>Office Theme</vt:lpstr>
      <vt:lpstr>عرض تقديمي في PowerPoint</vt:lpstr>
      <vt:lpstr>المحاضرة التمهيدية</vt:lpstr>
      <vt:lpstr>عرض تقديمي في PowerPoint</vt:lpstr>
      <vt:lpstr>عرض تقديمي في PowerPoint</vt:lpstr>
      <vt:lpstr>تقديم المقرر                                                                                 المحاضرة التمهيدية</vt:lpstr>
      <vt:lpstr>تقديم المقرر                                                              المحاضرة التمهيدية                         </vt:lpstr>
      <vt:lpstr>تقديم المقرر                                                               المحاضرة التمهيدية                         </vt:lpstr>
      <vt:lpstr>تقديم المقرر                                                                 المحاضرة التمهيدية        </vt:lpstr>
      <vt:lpstr>تقديم المقرر                                                   المحاضرة التمهيدية</vt:lpstr>
      <vt:lpstr>تقديم المقرر                                                          المحاضرة التمهيدية</vt:lpstr>
      <vt:lpstr>تقديم المقرر                                                                    المحاضرة التمهيدية</vt:lpstr>
      <vt:lpstr>تقديم المقرر                                                                              المحاضرة التمهيدية</vt:lpstr>
      <vt:lpstr>تقديم المقرر                                                                         المحاضرة التمهيدية</vt:lpstr>
      <vt:lpstr>تقديم المقرر                                                                                المحاضرة التمهيدية</vt:lpstr>
      <vt:lpstr>تقديم المقرر                                                                           المحاضرة التمهيدية</vt:lpstr>
      <vt:lpstr>تقديم المقرر                                                                                   المحاضرة التمهيدية</vt:lpstr>
      <vt:lpstr>تقديم المقرر                                                                                  المحاضرة التمهيدية</vt:lpstr>
      <vt:lpstr>تقديم المقرر                                                                          المحاضرة التمهيدية</vt:lpstr>
      <vt:lpstr>تقديم المقرر                                                                            المحاضرة التمهيدية</vt:lpstr>
      <vt:lpstr>تقديم المقرر                                                                         المحاضرة التمهيدية</vt:lpstr>
      <vt:lpstr>تقديم المقرر                                                                              المحاضرة التمهيدية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Lab User</cp:lastModifiedBy>
  <cp:revision>16</cp:revision>
  <dcterms:created xsi:type="dcterms:W3CDTF">2014-09-11T06:47:01Z</dcterms:created>
  <dcterms:modified xsi:type="dcterms:W3CDTF">2014-09-15T07:34:52Z</dcterms:modified>
</cp:coreProperties>
</file>