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7">
  <p:sldMasterIdLst>
    <p:sldMasterId id="2147483648" r:id="rId1"/>
  </p:sldMasterIdLst>
  <p:notesMasterIdLst>
    <p:notesMasterId r:id="rId22"/>
  </p:notes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71" r:id="rId19"/>
    <p:sldId id="272"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22" autoAdjust="0"/>
    <p:restoredTop sz="94664" autoAdjust="0"/>
  </p:normalViewPr>
  <p:slideViewPr>
    <p:cSldViewPr>
      <p:cViewPr varScale="1">
        <p:scale>
          <a:sx n="74" d="100"/>
          <a:sy n="74" d="100"/>
        </p:scale>
        <p:origin x="1326" y="5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ar-SA" altLang="ar-SA"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AE10669-87F5-491D-A248-63F7B42BE1AD}" type="slidenum">
              <a:rPr lang="ar-SA" altLang="ar-SA" smtClean="0"/>
              <a:pPr>
                <a:spcBef>
                  <a:spcPct val="0"/>
                </a:spcBef>
              </a:pPr>
              <a:t>19</a:t>
            </a:fld>
            <a:endParaRPr lang="en-US" altLang="ar-SA" smtClean="0"/>
          </a:p>
        </p:txBody>
      </p:sp>
    </p:spTree>
    <p:extLst>
      <p:ext uri="{BB962C8B-B14F-4D97-AF65-F5344CB8AC3E}">
        <p14:creationId xmlns:p14="http://schemas.microsoft.com/office/powerpoint/2010/main" val="3095058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a:latin typeface="Traditional Arabic" pitchFamily="18" charset="-78"/>
                <a:cs typeface="Traditional Arabic" pitchFamily="18" charset="-78"/>
              </a:rPr>
              <a:t>القضايا الثقافية المعاصرة </a:t>
            </a:r>
            <a:endParaRPr lang="en-US" sz="2800" b="1" smtClean="0">
              <a:latin typeface="Traditional Arabic" pitchFamily="18" charset="-78"/>
              <a:cs typeface="Traditional Arabic" pitchFamily="18" charset="-78"/>
            </a:endParaRPr>
          </a:p>
          <a:p>
            <a:pPr algn="ctr"/>
            <a:r>
              <a:rPr lang="en-US" sz="2800" b="1" smtClean="0">
                <a:solidFill>
                  <a:srgbClr val="313B4A"/>
                </a:solidFill>
                <a:latin typeface="Calibri" pitchFamily="34" charset="0"/>
                <a:cs typeface="Times New Roman" pitchFamily="18" charset="0"/>
              </a:rPr>
              <a:t>Course </a:t>
            </a:r>
            <a:r>
              <a:rPr lang="en-US" sz="2800" b="1" dirty="0" smtClean="0">
                <a:solidFill>
                  <a:srgbClr val="313B4A"/>
                </a:solidFill>
                <a:latin typeface="Calibri" pitchFamily="34" charset="0"/>
                <a:cs typeface="Times New Roman" pitchFamily="18" charset="0"/>
              </a:rPr>
              <a:t>Name </a:t>
            </a:r>
          </a:p>
          <a:p>
            <a:pPr algn="ctr"/>
            <a:r>
              <a:rPr lang="ar-SA" sz="3700" b="1" dirty="0" smtClean="0">
                <a:solidFill>
                  <a:srgbClr val="FF0000"/>
                </a:solidFill>
                <a:latin typeface="AYM Wadiy S_U normal."/>
                <a:cs typeface="Times New Roman" pitchFamily="18" charset="0"/>
              </a:rPr>
              <a:t>استاذ </a:t>
            </a:r>
            <a:r>
              <a:rPr lang="ar-SA" sz="3700" b="1" dirty="0">
                <a:solidFill>
                  <a:srgbClr val="FF0000"/>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صلاح بن صالح السميح</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b="1" spc="-150" dirty="0" smtClean="0">
                <a:solidFill>
                  <a:srgbClr val="376092"/>
                </a:solidFill>
                <a:latin typeface="Traditional Arabic" pitchFamily="18" charset="-78"/>
                <a:cs typeface="Traditional Arabic" pitchFamily="18" charset="-78"/>
              </a:rPr>
              <a:t>عُنوانُ المُحاضَرَةِ</a:t>
            </a:r>
            <a:endParaRPr lang="en-US" b="1" spc="-150" dirty="0" smtClean="0">
              <a:solidFill>
                <a:srgbClr val="376092"/>
              </a:solidFill>
              <a:latin typeface="Traditional Arabic" pitchFamily="18" charset="-78"/>
              <a:cs typeface="Traditional Arabic" pitchFamily="18" charset="-78"/>
            </a:endParaRPr>
          </a:p>
        </p:txBody>
      </p:sp>
      <p:sp>
        <p:nvSpPr>
          <p:cNvPr id="6147" name="Subtitle 5"/>
          <p:cNvSpPr>
            <a:spLocks noGrp="1"/>
          </p:cNvSpPr>
          <p:nvPr>
            <p:ph type="subTitle" idx="1"/>
          </p:nvPr>
        </p:nvSpPr>
        <p:spPr>
          <a:xfrm>
            <a:off x="1143000" y="3886200"/>
            <a:ext cx="7429500" cy="1752600"/>
          </a:xfrm>
        </p:spPr>
        <p:txBody>
          <a:bodyPr/>
          <a:lstStyle/>
          <a:p>
            <a:pPr rtl="1" eaLnBrk="1" hangingPunct="1"/>
            <a:r>
              <a:rPr lang="ar-SA" sz="4800" b="1" dirty="0" smtClean="0">
                <a:solidFill>
                  <a:srgbClr val="FF0000"/>
                </a:solidFill>
                <a:latin typeface="Traditional Arabic" pitchFamily="18" charset="-78"/>
                <a:cs typeface="Traditional Arabic" pitchFamily="18" charset="-78"/>
              </a:rPr>
              <a:t>المُحاضَرَةُ</a:t>
            </a:r>
            <a:r>
              <a:rPr lang="en-US" sz="4800" b="1" dirty="0" smtClean="0">
                <a:solidFill>
                  <a:srgbClr val="FF0000"/>
                </a:solidFill>
                <a:latin typeface="Traditional Arabic" pitchFamily="18" charset="-78"/>
                <a:cs typeface="Traditional Arabic" pitchFamily="18" charset="-78"/>
              </a:rPr>
              <a:t> </a:t>
            </a:r>
            <a:r>
              <a:rPr lang="ar-SA" sz="4800" b="1" dirty="0" smtClean="0">
                <a:solidFill>
                  <a:srgbClr val="FF0000"/>
                </a:solidFill>
                <a:latin typeface="Traditional Arabic" pitchFamily="18" charset="-78"/>
                <a:cs typeface="Traditional Arabic" pitchFamily="18" charset="-78"/>
              </a:rPr>
              <a:t>التَّمهِيدِيَّةُ</a:t>
            </a:r>
            <a:r>
              <a:rPr lang="en-US" sz="4800" b="1" dirty="0" smtClean="0">
                <a:solidFill>
                  <a:srgbClr val="FF0000"/>
                </a:solidFill>
                <a:latin typeface="Traditional Arabic" pitchFamily="18" charset="-78"/>
                <a:cs typeface="Traditional Arabic" pitchFamily="18" charset="-78"/>
              </a:rPr>
              <a:t> </a:t>
            </a:r>
          </a:p>
        </p:txBody>
      </p:sp>
    </p:spTree>
    <p:extLst>
      <p:ext uri="{BB962C8B-B14F-4D97-AF65-F5344CB8AC3E}">
        <p14:creationId xmlns:p14="http://schemas.microsoft.com/office/powerpoint/2010/main" val="4087144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eaLnBrk="1" hangingPunct="1">
              <a:defRPr/>
            </a:pPr>
            <a:r>
              <a:rPr lang="ar-SA" sz="5400" b="1" dirty="0" smtClean="0">
                <a:solidFill>
                  <a:srgbClr val="FF0000"/>
                </a:solidFill>
                <a:latin typeface="Traditional Arabic" pitchFamily="18" charset="-78"/>
                <a:cs typeface="Traditional Arabic" pitchFamily="18" charset="-78"/>
              </a:rPr>
              <a:t>المُحاضَرَةُ التَّمهِيدِيَّةُ:</a:t>
            </a:r>
            <a:endParaRPr lang="en-US" sz="5400" b="1" dirty="0">
              <a:solidFill>
                <a:srgbClr val="FF0000"/>
              </a:solidFill>
              <a:latin typeface="Traditional Arabic" pitchFamily="18" charset="-78"/>
              <a:cs typeface="Traditional Arabic" pitchFamily="18" charset="-78"/>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sz="3600" b="1" dirty="0" smtClean="0">
                <a:latin typeface="Traditional Arabic" pitchFamily="18" charset="-78"/>
                <a:cs typeface="Traditional Arabic" pitchFamily="18" charset="-78"/>
              </a:rPr>
              <a:t>مقدمة في معنى القضايا الثقافية المعاصرة</a:t>
            </a:r>
          </a:p>
          <a:p>
            <a:pPr rtl="1" eaLnBrk="1" hangingPunct="1">
              <a:buFont typeface="Arial" pitchFamily="34" charset="0"/>
              <a:buChar char="•"/>
            </a:pPr>
            <a:r>
              <a:rPr lang="ar-SA" sz="3600" b="1" dirty="0" smtClean="0">
                <a:latin typeface="Traditional Arabic" pitchFamily="18" charset="-78"/>
                <a:cs typeface="Traditional Arabic" pitchFamily="18" charset="-78"/>
              </a:rPr>
              <a:t>أهمية ومسوغات المقرر</a:t>
            </a:r>
          </a:p>
          <a:p>
            <a:pPr rtl="1" eaLnBrk="1" hangingPunct="1">
              <a:buFont typeface="Arial" pitchFamily="34" charset="0"/>
              <a:buChar char="•"/>
            </a:pPr>
            <a:r>
              <a:rPr lang="ar-SA" sz="3600" b="1" dirty="0" smtClean="0">
                <a:latin typeface="Traditional Arabic" pitchFamily="18" charset="-78"/>
                <a:cs typeface="Traditional Arabic" pitchFamily="18" charset="-78"/>
              </a:rPr>
              <a:t>محتوى المقرر</a:t>
            </a:r>
          </a:p>
          <a:p>
            <a:pPr rtl="1" eaLnBrk="1" hangingPunct="1">
              <a:buFont typeface="Arial" pitchFamily="34" charset="0"/>
              <a:buChar char="•"/>
            </a:pPr>
            <a:r>
              <a:rPr lang="ar-SA" sz="3600" b="1" dirty="0" smtClean="0">
                <a:latin typeface="Traditional Arabic" pitchFamily="18" charset="-78"/>
                <a:cs typeface="Traditional Arabic" pitchFamily="18" charset="-78"/>
              </a:rPr>
              <a:t>أهداف المقرر</a:t>
            </a:r>
          </a:p>
          <a:p>
            <a:pPr rtl="1" eaLnBrk="1" hangingPunct="1">
              <a:buFont typeface="Arial" pitchFamily="34" charset="0"/>
              <a:buChar char="•"/>
            </a:pPr>
            <a:r>
              <a:rPr lang="ar-SA" sz="3600" b="1" dirty="0" smtClean="0">
                <a:latin typeface="Traditional Arabic" pitchFamily="18" charset="-78"/>
                <a:cs typeface="Traditional Arabic" pitchFamily="18" charset="-78"/>
              </a:rPr>
              <a:t>طرائق التدريس والأنشطة المصاحبة</a:t>
            </a:r>
          </a:p>
          <a:p>
            <a:pPr rtl="1" eaLnBrk="1" hangingPunct="1">
              <a:buFont typeface="Arial" pitchFamily="34" charset="0"/>
              <a:buChar char="•"/>
            </a:pPr>
            <a:r>
              <a:rPr lang="ar-SA" sz="3600" b="1" dirty="0" smtClean="0">
                <a:latin typeface="Traditional Arabic" pitchFamily="18" charset="-78"/>
                <a:cs typeface="Traditional Arabic" pitchFamily="18" charset="-78"/>
              </a:rPr>
              <a:t>مصادر ومراجع</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3105902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r>
              <a:rPr lang="ar-SA" b="1" dirty="0" smtClean="0">
                <a:solidFill>
                  <a:srgbClr val="FF0000"/>
                </a:solidFill>
                <a:latin typeface="Traditional Arabic" pitchFamily="18" charset="-78"/>
                <a:cs typeface="Traditional Arabic" pitchFamily="18" charset="-78"/>
              </a:rPr>
              <a:t>مُقَدِّمَةٌ فِي مَعنَى القَضايا الثَّقافِيَّةِ المُعاصِرَةِ:</a:t>
            </a:r>
          </a:p>
        </p:txBody>
      </p:sp>
      <p:sp>
        <p:nvSpPr>
          <p:cNvPr id="8195" name="Content Placeholder 2"/>
          <p:cNvSpPr>
            <a:spLocks noGrp="1"/>
          </p:cNvSpPr>
          <p:nvPr>
            <p:ph idx="1"/>
          </p:nvPr>
        </p:nvSpPr>
        <p:spPr>
          <a:xfrm>
            <a:off x="228600" y="1295400"/>
            <a:ext cx="9144000" cy="4678363"/>
          </a:xfrm>
        </p:spPr>
        <p:txBody>
          <a:bodyPr/>
          <a:lstStyle/>
          <a:p>
            <a:pPr rtl="1"/>
            <a:r>
              <a:rPr lang="ar-SA" sz="2800" b="1" u="sng" dirty="0" smtClean="0">
                <a:latin typeface="Traditional Arabic" pitchFamily="18" charset="-78"/>
                <a:cs typeface="Traditional Arabic" pitchFamily="18" charset="-78"/>
              </a:rPr>
              <a:t>تعريف الثقافة: </a:t>
            </a:r>
            <a:endParaRPr lang="en-US" sz="2800" b="1" u="sng" dirty="0" smtClean="0">
              <a:latin typeface="Traditional Arabic" pitchFamily="18" charset="-78"/>
              <a:cs typeface="Traditional Arabic" pitchFamily="18" charset="-78"/>
            </a:endParaRPr>
          </a:p>
          <a:p>
            <a:pPr algn="just" rtl="1"/>
            <a:r>
              <a:rPr lang="ar-SA" sz="2800" b="1" dirty="0" smtClean="0">
                <a:latin typeface="Traditional Arabic" pitchFamily="18" charset="-78"/>
                <a:cs typeface="Traditional Arabic" pitchFamily="18" charset="-78"/>
              </a:rPr>
              <a:t>هي: </a:t>
            </a:r>
            <a:r>
              <a:rPr lang="ar-SA" sz="2800" b="1" dirty="0" smtClean="0">
                <a:solidFill>
                  <a:srgbClr val="FF0000"/>
                </a:solidFill>
                <a:latin typeface="Traditional Arabic" pitchFamily="18" charset="-78"/>
                <a:cs typeface="Traditional Arabic" pitchFamily="18" charset="-78"/>
              </a:rPr>
              <a:t>جَميعُ السِّماتِ الرُّوحيَّةِ وَالمادِّيَّةِ والفِكرِيَّة والعاطِفِيَّة التي تُمَيِّزُ مجتمعاً بعَينِهِ، أو فئةً اجتماعيَّةً بعَينِها.</a:t>
            </a:r>
            <a:r>
              <a:rPr lang="ar-SA" sz="2800" b="1" dirty="0" smtClean="0">
                <a:latin typeface="Traditional Arabic" pitchFamily="18" charset="-78"/>
                <a:cs typeface="Traditional Arabic" pitchFamily="18" charset="-78"/>
              </a:rPr>
              <a:t> </a:t>
            </a:r>
          </a:p>
          <a:p>
            <a:pPr algn="just" rtl="1"/>
            <a:r>
              <a:rPr lang="ar-SA" sz="2800" b="1" dirty="0" smtClean="0">
                <a:latin typeface="Traditional Arabic" pitchFamily="18" charset="-78"/>
                <a:cs typeface="Traditional Arabic" pitchFamily="18" charset="-78"/>
              </a:rPr>
              <a:t>وتشمل: </a:t>
            </a:r>
            <a:r>
              <a:rPr lang="ar-SA" sz="2800" b="1" dirty="0" smtClean="0">
                <a:solidFill>
                  <a:srgbClr val="FF0000"/>
                </a:solidFill>
                <a:latin typeface="Traditional Arabic" pitchFamily="18" charset="-78"/>
                <a:cs typeface="Traditional Arabic" pitchFamily="18" charset="-78"/>
              </a:rPr>
              <a:t>الفنونَ والآدابَ وطرائقَ الحَياةِ.</a:t>
            </a:r>
            <a:r>
              <a:rPr lang="ar-SA" sz="2800" b="1" dirty="0" smtClean="0">
                <a:latin typeface="Traditional Arabic" pitchFamily="18" charset="-78"/>
                <a:cs typeface="Traditional Arabic" pitchFamily="18" charset="-78"/>
              </a:rPr>
              <a:t> </a:t>
            </a:r>
          </a:p>
          <a:p>
            <a:pPr algn="just" rtl="1"/>
            <a:r>
              <a:rPr lang="ar-SA" sz="2800" b="1" dirty="0" smtClean="0">
                <a:latin typeface="Traditional Arabic" pitchFamily="18" charset="-78"/>
                <a:cs typeface="Traditional Arabic" pitchFamily="18" charset="-78"/>
              </a:rPr>
              <a:t>كما تشمل: </a:t>
            </a:r>
            <a:r>
              <a:rPr lang="ar-SA" sz="2800" b="1" dirty="0" smtClean="0">
                <a:solidFill>
                  <a:srgbClr val="FF0000"/>
                </a:solidFill>
                <a:latin typeface="Traditional Arabic" pitchFamily="18" charset="-78"/>
                <a:cs typeface="Traditional Arabic" pitchFamily="18" charset="-78"/>
              </a:rPr>
              <a:t>الحقوقَ الأساسيَّةَ للإنسان ونُظُمَ القِيَمِ والتَّقاليدِ والمُعتَقَدات</a:t>
            </a:r>
            <a:r>
              <a:rPr lang="ar-SA" sz="2800" b="1" dirty="0" smtClean="0">
                <a:latin typeface="Traditional Arabic" pitchFamily="18" charset="-78"/>
                <a:cs typeface="Traditional Arabic" pitchFamily="18" charset="-78"/>
              </a:rPr>
              <a:t>.</a:t>
            </a:r>
            <a:endParaRPr lang="en-US" sz="2800" b="1" dirty="0" smtClean="0">
              <a:latin typeface="Traditional Arabic" pitchFamily="18" charset="-78"/>
              <a:cs typeface="Traditional Arabic" pitchFamily="18" charset="-78"/>
            </a:endParaRPr>
          </a:p>
          <a:p>
            <a:pPr algn="just" rtl="1" eaLnBrk="1" hangingPunct="1"/>
            <a:r>
              <a:rPr lang="ar-SA" sz="2800" b="1" dirty="0" smtClean="0">
                <a:latin typeface="Traditional Arabic" pitchFamily="18" charset="-78"/>
                <a:cs typeface="Traditional Arabic" pitchFamily="18" charset="-78"/>
              </a:rPr>
              <a:t>هذا هو التعريف العالمي للثقافة. </a:t>
            </a:r>
          </a:p>
          <a:p>
            <a:pPr algn="just" rtl="1" eaLnBrk="1" hangingPunct="1"/>
            <a:r>
              <a:rPr lang="ar-SA" sz="2800" b="1" dirty="0" smtClean="0">
                <a:latin typeface="Traditional Arabic" pitchFamily="18" charset="-78"/>
                <a:cs typeface="Traditional Arabic" pitchFamily="18" charset="-78"/>
              </a:rPr>
              <a:t>والتعريفات الأخرى لا تبتعد عن إطاره مثل ما جاء في منظمة </a:t>
            </a:r>
            <a:r>
              <a:rPr lang="ar-SA" sz="2800" b="1" dirty="0" err="1" smtClean="0">
                <a:solidFill>
                  <a:srgbClr val="FF0000"/>
                </a:solidFill>
                <a:latin typeface="Traditional Arabic" pitchFamily="18" charset="-78"/>
                <a:cs typeface="Traditional Arabic" pitchFamily="18" charset="-78"/>
              </a:rPr>
              <a:t>الإلسكو</a:t>
            </a:r>
            <a:r>
              <a:rPr lang="ar-SA" sz="2800" b="1" dirty="0" smtClean="0">
                <a:latin typeface="Traditional Arabic" pitchFamily="18" charset="-78"/>
                <a:cs typeface="Traditional Arabic" pitchFamily="18" charset="-78"/>
              </a:rPr>
              <a:t> وهي المنظمة العربية للتربية والثقافة والعلوم، وكذلك ما جاء عن </a:t>
            </a:r>
            <a:r>
              <a:rPr lang="ar-SA" sz="2800" b="1" dirty="0" err="1" smtClean="0">
                <a:solidFill>
                  <a:srgbClr val="FF0000"/>
                </a:solidFill>
                <a:latin typeface="Traditional Arabic" pitchFamily="18" charset="-78"/>
                <a:cs typeface="Traditional Arabic" pitchFamily="18" charset="-78"/>
              </a:rPr>
              <a:t>الإسسكو</a:t>
            </a:r>
            <a:r>
              <a:rPr lang="ar-SA" sz="2800" b="1" dirty="0" smtClean="0">
                <a:solidFill>
                  <a:srgbClr val="FF0000"/>
                </a:solidFill>
                <a:latin typeface="Traditional Arabic" pitchFamily="18" charset="-78"/>
                <a:cs typeface="Traditional Arabic" pitchFamily="18" charset="-78"/>
              </a:rPr>
              <a:t> </a:t>
            </a:r>
            <a:r>
              <a:rPr lang="ar-SA" sz="2800" b="1" dirty="0" smtClean="0">
                <a:latin typeface="Traditional Arabic" pitchFamily="18" charset="-78"/>
                <a:cs typeface="Traditional Arabic" pitchFamily="18" charset="-78"/>
              </a:rPr>
              <a:t>وهي المنظمة الإسلامية للتربية والثقافة والعلوم.</a:t>
            </a:r>
            <a:r>
              <a:rPr lang="ar-SA" dirty="0" smtClean="0"/>
              <a:t> </a:t>
            </a:r>
            <a:endParaRPr lang="en-US"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1540506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rgbClr val="FF0000"/>
                </a:solidFill>
                <a:latin typeface="Traditional Arabic" pitchFamily="18" charset="-78"/>
                <a:cs typeface="Traditional Arabic" pitchFamily="18" charset="-78"/>
              </a:rPr>
              <a:t>تابِعٌ:</a:t>
            </a:r>
          </a:p>
        </p:txBody>
      </p:sp>
      <p:sp>
        <p:nvSpPr>
          <p:cNvPr id="9219" name="Content Placeholder 2"/>
          <p:cNvSpPr>
            <a:spLocks noGrp="1"/>
          </p:cNvSpPr>
          <p:nvPr>
            <p:ph idx="4294967295"/>
          </p:nvPr>
        </p:nvSpPr>
        <p:spPr>
          <a:xfrm>
            <a:off x="228600" y="1295400"/>
            <a:ext cx="9144000" cy="4678363"/>
          </a:xfrm>
        </p:spPr>
        <p:txBody>
          <a:bodyPr/>
          <a:lstStyle/>
          <a:p>
            <a:pPr algn="just" rtl="1"/>
            <a:r>
              <a:rPr lang="ar-SA" sz="2800" b="1" dirty="0" smtClean="0">
                <a:latin typeface="Traditional Arabic" pitchFamily="18" charset="-78"/>
                <a:cs typeface="Traditional Arabic" pitchFamily="18" charset="-78"/>
              </a:rPr>
              <a:t>والثقافة هي التي </a:t>
            </a:r>
            <a:r>
              <a:rPr lang="ar-SA" sz="2800" b="1" dirty="0" smtClean="0">
                <a:solidFill>
                  <a:srgbClr val="FF0000"/>
                </a:solidFill>
                <a:latin typeface="Traditional Arabic" pitchFamily="18" charset="-78"/>
                <a:cs typeface="Traditional Arabic" pitchFamily="18" charset="-78"/>
              </a:rPr>
              <a:t>تمنح الإنسان قدرته على التفكير في ذاته</a:t>
            </a:r>
            <a:r>
              <a:rPr lang="ar-SA" sz="2800" b="1" dirty="0" smtClean="0">
                <a:latin typeface="Traditional Arabic" pitchFamily="18" charset="-78"/>
                <a:cs typeface="Traditional Arabic" pitchFamily="18" charset="-78"/>
              </a:rPr>
              <a:t>، وهي التي </a:t>
            </a:r>
            <a:r>
              <a:rPr lang="ar-SA" sz="2800" b="1" dirty="0" smtClean="0">
                <a:solidFill>
                  <a:srgbClr val="FF0000"/>
                </a:solidFill>
                <a:latin typeface="Traditional Arabic" pitchFamily="18" charset="-78"/>
                <a:cs typeface="Traditional Arabic" pitchFamily="18" charset="-78"/>
              </a:rPr>
              <a:t>تجعل منه كائناً يتميز بالإنسانية</a:t>
            </a:r>
            <a:r>
              <a:rPr lang="ar-SA" sz="2800" b="1" dirty="0" smtClean="0">
                <a:latin typeface="Traditional Arabic" pitchFamily="18" charset="-78"/>
                <a:cs typeface="Traditional Arabic" pitchFamily="18" charset="-78"/>
              </a:rPr>
              <a:t>، والقدرة على النقد والالتزام الأخلاقي، فعن طريقها نهتدي إلى القيم ونمارسها.</a:t>
            </a:r>
            <a:endParaRPr lang="en-US" sz="2800" b="1" dirty="0" smtClean="0">
              <a:latin typeface="Traditional Arabic" pitchFamily="18" charset="-78"/>
              <a:cs typeface="Traditional Arabic" pitchFamily="18" charset="-78"/>
            </a:endParaRPr>
          </a:p>
          <a:p>
            <a:pPr algn="just" rtl="1"/>
            <a:r>
              <a:rPr lang="ar-SA" sz="2800" b="1" dirty="0" smtClean="0">
                <a:latin typeface="Traditional Arabic" pitchFamily="18" charset="-78"/>
                <a:cs typeface="Traditional Arabic" pitchFamily="18" charset="-78"/>
              </a:rPr>
              <a:t>إن الثقافة </a:t>
            </a:r>
            <a:r>
              <a:rPr lang="ar-SA" sz="2800" b="1" dirty="0" smtClean="0">
                <a:solidFill>
                  <a:srgbClr val="FF0000"/>
                </a:solidFill>
                <a:latin typeface="Traditional Arabic" pitchFamily="18" charset="-78"/>
                <a:cs typeface="Traditional Arabic" pitchFamily="18" charset="-78"/>
              </a:rPr>
              <a:t>تتمثل فيما يتعلق بالإنسان من حيث هو إنسان</a:t>
            </a:r>
            <a:r>
              <a:rPr lang="ar-SA" sz="2800" b="1" dirty="0" smtClean="0">
                <a:latin typeface="Traditional Arabic" pitchFamily="18" charset="-78"/>
                <a:cs typeface="Traditional Arabic" pitchFamily="18" charset="-78"/>
              </a:rPr>
              <a:t>، فكل ما يتعلق بالإنسان من حيث إنسانيَّتُهُ فهو ثقافة. </a:t>
            </a:r>
            <a:endParaRPr lang="en-US" sz="2800" b="1" dirty="0" smtClean="0">
              <a:latin typeface="Traditional Arabic" pitchFamily="18" charset="-78"/>
              <a:cs typeface="Traditional Arabic" pitchFamily="18" charset="-78"/>
            </a:endParaRPr>
          </a:p>
          <a:p>
            <a:pPr algn="just" rtl="1"/>
            <a:r>
              <a:rPr lang="ar-SA" sz="2800" b="1" dirty="0" smtClean="0">
                <a:latin typeface="Traditional Arabic" pitchFamily="18" charset="-78"/>
                <a:cs typeface="Traditional Arabic" pitchFamily="18" charset="-78"/>
              </a:rPr>
              <a:t>ويمكننا من خلال التعريف السابق أن نضع </a:t>
            </a:r>
            <a:r>
              <a:rPr lang="ar-SA" sz="2800" b="1" u="sng" dirty="0" smtClean="0">
                <a:latin typeface="Traditional Arabic" pitchFamily="18" charset="-78"/>
                <a:cs typeface="Traditional Arabic" pitchFamily="18" charset="-78"/>
              </a:rPr>
              <a:t>الملحوظات الآتية:</a:t>
            </a:r>
            <a:r>
              <a:rPr lang="ar-SA" sz="2800" b="1" dirty="0" smtClean="0">
                <a:latin typeface="Traditional Arabic" pitchFamily="18" charset="-78"/>
                <a:cs typeface="Traditional Arabic" pitchFamily="18" charset="-78"/>
              </a:rPr>
              <a:t> </a:t>
            </a:r>
            <a:endParaRPr lang="en-US" sz="2800" b="1" dirty="0" smtClean="0">
              <a:latin typeface="Traditional Arabic" pitchFamily="18" charset="-78"/>
              <a:cs typeface="Traditional Arabic" pitchFamily="18" charset="-78"/>
            </a:endParaRPr>
          </a:p>
          <a:p>
            <a:pPr lvl="0" algn="just" rtl="1">
              <a:buNone/>
            </a:pPr>
            <a:r>
              <a:rPr lang="ar-SA" sz="2800" b="1" dirty="0" smtClean="0">
                <a:latin typeface="Traditional Arabic" pitchFamily="18" charset="-78"/>
                <a:cs typeface="Traditional Arabic" pitchFamily="18" charset="-78"/>
              </a:rPr>
              <a:t>((1)) إن </a:t>
            </a:r>
            <a:r>
              <a:rPr lang="ar-SA" sz="2800" b="1" dirty="0" smtClean="0">
                <a:solidFill>
                  <a:srgbClr val="FF0000"/>
                </a:solidFill>
                <a:latin typeface="Traditional Arabic" pitchFamily="18" charset="-78"/>
                <a:cs typeface="Traditional Arabic" pitchFamily="18" charset="-78"/>
              </a:rPr>
              <a:t>قضايا الثقافة قضايا تهم الإنسان </a:t>
            </a:r>
            <a:r>
              <a:rPr lang="ar-SA" sz="2800" b="1" dirty="0" smtClean="0">
                <a:latin typeface="Traditional Arabic" pitchFamily="18" charset="-78"/>
                <a:cs typeface="Traditional Arabic" pitchFamily="18" charset="-78"/>
              </a:rPr>
              <a:t>بصفته الإنسانية؛ لذلك قلنا: </a:t>
            </a:r>
            <a:r>
              <a:rPr lang="ar-SA" sz="2800" b="1" dirty="0" smtClean="0">
                <a:solidFill>
                  <a:srgbClr val="FF0000"/>
                </a:solidFill>
                <a:latin typeface="Traditional Arabic" pitchFamily="18" charset="-78"/>
                <a:cs typeface="Traditional Arabic" pitchFamily="18" charset="-78"/>
              </a:rPr>
              <a:t>العقائد والفن والأخلاق والقانون والعرف وكل القدرات والعادات</a:t>
            </a:r>
            <a:r>
              <a:rPr lang="ar-SA" sz="2800" b="1" dirty="0" smtClean="0">
                <a:latin typeface="Traditional Arabic" pitchFamily="18" charset="-78"/>
                <a:cs typeface="Traditional Arabic" pitchFamily="18" charset="-78"/>
              </a:rPr>
              <a:t> ولم نقل: الطب أو الكيمياء أو الهندسة لأنها أشياء مادية أما الأخلاق ومثيلاتها فهي </a:t>
            </a:r>
            <a:r>
              <a:rPr lang="ar-SA" sz="2800" b="1" dirty="0" smtClean="0">
                <a:solidFill>
                  <a:srgbClr val="FF0000"/>
                </a:solidFill>
                <a:latin typeface="Traditional Arabic" pitchFamily="18" charset="-78"/>
                <a:cs typeface="Traditional Arabic" pitchFamily="18" charset="-78"/>
              </a:rPr>
              <a:t>جانب إنساني روحي؛ أي: قضايا ذات بعد إنساني</a:t>
            </a:r>
            <a:r>
              <a:rPr lang="ar-SA" sz="2800" b="1" dirty="0" smtClean="0">
                <a:latin typeface="Traditional Arabic" pitchFamily="18" charset="-78"/>
                <a:cs typeface="Traditional Arabic" pitchFamily="18" charset="-78"/>
              </a:rPr>
              <a:t>.</a:t>
            </a:r>
            <a:endParaRPr lang="en-US" sz="2800" b="1" dirty="0" smtClean="0">
              <a:latin typeface="Traditional Arabic" pitchFamily="18" charset="-78"/>
              <a:cs typeface="Traditional Arabic" pitchFamily="18" charset="-78"/>
            </a:endParaRPr>
          </a:p>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704673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itchFamily="18" charset="-78"/>
                <a:cs typeface="Traditional Arabic" pitchFamily="18" charset="-78"/>
              </a:rPr>
              <a:t>تابِعٌ:</a:t>
            </a:r>
            <a:endParaRPr lang="ar-SA" dirty="0"/>
          </a:p>
        </p:txBody>
      </p:sp>
      <p:sp>
        <p:nvSpPr>
          <p:cNvPr id="3" name="عنصر نائب للمحتوى 2"/>
          <p:cNvSpPr>
            <a:spLocks noGrp="1"/>
          </p:cNvSpPr>
          <p:nvPr>
            <p:ph idx="1"/>
          </p:nvPr>
        </p:nvSpPr>
        <p:spPr/>
        <p:txBody>
          <a:bodyPr/>
          <a:lstStyle/>
          <a:p>
            <a:pPr lvl="0" algn="just" rtl="1"/>
            <a:r>
              <a:rPr lang="ar-SA" b="1" dirty="0" smtClean="0">
                <a:latin typeface="Traditional Arabic" pitchFamily="18" charset="-78"/>
                <a:cs typeface="Traditional Arabic" pitchFamily="18" charset="-78"/>
              </a:rPr>
              <a:t>((2)) </a:t>
            </a:r>
            <a:r>
              <a:rPr lang="ar-SA" sz="2800" b="1" dirty="0" smtClean="0">
                <a:latin typeface="Traditional Arabic" pitchFamily="18" charset="-78"/>
                <a:cs typeface="Traditional Arabic" pitchFamily="18" charset="-78"/>
              </a:rPr>
              <a:t>هذه </a:t>
            </a:r>
            <a:r>
              <a:rPr lang="ar-SA" sz="2800" b="1" dirty="0" smtClean="0">
                <a:solidFill>
                  <a:srgbClr val="FF0000"/>
                </a:solidFill>
                <a:latin typeface="Traditional Arabic" pitchFamily="18" charset="-78"/>
                <a:cs typeface="Traditional Arabic" pitchFamily="18" charset="-78"/>
              </a:rPr>
              <a:t>العناصر متداخلة وليست عناصر مفصولة </a:t>
            </a:r>
            <a:r>
              <a:rPr lang="ar-SA" sz="2800" b="1" dirty="0" smtClean="0">
                <a:latin typeface="Traditional Arabic" pitchFamily="18" charset="-78"/>
                <a:cs typeface="Traditional Arabic" pitchFamily="18" charset="-78"/>
              </a:rPr>
              <a:t>عن بعضها البعض بل هي بناء متكامل؛ أي: </a:t>
            </a:r>
            <a:r>
              <a:rPr lang="ar-SA" sz="2800" b="1" dirty="0" smtClean="0">
                <a:solidFill>
                  <a:srgbClr val="FF0000"/>
                </a:solidFill>
                <a:latin typeface="Traditional Arabic" pitchFamily="18" charset="-78"/>
                <a:cs typeface="Traditional Arabic" pitchFamily="18" charset="-78"/>
              </a:rPr>
              <a:t>كلٌّ مركبٌ </a:t>
            </a:r>
            <a:r>
              <a:rPr lang="ar-SA" sz="2800" b="1" dirty="0" smtClean="0">
                <a:latin typeface="Traditional Arabic" pitchFamily="18" charset="-78"/>
                <a:cs typeface="Traditional Arabic" pitchFamily="18" charset="-78"/>
              </a:rPr>
              <a:t>وهناك معتقدات تقوم علها قيم.</a:t>
            </a:r>
            <a:endParaRPr lang="en-US" sz="2800" b="1" dirty="0" smtClean="0">
              <a:latin typeface="Traditional Arabic" pitchFamily="18" charset="-78"/>
              <a:cs typeface="Traditional Arabic" pitchFamily="18" charset="-78"/>
            </a:endParaRPr>
          </a:p>
          <a:p>
            <a:pPr lvl="0" algn="just" rtl="1"/>
            <a:r>
              <a:rPr lang="ar-SA" sz="2800" b="1" dirty="0" smtClean="0">
                <a:latin typeface="Traditional Arabic" pitchFamily="18" charset="-78"/>
                <a:cs typeface="Traditional Arabic" pitchFamily="18" charset="-78"/>
              </a:rPr>
              <a:t>((3)) إن هذه </a:t>
            </a:r>
            <a:r>
              <a:rPr lang="ar-SA" sz="2800" b="1" dirty="0" smtClean="0">
                <a:solidFill>
                  <a:srgbClr val="FF0000"/>
                </a:solidFill>
                <a:latin typeface="Traditional Arabic" pitchFamily="18" charset="-78"/>
                <a:cs typeface="Traditional Arabic" pitchFamily="18" charset="-78"/>
              </a:rPr>
              <a:t>الثقافة ليست معارف نظرية؛</a:t>
            </a:r>
            <a:r>
              <a:rPr lang="ar-SA" sz="2800" b="1" dirty="0" smtClean="0">
                <a:latin typeface="Traditional Arabic" pitchFamily="18" charset="-78"/>
                <a:cs typeface="Traditional Arabic" pitchFamily="18" charset="-78"/>
              </a:rPr>
              <a:t> أي: ليست فلسفة أو فكراً مجرداً في عقل إنسان أو فيلسوف أو سطراً كتاب </a:t>
            </a:r>
            <a:r>
              <a:rPr lang="ar-SA" sz="2800" b="1" dirty="0" smtClean="0">
                <a:solidFill>
                  <a:srgbClr val="FF0000"/>
                </a:solidFill>
                <a:latin typeface="Traditional Arabic" pitchFamily="18" charset="-78"/>
                <a:cs typeface="Traditional Arabic" pitchFamily="18" charset="-78"/>
              </a:rPr>
              <a:t>بل الثقافة حياة جماعية وواقع فكري وسلوكي يتحرك </a:t>
            </a:r>
            <a:r>
              <a:rPr lang="ar-SA" sz="2800" b="1" dirty="0" err="1" smtClean="0">
                <a:solidFill>
                  <a:srgbClr val="FF0000"/>
                </a:solidFill>
                <a:latin typeface="Traditional Arabic" pitchFamily="18" charset="-78"/>
                <a:cs typeface="Traditional Arabic" pitchFamily="18" charset="-78"/>
              </a:rPr>
              <a:t>به</a:t>
            </a:r>
            <a:r>
              <a:rPr lang="ar-SA" sz="2800" b="1" dirty="0" smtClean="0">
                <a:solidFill>
                  <a:srgbClr val="FF0000"/>
                </a:solidFill>
                <a:latin typeface="Traditional Arabic" pitchFamily="18" charset="-78"/>
                <a:cs typeface="Traditional Arabic" pitchFamily="18" charset="-78"/>
              </a:rPr>
              <a:t> الناس؛ أي: علم وعمل</a:t>
            </a:r>
            <a:r>
              <a:rPr lang="ar-SA" sz="2800" b="1" dirty="0" smtClean="0">
                <a:latin typeface="Traditional Arabic" pitchFamily="18" charset="-78"/>
                <a:cs typeface="Traditional Arabic" pitchFamily="18" charset="-78"/>
              </a:rPr>
              <a:t> مترابطان.</a:t>
            </a:r>
            <a:endParaRPr lang="en-US" sz="2800" b="1" dirty="0" smtClean="0">
              <a:latin typeface="Traditional Arabic" pitchFamily="18" charset="-78"/>
              <a:cs typeface="Traditional Arabic" pitchFamily="18" charset="-78"/>
            </a:endParaRPr>
          </a:p>
          <a:p>
            <a:pPr lvl="0" algn="just" rtl="1"/>
            <a:r>
              <a:rPr lang="ar-SA" sz="2800" b="1" dirty="0" smtClean="0">
                <a:latin typeface="Traditional Arabic" pitchFamily="18" charset="-78"/>
                <a:cs typeface="Traditional Arabic" pitchFamily="18" charset="-78"/>
              </a:rPr>
              <a:t>((4)) إن </a:t>
            </a:r>
            <a:r>
              <a:rPr lang="ar-SA" sz="2800" b="1" dirty="0" smtClean="0">
                <a:solidFill>
                  <a:srgbClr val="FF0000"/>
                </a:solidFill>
                <a:latin typeface="Traditional Arabic" pitchFamily="18" charset="-78"/>
                <a:cs typeface="Traditional Arabic" pitchFamily="18" charset="-78"/>
              </a:rPr>
              <a:t>الثقافة ليست تميزاً فردياً بل هي جماعية؛</a:t>
            </a:r>
            <a:r>
              <a:rPr lang="ar-SA" sz="2800" b="1" dirty="0" smtClean="0">
                <a:latin typeface="Traditional Arabic" pitchFamily="18" charset="-78"/>
                <a:cs typeface="Traditional Arabic" pitchFamily="18" charset="-78"/>
              </a:rPr>
              <a:t> بمعنى أن الشخص يعيش الثقافة في ظل مجتمع أو أمة تعيش هذه الثقافة، ومن الصعب أن يعيش الإنسان بعيداً عن ثقافته، لذلك يعاني المغترب ونجده يبحث عن أقلية أو أسرة تتفق معه في الثقافة</a:t>
            </a:r>
            <a:r>
              <a:rPr lang="ar-SA" b="1" dirty="0" smtClean="0">
                <a:latin typeface="Traditional Arabic" pitchFamily="18" charset="-78"/>
                <a:cs typeface="Traditional Arabic" pitchFamily="18" charset="-78"/>
              </a:rPr>
              <a:t>.</a:t>
            </a:r>
            <a:endParaRPr lang="en-US" b="1" dirty="0" smtClean="0">
              <a:latin typeface="Traditional Arabic" pitchFamily="18" charset="-78"/>
              <a:cs typeface="Traditional Arabic" pitchFamily="18" charset="-78"/>
            </a:endParaRPr>
          </a:p>
          <a:p>
            <a:endParaRPr lang="ar-SA" dirty="0"/>
          </a:p>
        </p:txBody>
      </p:sp>
    </p:spTree>
    <p:extLst>
      <p:ext uri="{BB962C8B-B14F-4D97-AF65-F5344CB8AC3E}">
        <p14:creationId xmlns:p14="http://schemas.microsoft.com/office/powerpoint/2010/main" val="2421499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itchFamily="18" charset="-78"/>
                <a:cs typeface="Traditional Arabic" pitchFamily="18" charset="-78"/>
              </a:rPr>
              <a:t>تابِعٌ:</a:t>
            </a:r>
            <a:endParaRPr lang="ar-SA" dirty="0"/>
          </a:p>
        </p:txBody>
      </p:sp>
      <p:sp>
        <p:nvSpPr>
          <p:cNvPr id="3" name="عنصر نائب للمحتوى 2"/>
          <p:cNvSpPr>
            <a:spLocks noGrp="1"/>
          </p:cNvSpPr>
          <p:nvPr>
            <p:ph idx="1"/>
          </p:nvPr>
        </p:nvSpPr>
        <p:spPr/>
        <p:txBody>
          <a:bodyPr/>
          <a:lstStyle/>
          <a:p>
            <a:pPr lvl="0" algn="just" rtl="1"/>
            <a:r>
              <a:rPr lang="ar-SA" b="1" dirty="0" smtClean="0">
                <a:latin typeface="Traditional Arabic" pitchFamily="18" charset="-78"/>
                <a:cs typeface="Traditional Arabic" pitchFamily="18" charset="-78"/>
              </a:rPr>
              <a:t>((5)) إن </a:t>
            </a:r>
            <a:r>
              <a:rPr lang="ar-SA" b="1" dirty="0" smtClean="0">
                <a:solidFill>
                  <a:srgbClr val="FF0000"/>
                </a:solidFill>
                <a:latin typeface="Traditional Arabic" pitchFamily="18" charset="-78"/>
                <a:cs typeface="Traditional Arabic" pitchFamily="18" charset="-78"/>
              </a:rPr>
              <a:t>الثقافة بمجموعها تمثل تميزاً للمجتمع أو الأمة عن المجتمعات والأمم الأخرى؛</a:t>
            </a:r>
            <a:r>
              <a:rPr lang="ar-SA" b="1" dirty="0" smtClean="0">
                <a:latin typeface="Traditional Arabic" pitchFamily="18" charset="-78"/>
                <a:cs typeface="Traditional Arabic" pitchFamily="18" charset="-78"/>
              </a:rPr>
              <a:t> أي: إن </a:t>
            </a:r>
            <a:r>
              <a:rPr lang="ar-SA" b="1" dirty="0" smtClean="0">
                <a:solidFill>
                  <a:srgbClr val="FF0000"/>
                </a:solidFill>
                <a:latin typeface="Traditional Arabic" pitchFamily="18" charset="-78"/>
                <a:cs typeface="Traditional Arabic" pitchFamily="18" charset="-78"/>
              </a:rPr>
              <a:t>الأمم تختلف وتتمايز عن بعضها في الثقافات</a:t>
            </a:r>
            <a:r>
              <a:rPr lang="ar-SA" b="1" dirty="0" smtClean="0">
                <a:latin typeface="Traditional Arabic" pitchFamily="18" charset="-78"/>
                <a:cs typeface="Traditional Arabic" pitchFamily="18" charset="-78"/>
              </a:rPr>
              <a:t> وليس بالجوانب المادية ولا استعمال السيارات ولا الطب التشريحي ولكن بين المسلم والغربي والهندوسي التمايز بالثقافة والعقائد والنظم والأعراف.</a:t>
            </a:r>
            <a:endParaRPr lang="en-US" b="1" dirty="0" smtClean="0">
              <a:latin typeface="Traditional Arabic" pitchFamily="18" charset="-78"/>
              <a:cs typeface="Traditional Arabic" pitchFamily="18" charset="-78"/>
            </a:endParaRPr>
          </a:p>
          <a:p>
            <a:endParaRPr lang="ar-SA" dirty="0"/>
          </a:p>
        </p:txBody>
      </p:sp>
    </p:spTree>
    <p:extLst>
      <p:ext uri="{BB962C8B-B14F-4D97-AF65-F5344CB8AC3E}">
        <p14:creationId xmlns:p14="http://schemas.microsoft.com/office/powerpoint/2010/main" val="3791587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itchFamily="18" charset="-78"/>
                <a:cs typeface="Traditional Arabic" pitchFamily="18" charset="-78"/>
              </a:rPr>
              <a:t>عَناصِرُ الثَّقافَةِ:</a:t>
            </a:r>
            <a:endParaRPr lang="ar-SA"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r>
              <a:rPr lang="ar-SA" b="1" dirty="0" smtClean="0">
                <a:solidFill>
                  <a:srgbClr val="FF0000"/>
                </a:solidFill>
                <a:latin typeface="Traditional Arabic" pitchFamily="18" charset="-78"/>
                <a:cs typeface="Traditional Arabic" pitchFamily="18" charset="-78"/>
              </a:rPr>
              <a:t>للثقافة ثلاثة عناصر أساسية </a:t>
            </a:r>
            <a:r>
              <a:rPr lang="ar-SA" b="1" dirty="0" smtClean="0">
                <a:latin typeface="Traditional Arabic" pitchFamily="18" charset="-78"/>
                <a:cs typeface="Traditional Arabic" pitchFamily="18" charset="-78"/>
              </a:rPr>
              <a:t>هي التي تشكل ثقافة الأمم مهما اختلفت؛ فأي ثقافة في العالم لا بد أن تحوي هذه الثلاثة العناصر بدائيةً أو متحضرةً، كتابيةً أو ليست كتابيةً؛ بمعنى أن الاختلاف ليس على وجود هذه العناصر إنما الاختلاف في نوعية هذه الثقافة من مجتمع إلى آخر.</a:t>
            </a:r>
            <a:endParaRPr lang="en-US" b="1" dirty="0" smtClean="0">
              <a:latin typeface="Traditional Arabic" pitchFamily="18" charset="-78"/>
              <a:cs typeface="Traditional Arabic" pitchFamily="18" charset="-78"/>
            </a:endParaRPr>
          </a:p>
          <a:p>
            <a:pPr algn="just" rtl="1"/>
            <a:r>
              <a:rPr lang="ar-SA" b="1" dirty="0" smtClean="0">
                <a:solidFill>
                  <a:srgbClr val="FF0000"/>
                </a:solidFill>
                <a:latin typeface="Traditional Arabic" pitchFamily="18" charset="-78"/>
                <a:cs typeface="Traditional Arabic" pitchFamily="18" charset="-78"/>
              </a:rPr>
              <a:t>والعناصر هي: ((1)) تفسير الوجود. ((2)) القِيَم. ((3)) النُّظُم</a:t>
            </a:r>
            <a:r>
              <a:rPr lang="ar-SA" b="1" dirty="0" smtClean="0">
                <a:latin typeface="Traditional Arabic" pitchFamily="18" charset="-78"/>
                <a:cs typeface="Traditional Arabic" pitchFamily="18" charset="-78"/>
              </a:rPr>
              <a:t>.</a:t>
            </a:r>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67841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latin typeface="Traditional Arabic" pitchFamily="18" charset="-78"/>
                <a:cs typeface="Traditional Arabic" pitchFamily="18" charset="-78"/>
              </a:rPr>
              <a:t>عَناصِرُ الثَّقافَةِ/ الأوَّلُ: تَفسِيرُ الوُجُودِ</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r>
              <a:rPr lang="ar-SA" b="1" dirty="0" smtClean="0">
                <a:latin typeface="Traditional Arabic" pitchFamily="18" charset="-78"/>
                <a:cs typeface="Traditional Arabic" pitchFamily="18" charset="-78"/>
              </a:rPr>
              <a:t>هي تلك الإجابة التي يشعر الإنسان – أيُّ إنسان – أنها مطلبٌ لديه؛ </a:t>
            </a:r>
            <a:r>
              <a:rPr lang="ar-SA" b="1" dirty="0" smtClean="0">
                <a:solidFill>
                  <a:srgbClr val="FF0000"/>
                </a:solidFill>
                <a:latin typeface="Traditional Arabic" pitchFamily="18" charset="-78"/>
                <a:cs typeface="Traditional Arabic" pitchFamily="18" charset="-78"/>
              </a:rPr>
              <a:t>وهي عموماً إجابات الأسئلة الوجودية: من أنا؟ كيف جئت؟ ما هدف وجودي؟ ما هو مصيري؟ ماذا بعد الحياة؟ كيف جاء هذا الكون وما علاقتي </a:t>
            </a:r>
            <a:r>
              <a:rPr lang="ar-SA" b="1" dirty="0" err="1" smtClean="0">
                <a:solidFill>
                  <a:srgbClr val="FF0000"/>
                </a:solidFill>
                <a:latin typeface="Traditional Arabic" pitchFamily="18" charset="-78"/>
                <a:cs typeface="Traditional Arabic" pitchFamily="18" charset="-78"/>
              </a:rPr>
              <a:t>به</a:t>
            </a:r>
            <a:r>
              <a:rPr lang="ar-SA" b="1" dirty="0" smtClean="0">
                <a:solidFill>
                  <a:srgbClr val="FF0000"/>
                </a:solidFill>
                <a:latin typeface="Traditional Arabic" pitchFamily="18" charset="-78"/>
                <a:cs typeface="Traditional Arabic" pitchFamily="18" charset="-78"/>
              </a:rPr>
              <a:t>؟ هل هذا الكون لَهُ إِلَهٌ؟ وكم إِلَهٌ لَهُ؟ </a:t>
            </a:r>
            <a:r>
              <a:rPr lang="ar-SA" b="1" dirty="0" err="1" smtClean="0">
                <a:solidFill>
                  <a:srgbClr val="FF0000"/>
                </a:solidFill>
                <a:latin typeface="Traditional Arabic" pitchFamily="18" charset="-78"/>
                <a:cs typeface="Traditional Arabic" pitchFamily="18" charset="-78"/>
              </a:rPr>
              <a:t>إلخ</a:t>
            </a:r>
            <a:r>
              <a:rPr lang="ar-SA" b="1" dirty="0" smtClean="0">
                <a:solidFill>
                  <a:srgbClr val="FF0000"/>
                </a:solidFill>
                <a:latin typeface="Traditional Arabic" pitchFamily="18" charset="-78"/>
                <a:cs typeface="Traditional Arabic" pitchFamily="18" charset="-78"/>
              </a:rPr>
              <a:t>  </a:t>
            </a:r>
          </a:p>
          <a:p>
            <a:pPr algn="just" rtl="1"/>
            <a:r>
              <a:rPr lang="ar-SA" b="1" dirty="0" smtClean="0">
                <a:latin typeface="Traditional Arabic" pitchFamily="18" charset="-78"/>
                <a:cs typeface="Traditional Arabic" pitchFamily="18" charset="-78"/>
              </a:rPr>
              <a:t>ولا يهدأ الإنسان ولا يقرُّ له قرارٌ حتى يجدَ إجاباتٍ بغضِّ النَّظرِ عن صحَّتِها؛ سواءٌ كانت الإجابات ربَّانيَّة أو خرافيَّة أو أسطوريَّة أو فلسفيَّة؛ فإن كانت صحيحةً  هدأت نفسه واطمأنَّت، وإلا فلا. </a:t>
            </a:r>
            <a:endParaRPr lang="en-US" b="1" dirty="0" smtClean="0">
              <a:latin typeface="Traditional Arabic" pitchFamily="18" charset="-78"/>
              <a:cs typeface="Traditional Arabic" pitchFamily="18" charset="-78"/>
            </a:endParaRPr>
          </a:p>
          <a:p>
            <a:pPr algn="just"/>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1718592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latin typeface="Traditional Arabic" pitchFamily="18" charset="-78"/>
                <a:cs typeface="Traditional Arabic" pitchFamily="18" charset="-78"/>
              </a:rPr>
              <a:t>عَناصِرُ الثَّقافَةِ/ الثَّاني: القِيَمُ</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r>
              <a:rPr lang="ar-SA" sz="2800" b="1" dirty="0" smtClean="0">
                <a:latin typeface="Traditional Arabic" pitchFamily="18" charset="-78"/>
                <a:cs typeface="Traditional Arabic" pitchFamily="18" charset="-78"/>
              </a:rPr>
              <a:t>هي </a:t>
            </a:r>
            <a:r>
              <a:rPr lang="ar-SA" sz="2800" b="1" dirty="0" smtClean="0">
                <a:solidFill>
                  <a:srgbClr val="FF0000"/>
                </a:solidFill>
                <a:latin typeface="Traditional Arabic" pitchFamily="18" charset="-78"/>
                <a:cs typeface="Traditional Arabic" pitchFamily="18" charset="-78"/>
              </a:rPr>
              <a:t>المعايير التي يتعامل معها الإنسان في الحياة مثل العدل، الصدق، الوفاء. </a:t>
            </a:r>
          </a:p>
          <a:p>
            <a:pPr algn="just" rtl="1"/>
            <a:r>
              <a:rPr lang="ar-SA" sz="2800" b="1" dirty="0" smtClean="0">
                <a:solidFill>
                  <a:srgbClr val="FF0000"/>
                </a:solidFill>
                <a:latin typeface="Traditional Arabic" pitchFamily="18" charset="-78"/>
                <a:cs typeface="Traditional Arabic" pitchFamily="18" charset="-78"/>
              </a:rPr>
              <a:t>وهي تلك المثل التي تتميز بها الحياة الإنسانية عن الحياة الحيوانية</a:t>
            </a:r>
            <a:r>
              <a:rPr lang="ar-SA" sz="2800" b="1" dirty="0" smtClean="0">
                <a:latin typeface="Traditional Arabic" pitchFamily="18" charset="-78"/>
                <a:cs typeface="Traditional Arabic" pitchFamily="18" charset="-78"/>
              </a:rPr>
              <a:t>. </a:t>
            </a:r>
          </a:p>
          <a:p>
            <a:pPr algn="just" rtl="1"/>
            <a:r>
              <a:rPr lang="ar-SA" sz="2800" b="1" dirty="0" smtClean="0">
                <a:latin typeface="Traditional Arabic" pitchFamily="18" charset="-78"/>
                <a:cs typeface="Traditional Arabic" pitchFamily="18" charset="-78"/>
              </a:rPr>
              <a:t>أو هي القواعد التي يقيم الناس عليها حياتهم ليرتفعوا </a:t>
            </a:r>
            <a:r>
              <a:rPr lang="ar-SA" sz="2800" b="1" dirty="0" err="1" smtClean="0">
                <a:latin typeface="Traditional Arabic" pitchFamily="18" charset="-78"/>
                <a:cs typeface="Traditional Arabic" pitchFamily="18" charset="-78"/>
              </a:rPr>
              <a:t>بها</a:t>
            </a:r>
            <a:r>
              <a:rPr lang="ar-SA" sz="2800" b="1" dirty="0" smtClean="0">
                <a:latin typeface="Traditional Arabic" pitchFamily="18" charset="-78"/>
                <a:cs typeface="Traditional Arabic" pitchFamily="18" charset="-78"/>
              </a:rPr>
              <a:t> عن الحياة الحيوانية.</a:t>
            </a:r>
            <a:endParaRPr lang="en-US" sz="2800" b="1" dirty="0" smtClean="0">
              <a:latin typeface="Traditional Arabic" pitchFamily="18" charset="-78"/>
              <a:cs typeface="Traditional Arabic" pitchFamily="18" charset="-78"/>
            </a:endParaRPr>
          </a:p>
          <a:p>
            <a:pPr algn="just" rtl="1"/>
            <a:endParaRPr lang="ar-SA" sz="2800" b="1" dirty="0" smtClean="0">
              <a:latin typeface="Traditional Arabic" pitchFamily="18" charset="-78"/>
              <a:cs typeface="Traditional Arabic" pitchFamily="18" charset="-78"/>
            </a:endParaRPr>
          </a:p>
          <a:p>
            <a:pPr algn="just" rtl="1"/>
            <a:r>
              <a:rPr lang="ar-SA" sz="2800" b="1" dirty="0" smtClean="0">
                <a:latin typeface="Traditional Arabic" pitchFamily="18" charset="-78"/>
                <a:cs typeface="Traditional Arabic" pitchFamily="18" charset="-78"/>
              </a:rPr>
              <a:t>وهي على أنواع: </a:t>
            </a:r>
            <a:endParaRPr lang="en-US" sz="2800" b="1" dirty="0" smtClean="0">
              <a:latin typeface="Traditional Arabic" pitchFamily="18" charset="-78"/>
              <a:cs typeface="Traditional Arabic" pitchFamily="18" charset="-78"/>
            </a:endParaRPr>
          </a:p>
          <a:p>
            <a:pPr lvl="0" algn="just" rtl="1"/>
            <a:r>
              <a:rPr lang="ar-SA" sz="2800" b="1" dirty="0" smtClean="0">
                <a:solidFill>
                  <a:srgbClr val="FF0000"/>
                </a:solidFill>
                <a:latin typeface="Traditional Arabic" pitchFamily="18" charset="-78"/>
                <a:cs typeface="Traditional Arabic" pitchFamily="18" charset="-78"/>
              </a:rPr>
              <a:t>((1)) قيم فكرية (قيم الحق)</a:t>
            </a:r>
            <a:r>
              <a:rPr lang="ar-SA" sz="2800" b="1" dirty="0" smtClean="0">
                <a:latin typeface="Traditional Arabic" pitchFamily="18" charset="-78"/>
                <a:cs typeface="Traditional Arabic" pitchFamily="18" charset="-78"/>
              </a:rPr>
              <a:t>: معايير تحكم حركة الإنسان الفكرية.                       </a:t>
            </a:r>
            <a:endParaRPr lang="en-US" sz="2800" b="1" dirty="0" smtClean="0">
              <a:latin typeface="Traditional Arabic" pitchFamily="18" charset="-78"/>
              <a:cs typeface="Traditional Arabic" pitchFamily="18" charset="-78"/>
            </a:endParaRPr>
          </a:p>
          <a:p>
            <a:pPr lvl="0" algn="just" rtl="1"/>
            <a:r>
              <a:rPr lang="ar-SA" sz="2800" b="1" dirty="0" smtClean="0">
                <a:solidFill>
                  <a:srgbClr val="FF0000"/>
                </a:solidFill>
                <a:latin typeface="Traditional Arabic" pitchFamily="18" charset="-78"/>
                <a:cs typeface="Traditional Arabic" pitchFamily="18" charset="-78"/>
              </a:rPr>
              <a:t>((2)) قيم الخير</a:t>
            </a:r>
            <a:r>
              <a:rPr lang="ar-SA" sz="2800" b="1" dirty="0" smtClean="0">
                <a:latin typeface="Traditional Arabic" pitchFamily="18" charset="-78"/>
                <a:cs typeface="Traditional Arabic" pitchFamily="18" charset="-78"/>
              </a:rPr>
              <a:t>: القيم الأخلاقية: الصدق، الوفاء، البر، الحياء.</a:t>
            </a:r>
            <a:endParaRPr lang="en-US" sz="2800" b="1" dirty="0" smtClean="0">
              <a:latin typeface="Traditional Arabic" pitchFamily="18" charset="-78"/>
              <a:cs typeface="Traditional Arabic" pitchFamily="18" charset="-78"/>
            </a:endParaRPr>
          </a:p>
          <a:p>
            <a:pPr lvl="0" algn="just" rtl="1"/>
            <a:r>
              <a:rPr lang="ar-SA" sz="2800" b="1" dirty="0" smtClean="0">
                <a:solidFill>
                  <a:srgbClr val="FF0000"/>
                </a:solidFill>
                <a:latin typeface="Traditional Arabic" pitchFamily="18" charset="-78"/>
                <a:cs typeface="Traditional Arabic" pitchFamily="18" charset="-78"/>
              </a:rPr>
              <a:t>((3)) قيم الجمال: </a:t>
            </a:r>
            <a:r>
              <a:rPr lang="ar-SA" sz="2800" b="1" dirty="0" smtClean="0">
                <a:latin typeface="Traditional Arabic" pitchFamily="18" charset="-78"/>
                <a:cs typeface="Traditional Arabic" pitchFamily="18" charset="-78"/>
              </a:rPr>
              <a:t>قيم الذوق ورؤية الجماليات. </a:t>
            </a:r>
            <a:endParaRPr lang="en-US" sz="2800" b="1" dirty="0" smtClean="0">
              <a:latin typeface="Traditional Arabic" pitchFamily="18" charset="-78"/>
              <a:cs typeface="Traditional Arabic" pitchFamily="18" charset="-78"/>
            </a:endParaRPr>
          </a:p>
          <a:p>
            <a:pPr algn="just"/>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2526784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sz="3200" b="1" dirty="0" smtClean="0">
                <a:solidFill>
                  <a:srgbClr val="FF0000"/>
                </a:solidFill>
                <a:latin typeface="Traditional Arabic" pitchFamily="18" charset="-78"/>
                <a:cs typeface="Traditional Arabic" pitchFamily="18" charset="-78"/>
              </a:rPr>
              <a:t>عَناصِرُ الثَّقافَةِ/ الثَّالِثُ: النُّظُمُ التَّشرِيعِيَّةُ في جَوانِبِ الحَياةِ</a:t>
            </a:r>
            <a:endParaRPr lang="ar-SA" sz="3200"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r>
              <a:rPr lang="ar-SA" b="1" dirty="0" smtClean="0">
                <a:solidFill>
                  <a:srgbClr val="FF0000"/>
                </a:solidFill>
                <a:latin typeface="Traditional Arabic" pitchFamily="18" charset="-78"/>
                <a:cs typeface="Traditional Arabic" pitchFamily="18" charset="-78"/>
              </a:rPr>
              <a:t>القوانين أو التعاليم والأعراف والتقاليد أو الشعائر التي يمارسها الإنسان في حياته</a:t>
            </a:r>
            <a:r>
              <a:rPr lang="ar-SA" b="1" dirty="0" smtClean="0">
                <a:latin typeface="Traditional Arabic" pitchFamily="18" charset="-78"/>
                <a:cs typeface="Traditional Arabic" pitchFamily="18" charset="-78"/>
              </a:rPr>
              <a:t> سواء اللصيقة بالإنسان (العبادة، الأخلاق) أو ما دونها (النظم التعليمية، الإعلامية، الإدارية) وتشمل كذلك التشريعات التاريخية التي توارثتها الأجيال وأصبحت قانوناً ملزماً سواء كانت مدروسة أو غير مدروسة مثل نظم العشائر والبدو وهي نظم لا يستطيع الإنسان أن ينفك عنها. </a:t>
            </a:r>
            <a:endParaRPr lang="en-US" b="1" dirty="0" smtClean="0">
              <a:latin typeface="Traditional Arabic" pitchFamily="18" charset="-78"/>
              <a:cs typeface="Traditional Arabic" pitchFamily="18" charset="-78"/>
            </a:endParaRPr>
          </a:p>
          <a:p>
            <a:pPr algn="just" rtl="1"/>
            <a:r>
              <a:rPr lang="ar-SA" b="1" dirty="0" smtClean="0">
                <a:solidFill>
                  <a:srgbClr val="FF0000"/>
                </a:solidFill>
                <a:latin typeface="Traditional Arabic" pitchFamily="18" charset="-78"/>
                <a:cs typeface="Traditional Arabic" pitchFamily="18" charset="-78"/>
              </a:rPr>
              <a:t>من خلال هذه العناصر تتشكل شخصية الإنسان وتبنى ثقافته</a:t>
            </a:r>
            <a:r>
              <a:rPr lang="ar-SA" b="1" dirty="0" smtClean="0">
                <a:latin typeface="Traditional Arabic" pitchFamily="18" charset="-78"/>
                <a:cs typeface="Traditional Arabic" pitchFamily="18" charset="-78"/>
              </a:rPr>
              <a:t>.</a:t>
            </a:r>
            <a:endParaRPr lang="en-US" b="1" dirty="0" smtClean="0">
              <a:latin typeface="Traditional Arabic" pitchFamily="18" charset="-78"/>
              <a:cs typeface="Traditional Arabic" pitchFamily="18" charset="-78"/>
            </a:endParaRPr>
          </a:p>
          <a:p>
            <a:pPr algn="just"/>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2503176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itchFamily="18" charset="-78"/>
                <a:cs typeface="Traditional Arabic" pitchFamily="18" charset="-78"/>
              </a:rPr>
              <a:t>مَعنَى القَضايا الثَّقافِيَّةِ المُعاصِرَةِ:</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r>
              <a:rPr lang="ar-SA" b="1" dirty="0" smtClean="0">
                <a:latin typeface="Traditional Arabic" pitchFamily="18" charset="-78"/>
                <a:cs typeface="Traditional Arabic" pitchFamily="18" charset="-78"/>
              </a:rPr>
              <a:t>هي </a:t>
            </a:r>
            <a:r>
              <a:rPr lang="ar-SA" b="1" dirty="0" smtClean="0">
                <a:solidFill>
                  <a:srgbClr val="FF0000"/>
                </a:solidFill>
                <a:latin typeface="Traditional Arabic" pitchFamily="18" charset="-78"/>
                <a:cs typeface="Traditional Arabic" pitchFamily="18" charset="-78"/>
              </a:rPr>
              <a:t>الموضوعات أو المسائل أو المشكلات التي تثيرها بعض جوانب الثقافة أو عناصرها</a:t>
            </a:r>
            <a:r>
              <a:rPr lang="ar-SA" b="1" dirty="0" smtClean="0">
                <a:latin typeface="Traditional Arabic" pitchFamily="18" charset="-78"/>
                <a:cs typeface="Traditional Arabic" pitchFamily="18" charset="-78"/>
              </a:rPr>
              <a:t>؛ إما ما يتعلق منها بالوجود أو بالقيم أو بالنظم، ونتناولها في صيغة قضايا </a:t>
            </a:r>
            <a:r>
              <a:rPr lang="ar-SA" b="1" dirty="0" smtClean="0">
                <a:solidFill>
                  <a:srgbClr val="FF0000"/>
                </a:solidFill>
                <a:latin typeface="Traditional Arabic" pitchFamily="18" charset="-78"/>
                <a:cs typeface="Traditional Arabic" pitchFamily="18" charset="-78"/>
              </a:rPr>
              <a:t>تواجهنا في واقعنا المعاصر الذي نعيشه، ونحتاج تجاهها إلى موقف نحدِّدُ </a:t>
            </a:r>
            <a:r>
              <a:rPr lang="ar-SA" b="1" dirty="0" err="1" smtClean="0">
                <a:solidFill>
                  <a:srgbClr val="FF0000"/>
                </a:solidFill>
                <a:latin typeface="Traditional Arabic" pitchFamily="18" charset="-78"/>
                <a:cs typeface="Traditional Arabic" pitchFamily="18" charset="-78"/>
              </a:rPr>
              <a:t>به</a:t>
            </a:r>
            <a:r>
              <a:rPr lang="ar-SA" b="1" dirty="0" smtClean="0">
                <a:solidFill>
                  <a:srgbClr val="FF0000"/>
                </a:solidFill>
                <a:latin typeface="Traditional Arabic" pitchFamily="18" charset="-78"/>
                <a:cs typeface="Traditional Arabic" pitchFamily="18" charset="-78"/>
              </a:rPr>
              <a:t> وجهتنا</a:t>
            </a:r>
            <a:r>
              <a:rPr lang="ar-SA" b="1" dirty="0" smtClean="0">
                <a:latin typeface="Traditional Arabic" pitchFamily="18" charset="-78"/>
                <a:cs typeface="Traditional Arabic" pitchFamily="18" charset="-78"/>
              </a:rPr>
              <a:t>.</a:t>
            </a:r>
            <a:endParaRPr lang="en-US" b="1" dirty="0" smtClean="0">
              <a:latin typeface="Traditional Arabic" pitchFamily="18" charset="-78"/>
              <a:cs typeface="Traditional Arabic" pitchFamily="18" charset="-78"/>
            </a:endParaRPr>
          </a:p>
          <a:p>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3327358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latin typeface="Traditional Arabic" pitchFamily="18" charset="-78"/>
                <a:cs typeface="Traditional Arabic" pitchFamily="18" charset="-78"/>
              </a:rPr>
              <a:t>مُسَوِّغاتُ المُقَرَّرِ:</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r>
              <a:rPr lang="ar-SA" b="1" dirty="0" smtClean="0">
                <a:solidFill>
                  <a:srgbClr val="FF0000"/>
                </a:solidFill>
                <a:latin typeface="Traditional Arabic" pitchFamily="18" charset="-78"/>
                <a:cs typeface="Traditional Arabic" pitchFamily="18" charset="-78"/>
              </a:rPr>
              <a:t>حاجة الطالب </a:t>
            </a:r>
            <a:r>
              <a:rPr lang="ar-SA" b="1" dirty="0" smtClean="0">
                <a:latin typeface="Traditional Arabic" pitchFamily="18" charset="-78"/>
                <a:cs typeface="Traditional Arabic" pitchFamily="18" charset="-78"/>
              </a:rPr>
              <a:t>إلى دراسة بعض القضايا الثقافية المعاصرة </a:t>
            </a:r>
            <a:r>
              <a:rPr lang="ar-SA" b="1" dirty="0" smtClean="0">
                <a:solidFill>
                  <a:srgbClr val="FF0000"/>
                </a:solidFill>
                <a:latin typeface="Traditional Arabic" pitchFamily="18" charset="-78"/>
                <a:cs typeface="Traditional Arabic" pitchFamily="18" charset="-78"/>
              </a:rPr>
              <a:t>وتجلية حقيقتها وموقف الإسلام منها؛ باعتبارنا مسلمين ومعاصرين نحتاج إلى معرفة الموقف الإسلامي الصحيح من مثل هذه القضايا </a:t>
            </a:r>
            <a:r>
              <a:rPr lang="ar-SA" b="1" dirty="0" smtClean="0">
                <a:latin typeface="Traditional Arabic" pitchFamily="18" charset="-78"/>
                <a:cs typeface="Traditional Arabic" pitchFamily="18" charset="-78"/>
              </a:rPr>
              <a:t>التي </a:t>
            </a:r>
            <a:r>
              <a:rPr lang="ar-SA" b="1" dirty="0" smtClean="0">
                <a:solidFill>
                  <a:srgbClr val="FF0000"/>
                </a:solidFill>
                <a:latin typeface="Traditional Arabic" pitchFamily="18" charset="-78"/>
                <a:cs typeface="Traditional Arabic" pitchFamily="18" charset="-78"/>
              </a:rPr>
              <a:t>تمس حياتنا وتوجه أفكارنا </a:t>
            </a:r>
            <a:r>
              <a:rPr lang="ar-SA" b="1" dirty="0" smtClean="0">
                <a:latin typeface="Traditional Arabic" pitchFamily="18" charset="-78"/>
                <a:cs typeface="Traditional Arabic" pitchFamily="18" charset="-78"/>
              </a:rPr>
              <a:t>ولها </a:t>
            </a:r>
            <a:r>
              <a:rPr lang="ar-SA" b="1" dirty="0" smtClean="0">
                <a:solidFill>
                  <a:srgbClr val="FF0000"/>
                </a:solidFill>
                <a:latin typeface="Traditional Arabic" pitchFamily="18" charset="-78"/>
                <a:cs typeface="Traditional Arabic" pitchFamily="18" charset="-78"/>
              </a:rPr>
              <a:t>أثر على سلوكنا </a:t>
            </a:r>
            <a:r>
              <a:rPr lang="ar-SA" b="1" dirty="0" smtClean="0">
                <a:latin typeface="Traditional Arabic" pitchFamily="18" charset="-78"/>
                <a:cs typeface="Traditional Arabic" pitchFamily="18" charset="-78"/>
              </a:rPr>
              <a:t>فرادى وجماعات.</a:t>
            </a:r>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2212485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latin typeface="Traditional Arabic" pitchFamily="18" charset="-78"/>
                <a:cs typeface="Traditional Arabic" pitchFamily="18" charset="-78"/>
              </a:rPr>
              <a:t>مُحتَوى المُقَرَّرِ:</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rtl="1"/>
            <a:r>
              <a:rPr lang="ar-SA" sz="2800" b="1" dirty="0" smtClean="0">
                <a:latin typeface="Traditional Arabic" pitchFamily="18" charset="-78"/>
                <a:cs typeface="Traditional Arabic" pitchFamily="18" charset="-78"/>
              </a:rPr>
              <a:t>يحتوى المقرر على </a:t>
            </a:r>
            <a:r>
              <a:rPr lang="ar-SA" sz="2800" b="1" dirty="0" smtClean="0">
                <a:solidFill>
                  <a:srgbClr val="FF0066"/>
                </a:solidFill>
                <a:latin typeface="Traditional Arabic" pitchFamily="18" charset="-78"/>
                <a:cs typeface="Traditional Arabic" pitchFamily="18" charset="-78"/>
              </a:rPr>
              <a:t>((15)) خمسَ عشرةَ </a:t>
            </a:r>
            <a:r>
              <a:rPr lang="ar-SA" sz="2800" b="1" dirty="0" smtClean="0">
                <a:latin typeface="Traditional Arabic" pitchFamily="18" charset="-78"/>
                <a:cs typeface="Traditional Arabic" pitchFamily="18" charset="-78"/>
              </a:rPr>
              <a:t>محاضرةً موزعة على </a:t>
            </a:r>
            <a:r>
              <a:rPr lang="ar-SA" sz="2800" b="1" dirty="0" smtClean="0">
                <a:solidFill>
                  <a:srgbClr val="FF0066"/>
                </a:solidFill>
                <a:latin typeface="Traditional Arabic" pitchFamily="18" charset="-78"/>
                <a:cs typeface="Traditional Arabic" pitchFamily="18" charset="-78"/>
              </a:rPr>
              <a:t>((15)) خمسةَ عشرَ </a:t>
            </a:r>
            <a:r>
              <a:rPr lang="ar-SA" sz="2800" b="1" dirty="0" smtClean="0">
                <a:latin typeface="Traditional Arabic" pitchFamily="18" charset="-78"/>
                <a:cs typeface="Traditional Arabic" pitchFamily="18" charset="-78"/>
              </a:rPr>
              <a:t>أسبوعاً.</a:t>
            </a:r>
          </a:p>
          <a:p>
            <a:pPr rtl="1"/>
            <a:endParaRPr lang="ar-SA" sz="2400" b="1" dirty="0" smtClean="0">
              <a:latin typeface="Traditional Arabic" pitchFamily="18" charset="-78"/>
              <a:cs typeface="Traditional Arabic" pitchFamily="18" charset="-78"/>
            </a:endParaRPr>
          </a:p>
          <a:p>
            <a:pPr algn="just" rtl="1"/>
            <a:r>
              <a:rPr lang="ar-SA" sz="2800" b="1" dirty="0" smtClean="0">
                <a:latin typeface="Traditional Arabic" pitchFamily="18" charset="-78"/>
                <a:cs typeface="Traditional Arabic" pitchFamily="18" charset="-78"/>
              </a:rPr>
              <a:t>((1)) محاضرة تمهيدية. ((2)) الوسطية</a:t>
            </a:r>
            <a:r>
              <a:rPr lang="ar-SA" sz="1600" b="1" dirty="0" smtClean="0">
                <a:latin typeface="Traditional Arabic" pitchFamily="18" charset="-78"/>
                <a:cs typeface="Traditional Arabic" pitchFamily="18" charset="-78"/>
              </a:rPr>
              <a:t>1</a:t>
            </a:r>
            <a:r>
              <a:rPr lang="ar-SA" sz="2800" b="1" dirty="0" smtClean="0">
                <a:latin typeface="Traditional Arabic" pitchFamily="18" charset="-78"/>
                <a:cs typeface="Traditional Arabic" pitchFamily="18" charset="-78"/>
              </a:rPr>
              <a:t>. ((3)) الوسطية</a:t>
            </a:r>
            <a:r>
              <a:rPr lang="ar-SA" sz="1600" b="1" dirty="0" smtClean="0">
                <a:latin typeface="Traditional Arabic" pitchFamily="18" charset="-78"/>
                <a:cs typeface="Traditional Arabic" pitchFamily="18" charset="-78"/>
              </a:rPr>
              <a:t>2.</a:t>
            </a:r>
            <a:r>
              <a:rPr lang="ar-SA" sz="2800" b="1" dirty="0" smtClean="0">
                <a:latin typeface="Traditional Arabic" pitchFamily="18" charset="-78"/>
                <a:cs typeface="Traditional Arabic" pitchFamily="18" charset="-78"/>
              </a:rPr>
              <a:t> ((4)) عالمية الإسلام والروابط البشرية. ((5)) الحوار. ((6)) الدين والعلم. ((7)) التجديد. ((8)) الاستشراق. ((9)) التغريب. ((10)) العولمة الثقافية. ((11)) الإرهاب. ((12)) الاستعمار. ((13)) التنصير. ((14)) اللغة العربية وعاء التعليم والثقافة. ((15)) تأخر المسلمين والنهوض بهم.</a:t>
            </a:r>
            <a:endParaRPr lang="en-US" sz="2800" b="1" dirty="0" smtClean="0">
              <a:latin typeface="Traditional Arabic" pitchFamily="18" charset="-78"/>
              <a:cs typeface="Traditional Arabic" pitchFamily="18" charset="-78"/>
            </a:endParaRPr>
          </a:p>
          <a:p>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1572032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latin typeface="Traditional Arabic" pitchFamily="18" charset="-78"/>
                <a:cs typeface="Traditional Arabic" pitchFamily="18" charset="-78"/>
              </a:rPr>
              <a:t>أَهدَافُ المُقَرَّرِ:</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r>
              <a:rPr lang="ar-SA" b="1" dirty="0" smtClean="0">
                <a:solidFill>
                  <a:srgbClr val="FF0000"/>
                </a:solidFill>
                <a:latin typeface="Traditional Arabic" pitchFamily="18" charset="-78"/>
                <a:cs typeface="Traditional Arabic" pitchFamily="18" charset="-78"/>
              </a:rPr>
              <a:t>يتوقع في نهاية تدريس المقرر </a:t>
            </a:r>
            <a:r>
              <a:rPr lang="ar-SA" b="1" dirty="0" smtClean="0">
                <a:latin typeface="Traditional Arabic" pitchFamily="18" charset="-78"/>
                <a:cs typeface="Traditional Arabic" pitchFamily="18" charset="-78"/>
              </a:rPr>
              <a:t>أن يكون الطالب قادراً على أن:</a:t>
            </a:r>
            <a:endParaRPr lang="en-US" b="1" dirty="0" smtClean="0">
              <a:latin typeface="Traditional Arabic" pitchFamily="18" charset="-78"/>
              <a:cs typeface="Traditional Arabic" pitchFamily="18" charset="-78"/>
            </a:endParaRPr>
          </a:p>
          <a:p>
            <a:pPr algn="just" rtl="1"/>
            <a:r>
              <a:rPr lang="ar-SA" sz="2400" b="1" dirty="0" smtClean="0">
                <a:latin typeface="Traditional Arabic" pitchFamily="18" charset="-78"/>
                <a:cs typeface="Traditional Arabic" pitchFamily="18" charset="-78"/>
              </a:rPr>
              <a:t>- </a:t>
            </a:r>
            <a:r>
              <a:rPr lang="ar-SA" sz="2400" b="1" dirty="0" smtClean="0">
                <a:solidFill>
                  <a:srgbClr val="FF0000"/>
                </a:solidFill>
                <a:latin typeface="Traditional Arabic" pitchFamily="18" charset="-78"/>
                <a:cs typeface="Traditional Arabic" pitchFamily="18" charset="-78"/>
              </a:rPr>
              <a:t>يعرف</a:t>
            </a:r>
            <a:r>
              <a:rPr lang="ar-SA" sz="2400" b="1" dirty="0" smtClean="0">
                <a:latin typeface="Traditional Arabic" pitchFamily="18" charset="-78"/>
                <a:cs typeface="Traditional Arabic" pitchFamily="18" charset="-78"/>
              </a:rPr>
              <a:t> أهم القضايا الثقافية المعاصرة التي تمس الفرد والمجتمع.</a:t>
            </a:r>
            <a:endParaRPr lang="en-US" sz="2400" b="1" dirty="0" smtClean="0">
              <a:latin typeface="Traditional Arabic" pitchFamily="18" charset="-78"/>
              <a:cs typeface="Traditional Arabic" pitchFamily="18" charset="-78"/>
            </a:endParaRPr>
          </a:p>
          <a:p>
            <a:pPr algn="just" rtl="1"/>
            <a:r>
              <a:rPr lang="ar-SA" sz="2400" b="1" dirty="0" smtClean="0">
                <a:latin typeface="Traditional Arabic" pitchFamily="18" charset="-78"/>
                <a:cs typeface="Traditional Arabic" pitchFamily="18" charset="-78"/>
              </a:rPr>
              <a:t>- </a:t>
            </a:r>
            <a:r>
              <a:rPr lang="ar-SA" sz="2400" b="1" dirty="0" smtClean="0">
                <a:solidFill>
                  <a:srgbClr val="FF0000"/>
                </a:solidFill>
                <a:latin typeface="Traditional Arabic" pitchFamily="18" charset="-78"/>
                <a:cs typeface="Traditional Arabic" pitchFamily="18" charset="-78"/>
              </a:rPr>
              <a:t>يبيِّن</a:t>
            </a:r>
            <a:r>
              <a:rPr lang="ar-SA" sz="2400" b="1" dirty="0" smtClean="0">
                <a:latin typeface="Traditional Arabic" pitchFamily="18" charset="-78"/>
                <a:cs typeface="Traditional Arabic" pitchFamily="18" charset="-78"/>
              </a:rPr>
              <a:t> موقف الإسلام من القضايا الثقافية المعروضة. </a:t>
            </a:r>
            <a:endParaRPr lang="en-US" sz="2400" b="1" dirty="0" smtClean="0">
              <a:latin typeface="Traditional Arabic" pitchFamily="18" charset="-78"/>
              <a:cs typeface="Traditional Arabic" pitchFamily="18" charset="-78"/>
            </a:endParaRPr>
          </a:p>
          <a:p>
            <a:pPr algn="just" rtl="1"/>
            <a:r>
              <a:rPr lang="ar-SA" sz="2400" b="1" dirty="0" smtClean="0">
                <a:latin typeface="Traditional Arabic" pitchFamily="18" charset="-78"/>
                <a:cs typeface="Traditional Arabic" pitchFamily="18" charset="-78"/>
              </a:rPr>
              <a:t>- </a:t>
            </a:r>
            <a:r>
              <a:rPr lang="ar-SA" sz="2400" b="1" dirty="0" smtClean="0">
                <a:solidFill>
                  <a:srgbClr val="FF0000"/>
                </a:solidFill>
                <a:latin typeface="Traditional Arabic" pitchFamily="18" charset="-78"/>
                <a:cs typeface="Traditional Arabic" pitchFamily="18" charset="-78"/>
              </a:rPr>
              <a:t>يوضِّح</a:t>
            </a:r>
            <a:r>
              <a:rPr lang="ar-SA" sz="2400" b="1" dirty="0" smtClean="0">
                <a:latin typeface="Traditional Arabic" pitchFamily="18" charset="-78"/>
                <a:cs typeface="Traditional Arabic" pitchFamily="18" charset="-78"/>
              </a:rPr>
              <a:t> المنهج السليم للإسلام. </a:t>
            </a:r>
            <a:endParaRPr lang="en-US" sz="2400" b="1" dirty="0" smtClean="0">
              <a:latin typeface="Traditional Arabic" pitchFamily="18" charset="-78"/>
              <a:cs typeface="Traditional Arabic" pitchFamily="18" charset="-78"/>
            </a:endParaRPr>
          </a:p>
          <a:p>
            <a:pPr algn="just"/>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3589529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latin typeface="Traditional Arabic" pitchFamily="18" charset="-78"/>
                <a:cs typeface="Traditional Arabic" pitchFamily="18" charset="-78"/>
              </a:rPr>
              <a:t>طَرائِقُ التَّدرِيسِ وَالأَنشِطَة المُصاحِبَة:</a:t>
            </a:r>
            <a:endParaRPr lang="ar-SA"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rtl="1"/>
            <a:r>
              <a:rPr lang="ar-SA" sz="2400" b="1" dirty="0" smtClean="0">
                <a:latin typeface="Traditional Arabic" pitchFamily="18" charset="-78"/>
                <a:cs typeface="Traditional Arabic" pitchFamily="18" charset="-78"/>
              </a:rPr>
              <a:t>((1)) استخدام طريقة الإلقاء والمحاورة عند عرض المادة العلمية.</a:t>
            </a:r>
          </a:p>
          <a:p>
            <a:pPr rtl="1">
              <a:buFontTx/>
              <a:buChar char="-"/>
            </a:pPr>
            <a:endParaRPr lang="en-US" sz="2400" b="1" dirty="0" smtClean="0">
              <a:latin typeface="Traditional Arabic" pitchFamily="18" charset="-78"/>
              <a:cs typeface="Traditional Arabic" pitchFamily="18" charset="-78"/>
            </a:endParaRPr>
          </a:p>
          <a:p>
            <a:pPr rtl="1"/>
            <a:r>
              <a:rPr lang="ar-SA" sz="2400" b="1" dirty="0" smtClean="0">
                <a:latin typeface="Traditional Arabic" pitchFamily="18" charset="-78"/>
                <a:cs typeface="Traditional Arabic" pitchFamily="18" charset="-78"/>
              </a:rPr>
              <a:t>((2)) فتح المناقشة في القضايا المطروحة عن طريق مشاركة الطلبة في إنضاج الموضوعات في منتدى النقاش الخاص بالمقرر على [</a:t>
            </a:r>
            <a:r>
              <a:rPr lang="ar-SA" sz="2400" b="1" dirty="0" err="1" smtClean="0">
                <a:latin typeface="Traditional Arabic" pitchFamily="18" charset="-78"/>
                <a:cs typeface="Traditional Arabic" pitchFamily="18" charset="-78"/>
              </a:rPr>
              <a:t>البلاكبورد</a:t>
            </a:r>
            <a:r>
              <a:rPr lang="ar-SA" sz="2400" b="1" dirty="0" smtClean="0">
                <a:latin typeface="Traditional Arabic" pitchFamily="18" charset="-78"/>
                <a:cs typeface="Traditional Arabic" pitchFamily="18" charset="-78"/>
              </a:rPr>
              <a:t>].</a:t>
            </a:r>
          </a:p>
          <a:p>
            <a:pPr rtl="1">
              <a:buFontTx/>
              <a:buChar char="-"/>
            </a:pPr>
            <a:endParaRPr lang="en-US" sz="2400" b="1" dirty="0" smtClean="0">
              <a:latin typeface="Traditional Arabic" pitchFamily="18" charset="-78"/>
              <a:cs typeface="Traditional Arabic" pitchFamily="18" charset="-78"/>
            </a:endParaRPr>
          </a:p>
          <a:p>
            <a:pPr rtl="1"/>
            <a:r>
              <a:rPr lang="ar-SA" sz="2400" b="1" dirty="0" smtClean="0">
                <a:latin typeface="Traditional Arabic" pitchFamily="18" charset="-78"/>
                <a:cs typeface="Traditional Arabic" pitchFamily="18" charset="-78"/>
              </a:rPr>
              <a:t>((3)) تكليف الطلبة ببعض الواجبات.</a:t>
            </a:r>
          </a:p>
          <a:p>
            <a:pPr rtl="1"/>
            <a:endParaRPr lang="en-US" sz="2400" b="1" dirty="0" smtClean="0">
              <a:latin typeface="Traditional Arabic" pitchFamily="18" charset="-78"/>
              <a:cs typeface="Traditional Arabic" pitchFamily="18" charset="-78"/>
            </a:endParaRPr>
          </a:p>
          <a:p>
            <a:pPr rtl="1"/>
            <a:r>
              <a:rPr lang="ar-SA" sz="2400" b="1" dirty="0" smtClean="0">
                <a:latin typeface="Traditional Arabic" pitchFamily="18" charset="-78"/>
                <a:cs typeface="Traditional Arabic" pitchFamily="18" charset="-78"/>
              </a:rPr>
              <a:t>((4)) ربط المادة العلمية بواقعنا المعاصر وثقافتنا الإسلامية. </a:t>
            </a:r>
            <a:endParaRPr lang="en-US" sz="2400" b="1" dirty="0" smtClean="0">
              <a:latin typeface="Traditional Arabic" pitchFamily="18" charset="-78"/>
              <a:cs typeface="Traditional Arabic" pitchFamily="18" charset="-78"/>
            </a:endParaRPr>
          </a:p>
          <a:p>
            <a:endParaRPr lang="ar-SA" dirty="0">
              <a:latin typeface="Traditional Arabic" pitchFamily="18" charset="-78"/>
              <a:cs typeface="Traditional Arabic" pitchFamily="18" charset="-78"/>
            </a:endParaRPr>
          </a:p>
        </p:txBody>
      </p:sp>
    </p:spTree>
    <p:extLst>
      <p:ext uri="{BB962C8B-B14F-4D97-AF65-F5344CB8AC3E}">
        <p14:creationId xmlns:p14="http://schemas.microsoft.com/office/powerpoint/2010/main" val="3808277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en-US" b="1" dirty="0" smtClean="0">
                <a:solidFill>
                  <a:srgbClr val="FF0000"/>
                </a:solidFill>
                <a:latin typeface="Traditional Arabic" pitchFamily="18" charset="-78"/>
                <a:cs typeface="Traditional Arabic" pitchFamily="18" charset="-78"/>
              </a:rPr>
              <a:t>:</a:t>
            </a:r>
            <a:r>
              <a:rPr lang="ar-SA" b="1" dirty="0" smtClean="0">
                <a:solidFill>
                  <a:srgbClr val="FF0000"/>
                </a:solidFill>
                <a:latin typeface="Traditional Arabic" pitchFamily="18" charset="-78"/>
                <a:cs typeface="Traditional Arabic" pitchFamily="18" charset="-78"/>
              </a:rPr>
              <a:t>مَصادِرُ المُقَرَّرِ وَمَراجِعُهُ</a:t>
            </a:r>
            <a:endParaRPr lang="ar-SA"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rtl="1"/>
            <a:r>
              <a:rPr lang="ar-SA" b="1" dirty="0" smtClean="0">
                <a:latin typeface="Traditional Arabic" pitchFamily="18" charset="-78"/>
                <a:cs typeface="Traditional Arabic" pitchFamily="18" charset="-78"/>
              </a:rPr>
              <a:t>المرجع الأساس:</a:t>
            </a:r>
          </a:p>
          <a:p>
            <a:pPr rtl="1"/>
            <a:r>
              <a:rPr lang="ar-SA" b="1" dirty="0" smtClean="0">
                <a:latin typeface="Traditional Arabic" pitchFamily="18" charset="-78"/>
                <a:cs typeface="Traditional Arabic" pitchFamily="18" charset="-78"/>
              </a:rPr>
              <a:t>		</a:t>
            </a:r>
            <a:r>
              <a:rPr lang="ar-SA" sz="2800" b="1" dirty="0" smtClean="0">
                <a:solidFill>
                  <a:srgbClr val="3B84AF"/>
                </a:solidFill>
                <a:latin typeface="Traditional Arabic" pitchFamily="18" charset="-78"/>
                <a:cs typeface="Traditional Arabic" pitchFamily="18" charset="-78"/>
              </a:rPr>
              <a:t>كتاب ((قضايا ثقافية معاصرة)) </a:t>
            </a:r>
            <a:r>
              <a:rPr lang="ar-SA" sz="2800" b="1" dirty="0" err="1" smtClean="0">
                <a:solidFill>
                  <a:srgbClr val="3B84AF"/>
                </a:solidFill>
                <a:latin typeface="Traditional Arabic" pitchFamily="18" charset="-78"/>
                <a:cs typeface="Traditional Arabic" pitchFamily="18" charset="-78"/>
              </a:rPr>
              <a:t>أ.د</a:t>
            </a:r>
            <a:r>
              <a:rPr lang="ar-SA" sz="2800" b="1" dirty="0" smtClean="0">
                <a:solidFill>
                  <a:srgbClr val="3B84AF"/>
                </a:solidFill>
                <a:latin typeface="Traditional Arabic" pitchFamily="18" charset="-78"/>
                <a:cs typeface="Traditional Arabic" pitchFamily="18" charset="-78"/>
              </a:rPr>
              <a:t>. أحمد الحليبي/ مدار الوطن للنشر والتوزيع.</a:t>
            </a:r>
          </a:p>
          <a:p>
            <a:pPr rtl="1"/>
            <a:r>
              <a:rPr lang="ar-SA" b="1" dirty="0" smtClean="0">
                <a:latin typeface="Traditional Arabic" pitchFamily="18" charset="-78"/>
                <a:cs typeface="Traditional Arabic" pitchFamily="18" charset="-78"/>
              </a:rPr>
              <a:t>المراجع:</a:t>
            </a:r>
            <a:endParaRPr lang="en-US" b="1" dirty="0" smtClean="0">
              <a:latin typeface="Traditional Arabic" pitchFamily="18" charset="-78"/>
              <a:cs typeface="Traditional Arabic" pitchFamily="18" charset="-78"/>
            </a:endParaRPr>
          </a:p>
          <a:p>
            <a:pPr lvl="0" rtl="1"/>
            <a:r>
              <a:rPr lang="ar-SA" sz="2400" b="1" dirty="0" smtClean="0">
                <a:latin typeface="Traditional Arabic" pitchFamily="18" charset="-78"/>
                <a:cs typeface="Traditional Arabic" pitchFamily="18" charset="-78"/>
              </a:rPr>
              <a:t>((1)) الإسلام في عصر العلم. محمد فريد وجدي.</a:t>
            </a:r>
            <a:endParaRPr lang="en-US" sz="2400" b="1" dirty="0" smtClean="0">
              <a:latin typeface="Traditional Arabic" pitchFamily="18" charset="-78"/>
              <a:cs typeface="Traditional Arabic" pitchFamily="18" charset="-78"/>
            </a:endParaRPr>
          </a:p>
          <a:p>
            <a:pPr lvl="0" rtl="1"/>
            <a:r>
              <a:rPr lang="ar-SA" sz="2400" b="1" dirty="0" smtClean="0">
                <a:latin typeface="Traditional Arabic" pitchFamily="18" charset="-78"/>
                <a:cs typeface="Traditional Arabic" pitchFamily="18" charset="-78"/>
              </a:rPr>
              <a:t>((2)) الدين والعلم. محمد أحمد </a:t>
            </a:r>
            <a:r>
              <a:rPr lang="ar-SA" sz="2400" b="1" dirty="0" err="1" smtClean="0">
                <a:latin typeface="Traditional Arabic" pitchFamily="18" charset="-78"/>
                <a:cs typeface="Traditional Arabic" pitchFamily="18" charset="-78"/>
              </a:rPr>
              <a:t>الغمراوي</a:t>
            </a:r>
            <a:r>
              <a:rPr lang="ar-SA" sz="2400" b="1" dirty="0" smtClean="0">
                <a:latin typeface="Traditional Arabic" pitchFamily="18" charset="-78"/>
                <a:cs typeface="Traditional Arabic" pitchFamily="18" charset="-78"/>
              </a:rPr>
              <a:t>.</a:t>
            </a:r>
            <a:endParaRPr lang="en-US" sz="2400" b="1" dirty="0" smtClean="0">
              <a:latin typeface="Traditional Arabic" pitchFamily="18" charset="-78"/>
              <a:cs typeface="Traditional Arabic" pitchFamily="18" charset="-78"/>
            </a:endParaRPr>
          </a:p>
          <a:p>
            <a:pPr lvl="0" rtl="1"/>
            <a:r>
              <a:rPr lang="ar-SA" sz="2400" b="1" dirty="0" smtClean="0">
                <a:latin typeface="Traditional Arabic" pitchFamily="18" charset="-78"/>
                <a:cs typeface="Traditional Arabic" pitchFamily="18" charset="-78"/>
              </a:rPr>
              <a:t>((3)) الفكر الإسلامي الحديث.البهي </a:t>
            </a:r>
            <a:r>
              <a:rPr lang="ar-SA" sz="2400" b="1" dirty="0" err="1" smtClean="0">
                <a:latin typeface="Traditional Arabic" pitchFamily="18" charset="-78"/>
                <a:cs typeface="Traditional Arabic" pitchFamily="18" charset="-78"/>
              </a:rPr>
              <a:t>الخولي</a:t>
            </a:r>
            <a:r>
              <a:rPr lang="ar-SA" sz="2400" b="1" dirty="0" smtClean="0">
                <a:latin typeface="Traditional Arabic" pitchFamily="18" charset="-78"/>
                <a:cs typeface="Traditional Arabic" pitchFamily="18" charset="-78"/>
              </a:rPr>
              <a:t>.</a:t>
            </a:r>
            <a:endParaRPr lang="en-US" sz="2400" b="1" dirty="0" smtClean="0">
              <a:latin typeface="Traditional Arabic" pitchFamily="18" charset="-78"/>
              <a:cs typeface="Traditional Arabic" pitchFamily="18" charset="-78"/>
            </a:endParaRPr>
          </a:p>
          <a:p>
            <a:pPr lvl="0" rtl="1"/>
            <a:r>
              <a:rPr lang="ar-SA" sz="2400" b="1" dirty="0" smtClean="0">
                <a:latin typeface="Traditional Arabic" pitchFamily="18" charset="-78"/>
                <a:cs typeface="Traditional Arabic" pitchFamily="18" charset="-78"/>
              </a:rPr>
              <a:t>((4)) التبشير والاستعمار. عمر </a:t>
            </a:r>
            <a:r>
              <a:rPr lang="ar-SA" sz="2400" b="1" dirty="0" err="1" smtClean="0">
                <a:latin typeface="Traditional Arabic" pitchFamily="18" charset="-78"/>
                <a:cs typeface="Traditional Arabic" pitchFamily="18" charset="-78"/>
              </a:rPr>
              <a:t>فروخ</a:t>
            </a:r>
            <a:r>
              <a:rPr lang="ar-SA" sz="2400" b="1" dirty="0" smtClean="0">
                <a:latin typeface="Traditional Arabic" pitchFamily="18" charset="-78"/>
                <a:cs typeface="Traditional Arabic" pitchFamily="18" charset="-78"/>
              </a:rPr>
              <a:t> ومصطفى خالدي.</a:t>
            </a:r>
            <a:endParaRPr lang="en-US" sz="2400" b="1" dirty="0" smtClean="0">
              <a:latin typeface="Traditional Arabic" pitchFamily="18" charset="-78"/>
              <a:cs typeface="Traditional Arabic" pitchFamily="18" charset="-78"/>
            </a:endParaRPr>
          </a:p>
          <a:p>
            <a:pPr lvl="0" rtl="1"/>
            <a:r>
              <a:rPr lang="ar-SA" sz="2400" b="1" dirty="0" smtClean="0">
                <a:latin typeface="Traditional Arabic" pitchFamily="18" charset="-78"/>
                <a:cs typeface="Traditional Arabic" pitchFamily="18" charset="-78"/>
              </a:rPr>
              <a:t>((5)) الغارة على العالم الإسلامي. لشاتليه، ترجمة محب الدين الخطيب ومساعد </a:t>
            </a:r>
            <a:r>
              <a:rPr lang="ar-SA" sz="2400" b="1" dirty="0" err="1" smtClean="0">
                <a:latin typeface="Traditional Arabic" pitchFamily="18" charset="-78"/>
                <a:cs typeface="Traditional Arabic" pitchFamily="18" charset="-78"/>
              </a:rPr>
              <a:t>اليافي</a:t>
            </a:r>
            <a:r>
              <a:rPr lang="ar-SA" sz="2400" b="1" dirty="0" smtClean="0">
                <a:latin typeface="Traditional Arabic" pitchFamily="18" charset="-78"/>
                <a:cs typeface="Traditional Arabic" pitchFamily="18" charset="-78"/>
              </a:rPr>
              <a:t>.</a:t>
            </a:r>
            <a:endParaRPr lang="en-US" sz="2400" b="1" dirty="0" smtClean="0">
              <a:latin typeface="Traditional Arabic" pitchFamily="18" charset="-78"/>
              <a:cs typeface="Traditional Arabic" pitchFamily="18" charset="-78"/>
            </a:endParaRPr>
          </a:p>
          <a:p>
            <a:pPr rtl="1"/>
            <a:r>
              <a:rPr lang="ar-SA" b="1" dirty="0" smtClean="0">
                <a:latin typeface="Traditional Arabic" pitchFamily="18" charset="-78"/>
                <a:cs typeface="Traditional Arabic" pitchFamily="18" charset="-78"/>
              </a:rPr>
              <a:t> </a:t>
            </a:r>
            <a:endParaRPr lang="en-US" b="1" dirty="0" smtClean="0">
              <a:latin typeface="Traditional Arabic" pitchFamily="18" charset="-78"/>
              <a:cs typeface="Traditional Arabic" pitchFamily="18" charset="-78"/>
            </a:endParaRPr>
          </a:p>
          <a:p>
            <a:endParaRPr lang="ar-SA"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2875513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a:lstStyle/>
          <a:p>
            <a:pPr eaLnBrk="1" hangingPunct="1">
              <a:defRPr/>
            </a:pPr>
            <a:r>
              <a:rPr lang="ar-SA" b="1" dirty="0" smtClean="0">
                <a:solidFill>
                  <a:srgbClr val="C00000"/>
                </a:solidFill>
              </a:rPr>
              <a:t>توزيع الدرجات</a:t>
            </a:r>
            <a:endParaRPr lang="ar-SA" sz="2800" dirty="0" smtClean="0">
              <a:solidFill>
                <a:schemeClr val="tx1"/>
              </a:solidFill>
              <a:cs typeface="Arial" pitchFamily="34" charset="0"/>
            </a:endParaRPr>
          </a:p>
        </p:txBody>
      </p:sp>
      <p:sp>
        <p:nvSpPr>
          <p:cNvPr id="19461"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3C68C89-E727-49F3-8D61-8AD7DB4EA619}" type="slidenum">
              <a:rPr lang="ar-SA" altLang="ar-SA" sz="1200" smtClean="0">
                <a:solidFill>
                  <a:schemeClr val="bg1"/>
                </a:solidFill>
              </a:rPr>
              <a:pPr>
                <a:spcBef>
                  <a:spcPct val="0"/>
                </a:spcBef>
                <a:buFontTx/>
                <a:buNone/>
              </a:pPr>
              <a:t>18</a:t>
            </a:fld>
            <a:endParaRPr lang="en-US" altLang="ar-SA" sz="1200" smtClean="0">
              <a:solidFill>
                <a:schemeClr val="bg1"/>
              </a:solidFill>
            </a:endParaRPr>
          </a:p>
        </p:txBody>
      </p:sp>
      <p:graphicFrame>
        <p:nvGraphicFramePr>
          <p:cNvPr id="6" name="Table 5"/>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Tree>
    <p:extLst>
      <p:ext uri="{BB962C8B-B14F-4D97-AF65-F5344CB8AC3E}">
        <p14:creationId xmlns:p14="http://schemas.microsoft.com/office/powerpoint/2010/main" val="1557383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a:lstStyle/>
          <a:p>
            <a:pPr eaLnBrk="1" hangingPunct="1">
              <a:defRPr/>
            </a:pPr>
            <a:r>
              <a:rPr lang="ar-SA" b="1" dirty="0" smtClean="0">
                <a:solidFill>
                  <a:srgbClr val="C00000"/>
                </a:solidFill>
              </a:rPr>
              <a:t>الساعات المكتبية الجوالة</a:t>
            </a:r>
            <a:endParaRPr lang="ar-SA" sz="2800" dirty="0" smtClean="0">
              <a:solidFill>
                <a:schemeClr val="tx1"/>
              </a:solidFill>
              <a:cs typeface="Arial" pitchFamily="34" charset="0"/>
            </a:endParaRPr>
          </a:p>
        </p:txBody>
      </p:sp>
      <p:sp>
        <p:nvSpPr>
          <p:cNvPr id="20485"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DD1C634-B2D7-4045-ABE8-578ED35FFF78}" type="slidenum">
              <a:rPr lang="ar-SA" altLang="ar-SA" sz="1200" smtClean="0">
                <a:solidFill>
                  <a:schemeClr val="bg1"/>
                </a:solidFill>
              </a:rPr>
              <a:pPr>
                <a:spcBef>
                  <a:spcPct val="0"/>
                </a:spcBef>
                <a:buFontTx/>
                <a:buNone/>
              </a:pPr>
              <a:t>19</a:t>
            </a:fld>
            <a:endParaRPr lang="en-US" altLang="ar-SA" sz="1200" smtClean="0">
              <a:solidFill>
                <a:schemeClr val="bg1"/>
              </a:solidFill>
            </a:endParaRPr>
          </a:p>
        </p:txBody>
      </p:sp>
      <p:graphicFrame>
        <p:nvGraphicFramePr>
          <p:cNvPr id="8" name="Table 7"/>
          <p:cNvGraphicFramePr>
            <a:graphicFrameLocks noGrp="1"/>
          </p:cNvGraphicFramePr>
          <p:nvPr/>
        </p:nvGraphicFramePr>
        <p:xfrm>
          <a:off x="2133600" y="1828800"/>
          <a:ext cx="4724400" cy="2194188"/>
        </p:xfrm>
        <a:graphic>
          <a:graphicData uri="http://schemas.openxmlformats.org/drawingml/2006/table">
            <a:tbl>
              <a:tblPr rtl="1" firstRow="1" bandRow="1">
                <a:tableStyleId>{5C22544A-7EE6-4342-B048-85BDC9FD1C3A}</a:tableStyleId>
              </a:tblPr>
              <a:tblGrid>
                <a:gridCol w="3134007"/>
                <a:gridCol w="1590393"/>
              </a:tblGrid>
              <a:tr h="365654">
                <a:tc>
                  <a:txBody>
                    <a:bodyPr/>
                    <a:lstStyle/>
                    <a:p>
                      <a:pPr algn="ctr" rtl="1"/>
                      <a:r>
                        <a:rPr lang="ar-SA" sz="1800" dirty="0" smtClean="0"/>
                        <a:t>اليوم</a:t>
                      </a:r>
                      <a:endParaRPr lang="ar-SA" sz="1800" dirty="0"/>
                    </a:p>
                  </a:txBody>
                  <a:tcPr marT="45689" marB="45689"/>
                </a:tc>
                <a:tc>
                  <a:txBody>
                    <a:bodyPr/>
                    <a:lstStyle/>
                    <a:p>
                      <a:pPr algn="ctr" rtl="1"/>
                      <a:r>
                        <a:rPr lang="ar-SA" sz="1800" dirty="0" smtClean="0"/>
                        <a:t>الوقت</a:t>
                      </a:r>
                      <a:endParaRPr lang="ar-SA" sz="1800" dirty="0"/>
                    </a:p>
                  </a:txBody>
                  <a:tcPr marT="45689" marB="45689"/>
                </a:tc>
              </a:tr>
              <a:tr h="365654">
                <a:tc>
                  <a:txBody>
                    <a:bodyPr/>
                    <a:lstStyle/>
                    <a:p>
                      <a:pPr algn="ctr" rtl="1"/>
                      <a:endParaRPr lang="ar-SA" sz="1800" dirty="0"/>
                    </a:p>
                  </a:txBody>
                  <a:tcPr marT="45689" marB="45689"/>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800" dirty="0" smtClean="0"/>
                    </a:p>
                  </a:txBody>
                  <a:tcPr marT="45689" marB="45689"/>
                </a:tc>
              </a:tr>
              <a:tr h="365654">
                <a:tc>
                  <a:txBody>
                    <a:bodyPr/>
                    <a:lstStyle/>
                    <a:p>
                      <a:pPr algn="ctr" rtl="1"/>
                      <a:endParaRPr lang="ar-SA" sz="1800" dirty="0"/>
                    </a:p>
                  </a:txBody>
                  <a:tcPr marT="45689" marB="45689"/>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800" dirty="0" smtClean="0"/>
                    </a:p>
                  </a:txBody>
                  <a:tcPr marT="45689" marB="45689"/>
                </a:tc>
              </a:tr>
              <a:tr h="365654">
                <a:tc>
                  <a:txBody>
                    <a:bodyPr/>
                    <a:lstStyle/>
                    <a:p>
                      <a:pPr algn="ctr" rtl="1"/>
                      <a:endParaRPr lang="ar-SA" sz="1800" dirty="0"/>
                    </a:p>
                  </a:txBody>
                  <a:tcPr marT="45689" marB="45689"/>
                </a:tc>
                <a:tc>
                  <a:txBody>
                    <a:bodyPr/>
                    <a:lstStyle/>
                    <a:p>
                      <a:pPr algn="ctr" rtl="1"/>
                      <a:endParaRPr lang="ar-SA" sz="1800" dirty="0"/>
                    </a:p>
                  </a:txBody>
                  <a:tcPr marT="45689" marB="45689"/>
                </a:tc>
              </a:tr>
              <a:tr h="365654">
                <a:tc>
                  <a:txBody>
                    <a:bodyPr/>
                    <a:lstStyle/>
                    <a:p>
                      <a:pPr algn="ctr" rtl="1"/>
                      <a:endParaRPr lang="ar-SA" sz="1800" dirty="0"/>
                    </a:p>
                  </a:txBody>
                  <a:tcPr marT="45689" marB="45689"/>
                </a:tc>
                <a:tc>
                  <a:txBody>
                    <a:bodyPr/>
                    <a:lstStyle/>
                    <a:p>
                      <a:pPr algn="ctr" rtl="1"/>
                      <a:endParaRPr lang="ar-SA" sz="1800" dirty="0"/>
                    </a:p>
                  </a:txBody>
                  <a:tcPr marT="45689" marB="45689"/>
                </a:tc>
              </a:tr>
              <a:tr h="365654">
                <a:tc>
                  <a:txBody>
                    <a:bodyPr/>
                    <a:lstStyle/>
                    <a:p>
                      <a:pPr algn="ctr" rtl="1"/>
                      <a:endParaRPr lang="ar-SA" sz="1800" dirty="0"/>
                    </a:p>
                  </a:txBody>
                  <a:tcPr marT="45689" marB="45689"/>
                </a:tc>
                <a:tc>
                  <a:txBody>
                    <a:bodyPr/>
                    <a:lstStyle/>
                    <a:p>
                      <a:pPr algn="ctr" rtl="1"/>
                      <a:endParaRPr lang="ar-SA" sz="1800" dirty="0"/>
                    </a:p>
                  </a:txBody>
                  <a:tcPr marT="45689" marB="45689"/>
                </a:tc>
              </a:tr>
            </a:tbl>
          </a:graphicData>
        </a:graphic>
      </p:graphicFrame>
      <p:sp>
        <p:nvSpPr>
          <p:cNvPr id="20509" name="Rectangle 4"/>
          <p:cNvSpPr>
            <a:spLocks noChangeArrowheads="1"/>
          </p:cNvSpPr>
          <p:nvPr/>
        </p:nvSpPr>
        <p:spPr bwMode="auto">
          <a:xfrm>
            <a:off x="0" y="1524000"/>
            <a:ext cx="9677400"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2000">
                <a:solidFill>
                  <a:srgbClr val="0070C0"/>
                </a:solidFill>
                <a:latin typeface="Arial" panose="020B0604020202020204" pitchFamily="34" charset="0"/>
              </a:rPr>
              <a:t>الساعات المكتبية:</a:t>
            </a:r>
          </a:p>
          <a:p>
            <a:pPr rtl="1" eaLnBrk="1" hangingPunct="1">
              <a:spcBef>
                <a:spcPct val="0"/>
              </a:spcBef>
              <a:buFontTx/>
              <a:buNone/>
            </a:pPr>
            <a:r>
              <a:rPr lang="ar-SA" altLang="ar-SA" sz="2800">
                <a:latin typeface="Arial" panose="020B0604020202020204" pitchFamily="34" charset="0"/>
              </a:rPr>
              <a:t>                             </a:t>
            </a:r>
          </a:p>
          <a:p>
            <a:pPr rtl="1" eaLnBrk="1" hangingPunct="1">
              <a:spcBef>
                <a:spcPct val="0"/>
              </a:spcBef>
              <a:buFontTx/>
              <a:buNone/>
            </a:pPr>
            <a:r>
              <a:rPr lang="ar-SA" altLang="ar-SA" sz="2800">
                <a:solidFill>
                  <a:srgbClr val="FF0000"/>
                </a:solidFill>
                <a:latin typeface="Arial" panose="020B0604020202020204" pitchFamily="34" charset="0"/>
              </a:rPr>
              <a:t>                            الأحد                    9:30-10:30مساء</a:t>
            </a:r>
          </a:p>
          <a:p>
            <a:pPr rtl="1" eaLnBrk="1" hangingPunct="1">
              <a:spcBef>
                <a:spcPct val="0"/>
              </a:spcBef>
              <a:buFont typeface="Arial" panose="020B0604020202020204" pitchFamily="34" charset="0"/>
              <a:buNone/>
            </a:pPr>
            <a:r>
              <a:rPr lang="ar-SA" altLang="ar-SA" sz="2800">
                <a:solidFill>
                  <a:srgbClr val="FF0000"/>
                </a:solidFill>
                <a:latin typeface="Arial" panose="020B0604020202020204" pitchFamily="34" charset="0"/>
              </a:rPr>
              <a:t>                            الاثنين                  9:30 -10:30مساء</a:t>
            </a:r>
          </a:p>
          <a:p>
            <a:pPr rtl="1" eaLnBrk="1" hangingPunct="1">
              <a:spcBef>
                <a:spcPct val="0"/>
              </a:spcBef>
              <a:buFontTx/>
              <a:buNone/>
            </a:pPr>
            <a:r>
              <a:rPr lang="ar-SA" altLang="ar-SA" sz="2800">
                <a:solidFill>
                  <a:srgbClr val="FF0000"/>
                </a:solidFill>
                <a:latin typeface="Arial" panose="020B0604020202020204" pitchFamily="34" charset="0"/>
              </a:rPr>
              <a:t>                            الثلاثاء                 9:30 -10:30مساء</a:t>
            </a:r>
          </a:p>
          <a:p>
            <a:pPr rtl="1" eaLnBrk="1" hangingPunct="1">
              <a:spcBef>
                <a:spcPct val="0"/>
              </a:spcBef>
              <a:buFont typeface="Arial" panose="020B0604020202020204" pitchFamily="34" charset="0"/>
              <a:buNone/>
            </a:pPr>
            <a:r>
              <a:rPr lang="ar-SA" altLang="ar-SA" sz="2800">
                <a:solidFill>
                  <a:srgbClr val="FF0000"/>
                </a:solidFill>
                <a:latin typeface="Arial" panose="020B0604020202020204" pitchFamily="34" charset="0"/>
              </a:rPr>
              <a:t>                           </a:t>
            </a:r>
          </a:p>
          <a:p>
            <a:pPr rtl="1" eaLnBrk="1" hangingPunct="1">
              <a:spcBef>
                <a:spcPct val="0"/>
              </a:spcBef>
              <a:buFontTx/>
              <a:buNone/>
            </a:pPr>
            <a:endParaRPr lang="ar-SA" altLang="ar-SA" sz="2800">
              <a:solidFill>
                <a:srgbClr val="FF0000"/>
              </a:solidFill>
              <a:latin typeface="Arial" panose="020B0604020202020204" pitchFamily="34" charset="0"/>
            </a:endParaRPr>
          </a:p>
          <a:p>
            <a:pPr rtl="1" eaLnBrk="1" hangingPunct="1">
              <a:spcBef>
                <a:spcPct val="0"/>
              </a:spcBef>
              <a:buFontTx/>
              <a:buNone/>
            </a:pPr>
            <a:endParaRPr lang="ar-SA" altLang="ar-SA" sz="2800">
              <a:solidFill>
                <a:srgbClr val="FF0000"/>
              </a:solidFill>
              <a:latin typeface="Arial" panose="020B0604020202020204" pitchFamily="34" charset="0"/>
            </a:endParaRPr>
          </a:p>
          <a:p>
            <a:pPr rtl="1" eaLnBrk="1" hangingPunct="1">
              <a:spcBef>
                <a:spcPct val="0"/>
              </a:spcBef>
              <a:buFontTx/>
              <a:buNone/>
            </a:pPr>
            <a:endParaRPr lang="ar-SA" altLang="ar-SA" sz="2000">
              <a:solidFill>
                <a:srgbClr val="0070C0"/>
              </a:solidFill>
              <a:latin typeface="Arial" panose="020B0604020202020204" pitchFamily="34" charset="0"/>
            </a:endParaRPr>
          </a:p>
          <a:p>
            <a:pPr rtl="1" eaLnBrk="1" hangingPunct="1">
              <a:spcBef>
                <a:spcPct val="0"/>
              </a:spcBef>
              <a:buFontTx/>
              <a:buNone/>
            </a:pPr>
            <a:r>
              <a:rPr lang="ar-SA" altLang="ar-SA" sz="2000">
                <a:solidFill>
                  <a:srgbClr val="0070C0"/>
                </a:solidFill>
                <a:latin typeface="Arial" panose="020B0604020202020204" pitchFamily="34" charset="0"/>
              </a:rPr>
              <a:t>رقم جوال المقرر:</a:t>
            </a:r>
            <a:endParaRPr lang="en-US" altLang="ar-SA" sz="2000">
              <a:solidFill>
                <a:srgbClr val="0070C0"/>
              </a:solidFill>
              <a:latin typeface="Arial" panose="020B0604020202020204" pitchFamily="34" charset="0"/>
            </a:endParaRPr>
          </a:p>
          <a:p>
            <a:pPr algn="ctr" rtl="1" eaLnBrk="1" hangingPunct="1">
              <a:spcBef>
                <a:spcPct val="0"/>
              </a:spcBef>
              <a:buFontTx/>
              <a:buNone/>
            </a:pPr>
            <a:r>
              <a:rPr lang="ar-SA" altLang="ar-SA" sz="2800">
                <a:latin typeface="Arial" panose="020B0604020202020204" pitchFamily="34" charset="0"/>
              </a:rPr>
              <a:t>059 </a:t>
            </a:r>
            <a:endParaRPr lang="en-US" altLang="ar-SA" sz="2800">
              <a:latin typeface="Arial" panose="020B0604020202020204" pitchFamily="34" charset="0"/>
            </a:endParaRPr>
          </a:p>
          <a:p>
            <a:pPr rtl="1" eaLnBrk="1" hangingPunct="1">
              <a:spcBef>
                <a:spcPct val="0"/>
              </a:spcBef>
              <a:buFontTx/>
              <a:buNone/>
            </a:pPr>
            <a:r>
              <a:rPr lang="ar-SA" altLang="ar-SA" sz="1600">
                <a:solidFill>
                  <a:srgbClr val="FF0000"/>
                </a:solidFill>
                <a:latin typeface="Arial" panose="020B0604020202020204" pitchFamily="34" charset="0"/>
              </a:rPr>
              <a:t>سيكون الجوال مفتوح في الأوقات المحددة بعالية وسيتم إغلاقة خارج هذه الأوقات، لذا على الجميع التقيد بهذه المواعيد</a:t>
            </a:r>
          </a:p>
          <a:p>
            <a:pPr rtl="1" eaLnBrk="1" hangingPunct="1">
              <a:spcBef>
                <a:spcPct val="0"/>
              </a:spcBef>
              <a:buFontTx/>
              <a:buNone/>
            </a:pPr>
            <a:endParaRPr lang="ar-SA" altLang="ar-SA" sz="2800">
              <a:latin typeface="Arial" panose="020B0604020202020204" pitchFamily="34" charset="0"/>
            </a:endParaRPr>
          </a:p>
          <a:p>
            <a:pPr rtl="1" eaLnBrk="1" hangingPunct="1">
              <a:spcBef>
                <a:spcPct val="0"/>
              </a:spcBef>
              <a:buFontTx/>
              <a:buNone/>
            </a:pPr>
            <a:r>
              <a:rPr lang="ar-SA" altLang="ar-SA" sz="2000">
                <a:solidFill>
                  <a:srgbClr val="0070C0"/>
                </a:solidFill>
                <a:latin typeface="Arial" panose="020B0604020202020204" pitchFamily="34" charset="0"/>
              </a:rPr>
              <a:t>البريد الإلكتروني:</a:t>
            </a:r>
            <a:endParaRPr lang="en-US" altLang="ar-SA" sz="2000">
              <a:solidFill>
                <a:srgbClr val="0070C0"/>
              </a:solidFill>
              <a:latin typeface="Arial" panose="020B0604020202020204" pitchFamily="34" charset="0"/>
            </a:endParaRPr>
          </a:p>
          <a:p>
            <a:pPr algn="ctr" rtl="1" eaLnBrk="1" hangingPunct="1">
              <a:spcBef>
                <a:spcPct val="0"/>
              </a:spcBef>
              <a:buFontTx/>
              <a:buNone/>
            </a:pPr>
            <a:r>
              <a:rPr lang="ar-SA" altLang="ar-SA" sz="2800">
                <a:latin typeface="Arial" panose="020B0604020202020204" pitchFamily="34" charset="0"/>
              </a:rPr>
              <a:t> </a:t>
            </a:r>
            <a:endParaRPr lang="en-US" altLang="ar-SA" sz="2800">
              <a:latin typeface="Arial" panose="020B0604020202020204" pitchFamily="34" charset="0"/>
            </a:endParaRPr>
          </a:p>
        </p:txBody>
      </p:sp>
    </p:spTree>
    <p:extLst>
      <p:ext uri="{BB962C8B-B14F-4D97-AF65-F5344CB8AC3E}">
        <p14:creationId xmlns:p14="http://schemas.microsoft.com/office/powerpoint/2010/main" val="58737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687</TotalTime>
  <Words>1145</Words>
  <Application>Microsoft Office PowerPoint</Application>
  <PresentationFormat>A4 Paper (210x297 mm)</PresentationFormat>
  <Paragraphs>130</Paragraphs>
  <Slides>20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AYM Wadiy S_U normal.</vt:lpstr>
      <vt:lpstr>Calibri</vt:lpstr>
      <vt:lpstr>Times New Roman</vt:lpstr>
      <vt:lpstr>Traditional Arabic</vt:lpstr>
      <vt:lpstr>فورم لكلية الاداب</vt:lpstr>
      <vt:lpstr>PowerPoint Presentation</vt:lpstr>
      <vt:lpstr>عُنوانُ المُحاضَرَةِ</vt:lpstr>
      <vt:lpstr>المُحاضَرَةُ التَّمهِيدِيَّةُ:</vt:lpstr>
      <vt:lpstr>مُقَدِّمَةٌ فِي مَعنَى القَضايا الثَّقافِيَّةِ المُعاصِرَةِ:</vt:lpstr>
      <vt:lpstr>تابِعٌ:</vt:lpstr>
      <vt:lpstr>تابِعٌ:</vt:lpstr>
      <vt:lpstr>تابِعٌ:</vt:lpstr>
      <vt:lpstr>عَناصِرُ الثَّقافَةِ:</vt:lpstr>
      <vt:lpstr>عَناصِرُ الثَّقافَةِ/ الأوَّلُ: تَفسِيرُ الوُجُودِ</vt:lpstr>
      <vt:lpstr>عَناصِرُ الثَّقافَةِ/ الثَّاني: القِيَمُ</vt:lpstr>
      <vt:lpstr>عَناصِرُ الثَّقافَةِ/ الثَّالِثُ: النُّظُمُ التَّشرِيعِيَّةُ في جَوانِبِ الحَياةِ</vt:lpstr>
      <vt:lpstr>مَعنَى القَضايا الثَّقافِيَّةِ المُعاصِرَةِ:</vt:lpstr>
      <vt:lpstr>مُسَوِّغاتُ المُقَرَّرِ:</vt:lpstr>
      <vt:lpstr>مُحتَوى المُقَرَّرِ:</vt:lpstr>
      <vt:lpstr>أَهدَافُ المُقَرَّرِ:</vt:lpstr>
      <vt:lpstr>طَرائِقُ التَّدرِيسِ وَالأَنشِطَة المُصاحِبَة:</vt:lpstr>
      <vt:lpstr>:مَصادِرُ المُقَرَّرِ وَمَراجِعُهُ</vt:lpstr>
      <vt:lpstr>توزيع الدرجات</vt:lpstr>
      <vt:lpstr>الساعات المكتبية الجوالة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studio 2</cp:lastModifiedBy>
  <cp:revision>54</cp:revision>
  <dcterms:created xsi:type="dcterms:W3CDTF">2014-01-30T12:18:20Z</dcterms:created>
  <dcterms:modified xsi:type="dcterms:W3CDTF">2015-09-16T05:34:49Z</dcterms:modified>
</cp:coreProperties>
</file>