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1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80" autoAdjust="0"/>
    <p:restoredTop sz="94664" autoAdjust="0"/>
  </p:normalViewPr>
  <p:slideViewPr>
    <p:cSldViewPr>
      <p:cViewPr varScale="1">
        <p:scale>
          <a:sx n="57" d="100"/>
          <a:sy n="57" d="100"/>
        </p:scale>
        <p:origin x="96" y="82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9" d="100"/>
          <a:sy n="69" d="100"/>
        </p:scale>
        <p:origin x="75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42E7F896-6ED2-4704-B323-5AE609AF5D47}" type="datetimeFigureOut">
              <a:rPr lang="ar-SA" smtClean="0"/>
              <a:t>28/07/1437</a:t>
            </a:fld>
            <a:endParaRPr lang="ar-SA"/>
          </a:p>
        </p:txBody>
      </p:sp>
      <p:sp>
        <p:nvSpPr>
          <p:cNvPr id="4" name="Footer Placeholder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30AE25A4-311E-4972-8C9D-CCBA1A1BD6D8}" type="slidenum">
              <a:rPr lang="ar-SA" smtClean="0"/>
              <a:t>‹#›</a:t>
            </a:fld>
            <a:endParaRPr lang="ar-SA"/>
          </a:p>
        </p:txBody>
      </p:sp>
    </p:spTree>
    <p:extLst>
      <p:ext uri="{BB962C8B-B14F-4D97-AF65-F5344CB8AC3E}">
        <p14:creationId xmlns:p14="http://schemas.microsoft.com/office/powerpoint/2010/main" val="2825915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05-May-16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9"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0"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75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pic>
        <p:nvPicPr>
          <p:cNvPr id="18" name="Picture 1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
        <p:nvSpPr>
          <p:cNvPr id="11" name="Rectangle 10"/>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prstGeom prst="rect">
            <a:avLst/>
          </a:prstGeo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a:solidFill>
                  <a:srgbClr val="7F7F7F"/>
                </a:solidFill>
                <a:latin typeface="Calibri" pitchFamily="34" charset="0"/>
                <a:cs typeface="Times New Roman" pitchFamily="18" charset="0"/>
              </a:rPr>
              <a:t>إدارة التعاقد والتفاوض</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a:solidFill>
                  <a:srgbClr val="7F7F7F"/>
                </a:solidFill>
                <a:latin typeface="Calibri" pitchFamily="34" charset="0"/>
                <a:cs typeface="Times New Roman" pitchFamily="18" charset="0"/>
              </a:rPr>
              <a:t>حمد </a:t>
            </a:r>
            <a:r>
              <a:rPr lang="ar-SA" sz="2800" b="1" dirty="0" err="1" smtClean="0">
                <a:solidFill>
                  <a:srgbClr val="7F7F7F"/>
                </a:solidFill>
                <a:latin typeface="Calibri" pitchFamily="34" charset="0"/>
                <a:cs typeface="Times New Roman" pitchFamily="18" charset="0"/>
              </a:rPr>
              <a:t>الجيزاوي</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الثالث عشر</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التعاقد</a:t>
            </a:r>
            <a:endParaRPr lang="ar-SA"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وان 1"/>
          <p:cNvSpPr>
            <a:spLocks noGrp="1"/>
          </p:cNvSpPr>
          <p:nvPr>
            <p:ph type="title"/>
          </p:nvPr>
        </p:nvSpPr>
        <p:spPr>
          <a:xfrm>
            <a:off x="1676400" y="228600"/>
            <a:ext cx="7610475" cy="954087"/>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b="1" dirty="0">
                <a:cs typeface="PT Bold Heading" pitchFamily="2" charset="-78"/>
              </a:rPr>
              <a:t>مقــــدمــــة</a:t>
            </a:r>
            <a:endParaRPr lang="en-US" b="1" dirty="0">
              <a:cs typeface="PT Bold Heading" pitchFamily="2" charset="-78"/>
            </a:endParaRPr>
          </a:p>
        </p:txBody>
      </p:sp>
      <p:sp>
        <p:nvSpPr>
          <p:cNvPr id="7171" name="عنصر نائب للمحتوى 2"/>
          <p:cNvSpPr>
            <a:spLocks noGrp="1"/>
          </p:cNvSpPr>
          <p:nvPr>
            <p:ph idx="1"/>
          </p:nvPr>
        </p:nvSpPr>
        <p:spPr>
          <a:xfrm>
            <a:off x="914400" y="1600200"/>
            <a:ext cx="8382000" cy="4191000"/>
          </a:xfrm>
        </p:spPr>
        <p:txBody>
          <a:bodyPr/>
          <a:lstStyle/>
          <a:p>
            <a:pPr marL="457200" indent="-457200" algn="just" rtl="1">
              <a:buFont typeface="Wingdings" panose="05000000000000000000" pitchFamily="2" charset="2"/>
              <a:buChar char="q"/>
            </a:pPr>
            <a:r>
              <a:rPr lang="ar-SA" altLang="en-US" sz="2800" smtClean="0">
                <a:cs typeface="PT Bold Heading" panose="02010400000000000000" pitchFamily="2" charset="-78"/>
              </a:rPr>
              <a:t>معلوم أن أطراف التفاوض المختلفة تهدف إلى تحقيق مصالح معينة وتجنب التعرض للأضرار والخسائر، ويتحقق ذلك بالتقاء الأطراف المعنية عند وجهات نظر تمثل ثمرة المفاوضات وتعتبر أساسا للتعامل فيما بعد؛</a:t>
            </a:r>
          </a:p>
          <a:p>
            <a:pPr marL="457200" indent="-457200" algn="just" rtl="1">
              <a:buFont typeface="Wingdings" panose="05000000000000000000" pitchFamily="2" charset="2"/>
              <a:buChar char="q"/>
            </a:pPr>
            <a:endParaRPr lang="ar-SA" altLang="en-US" sz="2800" smtClean="0">
              <a:cs typeface="PT Bold Heading" panose="02010400000000000000" pitchFamily="2" charset="-78"/>
            </a:endParaRPr>
          </a:p>
          <a:p>
            <a:pPr marL="457200" indent="-457200" algn="just" rtl="1">
              <a:buFont typeface="Wingdings" panose="05000000000000000000" pitchFamily="2" charset="2"/>
              <a:buChar char="q"/>
            </a:pPr>
            <a:r>
              <a:rPr lang="ar-SA" altLang="en-US" sz="2800" smtClean="0">
                <a:cs typeface="PT Bold Heading" panose="02010400000000000000" pitchFamily="2" charset="-78"/>
              </a:rPr>
              <a:t>من هنا كان لابد من التطرق لجملة الجوانب المتعلقة بصياغة العقد وتوثيقه كمرحلة ناتجة عن الجهود المبذولة في مراحل التفاوض المختلفة، وكدا الأركان الأساسية للعقد التي لابد من استيفائها في أي عقد حتى يكتسب صفة الإلزام.</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1733089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a:xfrm>
            <a:off x="457200" y="76200"/>
            <a:ext cx="8915400" cy="1331913"/>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sz="4000" b="1" dirty="0">
                <a:cs typeface="PT Bold Heading" pitchFamily="2" charset="-78"/>
              </a:rPr>
              <a:t>أولا: مفهوم العقد ومكانة التعاقد من التفاوض</a:t>
            </a:r>
            <a:endParaRPr lang="en-US" sz="4000" b="1" dirty="0">
              <a:cs typeface="PT Bold Heading" pitchFamily="2" charset="-78"/>
            </a:endParaRPr>
          </a:p>
        </p:txBody>
      </p:sp>
      <p:sp>
        <p:nvSpPr>
          <p:cNvPr id="3" name="عنصر نائب للمحتوى 2"/>
          <p:cNvSpPr>
            <a:spLocks noGrp="1"/>
          </p:cNvSpPr>
          <p:nvPr>
            <p:ph idx="1"/>
          </p:nvPr>
        </p:nvSpPr>
        <p:spPr>
          <a:xfrm>
            <a:off x="990600" y="1447800"/>
            <a:ext cx="8077200" cy="4648200"/>
          </a:xfrm>
        </p:spPr>
        <p:txBody>
          <a:bodyPr/>
          <a:lstStyle/>
          <a:p>
            <a:pPr algn="just" rtl="1">
              <a:defRPr/>
            </a:pPr>
            <a:r>
              <a:rPr lang="ar-SA" dirty="0">
                <a:solidFill>
                  <a:srgbClr val="FF0000"/>
                </a:solidFill>
                <a:cs typeface="PT Bold Heading" pitchFamily="2" charset="-78"/>
              </a:rPr>
              <a:t>1-تعريف العقد:</a:t>
            </a:r>
          </a:p>
          <a:p>
            <a:pPr marL="457200" indent="-457200" algn="just" rtl="1">
              <a:buFont typeface="Wingdings" pitchFamily="2" charset="2"/>
              <a:buChar char="§"/>
              <a:defRPr/>
            </a:pPr>
            <a:r>
              <a:rPr lang="ar-SA" sz="2800" dirty="0">
                <a:solidFill>
                  <a:srgbClr val="000000"/>
                </a:solidFill>
                <a:cs typeface="PT Bold Heading" pitchFamily="2" charset="-78"/>
              </a:rPr>
              <a:t>العقد هومن الناحية القانونية هو اتفاق طرفين على إنشاء التزام أو نقله أو تعديله او انقضاؤه حيث يشترط لوجود هذا العقد تواجد إرادتين متضادتين واتجاههما إلى ترتيب أثر قانوني على عاتق أحد الطرفين أو كلاهما، فإن لم تتجه الإرادتان إلى ذلك فإننا لسنا بصدد الاتفاق، إذ يعد العقد أحد أهم صور التصرف المنشئة للاتفاق</a:t>
            </a:r>
            <a:r>
              <a:rPr lang="ar-SA" sz="2800" dirty="0" smtClean="0">
                <a:solidFill>
                  <a:srgbClr val="000000"/>
                </a:solidFill>
                <a:cs typeface="PT Bold Heading" pitchFamily="2" charset="-78"/>
              </a:rPr>
              <a:t>؛</a:t>
            </a:r>
            <a:endParaRPr lang="ar-SA" sz="2800" dirty="0">
              <a:solidFill>
                <a:srgbClr val="000000"/>
              </a:solidFill>
              <a:cs typeface="PT Bold Heading" pitchFamily="2" charset="-78"/>
            </a:endParaRPr>
          </a:p>
          <a:p>
            <a:pPr marL="457200" indent="-457200" algn="just" rtl="1">
              <a:buFont typeface="Wingdings" pitchFamily="2" charset="2"/>
              <a:buChar char="§"/>
              <a:defRPr/>
            </a:pPr>
            <a:r>
              <a:rPr lang="ar-SA" sz="2800" dirty="0">
                <a:solidFill>
                  <a:srgbClr val="000000"/>
                </a:solidFill>
                <a:cs typeface="PT Bold Heading" pitchFamily="2" charset="-78"/>
              </a:rPr>
              <a:t>ومن الناحية التفاوضية فإنه ينظر للعقد على أنه الثمرة التي تتوج المفاوضات من خلال الوصول إلى اتفاق ملزم للأطراف المتفاوضة يكون أساسا للتعامل فيما بعد.</a:t>
            </a:r>
          </a:p>
          <a:p>
            <a:pPr algn="just" rtl="1">
              <a:defRPr/>
            </a:pPr>
            <a:endParaRPr lang="en-US" sz="2800" dirty="0">
              <a:cs typeface="PT Bold Heading" pitchFamily="2" charset="-78"/>
            </a:endParaRPr>
          </a:p>
        </p:txBody>
      </p:sp>
    </p:spTree>
    <p:extLst>
      <p:ext uri="{BB962C8B-B14F-4D97-AF65-F5344CB8AC3E}">
        <p14:creationId xmlns:p14="http://schemas.microsoft.com/office/powerpoint/2010/main" val="2612663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عنصر نائب للمحتوى 2"/>
          <p:cNvSpPr>
            <a:spLocks noGrp="1"/>
          </p:cNvSpPr>
          <p:nvPr>
            <p:ph idx="1"/>
          </p:nvPr>
        </p:nvSpPr>
        <p:spPr>
          <a:xfrm>
            <a:off x="381000" y="1371600"/>
            <a:ext cx="8763000" cy="4659313"/>
          </a:xfrm>
        </p:spPr>
        <p:txBody>
          <a:bodyPr/>
          <a:lstStyle/>
          <a:p>
            <a:pPr algn="just" rtl="1"/>
            <a:r>
              <a:rPr lang="ar-SA" altLang="en-US" smtClean="0">
                <a:solidFill>
                  <a:srgbClr val="FF0000"/>
                </a:solidFill>
                <a:cs typeface="PT Bold Heading" panose="02010400000000000000" pitchFamily="2" charset="-78"/>
              </a:rPr>
              <a:t>2- التفاوض والتعاقد:</a:t>
            </a:r>
          </a:p>
          <a:p>
            <a:pPr algn="just" rtl="1"/>
            <a:r>
              <a:rPr lang="ar-SA" altLang="en-US" sz="2800" smtClean="0">
                <a:cs typeface="PT Bold Heading" panose="02010400000000000000" pitchFamily="2" charset="-78"/>
              </a:rPr>
              <a:t>غالبا ما تقتضي صياغة العقود الحاجة إلى اختصاصيين وفنيين وذلك تبعا لطبيعة العقد، علما أن عملية إعداد العقد ينظر إليها على أنها أهم مراحل التفاوض بحيث يمكن أن تنشأ قضايا وموضوعات تفاوضية جديدة أثناء مرحلة تحرير العقد النهائي للتفاوض، تتجلى العلاقة من خلال أن المفاوضات هذه تتضمن جوانب إجرائية وأخرى موضوعية تظهر فيما يلي:</a:t>
            </a:r>
          </a:p>
        </p:txBody>
      </p:sp>
    </p:spTree>
    <p:extLst>
      <p:ext uri="{BB962C8B-B14F-4D97-AF65-F5344CB8AC3E}">
        <p14:creationId xmlns:p14="http://schemas.microsoft.com/office/powerpoint/2010/main" val="302395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a:xfrm>
            <a:off x="730696" y="188640"/>
            <a:ext cx="8686800" cy="4953000"/>
          </a:xfrm>
        </p:spPr>
        <p:txBody>
          <a:bodyPr/>
          <a:lstStyle/>
          <a:p>
            <a:pPr marL="0" indent="0" algn="just" rtl="1">
              <a:defRPr/>
            </a:pPr>
            <a:r>
              <a:rPr lang="ar-SA" sz="4000" dirty="0">
                <a:solidFill>
                  <a:srgbClr val="FF0000"/>
                </a:solidFill>
                <a:cs typeface="PT Bold Heading" pitchFamily="2" charset="-78"/>
              </a:rPr>
              <a:t>الجوانب الإجرائية: </a:t>
            </a:r>
            <a:r>
              <a:rPr lang="ar-SA" dirty="0">
                <a:solidFill>
                  <a:prstClr val="black"/>
                </a:solidFill>
                <a:cs typeface="PT Bold Heading" pitchFamily="2" charset="-78"/>
              </a:rPr>
              <a:t>وتشمل</a:t>
            </a:r>
            <a:r>
              <a:rPr lang="ar-SA" dirty="0" smtClean="0">
                <a:solidFill>
                  <a:prstClr val="black"/>
                </a:solidFill>
                <a:cs typeface="PT Bold Heading" pitchFamily="2" charset="-78"/>
              </a:rPr>
              <a:t>:</a:t>
            </a:r>
          </a:p>
          <a:p>
            <a:pPr marL="0" indent="0" algn="just" rtl="1">
              <a:defRPr/>
            </a:pPr>
            <a:endParaRPr lang="ar-SA" dirty="0">
              <a:solidFill>
                <a:prstClr val="black"/>
              </a:solidFill>
              <a:cs typeface="PT Bold Heading" pitchFamily="2" charset="-78"/>
            </a:endParaRPr>
          </a:p>
          <a:p>
            <a:pPr marL="457200" indent="-457200" algn="just" rtl="1">
              <a:buFont typeface="Wingdings" pitchFamily="2" charset="2"/>
              <a:buChar char="Ø"/>
              <a:defRPr/>
            </a:pPr>
            <a:r>
              <a:rPr lang="ar-SA" sz="2800" dirty="0">
                <a:solidFill>
                  <a:srgbClr val="FF0000"/>
                </a:solidFill>
                <a:cs typeface="PT Bold Heading" pitchFamily="2" charset="-78"/>
              </a:rPr>
              <a:t>طريقة صياغة الاتفاق</a:t>
            </a:r>
            <a:r>
              <a:rPr lang="ar-SA" sz="2800" dirty="0" smtClean="0">
                <a:solidFill>
                  <a:srgbClr val="FF0000"/>
                </a:solidFill>
                <a:cs typeface="PT Bold Heading" pitchFamily="2" charset="-78"/>
              </a:rPr>
              <a:t>: </a:t>
            </a:r>
            <a:r>
              <a:rPr lang="ar-SA" sz="2800" dirty="0" smtClean="0">
                <a:solidFill>
                  <a:prstClr val="black"/>
                </a:solidFill>
                <a:cs typeface="PT Bold Heading" pitchFamily="2" charset="-78"/>
              </a:rPr>
              <a:t>بحيث </a:t>
            </a:r>
            <a:r>
              <a:rPr lang="ar-SA" sz="2800" dirty="0">
                <a:solidFill>
                  <a:prstClr val="black"/>
                </a:solidFill>
                <a:cs typeface="PT Bold Heading" pitchFamily="2" charset="-78"/>
              </a:rPr>
              <a:t>لا تثير حماسة طرف وتطفئ حماسة الآخر أو تظهر وقوع أحد الأطراف في الغبن بالجور على الحقوق مقابل الالتزامات</a:t>
            </a:r>
            <a:r>
              <a:rPr lang="ar-SA" sz="2800" dirty="0" smtClean="0">
                <a:solidFill>
                  <a:prstClr val="black"/>
                </a:solidFill>
                <a:cs typeface="PT Bold Heading" pitchFamily="2" charset="-78"/>
              </a:rPr>
              <a:t>؛</a:t>
            </a:r>
            <a:endParaRPr lang="en-US"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smtClean="0">
              <a:solidFill>
                <a:prstClr val="black"/>
              </a:solidFill>
              <a:cs typeface="PT Bold Heading" pitchFamily="2" charset="-78"/>
            </a:endParaRPr>
          </a:p>
          <a:p>
            <a:pPr marL="457200" indent="-457200" algn="just" rtl="1">
              <a:buFont typeface="Wingdings" pitchFamily="2" charset="2"/>
              <a:buChar char="Ø"/>
              <a:defRPr/>
            </a:pPr>
            <a:r>
              <a:rPr lang="ar-SA" sz="2800" dirty="0" smtClean="0">
                <a:solidFill>
                  <a:srgbClr val="FF0000"/>
                </a:solidFill>
                <a:cs typeface="PT Bold Heading" pitchFamily="2" charset="-78"/>
              </a:rPr>
              <a:t>مكان تحرير وكتابة العقد: </a:t>
            </a:r>
            <a:r>
              <a:rPr lang="ar-SA" sz="2800" dirty="0" smtClean="0">
                <a:solidFill>
                  <a:prstClr val="black"/>
                </a:solidFill>
                <a:cs typeface="PT Bold Heading" pitchFamily="2" charset="-78"/>
              </a:rPr>
              <a:t>بحيث يوجب الراحة وترك الانطاع الجيد لدى جميع الأطراف؛</a:t>
            </a:r>
            <a:endParaRPr lang="en-US"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smtClean="0">
              <a:solidFill>
                <a:prstClr val="black"/>
              </a:solidFill>
              <a:cs typeface="PT Bold Heading" pitchFamily="2" charset="-78"/>
            </a:endParaRPr>
          </a:p>
          <a:p>
            <a:pPr marL="457200" indent="-457200" algn="just" rtl="1">
              <a:buFont typeface="Wingdings" pitchFamily="2" charset="2"/>
              <a:buChar char="Ø"/>
              <a:defRPr/>
            </a:pPr>
            <a:r>
              <a:rPr lang="ar-SA" sz="2800" dirty="0" smtClean="0">
                <a:solidFill>
                  <a:srgbClr val="FF0000"/>
                </a:solidFill>
                <a:cs typeface="PT Bold Heading" pitchFamily="2" charset="-78"/>
              </a:rPr>
              <a:t>وقت إعداد العقد: </a:t>
            </a:r>
            <a:r>
              <a:rPr lang="ar-SA" sz="2800" dirty="0">
                <a:solidFill>
                  <a:prstClr val="black"/>
                </a:solidFill>
                <a:cs typeface="PT Bold Heading" pitchFamily="2" charset="-78"/>
              </a:rPr>
              <a:t>بحيث </a:t>
            </a:r>
            <a:r>
              <a:rPr lang="ar-SA" sz="2800" dirty="0" smtClean="0">
                <a:solidFill>
                  <a:prstClr val="black"/>
                </a:solidFill>
                <a:cs typeface="PT Bold Heading" pitchFamily="2" charset="-78"/>
              </a:rPr>
              <a:t>يكون مناسبا لجميع الأطراف؛</a:t>
            </a:r>
          </a:p>
          <a:p>
            <a:pPr marL="457200" indent="-457200" algn="just" rtl="1">
              <a:buFont typeface="Wingdings" pitchFamily="2" charset="2"/>
              <a:buChar char="Ø"/>
              <a:defRPr/>
            </a:pPr>
            <a:endParaRPr lang="ar-SA"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a:solidFill>
                <a:prstClr val="black"/>
              </a:solidFill>
              <a:cs typeface="PT Bold Heading" pitchFamily="2" charset="-78"/>
            </a:endParaRPr>
          </a:p>
          <a:p>
            <a:pPr marL="457200" indent="-457200" algn="just" rtl="1">
              <a:buFont typeface="Wingdings" pitchFamily="2" charset="2"/>
              <a:buChar char="Ø"/>
              <a:defRPr/>
            </a:pPr>
            <a:endParaRPr lang="ar-SA" sz="2800" dirty="0">
              <a:solidFill>
                <a:srgbClr val="FF0000"/>
              </a:solidFill>
              <a:cs typeface="PT Bold Heading" pitchFamily="2" charset="-78"/>
            </a:endParaRPr>
          </a:p>
        </p:txBody>
      </p:sp>
    </p:spTree>
    <p:extLst>
      <p:ext uri="{BB962C8B-B14F-4D97-AF65-F5344CB8AC3E}">
        <p14:creationId xmlns:p14="http://schemas.microsoft.com/office/powerpoint/2010/main" val="2762234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35125"/>
            <a:ext cx="9144000" cy="4613275"/>
          </a:xfrm>
        </p:spPr>
        <p:txBody>
          <a:bodyPr/>
          <a:lstStyle/>
          <a:p>
            <a:pPr marL="457200" indent="-457200" algn="just" rtl="1">
              <a:buFont typeface="Wingdings" pitchFamily="2" charset="2"/>
              <a:buChar char="Ø"/>
              <a:defRPr/>
            </a:pPr>
            <a:r>
              <a:rPr lang="ar-SA" sz="2800" dirty="0">
                <a:solidFill>
                  <a:srgbClr val="FF0000"/>
                </a:solidFill>
                <a:cs typeface="PT Bold Heading" pitchFamily="2" charset="-78"/>
              </a:rPr>
              <a:t>صاحب صلاحيات إعداد العقد واعتماده: </a:t>
            </a:r>
            <a:r>
              <a:rPr lang="ar-SA" sz="2800" dirty="0">
                <a:solidFill>
                  <a:prstClr val="black"/>
                </a:solidFill>
                <a:cs typeface="PT Bold Heading" pitchFamily="2" charset="-78"/>
              </a:rPr>
              <a:t>بما يجب أن يتمتع به من مواصفات كحسن التصرف والذكاء والحيادية والإلمام بالنواحي القانونية بما يضمن إعداد العقد مستوفيا لكافة الشروط</a:t>
            </a:r>
            <a:r>
              <a:rPr lang="ar-SA" sz="2800" dirty="0" smtClean="0">
                <a:solidFill>
                  <a:prstClr val="black"/>
                </a:solidFill>
                <a:cs typeface="PT Bold Heading" pitchFamily="2" charset="-78"/>
              </a:rPr>
              <a:t>؛</a:t>
            </a:r>
            <a:endParaRPr lang="en-US"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a:solidFill>
                <a:prstClr val="black"/>
              </a:solidFill>
              <a:cs typeface="PT Bold Heading" pitchFamily="2" charset="-78"/>
            </a:endParaRPr>
          </a:p>
          <a:p>
            <a:pPr marL="457200" indent="-457200" algn="just" rtl="1">
              <a:buFont typeface="Wingdings" pitchFamily="2" charset="2"/>
              <a:buChar char="Ø"/>
              <a:defRPr/>
            </a:pPr>
            <a:r>
              <a:rPr lang="ar-SA" sz="2800" dirty="0">
                <a:solidFill>
                  <a:srgbClr val="FF0000"/>
                </a:solidFill>
                <a:cs typeface="PT Bold Heading" pitchFamily="2" charset="-78"/>
              </a:rPr>
              <a:t>أسلوب كتابة العقد: </a:t>
            </a:r>
            <a:r>
              <a:rPr lang="ar-SA" sz="2800" dirty="0">
                <a:solidFill>
                  <a:prstClr val="black"/>
                </a:solidFill>
                <a:cs typeface="PT Bold Heading" pitchFamily="2" charset="-78"/>
              </a:rPr>
              <a:t>بحيث يتم الحرص على أسلوب يشمل جميع الجوانب والأركان ويرضي جميع الأطراف</a:t>
            </a:r>
            <a:r>
              <a:rPr lang="ar-SA" sz="2800" dirty="0" smtClean="0">
                <a:solidFill>
                  <a:prstClr val="black"/>
                </a:solidFill>
                <a:cs typeface="PT Bold Heading" pitchFamily="2" charset="-78"/>
              </a:rPr>
              <a:t>؛</a:t>
            </a:r>
            <a:endParaRPr lang="en-US" sz="2800" dirty="0" smtClean="0">
              <a:solidFill>
                <a:prstClr val="black"/>
              </a:solidFill>
              <a:cs typeface="PT Bold Heading" pitchFamily="2" charset="-78"/>
            </a:endParaRPr>
          </a:p>
          <a:p>
            <a:pPr marL="457200" indent="-457200" algn="just" rtl="1">
              <a:buFont typeface="Wingdings" pitchFamily="2" charset="2"/>
              <a:buChar char="Ø"/>
              <a:defRPr/>
            </a:pPr>
            <a:endParaRPr lang="ar-SA" sz="2800" dirty="0">
              <a:solidFill>
                <a:prstClr val="black"/>
              </a:solidFill>
              <a:cs typeface="PT Bold Heading" pitchFamily="2" charset="-78"/>
            </a:endParaRPr>
          </a:p>
          <a:p>
            <a:pPr marL="457200" indent="-457200" algn="just" rtl="1">
              <a:buFont typeface="Wingdings" pitchFamily="2" charset="2"/>
              <a:buChar char="Ø"/>
              <a:defRPr/>
            </a:pPr>
            <a:r>
              <a:rPr lang="ar-SA" sz="2800" dirty="0">
                <a:solidFill>
                  <a:srgbClr val="FF0000"/>
                </a:solidFill>
                <a:cs typeface="PT Bold Heading" pitchFamily="2" charset="-78"/>
              </a:rPr>
              <a:t>لغة تحرير وكتابة العقد: </a:t>
            </a:r>
            <a:r>
              <a:rPr lang="ar-SA" sz="2800" dirty="0">
                <a:solidFill>
                  <a:prstClr val="black"/>
                </a:solidFill>
                <a:cs typeface="PT Bold Heading" pitchFamily="2" charset="-78"/>
              </a:rPr>
              <a:t>تتسم بالوضوح وسهولة الفهم ودقة المعنى.</a:t>
            </a:r>
          </a:p>
          <a:p>
            <a:pPr marL="457200" indent="-457200" algn="just" rtl="1">
              <a:buFont typeface="Wingdings" pitchFamily="2" charset="2"/>
              <a:buChar char="Ø"/>
              <a:defRPr/>
            </a:pPr>
            <a:endParaRPr lang="ar-SA" sz="2800" dirty="0">
              <a:solidFill>
                <a:prstClr val="black"/>
              </a:solidFill>
              <a:cs typeface="PT Bold Heading" pitchFamily="2" charset="-78"/>
            </a:endParaRPr>
          </a:p>
          <a:p>
            <a:pPr algn="just">
              <a:defRPr/>
            </a:pPr>
            <a:endParaRPr lang="en-US" dirty="0">
              <a:cs typeface="PT Bold Heading" pitchFamily="2" charset="-78"/>
            </a:endParaRPr>
          </a:p>
        </p:txBody>
      </p:sp>
    </p:spTree>
    <p:extLst>
      <p:ext uri="{BB962C8B-B14F-4D97-AF65-F5344CB8AC3E}">
        <p14:creationId xmlns:p14="http://schemas.microsoft.com/office/powerpoint/2010/main" val="3928423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لمحتوى 2"/>
          <p:cNvSpPr>
            <a:spLocks noGrp="1"/>
          </p:cNvSpPr>
          <p:nvPr>
            <p:ph idx="1"/>
          </p:nvPr>
        </p:nvSpPr>
        <p:spPr>
          <a:xfrm>
            <a:off x="349696" y="301278"/>
            <a:ext cx="9067800" cy="5287962"/>
          </a:xfrm>
        </p:spPr>
        <p:txBody>
          <a:bodyPr/>
          <a:lstStyle/>
          <a:p>
            <a:pPr marL="0" indent="0" algn="just" rtl="1">
              <a:defRPr/>
            </a:pPr>
            <a:r>
              <a:rPr lang="ar-SA" sz="2800" dirty="0" smtClean="0">
                <a:solidFill>
                  <a:srgbClr val="FF0000"/>
                </a:solidFill>
                <a:cs typeface="PT Bold Heading" pitchFamily="2" charset="-78"/>
              </a:rPr>
              <a:t>الجوانب الموضوعية: </a:t>
            </a:r>
            <a:r>
              <a:rPr lang="ar-SA" sz="2800" dirty="0">
                <a:solidFill>
                  <a:prstClr val="black"/>
                </a:solidFill>
                <a:cs typeface="PT Bold Heading" pitchFamily="2" charset="-78"/>
              </a:rPr>
              <a:t>وتشمل</a:t>
            </a:r>
            <a:r>
              <a:rPr lang="ar-SA" sz="2800" dirty="0" smtClean="0">
                <a:solidFill>
                  <a:prstClr val="black"/>
                </a:solidFill>
                <a:cs typeface="PT Bold Heading" pitchFamily="2" charset="-78"/>
              </a:rPr>
              <a:t>:</a:t>
            </a:r>
          </a:p>
          <a:p>
            <a:pPr marL="0" indent="0" algn="just" rtl="1">
              <a:defRPr/>
            </a:pPr>
            <a:endParaRPr lang="ar-SA" sz="2800" dirty="0">
              <a:solidFill>
                <a:prstClr val="black"/>
              </a:solidFill>
              <a:cs typeface="PT Bold Heading" pitchFamily="2" charset="-78"/>
            </a:endParaRPr>
          </a:p>
          <a:p>
            <a:pPr marL="457200" indent="-457200" algn="just" rtl="1">
              <a:buFont typeface="Wingdings" pitchFamily="2" charset="2"/>
              <a:buChar char="Ø"/>
              <a:defRPr/>
            </a:pPr>
            <a:r>
              <a:rPr lang="ar-SA" sz="2400" dirty="0" smtClean="0">
                <a:solidFill>
                  <a:srgbClr val="FF0000"/>
                </a:solidFill>
                <a:cs typeface="PT Bold Heading" pitchFamily="2" charset="-78"/>
              </a:rPr>
              <a:t>المنهجية: </a:t>
            </a:r>
            <a:r>
              <a:rPr lang="ar-SA" sz="2400" dirty="0">
                <a:solidFill>
                  <a:prstClr val="black"/>
                </a:solidFill>
                <a:cs typeface="PT Bold Heading" pitchFamily="2" charset="-78"/>
              </a:rPr>
              <a:t>بحيث </a:t>
            </a:r>
            <a:r>
              <a:rPr lang="ar-SA" sz="2400" dirty="0" smtClean="0">
                <a:solidFill>
                  <a:prstClr val="black"/>
                </a:solidFill>
                <a:cs typeface="PT Bold Heading" pitchFamily="2" charset="-78"/>
              </a:rPr>
              <a:t>تشتمل على الأسلوب الذي سيتم بموجبه تنفيذ بنود العقد من قبل كل طرف، وتوضيح العناوين الرئيسة والفرعية والهدف من كتابة العقد وإبرامه بين الطرفين مع توضيح طريقة تنفيذ هذه البنود؛</a:t>
            </a:r>
            <a:endParaRPr lang="ar-SA" sz="2400" dirty="0">
              <a:solidFill>
                <a:prstClr val="black"/>
              </a:solidFill>
              <a:cs typeface="PT Bold Heading" pitchFamily="2" charset="-78"/>
            </a:endParaRPr>
          </a:p>
          <a:p>
            <a:pPr marL="457200" indent="-457200" algn="just" rtl="1">
              <a:buFont typeface="Wingdings" pitchFamily="2" charset="2"/>
              <a:buChar char="Ø"/>
              <a:defRPr/>
            </a:pPr>
            <a:r>
              <a:rPr lang="ar-SA" sz="2400" dirty="0" smtClean="0">
                <a:solidFill>
                  <a:srgbClr val="FF0000"/>
                </a:solidFill>
                <a:cs typeface="PT Bold Heading" pitchFamily="2" charset="-78"/>
              </a:rPr>
              <a:t>المقومات في عملية التنفيذ:</a:t>
            </a:r>
            <a:r>
              <a:rPr lang="ar-SA" sz="2400" dirty="0">
                <a:solidFill>
                  <a:prstClr val="black"/>
                </a:solidFill>
                <a:cs typeface="PT Bold Heading" pitchFamily="2" charset="-78"/>
              </a:rPr>
              <a:t> </a:t>
            </a:r>
            <a:r>
              <a:rPr lang="ar-SA" sz="2400" dirty="0" smtClean="0">
                <a:solidFill>
                  <a:prstClr val="black"/>
                </a:solidFill>
                <a:cs typeface="PT Bold Heading" pitchFamily="2" charset="-78"/>
              </a:rPr>
              <a:t>وتعتمد على الاجراءات والمفاهيم الخاصة بكل فقرة من الفقرات الملمة بالتنفيذ والعوامل المساعدة على ذلك وتوضيح العقبات وكيفية تخطيها وإلى من يلجأ عند عدم فهم أية فقرة أو بند؛</a:t>
            </a:r>
          </a:p>
          <a:p>
            <a:pPr marL="457200" indent="-457200" algn="just" rtl="1">
              <a:buFont typeface="Wingdings" pitchFamily="2" charset="2"/>
              <a:buChar char="Ø"/>
              <a:defRPr/>
            </a:pPr>
            <a:r>
              <a:rPr lang="ar-SA" sz="2400" dirty="0" smtClean="0">
                <a:solidFill>
                  <a:srgbClr val="FF0000"/>
                </a:solidFill>
                <a:cs typeface="PT Bold Heading" pitchFamily="2" charset="-78"/>
              </a:rPr>
              <a:t>وضوح مصطلحات وعبارات العقد:</a:t>
            </a:r>
            <a:r>
              <a:rPr lang="ar-SA" sz="2400" dirty="0" smtClean="0">
                <a:solidFill>
                  <a:prstClr val="black"/>
                </a:solidFill>
                <a:cs typeface="PT Bold Heading" pitchFamily="2" charset="-78"/>
              </a:rPr>
              <a:t> ويعتمد ذلك على صاحب الصلاحية في إعداد العقد الذي سبق وأن أكدنا     على ضرورة حرصه على الوضوح وعدم الغموض والإبهام؛</a:t>
            </a:r>
          </a:p>
          <a:p>
            <a:pPr marL="457200" indent="-457200" algn="just" rtl="1">
              <a:buFont typeface="Wingdings" pitchFamily="2" charset="2"/>
              <a:buChar char="Ø"/>
              <a:defRPr/>
            </a:pPr>
            <a:endParaRPr lang="en-US" sz="2400" dirty="0" smtClean="0">
              <a:cs typeface="PT Bold Heading" pitchFamily="2" charset="-78"/>
            </a:endParaRPr>
          </a:p>
        </p:txBody>
      </p:sp>
    </p:spTree>
    <p:extLst>
      <p:ext uri="{BB962C8B-B14F-4D97-AF65-F5344CB8AC3E}">
        <p14:creationId xmlns:p14="http://schemas.microsoft.com/office/powerpoint/2010/main" val="1454733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صر نائب للمحتوى 2"/>
          <p:cNvSpPr>
            <a:spLocks noGrp="1"/>
          </p:cNvSpPr>
          <p:nvPr>
            <p:ph idx="1"/>
          </p:nvPr>
        </p:nvSpPr>
        <p:spPr>
          <a:xfrm>
            <a:off x="304800" y="1600200"/>
            <a:ext cx="9144000" cy="4003675"/>
          </a:xfrm>
        </p:spPr>
        <p:txBody>
          <a:bodyPr/>
          <a:lstStyle/>
          <a:p>
            <a:pPr marL="457200" indent="-457200" algn="just" rtl="1">
              <a:buFont typeface="Wingdings" panose="05000000000000000000" pitchFamily="2" charset="2"/>
              <a:buChar char="Ø"/>
            </a:pPr>
            <a:r>
              <a:rPr lang="ar-SA" altLang="en-US" sz="2800" smtClean="0">
                <a:solidFill>
                  <a:srgbClr val="FF0000"/>
                </a:solidFill>
                <a:cs typeface="PT Bold Heading" panose="02010400000000000000" pitchFamily="2" charset="-78"/>
              </a:rPr>
              <a:t>الدقة: </a:t>
            </a:r>
            <a:r>
              <a:rPr lang="ar-SA" altLang="en-US" sz="2800" smtClean="0">
                <a:solidFill>
                  <a:srgbClr val="000000"/>
                </a:solidFill>
                <a:cs typeface="PT Bold Heading" panose="02010400000000000000" pitchFamily="2" charset="-78"/>
              </a:rPr>
              <a:t>في تحديد معنى كل مصطلح من مصطلحات لغة العقد، ومدى ملاءمته لتسهيل عمليات تنفيذ الالتزامات مقابل الحقوق؛</a:t>
            </a:r>
            <a:endParaRPr lang="en-US" altLang="en-US" sz="2800" smtClean="0">
              <a:solidFill>
                <a:srgbClr val="000000"/>
              </a:solidFill>
              <a:cs typeface="PT Bold Heading" panose="02010400000000000000" pitchFamily="2" charset="-78"/>
            </a:endParaRPr>
          </a:p>
          <a:p>
            <a:pPr marL="457200" indent="-457200" algn="just" rtl="1">
              <a:buFont typeface="Wingdings" panose="05000000000000000000" pitchFamily="2" charset="2"/>
              <a:buChar char="Ø"/>
            </a:pPr>
            <a:endParaRPr lang="ar-SA" altLang="en-US" sz="2800" smtClean="0">
              <a:solidFill>
                <a:srgbClr val="000000"/>
              </a:solidFill>
              <a:cs typeface="PT Bold Heading" panose="02010400000000000000" pitchFamily="2" charset="-78"/>
            </a:endParaRPr>
          </a:p>
          <a:p>
            <a:pPr marL="457200" indent="-457200" algn="just" rtl="1">
              <a:buFont typeface="Wingdings" panose="05000000000000000000" pitchFamily="2" charset="2"/>
              <a:buChar char="Ø"/>
            </a:pPr>
            <a:r>
              <a:rPr lang="ar-SA" altLang="en-US" sz="2800" smtClean="0">
                <a:solidFill>
                  <a:srgbClr val="FF0000"/>
                </a:solidFill>
                <a:cs typeface="PT Bold Heading" panose="02010400000000000000" pitchFamily="2" charset="-78"/>
              </a:rPr>
              <a:t>المشاركة:</a:t>
            </a:r>
            <a:r>
              <a:rPr lang="ar-SA" altLang="en-US" sz="2800" smtClean="0">
                <a:solidFill>
                  <a:srgbClr val="000000"/>
                </a:solidFill>
                <a:cs typeface="PT Bold Heading" panose="02010400000000000000" pitchFamily="2" charset="-78"/>
              </a:rPr>
              <a:t> أي مشاركة جميع أطراف التفاوض في صياغة الاتفاق والتأكد من تحقيق مصلحة الجميع، وبناء عليه قد يتم حذف بعض البنود أو إضافة أخرى عند الاعداد والصياغة؛</a:t>
            </a:r>
            <a:endParaRPr lang="en-US" altLang="en-US" sz="2800" smtClean="0">
              <a:solidFill>
                <a:srgbClr val="000000"/>
              </a:solidFill>
              <a:cs typeface="PT Bold Heading" panose="02010400000000000000" pitchFamily="2" charset="-78"/>
            </a:endParaRPr>
          </a:p>
          <a:p>
            <a:pPr marL="457200" indent="-457200" algn="just" rtl="1">
              <a:buFont typeface="Wingdings" panose="05000000000000000000" pitchFamily="2" charset="2"/>
              <a:buChar char="Ø"/>
            </a:pPr>
            <a:endParaRPr lang="ar-SA" altLang="en-US" sz="2800" smtClean="0">
              <a:solidFill>
                <a:srgbClr val="000000"/>
              </a:solidFill>
              <a:cs typeface="PT Bold Heading" panose="02010400000000000000" pitchFamily="2" charset="-78"/>
            </a:endParaRPr>
          </a:p>
          <a:p>
            <a:pPr marL="457200" indent="-457200" algn="just" rtl="1">
              <a:buFont typeface="Wingdings" panose="05000000000000000000" pitchFamily="2" charset="2"/>
              <a:buChar char="Ø"/>
            </a:pPr>
            <a:r>
              <a:rPr lang="ar-SA" altLang="en-US" sz="2800" smtClean="0">
                <a:solidFill>
                  <a:srgbClr val="FF0000"/>
                </a:solidFill>
                <a:cs typeface="PT Bold Heading" panose="02010400000000000000" pitchFamily="2" charset="-78"/>
              </a:rPr>
              <a:t>يجب الإضافة والحذف أو إضفاء </a:t>
            </a:r>
            <a:r>
              <a:rPr lang="ar-SA" altLang="en-US" sz="2800" smtClean="0">
                <a:solidFill>
                  <a:srgbClr val="000000"/>
                </a:solidFill>
                <a:cs typeface="PT Bold Heading" panose="02010400000000000000" pitchFamily="2" charset="-78"/>
              </a:rPr>
              <a:t>عمليات شرح للعبارات التي تتطلب التوضيح إذا لزم الأمر.</a:t>
            </a:r>
            <a:endParaRPr lang="en-US" altLang="en-US" smtClean="0">
              <a:cs typeface="PT Bold Heading" panose="02010400000000000000" pitchFamily="2" charset="-78"/>
            </a:endParaRPr>
          </a:p>
        </p:txBody>
      </p:sp>
    </p:spTree>
    <p:extLst>
      <p:ext uri="{BB962C8B-B14F-4D97-AF65-F5344CB8AC3E}">
        <p14:creationId xmlns:p14="http://schemas.microsoft.com/office/powerpoint/2010/main" val="2123616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a:xfrm>
            <a:off x="1807021" y="228600"/>
            <a:ext cx="7610475" cy="914400"/>
          </a:xfrm>
          <a:ln>
            <a:miter lim="800000"/>
            <a:headEnd/>
            <a:tailEnd/>
          </a:ln>
          <a:extLst/>
        </p:spPr>
        <p:txBody>
          <a:bodyPr>
            <a:scene3d>
              <a:camera prst="orthographicFront"/>
              <a:lightRig rig="soft" dir="t"/>
            </a:scene3d>
            <a:sp3d prstMaterial="softEdge">
              <a:bevelT w="25400" h="25400"/>
            </a:sp3d>
          </a:bodyPr>
          <a:lstStyle/>
          <a:p>
            <a:pPr rtl="1" eaLnBrk="1" fontAlgn="auto" hangingPunct="1">
              <a:spcAft>
                <a:spcPts val="0"/>
              </a:spcAft>
              <a:defRPr/>
            </a:pPr>
            <a:r>
              <a:rPr lang="ar-SA" b="1" dirty="0">
                <a:cs typeface="PT Bold Heading" pitchFamily="2" charset="-78"/>
              </a:rPr>
              <a:t>ثانيا: أركان العقد</a:t>
            </a:r>
            <a:endParaRPr lang="en-US" b="1" dirty="0">
              <a:cs typeface="PT Bold Heading" pitchFamily="2" charset="-78"/>
            </a:endParaRPr>
          </a:p>
        </p:txBody>
      </p:sp>
      <p:sp>
        <p:nvSpPr>
          <p:cNvPr id="14339" name="عنصر نائب للمحتوى 2"/>
          <p:cNvSpPr>
            <a:spLocks noGrp="1"/>
          </p:cNvSpPr>
          <p:nvPr>
            <p:ph idx="1"/>
          </p:nvPr>
        </p:nvSpPr>
        <p:spPr>
          <a:xfrm>
            <a:off x="762000" y="1447800"/>
            <a:ext cx="8458200" cy="4373563"/>
          </a:xfrm>
        </p:spPr>
        <p:txBody>
          <a:bodyPr/>
          <a:lstStyle/>
          <a:p>
            <a:pPr algn="just" rtl="1"/>
            <a:r>
              <a:rPr lang="ar-SA" altLang="en-US" sz="2800" smtClean="0">
                <a:cs typeface="PT Bold Heading" panose="02010400000000000000" pitchFamily="2" charset="-78"/>
              </a:rPr>
              <a:t>  يتكون العقد غالبا من أركان أساسية يتعين استيفاؤها بدقة، ويمكن التعرض لها فيما يلي:</a:t>
            </a:r>
            <a:endParaRPr lang="en-US" altLang="en-US" sz="2800" smtClean="0">
              <a:cs typeface="PT Bold Heading" panose="02010400000000000000" pitchFamily="2" charset="-78"/>
            </a:endParaRPr>
          </a:p>
          <a:p>
            <a:pPr algn="just" rtl="1"/>
            <a:endParaRPr lang="ar-SA" altLang="en-US" sz="2800" smtClean="0">
              <a:cs typeface="PT Bold Heading" panose="02010400000000000000" pitchFamily="2" charset="-78"/>
            </a:endParaRPr>
          </a:p>
          <a:p>
            <a:pPr algn="just" rtl="1"/>
            <a:r>
              <a:rPr lang="ar-SA" altLang="en-US" sz="2800" smtClean="0">
                <a:solidFill>
                  <a:srgbClr val="FF0000"/>
                </a:solidFill>
                <a:cs typeface="PT Bold Heading" panose="02010400000000000000" pitchFamily="2" charset="-78"/>
              </a:rPr>
              <a:t> 1- اتفاق مكتوب:</a:t>
            </a:r>
            <a:endParaRPr lang="en-US" altLang="en-US" sz="2800" smtClean="0">
              <a:solidFill>
                <a:srgbClr val="FF0000"/>
              </a:solidFill>
              <a:cs typeface="PT Bold Heading" panose="02010400000000000000" pitchFamily="2" charset="-78"/>
            </a:endParaRPr>
          </a:p>
          <a:p>
            <a:pPr algn="just" rtl="1"/>
            <a:r>
              <a:rPr lang="ar-SA" altLang="en-US" sz="2800" smtClean="0">
                <a:cs typeface="PT Bold Heading" panose="02010400000000000000" pitchFamily="2" charset="-78"/>
              </a:rPr>
              <a:t>ويعتمد ذلك على وجود نص مكتوب مصدق عليه من الفنيين والمختصين، ويتكون الص في العقد من:</a:t>
            </a:r>
          </a:p>
          <a:p>
            <a:pPr algn="just" rtl="1"/>
            <a:r>
              <a:rPr lang="ar-SA" altLang="en-US" sz="2800" smtClean="0">
                <a:solidFill>
                  <a:srgbClr val="FF0000"/>
                </a:solidFill>
                <a:cs typeface="PT Bold Heading" panose="02010400000000000000" pitchFamily="2" charset="-78"/>
              </a:rPr>
              <a:t>ا- المقدمة: </a:t>
            </a:r>
            <a:r>
              <a:rPr lang="ar-SA" altLang="en-US" sz="2800" smtClean="0">
                <a:cs typeface="PT Bold Heading" panose="02010400000000000000" pitchFamily="2" charset="-78"/>
              </a:rPr>
              <a:t>أو ما يسمى بالديباجة ويذكر فيها الأسباب والقواعد التي أدت إلى وجود هذا العقد بالإضافة إلى الأطراف ووظائفهم وعناوينهم؛</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942439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عنصر نائب للمحتوى 2"/>
          <p:cNvSpPr>
            <a:spLocks noGrp="1"/>
          </p:cNvSpPr>
          <p:nvPr>
            <p:ph idx="1"/>
          </p:nvPr>
        </p:nvSpPr>
        <p:spPr>
          <a:xfrm>
            <a:off x="457200" y="1600200"/>
            <a:ext cx="8839200" cy="4194175"/>
          </a:xfrm>
        </p:spPr>
        <p:txBody>
          <a:bodyPr/>
          <a:lstStyle/>
          <a:p>
            <a:pPr algn="just" rtl="1"/>
            <a:r>
              <a:rPr lang="ar-SA" altLang="en-US" sz="2800" smtClean="0">
                <a:solidFill>
                  <a:srgbClr val="FF0000"/>
                </a:solidFill>
                <a:cs typeface="PT Bold Heading" panose="02010400000000000000" pitchFamily="2" charset="-78"/>
              </a:rPr>
              <a:t>ب- موضوع العقد: </a:t>
            </a:r>
            <a:r>
              <a:rPr lang="ar-SA" altLang="en-US" sz="2800" smtClean="0">
                <a:solidFill>
                  <a:srgbClr val="000000"/>
                </a:solidFill>
                <a:cs typeface="PT Bold Heading" panose="02010400000000000000" pitchFamily="2" charset="-78"/>
              </a:rPr>
              <a:t>ويشمل الالتزامات التي يرتبها والحقوق التي يخولها، ويجب هنا عرض كافة المصطلحات التي سيعتمد عليها النص والتعريفات الحاكمة للعقد؛</a:t>
            </a:r>
            <a:endParaRPr lang="en-US" altLang="en-US" sz="2800" smtClean="0">
              <a:solidFill>
                <a:srgbClr val="000000"/>
              </a:solidFill>
              <a:cs typeface="PT Bold Heading" panose="02010400000000000000" pitchFamily="2" charset="-78"/>
            </a:endParaRPr>
          </a:p>
          <a:p>
            <a:pPr algn="just" rtl="1"/>
            <a:endParaRPr lang="ar-SA" altLang="en-US" sz="2800" smtClean="0">
              <a:solidFill>
                <a:srgbClr val="000000"/>
              </a:solidFill>
              <a:cs typeface="PT Bold Heading" panose="02010400000000000000" pitchFamily="2" charset="-78"/>
            </a:endParaRPr>
          </a:p>
          <a:p>
            <a:pPr algn="just" rtl="1"/>
            <a:r>
              <a:rPr lang="ar-SA" altLang="en-US" sz="2800" smtClean="0">
                <a:solidFill>
                  <a:srgbClr val="FF0000"/>
                </a:solidFill>
                <a:cs typeface="PT Bold Heading" panose="02010400000000000000" pitchFamily="2" charset="-78"/>
              </a:rPr>
              <a:t>ج- النظام الخاص بحل الخلافات والقانون </a:t>
            </a:r>
            <a:r>
              <a:rPr lang="ar-SA" altLang="en-US" sz="2800" smtClean="0">
                <a:solidFill>
                  <a:srgbClr val="000000"/>
                </a:solidFill>
                <a:cs typeface="PT Bold Heading" panose="02010400000000000000" pitchFamily="2" charset="-78"/>
              </a:rPr>
              <a:t>الذي سيطبق عند وجود خلاف بين أطراف التعاقد.</a:t>
            </a:r>
            <a:endParaRPr lang="en-US" altLang="en-US" sz="2800" smtClean="0">
              <a:solidFill>
                <a:srgbClr val="000000"/>
              </a:solidFill>
              <a:cs typeface="PT Bold Heading" panose="02010400000000000000" pitchFamily="2" charset="-78"/>
            </a:endParaRPr>
          </a:p>
          <a:p>
            <a:pPr algn="just"/>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269180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a:spLocks noGrp="1"/>
          </p:cNvSpPr>
          <p:nvPr>
            <p:ph idx="1"/>
          </p:nvPr>
        </p:nvSpPr>
        <p:spPr>
          <a:xfrm>
            <a:off x="381000" y="1219200"/>
            <a:ext cx="9067800" cy="4800600"/>
          </a:xfrm>
        </p:spPr>
        <p:txBody>
          <a:bodyPr/>
          <a:lstStyle/>
          <a:p>
            <a:pPr algn="just" rtl="1"/>
            <a:r>
              <a:rPr lang="ar-SA" altLang="en-US" sz="2800" smtClean="0">
                <a:solidFill>
                  <a:srgbClr val="FF0000"/>
                </a:solidFill>
                <a:cs typeface="PT Bold Heading" panose="02010400000000000000" pitchFamily="2" charset="-78"/>
              </a:rPr>
              <a:t>2- أطراف العقد:</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ويجب أن تتوفر فيهم شروط الأهلية ، وأن يكونوا بعيدين عن الإجبار أو التدليس، فيجب توفر عنصر الرضا، وقد يوقعون بأنفسهم أو ينيبون من يوقع عنهم؛</a:t>
            </a:r>
            <a:endParaRPr lang="en-US" altLang="en-US" sz="2800" smtClean="0">
              <a:solidFill>
                <a:srgbClr val="000000"/>
              </a:solidFill>
              <a:cs typeface="PT Bold Heading" panose="02010400000000000000" pitchFamily="2" charset="-78"/>
            </a:endParaRPr>
          </a:p>
          <a:p>
            <a:pPr algn="just" rtl="1"/>
            <a:endParaRPr lang="ar-SA" altLang="en-US" sz="2800" smtClean="0">
              <a:solidFill>
                <a:srgbClr val="000000"/>
              </a:solidFill>
              <a:cs typeface="PT Bold Heading" panose="02010400000000000000" pitchFamily="2" charset="-78"/>
            </a:endParaRPr>
          </a:p>
          <a:p>
            <a:pPr algn="just" rtl="1"/>
            <a:r>
              <a:rPr lang="ar-SA" altLang="en-US" sz="2800" smtClean="0">
                <a:solidFill>
                  <a:srgbClr val="FF0000"/>
                </a:solidFill>
                <a:cs typeface="PT Bold Heading" panose="02010400000000000000" pitchFamily="2" charset="-78"/>
              </a:rPr>
              <a:t>3- وجود قواعد قانون بحكم العقد:</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ويستلزم أن تكون نصوص العقد متوافقة مع أحكام هذه القواعد، ويجب ألا تخرج بنود الحكم عن النظام العام، أي أن تكون محكومة بمجموعة قواعد قانونية عامة حاكمة للمجتمع بالإضافة للنظام الأخلاقي وعادات السلوك العام والتقاليد الثابتة؛</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439056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381000" y="980728"/>
            <a:ext cx="9067800" cy="4754563"/>
          </a:xfrm>
        </p:spPr>
        <p:txBody>
          <a:bodyPr/>
          <a:lstStyle/>
          <a:p>
            <a:pPr algn="just" rtl="1"/>
            <a:r>
              <a:rPr lang="ar-SA" altLang="en-US" sz="2800" smtClean="0">
                <a:solidFill>
                  <a:srgbClr val="FF0000"/>
                </a:solidFill>
                <a:cs typeface="PT Bold Heading" panose="02010400000000000000" pitchFamily="2" charset="-78"/>
              </a:rPr>
              <a:t>4- موضوع العقد ذاته:</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ويجب أن تتوفر فيهم شروط الأهلية ، وأن يكونوا بعيدين عن الإجبار أو التدليس، فيجب توفر عنصر الرضا، وقد يوقعون بأنفسهم أو ينيبون من يوقع عنهم؛</a:t>
            </a:r>
            <a:endParaRPr lang="en-US" altLang="en-US" sz="2800" smtClean="0">
              <a:solidFill>
                <a:srgbClr val="000000"/>
              </a:solidFill>
              <a:cs typeface="PT Bold Heading" panose="02010400000000000000" pitchFamily="2" charset="-78"/>
            </a:endParaRPr>
          </a:p>
          <a:p>
            <a:pPr algn="just" rtl="1"/>
            <a:endParaRPr lang="ar-SA" altLang="en-US" sz="2800" smtClean="0">
              <a:solidFill>
                <a:srgbClr val="000000"/>
              </a:solidFill>
              <a:cs typeface="PT Bold Heading" panose="02010400000000000000" pitchFamily="2" charset="-78"/>
            </a:endParaRPr>
          </a:p>
          <a:p>
            <a:pPr algn="just" rtl="1"/>
            <a:r>
              <a:rPr lang="ar-SA" altLang="en-US" sz="2800" smtClean="0">
                <a:solidFill>
                  <a:srgbClr val="FF0000"/>
                </a:solidFill>
                <a:cs typeface="PT Bold Heading" panose="02010400000000000000" pitchFamily="2" charset="-78"/>
              </a:rPr>
              <a:t>5- أن يصاغ موضوع العقد بعبارات واصطلاحات واضحة المعالم ومفصلة لتقليل مجالات الوقوع في الخلافات </a:t>
            </a:r>
            <a:r>
              <a:rPr lang="ar-SA" altLang="en-US" sz="2800" smtClean="0">
                <a:solidFill>
                  <a:srgbClr val="000000"/>
                </a:solidFill>
                <a:cs typeface="PT Bold Heading" panose="02010400000000000000" pitchFamily="2" charset="-78"/>
              </a:rPr>
              <a:t>ويبحث هذا الركن عن الالتزامات والحقوق التي يفرضها العقد على الأطراف التي تم التفاوض بشأنها والتراضي بين الطرفين عليها، لذا وجب أن يصاغ موضوع العقد بعبارات واصطلاحات واضحة المعالم ومفصلة لتقليل مجالات الوقوع في الخلافات عند تطبيقها؛</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260291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لمحتوى 2"/>
          <p:cNvSpPr>
            <a:spLocks noGrp="1"/>
          </p:cNvSpPr>
          <p:nvPr>
            <p:ph idx="1"/>
          </p:nvPr>
        </p:nvSpPr>
        <p:spPr>
          <a:xfrm>
            <a:off x="381000" y="1219200"/>
            <a:ext cx="8991600" cy="4983163"/>
          </a:xfrm>
        </p:spPr>
        <p:txBody>
          <a:bodyPr/>
          <a:lstStyle/>
          <a:p>
            <a:pPr algn="just" rtl="1"/>
            <a:r>
              <a:rPr lang="ar-SA" altLang="en-US" sz="2800" smtClean="0">
                <a:solidFill>
                  <a:srgbClr val="FF0000"/>
                </a:solidFill>
                <a:cs typeface="PT Bold Heading" panose="02010400000000000000" pitchFamily="2" charset="-78"/>
              </a:rPr>
              <a:t>6- العقوبة (الشرط الجزائي):</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ويأخذ بندا(أو بنودا) مستقلا لتوضيح ماهية الغرامة أو الجزاء الذي سيتم توقيعه على من يخفق بالتزامات العقد، وهنا نميز ما بين من يخفق  بأن يفشل في تأدية التزاماته وبين من يتعمد الإخلال ببنود العقد؛</a:t>
            </a:r>
            <a:endParaRPr lang="en-US" altLang="en-US" sz="2800" smtClean="0">
              <a:solidFill>
                <a:srgbClr val="000000"/>
              </a:solidFill>
              <a:cs typeface="PT Bold Heading" panose="02010400000000000000" pitchFamily="2" charset="-78"/>
            </a:endParaRPr>
          </a:p>
          <a:p>
            <a:pPr algn="just" rtl="1"/>
            <a:endParaRPr lang="ar-SA" altLang="en-US" sz="2800" smtClean="0">
              <a:solidFill>
                <a:srgbClr val="000000"/>
              </a:solidFill>
              <a:cs typeface="PT Bold Heading" panose="02010400000000000000" pitchFamily="2" charset="-78"/>
            </a:endParaRPr>
          </a:p>
          <a:p>
            <a:pPr algn="just" rtl="1"/>
            <a:r>
              <a:rPr lang="ar-SA" altLang="en-US" sz="2800" smtClean="0">
                <a:solidFill>
                  <a:srgbClr val="FF0000"/>
                </a:solidFill>
                <a:cs typeface="PT Bold Heading" panose="02010400000000000000" pitchFamily="2" charset="-78"/>
              </a:rPr>
              <a:t>7- التوقيع على العقد:</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وهي عملية شكلية وموضوعية في آن واحد، فهي شكل من أشكال استكمال الرضا، كما أنها من حيث الموضوع تعطي الفرصة لمراجعة بنود العقد و إجراء عمليات تعديل خفيفة عند الزوم؛</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2300008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لمحتوى 2"/>
          <p:cNvSpPr>
            <a:spLocks noGrp="1"/>
          </p:cNvSpPr>
          <p:nvPr>
            <p:ph idx="1"/>
          </p:nvPr>
        </p:nvSpPr>
        <p:spPr>
          <a:xfrm>
            <a:off x="381000" y="1635125"/>
            <a:ext cx="8839200" cy="4613275"/>
          </a:xfrm>
        </p:spPr>
        <p:txBody>
          <a:bodyPr/>
          <a:lstStyle/>
          <a:p>
            <a:pPr algn="just" rtl="1"/>
            <a:r>
              <a:rPr lang="en-US" altLang="en-US" sz="2800" smtClean="0">
                <a:solidFill>
                  <a:srgbClr val="FF0000"/>
                </a:solidFill>
                <a:cs typeface="PT Bold Heading" panose="02010400000000000000" pitchFamily="2" charset="-78"/>
              </a:rPr>
              <a:t>8</a:t>
            </a:r>
            <a:r>
              <a:rPr lang="ar-SA" altLang="en-US" sz="2800" smtClean="0">
                <a:solidFill>
                  <a:srgbClr val="FF0000"/>
                </a:solidFill>
                <a:cs typeface="PT Bold Heading" panose="02010400000000000000" pitchFamily="2" charset="-78"/>
              </a:rPr>
              <a:t>- مدة الصلاحية والتنفيذ:</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وهنا يستلزم احتواء العقد شروط الصلاحية العقد مقترنة بمدة ينص عليها، بحيث إذا لم ينص عليها يعتبر ساري المفعول لذا يجب تحديد تاريخ التوقيع؛</a:t>
            </a:r>
            <a:endParaRPr lang="en-US" altLang="en-US" sz="2800" smtClean="0">
              <a:solidFill>
                <a:srgbClr val="000000"/>
              </a:solidFill>
              <a:cs typeface="PT Bold Heading" panose="02010400000000000000" pitchFamily="2" charset="-78"/>
            </a:endParaRPr>
          </a:p>
          <a:p>
            <a:pPr algn="just" rtl="1"/>
            <a:endParaRPr lang="ar-SA" altLang="en-US" sz="2800" smtClean="0">
              <a:solidFill>
                <a:srgbClr val="000000"/>
              </a:solidFill>
              <a:cs typeface="PT Bold Heading" panose="02010400000000000000" pitchFamily="2" charset="-78"/>
            </a:endParaRPr>
          </a:p>
          <a:p>
            <a:pPr algn="just" rtl="1"/>
            <a:r>
              <a:rPr lang="en-US" altLang="en-US" sz="2800" smtClean="0">
                <a:solidFill>
                  <a:srgbClr val="FF0000"/>
                </a:solidFill>
                <a:cs typeface="PT Bold Heading" panose="02010400000000000000" pitchFamily="2" charset="-78"/>
              </a:rPr>
              <a:t>9</a:t>
            </a:r>
            <a:r>
              <a:rPr lang="ar-SA" altLang="en-US" sz="2800" smtClean="0">
                <a:solidFill>
                  <a:srgbClr val="FF0000"/>
                </a:solidFill>
                <a:cs typeface="PT Bold Heading" panose="02010400000000000000" pitchFamily="2" charset="-78"/>
              </a:rPr>
              <a:t>- الملاحق الخاصة بالعقد:</a:t>
            </a:r>
            <a:endParaRPr lang="en-US" altLang="en-US" sz="2800" smtClean="0">
              <a:solidFill>
                <a:srgbClr val="FF0000"/>
              </a:solidFill>
              <a:cs typeface="PT Bold Heading" panose="02010400000000000000" pitchFamily="2" charset="-78"/>
            </a:endParaRPr>
          </a:p>
          <a:p>
            <a:pPr algn="just" rtl="1"/>
            <a:r>
              <a:rPr lang="ar-SA" altLang="en-US" sz="2800" smtClean="0">
                <a:solidFill>
                  <a:srgbClr val="000000"/>
                </a:solidFill>
                <a:cs typeface="PT Bold Heading" panose="02010400000000000000" pitchFamily="2" charset="-78"/>
              </a:rPr>
              <a:t>وتعتبر جزءا مكملا للعقد الذي يلجأ إليها لكون التفصيلات التي تحملها تؤثر على سياق موضوع العقد ووحدته العضوية.</a:t>
            </a:r>
            <a:endParaRPr lang="en-US" altLang="en-US" sz="2800" smtClean="0">
              <a:cs typeface="PT Bold Heading" panose="02010400000000000000" pitchFamily="2" charset="-78"/>
            </a:endParaRPr>
          </a:p>
        </p:txBody>
      </p:sp>
    </p:spTree>
    <p:extLst>
      <p:ext uri="{BB962C8B-B14F-4D97-AF65-F5344CB8AC3E}">
        <p14:creationId xmlns:p14="http://schemas.microsoft.com/office/powerpoint/2010/main" val="648346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71600"/>
            <a:ext cx="9144000" cy="4906963"/>
          </a:xfrm>
        </p:spPr>
        <p:txBody>
          <a:bodyPr/>
          <a:lstStyle/>
          <a:p>
            <a:pPr algn="just" rtl="1">
              <a:defRPr/>
            </a:pPr>
            <a:r>
              <a:rPr lang="ar-SA" sz="2400" dirty="0" smtClean="0">
                <a:solidFill>
                  <a:srgbClr val="FF0000"/>
                </a:solidFill>
                <a:cs typeface="PT Bold Heading" pitchFamily="2" charset="-78"/>
              </a:rPr>
              <a:t>ومن أهم تلك الملاحق ما يلي:</a:t>
            </a:r>
          </a:p>
          <a:p>
            <a:pPr marL="457200" indent="-457200" algn="just" rtl="1">
              <a:buFont typeface="Wingdings" pitchFamily="2" charset="2"/>
              <a:buChar char="Ø"/>
              <a:defRPr/>
            </a:pPr>
            <a:r>
              <a:rPr lang="ar-SA" sz="2400" dirty="0" smtClean="0">
                <a:solidFill>
                  <a:srgbClr val="FF0000"/>
                </a:solidFill>
                <a:cs typeface="PT Bold Heading" pitchFamily="2" charset="-78"/>
              </a:rPr>
              <a:t>إحصائية: </a:t>
            </a:r>
            <a:r>
              <a:rPr lang="ar-SA" sz="2400" dirty="0" smtClean="0">
                <a:cs typeface="PT Bold Heading" pitchFamily="2" charset="-78"/>
              </a:rPr>
              <a:t>يتم فيها التوضيح بالجداول التي يحتاجها العقد؛</a:t>
            </a:r>
          </a:p>
          <a:p>
            <a:pPr marL="457200" indent="-457200" algn="just" rtl="1">
              <a:buFont typeface="Wingdings" pitchFamily="2" charset="2"/>
              <a:buChar char="Ø"/>
              <a:defRPr/>
            </a:pPr>
            <a:r>
              <a:rPr lang="ar-SA" sz="2400" dirty="0" smtClean="0">
                <a:solidFill>
                  <a:srgbClr val="FF0000"/>
                </a:solidFill>
                <a:cs typeface="PT Bold Heading" pitchFamily="2" charset="-78"/>
              </a:rPr>
              <a:t>إجرائية: </a:t>
            </a:r>
            <a:r>
              <a:rPr lang="ar-SA" sz="2400" dirty="0" smtClean="0">
                <a:cs typeface="PT Bold Heading" pitchFamily="2" charset="-78"/>
              </a:rPr>
              <a:t>بحيث تتضمن الاجراءات الواجب القيام بها في حال تنفيذ الالتزامات والتعهدات؛</a:t>
            </a:r>
          </a:p>
          <a:p>
            <a:pPr marL="457200" indent="-457200" algn="just" rtl="1">
              <a:buFont typeface="Wingdings" pitchFamily="2" charset="2"/>
              <a:buChar char="Ø"/>
              <a:defRPr/>
            </a:pPr>
            <a:r>
              <a:rPr lang="ar-SA" sz="2400" dirty="0" smtClean="0">
                <a:solidFill>
                  <a:srgbClr val="FF0000"/>
                </a:solidFill>
                <a:cs typeface="PT Bold Heading" pitchFamily="2" charset="-78"/>
              </a:rPr>
              <a:t>تشريعية: </a:t>
            </a:r>
            <a:r>
              <a:rPr lang="ar-SA" sz="2400" dirty="0" smtClean="0">
                <a:cs typeface="PT Bold Heading" pitchFamily="2" charset="-78"/>
              </a:rPr>
              <a:t>وبها نصوص القرارات والقوانين التي استند إليها التعاقد والتي أجيزت بالتراضي بين الطرفين من قبل المختصين والفنيين؛</a:t>
            </a:r>
          </a:p>
          <a:p>
            <a:pPr marL="457200" indent="-457200" algn="just" rtl="1">
              <a:buFont typeface="Wingdings" pitchFamily="2" charset="2"/>
              <a:buChar char="Ø"/>
              <a:defRPr/>
            </a:pPr>
            <a:r>
              <a:rPr lang="ar-SA" sz="2400" dirty="0" smtClean="0">
                <a:solidFill>
                  <a:srgbClr val="FF0000"/>
                </a:solidFill>
                <a:cs typeface="PT Bold Heading" pitchFamily="2" charset="-78"/>
              </a:rPr>
              <a:t>وثائقية: </a:t>
            </a:r>
            <a:r>
              <a:rPr lang="ar-SA" sz="2400" dirty="0" smtClean="0">
                <a:cs typeface="PT Bold Heading" pitchFamily="2" charset="-78"/>
              </a:rPr>
              <a:t>تتضمن جميع الوثائق والمستندات التي حددت حقوق والتزامات كل طرف؛</a:t>
            </a:r>
          </a:p>
          <a:p>
            <a:pPr marL="457200" indent="-457200" algn="just" rtl="1">
              <a:buFont typeface="Wingdings" pitchFamily="2" charset="2"/>
              <a:buChar char="Ø"/>
              <a:defRPr/>
            </a:pPr>
            <a:r>
              <a:rPr lang="ar-SA" sz="2400" dirty="0" smtClean="0">
                <a:solidFill>
                  <a:srgbClr val="FF0000"/>
                </a:solidFill>
                <a:cs typeface="PT Bold Heading" pitchFamily="2" charset="-78"/>
              </a:rPr>
              <a:t>تاريخية: </a:t>
            </a:r>
            <a:r>
              <a:rPr lang="ar-SA" sz="2400" dirty="0" smtClean="0">
                <a:cs typeface="PT Bold Heading" pitchFamily="2" charset="-78"/>
              </a:rPr>
              <a:t>وتتضمن ملخصات لاتفاقات ومعاهدات سابقة واضحة، تم عقدها بين الأطراف والتي توحي بمدى فشل أو نجاح الاتفاقات بين الأطراف في الماضي.</a:t>
            </a:r>
          </a:p>
          <a:p>
            <a:pPr marL="514350" indent="-514350" algn="just" rtl="1">
              <a:buFont typeface="Arial" panose="020B0604020202020204" pitchFamily="34" charset="0"/>
              <a:buAutoNum type="arabic1Minus"/>
              <a:defRPr/>
            </a:pPr>
            <a:endParaRPr lang="en-US" sz="2400" dirty="0">
              <a:cs typeface="PT Bold Heading" pitchFamily="2" charset="-78"/>
            </a:endParaRPr>
          </a:p>
        </p:txBody>
      </p:sp>
    </p:spTree>
    <p:extLst>
      <p:ext uri="{BB962C8B-B14F-4D97-AF65-F5344CB8AC3E}">
        <p14:creationId xmlns:p14="http://schemas.microsoft.com/office/powerpoint/2010/main" val="3373978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Managemnt-template-final</Template>
  <TotalTime>89</TotalTime>
  <Words>1063</Words>
  <Application>Microsoft Office PowerPoint</Application>
  <PresentationFormat>A4 Paper (210x297 mm)</PresentationFormat>
  <Paragraphs>86</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ae_AlMateen</vt:lpstr>
      <vt:lpstr>Arial</vt:lpstr>
      <vt:lpstr>AYM Wadiy S_U normal.</vt:lpstr>
      <vt:lpstr>Calibri</vt:lpstr>
      <vt:lpstr>PT Bold Heading</vt:lpstr>
      <vt:lpstr>Times New Roman</vt:lpstr>
      <vt:lpstr>Wingdings</vt:lpstr>
      <vt:lpstr>Office Theme</vt:lpstr>
      <vt:lpstr>PowerPoint Presentation</vt:lpstr>
      <vt:lpstr>المحاضرة الثالث عشر</vt:lpstr>
      <vt:lpstr>مقــــدمــــة</vt:lpstr>
      <vt:lpstr>أولا: مفهوم العقد ومكانة التعاقد من التفاوض</vt:lpstr>
      <vt:lpstr>PowerPoint Presentation</vt:lpstr>
      <vt:lpstr>PowerPoint Presentation</vt:lpstr>
      <vt:lpstr>PowerPoint Presentation</vt:lpstr>
      <vt:lpstr>PowerPoint Presentation</vt:lpstr>
      <vt:lpstr>PowerPoint Presentation</vt:lpstr>
      <vt:lpstr>ثانيا: أركان العقد</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17</cp:revision>
  <dcterms:created xsi:type="dcterms:W3CDTF">2014-09-11T06:47:01Z</dcterms:created>
  <dcterms:modified xsi:type="dcterms:W3CDTF">2016-05-05T07:41:46Z</dcterms:modified>
</cp:coreProperties>
</file>