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91" r:id="rId4"/>
    <p:sldId id="299" r:id="rId5"/>
    <p:sldId id="303" r:id="rId6"/>
    <p:sldId id="304" r:id="rId7"/>
    <p:sldId id="300" r:id="rId8"/>
    <p:sldId id="301" r:id="rId9"/>
    <p:sldId id="302" r:id="rId10"/>
    <p:sldId id="305" r:id="rId11"/>
    <p:sldId id="306"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97" autoAdjust="0"/>
    <p:restoredTop sz="94664" autoAdjust="0"/>
  </p:normalViewPr>
  <p:slideViewPr>
    <p:cSldViewPr>
      <p:cViewPr>
        <p:scale>
          <a:sx n="70" d="100"/>
          <a:sy n="70" d="100"/>
        </p:scale>
        <p:origin x="-480"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F48D2A5-B541-4EC3-B31B-B31AD0297D51}" type="datetimeFigureOut">
              <a:rPr lang="en-US"/>
              <a:pPr>
                <a:defRPr/>
              </a:pPr>
              <a:t>11/2/2010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883687C-B5D5-4B68-B657-3FDCAE391E31}"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F883687C-B5D5-4B68-B657-3FDCAE391E31}" type="slidenum">
              <a:rPr lang="ar-SA" smtClean="0"/>
              <a:pPr>
                <a:defRPr/>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85CDE6EA-E5E9-4032-8DED-D40ECD35D5A6}"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857083C-0474-4D0D-BB4D-2B18DF5E91D9}"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6C4CE0F-BC03-4562-BA09-58BA95E570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03FC11E-EBAB-4C35-85A9-CB172610E7A5}"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AFC9A39-A050-4D9E-973D-A30464CC04C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22062C9-72DD-4E2E-A7EF-24158325AEF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A6B3D8F-2606-4AC9-945B-175444FCF7A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3AD0A55-E91C-4C48-888F-313B431B765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B8D67-0B7E-4093-BFF6-FEC5A235BE3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DA7084C0-8FE2-40E4-AB94-0D30F4F566F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D3E8C3-500E-4D6C-BDCF-CCBEDACFDC1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F68C2E5A-4437-474B-8E14-952F49683F5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sitename.sitetype.countr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internet-browser-review.toptenreviews.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2A9DDB5-E6DB-4098-8AFC-241929D83A84}"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dirty="0">
                <a:solidFill>
                  <a:srgbClr val="898989"/>
                </a:solidFill>
                <a:latin typeface="Calibri" pitchFamily="34" charset="0"/>
              </a:rPr>
              <a:t>كلية </a:t>
            </a:r>
            <a:r>
              <a:rPr lang="ar-SA" sz="2600" dirty="0" smtClean="0">
                <a:solidFill>
                  <a:srgbClr val="898989"/>
                </a:solidFill>
                <a:latin typeface="Calibri" pitchFamily="34" charset="0"/>
              </a:rPr>
              <a:t>علوم الحاسب وتقنية المعلومات </a:t>
            </a:r>
            <a:r>
              <a:rPr lang="ar-EG" sz="2600" dirty="0" smtClean="0">
                <a:solidFill>
                  <a:srgbClr val="898989"/>
                </a:solidFill>
                <a:latin typeface="Calibri" pitchFamily="34" charset="0"/>
              </a:rPr>
              <a:t>قسم </a:t>
            </a:r>
            <a:r>
              <a:rPr lang="ar-SA" sz="2600" dirty="0" smtClean="0">
                <a:solidFill>
                  <a:srgbClr val="898989"/>
                </a:solidFill>
                <a:latin typeface="Calibri" pitchFamily="34" charset="0"/>
              </a:rPr>
              <a:t>شبكات الحاسوب</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895600"/>
            <a:ext cx="3581400" cy="17526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الانترنت والاتصالات (</a:t>
            </a:r>
            <a:r>
              <a:rPr lang="en-US" b="1" dirty="0" smtClean="0">
                <a:solidFill>
                  <a:srgbClr val="376092"/>
                </a:solidFill>
                <a:latin typeface="AYM Wadiy S_U normal."/>
                <a:cs typeface="Times New Roman" pitchFamily="18" charset="0"/>
              </a:rPr>
              <a:t>0904-741</a:t>
            </a:r>
            <a:r>
              <a:rPr lang="ar-SA" b="1" dirty="0" smtClean="0">
                <a:solidFill>
                  <a:srgbClr val="376092"/>
                </a:solidFill>
                <a:latin typeface="AYM Wadiy S_U normal."/>
                <a:cs typeface="Times New Roman" pitchFamily="18" charset="0"/>
              </a:rPr>
              <a:t>)</a:t>
            </a:r>
            <a:endParaRPr lang="ar-SA" b="1" dirty="0" smtClean="0">
              <a:solidFill>
                <a:srgbClr val="7F7F7F"/>
              </a:solidFill>
              <a:latin typeface="Calibri" pitchFamily="34" charset="0"/>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2200" b="1" dirty="0" smtClean="0">
                <a:solidFill>
                  <a:srgbClr val="7F7F7F"/>
                </a:solidFill>
                <a:latin typeface="Calibri" pitchFamily="34" charset="0"/>
                <a:cs typeface="Times New Roman" pitchFamily="18" charset="0"/>
              </a:rPr>
              <a:t>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r>
              <a:rPr lang="ar-EG" sz="1700" b="1" dirty="0" smtClean="0">
                <a:solidFill>
                  <a:srgbClr val="7F7F7F"/>
                </a:solidFill>
                <a:latin typeface="Calibri" pitchFamily="34" charset="0"/>
                <a:cs typeface="Times New Roman" pitchFamily="18" charset="0"/>
              </a:rPr>
              <a:t>العام الدراسي 1430 – 1431</a:t>
            </a:r>
            <a:r>
              <a:rPr lang="ar-SA" sz="1700" b="1" dirty="0" smtClean="0">
                <a:solidFill>
                  <a:srgbClr val="7F7F7F"/>
                </a:solidFill>
                <a:latin typeface="Calibri" pitchFamily="34" charset="0"/>
                <a:cs typeface="Times New Roman" pitchFamily="18" charset="0"/>
              </a:rPr>
              <a:t>هـ</a:t>
            </a:r>
          </a:p>
          <a:p>
            <a:pPr algn="l">
              <a:lnSpc>
                <a:spcPct val="80000"/>
              </a:lnSpc>
            </a:pPr>
            <a:endParaRPr lang="en-US" sz="1700" b="1" dirty="0" smtClean="0">
              <a:solidFill>
                <a:srgbClr val="7F7F7F"/>
              </a:solidFill>
              <a:latin typeface="Calibri" pitchFamily="34" charset="0"/>
            </a:endParaRPr>
          </a:p>
          <a:p>
            <a:pPr algn="l">
              <a:lnSpc>
                <a:spcPct val="80000"/>
              </a:lnSpc>
            </a:pPr>
            <a:r>
              <a:rPr lang="ar-SA" sz="2600" b="1" dirty="0" smtClean="0">
                <a:solidFill>
                  <a:srgbClr val="7F7F7F"/>
                </a:solidFill>
                <a:latin typeface="Calibri" pitchFamily="34" charset="0"/>
                <a:cs typeface="Times New Roman" pitchFamily="18" charset="0"/>
              </a:rPr>
              <a:t>أ.عــادل عبـــداللطيف</a:t>
            </a:r>
          </a:p>
          <a:p>
            <a:pPr algn="l">
              <a:lnSpc>
                <a:spcPct val="80000"/>
              </a:lnSpc>
            </a:pPr>
            <a:r>
              <a:rPr lang="en-US" sz="2000" b="1" i="1" dirty="0" smtClean="0">
                <a:solidFill>
                  <a:srgbClr val="7F7F7F"/>
                </a:solidFill>
                <a:latin typeface="Calibri" pitchFamily="34" charset="0"/>
                <a:cs typeface="Times New Roman" pitchFamily="18" charset="0"/>
              </a:rPr>
              <a:t>Adhamed@kfu.edu.sa</a:t>
            </a:r>
            <a:endParaRPr lang="en-US" sz="2000" b="1" i="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0441C-E34F-480D-B400-E97631296355}"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dirty="0" smtClean="0">
                <a:solidFill>
                  <a:srgbClr val="376092"/>
                </a:solidFill>
                <a:cs typeface="Arial" pitchFamily="34" charset="0"/>
              </a:rPr>
              <a:t>المحاضرة</a:t>
            </a:r>
            <a:r>
              <a:rPr lang="ar-SA" dirty="0" smtClean="0">
                <a:solidFill>
                  <a:srgbClr val="376092"/>
                </a:solidFill>
                <a:cs typeface="Arial" pitchFamily="34" charset="0"/>
              </a:rPr>
              <a:t> السادسة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fontAlgn="auto" hangingPunct="1">
              <a:spcAft>
                <a:spcPts val="0"/>
              </a:spcAft>
              <a:defRPr/>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الفصل الثاني: متصفح مواقع الويب</a:t>
            </a: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eaLnBrk="1" fontAlgn="auto" hangingPunct="1">
              <a:spcAft>
                <a:spcPts val="0"/>
              </a:spcAft>
              <a:defRPr/>
            </a:pPr>
            <a:r>
              <a:rPr lang="en-US" b="1" dirty="0" smtClean="0">
                <a:solidFill>
                  <a:schemeClr val="tx1"/>
                </a:solidFill>
                <a:effectLst>
                  <a:outerShdw blurRad="38100" dist="38100" dir="2700000" algn="tl">
                    <a:srgbClr val="000000">
                      <a:alpha val="43137"/>
                    </a:srgbClr>
                  </a:outerShdw>
                </a:effectLst>
              </a:rPr>
              <a:t>Browsing Websites</a:t>
            </a:r>
            <a:endParaRPr lang="en-US" b="1" dirty="0" smtClean="0">
              <a:solidFill>
                <a:schemeClr val="tx1"/>
              </a:solidFill>
              <a:effectLst>
                <a:outerShdw blurRad="38100" dist="38100" dir="2700000" algn="tl">
                  <a:srgbClr val="000000">
                    <a:alpha val="43137"/>
                  </a:srgbClr>
                </a:outerShdw>
              </a:effectLst>
              <a:cs typeface="Arial" pitchFamily="34" charset="0"/>
            </a:endParaRPr>
          </a:p>
        </p:txBody>
      </p:sp>
      <p:sp>
        <p:nvSpPr>
          <p:cNvPr id="6148" name="Slide Number Placeholder 3"/>
          <p:cNvSpPr>
            <a:spLocks noGrp="1"/>
          </p:cNvSpPr>
          <p:nvPr>
            <p:ph type="sldNum" sz="quarter" idx="10"/>
          </p:nvPr>
        </p:nvSpPr>
        <p:spPr bwMode="auto">
          <a:xfrm>
            <a:off x="2185988" y="6356350"/>
            <a:ext cx="404812" cy="365125"/>
          </a:xfrm>
          <a:noFill/>
          <a:ln>
            <a:miter lim="800000"/>
            <a:headEnd/>
            <a:tailEnd/>
          </a:ln>
        </p:spPr>
        <p:txBody>
          <a:bodyPr/>
          <a:lstStyle/>
          <a:p>
            <a:r>
              <a:rPr lang="ar-SA" dirty="0" smtClean="0">
                <a:cs typeface="Arial" pitchFamily="34" charset="0"/>
              </a:rPr>
              <a:t>1</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أهداف الفصل</a:t>
            </a:r>
            <a:endParaRPr lang="en-US" dirty="0"/>
          </a:p>
        </p:txBody>
      </p:sp>
      <p:sp>
        <p:nvSpPr>
          <p:cNvPr id="7172" name="Slide Number Placeholder 3"/>
          <p:cNvSpPr>
            <a:spLocks noGrp="1"/>
          </p:cNvSpPr>
          <p:nvPr>
            <p:ph type="sldNum" sz="quarter" idx="10"/>
          </p:nvPr>
        </p:nvSpPr>
        <p:spPr bwMode="auto">
          <a:xfrm>
            <a:off x="2105025" y="6376988"/>
            <a:ext cx="485775" cy="365125"/>
          </a:xfrm>
          <a:noFill/>
          <a:ln>
            <a:miter lim="800000"/>
            <a:headEnd/>
            <a:tailEnd/>
          </a:ln>
        </p:spPr>
        <p:txBody>
          <a:bodyPr/>
          <a:lstStyle/>
          <a:p>
            <a:r>
              <a:rPr lang="ar-SA" dirty="0" smtClean="0">
                <a:cs typeface="Arial" pitchFamily="34" charset="0"/>
              </a:rPr>
              <a:t>2</a:t>
            </a:r>
            <a:endParaRPr lang="en-US" dirty="0" smtClean="0">
              <a:cs typeface="Arial" pitchFamily="34" charset="0"/>
            </a:endParaRPr>
          </a:p>
        </p:txBody>
      </p:sp>
      <p:sp>
        <p:nvSpPr>
          <p:cNvPr id="18" name="TextBox 17"/>
          <p:cNvSpPr txBox="1"/>
          <p:nvPr/>
        </p:nvSpPr>
        <p:spPr>
          <a:xfrm>
            <a:off x="609600" y="19050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1- التعرف على مفهوم مواقع الويب </a:t>
            </a:r>
            <a:r>
              <a:rPr lang="en-US"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Web Sites</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 .</a:t>
            </a:r>
            <a:endParaRPr lang="en-US"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endParaRPr>
          </a:p>
        </p:txBody>
      </p:sp>
      <p:sp>
        <p:nvSpPr>
          <p:cNvPr id="19" name="TextBox 18"/>
          <p:cNvSpPr txBox="1"/>
          <p:nvPr/>
        </p:nvSpPr>
        <p:spPr>
          <a:xfrm>
            <a:off x="609600" y="27432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اهم المتصفحات </a:t>
            </a:r>
            <a:r>
              <a:rPr lang="en-US"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Browsers</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a:t>
            </a:r>
            <a:endParaRPr lang="en-US"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endParaRPr>
          </a:p>
        </p:txBody>
      </p:sp>
      <p:sp>
        <p:nvSpPr>
          <p:cNvPr id="6" name="TextBox 5"/>
          <p:cNvSpPr txBox="1"/>
          <p:nvPr/>
        </p:nvSpPr>
        <p:spPr>
          <a:xfrm>
            <a:off x="609600" y="34290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lvl="0"/>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برنامج برنامج متصفح الانترنت </a:t>
            </a:r>
            <a:r>
              <a:rPr lang="en-US"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Microsoft Internet Explorer</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Sites</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4" name="Content Placeholder 2"/>
          <p:cNvSpPr>
            <a:spLocks noGrp="1"/>
          </p:cNvSpPr>
          <p:nvPr>
            <p:ph idx="1"/>
          </p:nvPr>
        </p:nvSpPr>
        <p:spPr>
          <a:xfrm>
            <a:off x="152400" y="1447800"/>
            <a:ext cx="9448800" cy="4648200"/>
          </a:xfrm>
        </p:spPr>
        <p:txBody>
          <a:bodyPr/>
          <a:lstStyle/>
          <a:p>
            <a:pPr marL="53975" indent="287338" algn="just" rtl="1">
              <a:lnSpc>
                <a:spcPct val="150000"/>
              </a:lnSpc>
            </a:pPr>
            <a:r>
              <a:rPr lang="ar-SA" sz="1800" dirty="0" smtClean="0"/>
              <a:t>مواقع الويب </a:t>
            </a:r>
            <a:r>
              <a:rPr lang="en-US" sz="1800" dirty="0" smtClean="0"/>
              <a:t>Web Sites </a:t>
            </a:r>
            <a:r>
              <a:rPr lang="ar-SA" sz="1800" dirty="0" smtClean="0"/>
              <a:t> هي الوسيلة الرئيسية التي من خلالها نستطيع الحصول على مختلف أنواع المعلومات والأخبار في كافة المجالات ، ويتكون موقع الويب الواحد من عدد من صفحات الويب </a:t>
            </a:r>
            <a:r>
              <a:rPr lang="en-US" sz="1800" dirty="0" smtClean="0"/>
              <a:t>Web Pages </a:t>
            </a:r>
            <a:r>
              <a:rPr lang="ar-SA" sz="1800" dirty="0" smtClean="0"/>
              <a:t> المترابطة فيما بينها عن طريق ما يعرف بالارتباطات التشعبية </a:t>
            </a:r>
            <a:r>
              <a:rPr lang="en-US" sz="1800" dirty="0" smtClean="0"/>
              <a:t>Hyperlinks</a:t>
            </a:r>
            <a:r>
              <a:rPr lang="ar-SA" sz="1800" dirty="0" smtClean="0"/>
              <a:t> .</a:t>
            </a:r>
          </a:p>
          <a:p>
            <a:pPr marL="53975" indent="287338" algn="just" rtl="1">
              <a:lnSpc>
                <a:spcPct val="150000"/>
              </a:lnSpc>
            </a:pPr>
            <a:r>
              <a:rPr lang="ar-SA" sz="1800" dirty="0" smtClean="0"/>
              <a:t>وصفحات الويب يمكن أن تحتوي على صور ومقاطع صوتية إضافة الى نصوص منسقة ، وهذه الصفحات تكون مخزنة على اجهزة كمبيوتر ذات مواصفات خاصة تعرف بإسم الخوادم </a:t>
            </a:r>
            <a:r>
              <a:rPr lang="en-US" sz="1800" dirty="0" smtClean="0"/>
              <a:t>Servers </a:t>
            </a:r>
            <a:r>
              <a:rPr lang="ar-SA" sz="1800" dirty="0" smtClean="0"/>
              <a:t>، ويتم استدعاء الصفحات وعرضها من خلال المتصفحات </a:t>
            </a:r>
            <a:r>
              <a:rPr lang="en-US" sz="1800" dirty="0" smtClean="0"/>
              <a:t>Browsers </a:t>
            </a:r>
            <a:r>
              <a:rPr lang="ar-SA" sz="1800" dirty="0" smtClean="0"/>
              <a:t> بجهاز المستخدم .</a:t>
            </a:r>
          </a:p>
          <a:p>
            <a:pPr marL="53975" indent="287338" algn="just" rtl="1">
              <a:lnSpc>
                <a:spcPct val="150000"/>
              </a:lnSpc>
            </a:pPr>
            <a:r>
              <a:rPr lang="en-US" sz="1800" dirty="0" smtClean="0"/>
              <a:t> </a:t>
            </a:r>
            <a:endParaRPr lang="ar-SA" sz="1800" dirty="0" smtClean="0"/>
          </a:p>
          <a:p>
            <a:pPr marL="1588" indent="339725" rtl="1">
              <a:lnSpc>
                <a:spcPct val="150000"/>
              </a:lnSpc>
            </a:pPr>
            <a:endParaRPr lang="ar-SA" sz="1800" dirty="0" smtClean="0"/>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pic>
        <p:nvPicPr>
          <p:cNvPr id="9" name="Picture 8" descr="بدون عنوان.bmp"/>
          <p:cNvPicPr>
            <a:picLocks noChangeAspect="1"/>
          </p:cNvPicPr>
          <p:nvPr/>
        </p:nvPicPr>
        <p:blipFill>
          <a:blip r:embed="rId2" cstate="print"/>
          <a:stretch>
            <a:fillRect/>
          </a:stretch>
        </p:blipFill>
        <p:spPr>
          <a:xfrm>
            <a:off x="457200" y="3657600"/>
            <a:ext cx="3530600" cy="2647950"/>
          </a:xfrm>
          <a:prstGeom prst="rect">
            <a:avLst/>
          </a:prstGeom>
          <a:ln>
            <a:noFill/>
          </a:ln>
          <a:effectLst>
            <a:outerShdw blurRad="292100" dist="139700" dir="2700000" algn="tl" rotWithShape="0">
              <a:srgbClr val="333333">
                <a:alpha val="65000"/>
              </a:srgbClr>
            </a:outerShdw>
          </a:effectLst>
        </p:spPr>
      </p:pic>
      <p:pic>
        <p:nvPicPr>
          <p:cNvPr id="10" name="Picture 9" descr="1بدون عنوان.bmp"/>
          <p:cNvPicPr>
            <a:picLocks noChangeAspect="1"/>
          </p:cNvPicPr>
          <p:nvPr/>
        </p:nvPicPr>
        <p:blipFill>
          <a:blip r:embed="rId3" cstate="print"/>
          <a:stretch>
            <a:fillRect/>
          </a:stretch>
        </p:blipFill>
        <p:spPr>
          <a:xfrm>
            <a:off x="3886200" y="4267200"/>
            <a:ext cx="2743200"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Sites</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3" name="Content Placeholder 2"/>
          <p:cNvSpPr>
            <a:spLocks noGrp="1"/>
          </p:cNvSpPr>
          <p:nvPr>
            <p:ph idx="1"/>
          </p:nvPr>
        </p:nvSpPr>
        <p:spPr>
          <a:xfrm>
            <a:off x="228600" y="1447800"/>
            <a:ext cx="9448800" cy="4678363"/>
          </a:xfrm>
        </p:spPr>
        <p:txBody>
          <a:bodyPr/>
          <a:lstStyle/>
          <a:p>
            <a:pPr algn="just" rtl="1">
              <a:lnSpc>
                <a:spcPct val="150000"/>
              </a:lnSpc>
              <a:buFont typeface="Wingdings" pitchFamily="2" charset="2"/>
              <a:buChar char="Ø"/>
            </a:pPr>
            <a:r>
              <a:rPr lang="ar-SA" sz="2000" b="1" dirty="0" smtClean="0"/>
              <a:t>نظام أسماء النطاقات </a:t>
            </a:r>
            <a:r>
              <a:rPr lang="en-US" sz="2000" b="1" dirty="0" smtClean="0"/>
              <a:t>DNS</a:t>
            </a:r>
            <a:r>
              <a:rPr lang="ar-SA" sz="2000" b="1" dirty="0" smtClean="0"/>
              <a:t> [</a:t>
            </a:r>
            <a:r>
              <a:rPr lang="en-US" sz="2000" b="1" dirty="0" smtClean="0"/>
              <a:t>Domain Name System </a:t>
            </a:r>
            <a:r>
              <a:rPr lang="ar-SA" sz="2000" b="1" dirty="0" smtClean="0"/>
              <a:t>] .</a:t>
            </a:r>
          </a:p>
          <a:p>
            <a:pPr marL="1588" indent="393700" algn="just" rtl="1">
              <a:lnSpc>
                <a:spcPct val="150000"/>
              </a:lnSpc>
            </a:pPr>
            <a:r>
              <a:rPr lang="ar-SA" sz="1800" dirty="0" smtClean="0">
                <a:cs typeface="+mn-cs"/>
              </a:rPr>
              <a:t>هل تخيلت يومأ أنك إذا أردت زيارة موقع ما على الشبكة العنكبوتية  فيجب عليك أن تتذكر عنوانه  والذي يعرف  بـعنوان برتوكول الإنترنت </a:t>
            </a:r>
            <a:r>
              <a:rPr lang="en-US" sz="1800" dirty="0" smtClean="0">
                <a:cs typeface="+mn-cs"/>
              </a:rPr>
              <a:t> (IP address) </a:t>
            </a:r>
            <a:r>
              <a:rPr lang="ar-SA" sz="1800" dirty="0" smtClean="0">
                <a:cs typeface="+mn-cs"/>
              </a:rPr>
              <a:t>الخاص  بجهاز الكمبيوتر الموصول بالإنترنت ويتكون هذا العنوان من  أربعة أعداد مفصولة بنقاط،  يمكن تمثيلها بالشكل التالي (192.168.1.2). وليس هذا فقط هذا بل وعليك أيضاً تذكر جميع عناوين المواقع التي تود زيارتها .</a:t>
            </a:r>
          </a:p>
          <a:p>
            <a:pPr marL="55563" indent="339725" algn="just" rtl="1">
              <a:lnSpc>
                <a:spcPct val="150000"/>
              </a:lnSpc>
            </a:pPr>
            <a:r>
              <a:rPr lang="ar-SA" sz="1800" dirty="0" smtClean="0">
                <a:cs typeface="+mn-cs"/>
              </a:rPr>
              <a:t>لذا تم بناء نظام أسماء النطاقات والذي يعمل على استخدام الأسماء عند التراسل بين أجهزة الحاسب التابعة لشبكة الإنترنت بدلا من الأرقام التي نادرا ما يتذكرها احد ومن ثم تحويلها إلى ما يقابلها من عناوين برتوكولات الإنترنت فعندما نقوم بكتابة اسم الموقع في المتصفح يقوم هذا النظام بإرسال اسم هذا الموقع إلى عنوان مزود الـ </a:t>
            </a:r>
            <a:r>
              <a:rPr lang="en-US" sz="1800" dirty="0" smtClean="0">
                <a:cs typeface="+mn-cs"/>
              </a:rPr>
              <a:t>DNS</a:t>
            </a:r>
            <a:r>
              <a:rPr lang="ar-SA" sz="1800" dirty="0" smtClean="0">
                <a:cs typeface="+mn-cs"/>
              </a:rPr>
              <a:t> المسجل لديه لكي يستفسر منه عن عنوان ال </a:t>
            </a:r>
            <a:r>
              <a:rPr lang="en-US" sz="1800" dirty="0" smtClean="0">
                <a:cs typeface="+mn-cs"/>
              </a:rPr>
              <a:t>IP </a:t>
            </a:r>
            <a:r>
              <a:rPr lang="ar-SA" sz="1800" dirty="0" smtClean="0">
                <a:cs typeface="+mn-cs"/>
              </a:rPr>
              <a:t>لهذا الموقع فيرد عليه المزود بعنوان ال </a:t>
            </a:r>
            <a:r>
              <a:rPr lang="en-US" sz="1800" dirty="0" smtClean="0">
                <a:cs typeface="+mn-cs"/>
              </a:rPr>
              <a:t> IP</a:t>
            </a:r>
            <a:r>
              <a:rPr lang="ar-SA" sz="1800" dirty="0" smtClean="0">
                <a:cs typeface="+mn-cs"/>
              </a:rPr>
              <a:t>إذا كان مسجلا لديه فيقوم النظام بالتوجه إلى هذا العنوان لطلب الموقع ويبدأ الموقع في الظهور لديك على المتصفح وكل هذا يحدث في ثواني ولا نشعر به كمستخدمين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Sites</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3" name="Content Placeholder 2"/>
          <p:cNvSpPr>
            <a:spLocks noGrp="1"/>
          </p:cNvSpPr>
          <p:nvPr>
            <p:ph idx="1"/>
          </p:nvPr>
        </p:nvSpPr>
        <p:spPr/>
        <p:txBody>
          <a:bodyPr/>
          <a:lstStyle/>
          <a:p>
            <a:pPr marL="1588" indent="393700" algn="just" rtl="1">
              <a:lnSpc>
                <a:spcPct val="150000"/>
              </a:lnSpc>
            </a:pPr>
            <a:r>
              <a:rPr lang="ar-SA" sz="1800" dirty="0" smtClean="0"/>
              <a:t>  فهذا النظام والذي يرمز له بـ </a:t>
            </a:r>
            <a:r>
              <a:rPr lang="en-US" sz="1800" b="1" dirty="0" smtClean="0"/>
              <a:t>DNS  </a:t>
            </a:r>
            <a:r>
              <a:rPr lang="ar-SA" sz="1800" dirty="0" smtClean="0"/>
              <a:t>اختصارا </a:t>
            </a:r>
            <a:r>
              <a:rPr lang="en-US" sz="1800" dirty="0" smtClean="0"/>
              <a:t> </a:t>
            </a:r>
            <a:r>
              <a:rPr lang="en-US" sz="1800" b="1" dirty="0" smtClean="0"/>
              <a:t>Domain name Server</a:t>
            </a:r>
            <a:r>
              <a:rPr lang="en-US" sz="1800" dirty="0" smtClean="0"/>
              <a:t> </a:t>
            </a:r>
            <a:r>
              <a:rPr lang="ar-SA" sz="1800" dirty="0" smtClean="0"/>
              <a:t>عبارة عن قاعدة بيانات  تحتوي على معلومات النطاقات و أسماء الأجهزة  وعناوينها الرقمية تحت أي نطاق. بحيث يقوم هذا النظام بتجزئه معلومات إلى أجزاء يتم إدارتها والوصول إليها محليا عن طريق الشبكة .</a:t>
            </a:r>
          </a:p>
          <a:p>
            <a:pPr marL="1588" indent="393700" algn="just" rtl="1">
              <a:lnSpc>
                <a:spcPct val="150000"/>
              </a:lnSpc>
            </a:pPr>
            <a:r>
              <a:rPr lang="ar-SA" sz="1800" dirty="0" smtClean="0"/>
              <a:t> لذلك يعتبر أسماء النطاقات من أهم الأنظمة الموجودة حاليا من خلال الانترنت حيث  لا يمكن الاستغناء عنه في نظم تشغيل الشبكات اذ لا يمكن الوصول إلى الأجهزة أو المواقع بدونه ، و إذا تعرض هذا النظام للتعطيل أو التخريب من قبل مخترقي الشبكات فان ذلك سيؤدي لحدوث أضرار جسيمة وخطيرة لمستخدمي الانترنت والشبكات، مثل العمل على جعل المستخدمين يتوجهون لمواقع وهمية حتى يتم سرقة (معلوماتهم الشخصية أو أرقام البطاقات الائتمانية)، وقد يؤدي إلى تعطيل المواقع و الخدمات المتاحة  لذا وجب على القائمين ببرمجة نظم تشغيل الشبكات العمل على فرض الكثير من نظم الحماية والتي توفر لهذا النظام أمنه .</a:t>
            </a:r>
            <a:endParaRPr lang="ar-SA" sz="1800" b="1" dirty="0" smtClean="0"/>
          </a:p>
          <a:p>
            <a:pPr algn="just" rtl="1">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Sites</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3" name="Content Placeholder 2"/>
          <p:cNvSpPr>
            <a:spLocks noGrp="1"/>
          </p:cNvSpPr>
          <p:nvPr>
            <p:ph idx="1"/>
          </p:nvPr>
        </p:nvSpPr>
        <p:spPr>
          <a:xfrm>
            <a:off x="304800" y="1600200"/>
            <a:ext cx="9296400" cy="4525963"/>
          </a:xfrm>
        </p:spPr>
        <p:txBody>
          <a:bodyPr/>
          <a:lstStyle/>
          <a:p>
            <a:pPr rtl="1">
              <a:buFont typeface="Wingdings" pitchFamily="2" charset="2"/>
              <a:buChar char="Ø"/>
            </a:pPr>
            <a:r>
              <a:rPr lang="ar-SA" sz="2000" b="1" dirty="0" smtClean="0"/>
              <a:t>عناوين مواقع الويب </a:t>
            </a:r>
            <a:r>
              <a:rPr lang="en-US" sz="2000" b="1" dirty="0" smtClean="0"/>
              <a:t>  Web sites Address</a:t>
            </a:r>
            <a:r>
              <a:rPr lang="ar-SA" sz="2000" b="1" dirty="0" smtClean="0"/>
              <a:t>.</a:t>
            </a:r>
          </a:p>
          <a:p>
            <a:pPr rtl="1"/>
            <a:r>
              <a:rPr lang="ar-SA" sz="2000" b="1" dirty="0" smtClean="0"/>
              <a:t>لكل موقع ويب عنوان خاص به والذي يسمى </a:t>
            </a:r>
            <a:r>
              <a:rPr lang="en-US" sz="2000" b="1" dirty="0" smtClean="0"/>
              <a:t>URL </a:t>
            </a:r>
            <a:r>
              <a:rPr lang="ar-SA" sz="2000" b="1" dirty="0" smtClean="0"/>
              <a:t> ، وهذا العنوان يأخذ الصيغة التالية .</a:t>
            </a:r>
          </a:p>
          <a:p>
            <a:pPr algn="ctr" rtl="1"/>
            <a:r>
              <a:rPr lang="en-US" sz="2000" b="1" dirty="0" smtClean="0">
                <a:hlinkClick r:id="rId2"/>
              </a:rPr>
              <a:t>Http://WWW.Sitename.SiteType.Country</a:t>
            </a:r>
            <a:endParaRPr lang="en-US" sz="2000" b="1" dirty="0" smtClean="0"/>
          </a:p>
          <a:p>
            <a:pPr algn="ctr" rtl="1"/>
            <a:endParaRPr lang="en-US" sz="2000" b="1" dirty="0" smtClean="0"/>
          </a:p>
          <a:p>
            <a:pPr algn="ctr" rtl="1"/>
            <a:endParaRPr lang="en-US" sz="2000" b="1" dirty="0" smtClean="0"/>
          </a:p>
          <a:p>
            <a:pPr rtl="1"/>
            <a:r>
              <a:rPr lang="en-US" sz="2000" b="1" dirty="0" smtClean="0"/>
              <a:t>   </a:t>
            </a:r>
            <a:r>
              <a:rPr lang="ar-SA" sz="2000" b="1" dirty="0" smtClean="0"/>
              <a:t> حيث أن :</a:t>
            </a:r>
          </a:p>
          <a:p>
            <a:pPr rtl="1">
              <a:lnSpc>
                <a:spcPct val="150000"/>
              </a:lnSpc>
            </a:pPr>
            <a:r>
              <a:rPr lang="ar-SA" sz="2000" b="1" dirty="0" smtClean="0"/>
              <a:t>1- </a:t>
            </a:r>
            <a:r>
              <a:rPr lang="en-US" sz="2000" b="1" dirty="0" smtClean="0"/>
              <a:t>Http:// </a:t>
            </a:r>
            <a:r>
              <a:rPr lang="ar-SA" sz="2000" b="1" dirty="0" smtClean="0"/>
              <a:t> </a:t>
            </a:r>
            <a:r>
              <a:rPr lang="ar-SA" sz="1800" dirty="0" smtClean="0"/>
              <a:t>تعبر عن البرتوكول المستخدم في عرض محتويات موقع الويب داخل برنامج متصفح الويب بجهاز المستخدم </a:t>
            </a:r>
            <a:r>
              <a:rPr lang="ar-SA" sz="2000" b="1" dirty="0" smtClean="0"/>
              <a:t>.</a:t>
            </a:r>
          </a:p>
          <a:p>
            <a:pPr rtl="1">
              <a:lnSpc>
                <a:spcPct val="150000"/>
              </a:lnSpc>
            </a:pPr>
            <a:r>
              <a:rPr lang="ar-SA" sz="2000" b="1" dirty="0" smtClean="0"/>
              <a:t>2- </a:t>
            </a:r>
            <a:r>
              <a:rPr lang="en-US" sz="2000" b="1" dirty="0" smtClean="0"/>
              <a:t>WWW </a:t>
            </a:r>
            <a:r>
              <a:rPr lang="ar-SA" sz="2000" b="1" dirty="0" smtClean="0"/>
              <a:t> </a:t>
            </a:r>
            <a:r>
              <a:rPr lang="ar-SA" sz="1800" dirty="0" smtClean="0"/>
              <a:t>تمثل اختصار لخدمة الشبكة العنكبوتية العالمية  </a:t>
            </a:r>
            <a:r>
              <a:rPr lang="en-US" sz="1800" dirty="0" smtClean="0"/>
              <a:t>World Wide Web</a:t>
            </a:r>
            <a:r>
              <a:rPr lang="ar-SA" sz="1800" dirty="0" smtClean="0"/>
              <a:t> والتي تكون مسؤولة عن عرض صفحات موقع الويب بشكل منسق </a:t>
            </a:r>
            <a:r>
              <a:rPr lang="ar-SA" sz="2000" b="1" dirty="0" smtClean="0"/>
              <a:t>.</a:t>
            </a:r>
          </a:p>
          <a:p>
            <a:pPr rtl="1">
              <a:lnSpc>
                <a:spcPct val="150000"/>
              </a:lnSpc>
            </a:pPr>
            <a:r>
              <a:rPr lang="ar-SA" sz="2000" b="1" dirty="0" smtClean="0"/>
              <a:t>3- </a:t>
            </a:r>
            <a:r>
              <a:rPr lang="en-US" sz="2000" b="1" dirty="0" smtClean="0"/>
              <a:t>Site name </a:t>
            </a:r>
            <a:r>
              <a:rPr lang="ar-SA" sz="2000" b="1" dirty="0" smtClean="0"/>
              <a:t> </a:t>
            </a:r>
            <a:r>
              <a:rPr lang="ar-SA" sz="1800" dirty="0" smtClean="0"/>
              <a:t>تمثل اسم الموقع المراد زيارة مثل (</a:t>
            </a:r>
            <a:r>
              <a:rPr lang="en-US" sz="1800" dirty="0" smtClean="0"/>
              <a:t>(KFU , Google, Yahoo</a:t>
            </a:r>
            <a:endParaRPr lang="ar-SA" sz="1800" dirty="0" smtClean="0"/>
          </a:p>
          <a:p>
            <a:pPr rtl="1"/>
            <a:endParaRPr lang="ar-SA" sz="2000" b="1" dirty="0" smtClean="0"/>
          </a:p>
          <a:p>
            <a:pPr rtl="1"/>
            <a:endParaRPr lang="ar-SA" sz="2000" b="1"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7</a:t>
            </a:fld>
            <a:endParaRPr lang="en-US"/>
          </a:p>
        </p:txBody>
      </p:sp>
      <p:sp>
        <p:nvSpPr>
          <p:cNvPr id="6" name="Right Brace 5"/>
          <p:cNvSpPr/>
          <p:nvPr/>
        </p:nvSpPr>
        <p:spPr>
          <a:xfrm rot="5400000">
            <a:off x="2933700" y="2552700"/>
            <a:ext cx="304800" cy="5334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 name="Right Brace 6"/>
          <p:cNvSpPr/>
          <p:nvPr/>
        </p:nvSpPr>
        <p:spPr>
          <a:xfrm rot="5400000">
            <a:off x="3771900" y="2476500"/>
            <a:ext cx="304800" cy="6858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Right Brace 7"/>
          <p:cNvSpPr/>
          <p:nvPr/>
        </p:nvSpPr>
        <p:spPr>
          <a:xfrm rot="5400000">
            <a:off x="4610100" y="2400300"/>
            <a:ext cx="304800" cy="8382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Right Brace 8"/>
          <p:cNvSpPr/>
          <p:nvPr/>
        </p:nvSpPr>
        <p:spPr>
          <a:xfrm rot="5400000">
            <a:off x="5638800" y="2362200"/>
            <a:ext cx="304800" cy="9144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Right Brace 9"/>
          <p:cNvSpPr/>
          <p:nvPr/>
        </p:nvSpPr>
        <p:spPr>
          <a:xfrm rot="5400000">
            <a:off x="6591300" y="2400300"/>
            <a:ext cx="304800" cy="83820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Oval 10"/>
          <p:cNvSpPr/>
          <p:nvPr/>
        </p:nvSpPr>
        <p:spPr>
          <a:xfrm>
            <a:off x="2895600" y="2971800"/>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Oval 11"/>
          <p:cNvSpPr/>
          <p:nvPr/>
        </p:nvSpPr>
        <p:spPr>
          <a:xfrm>
            <a:off x="3733800" y="2971800"/>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Oval 12"/>
          <p:cNvSpPr/>
          <p:nvPr/>
        </p:nvSpPr>
        <p:spPr>
          <a:xfrm>
            <a:off x="4572000" y="2971800"/>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Oval 13"/>
          <p:cNvSpPr/>
          <p:nvPr/>
        </p:nvSpPr>
        <p:spPr>
          <a:xfrm>
            <a:off x="5562600" y="2971800"/>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Oval 14"/>
          <p:cNvSpPr/>
          <p:nvPr/>
        </p:nvSpPr>
        <p:spPr>
          <a:xfrm>
            <a:off x="6553200" y="2971800"/>
            <a:ext cx="381000" cy="381000"/>
          </a:xfrm>
          <a:prstGeom prst="ellipse">
            <a:avLst/>
          </a:prstGeom>
          <a:ln>
            <a:noFill/>
          </a:ln>
        </p:spPr>
        <p:style>
          <a:lnRef idx="3">
            <a:schemeClr val="lt1"/>
          </a:lnRef>
          <a:fillRef idx="1">
            <a:schemeClr val="dk1"/>
          </a:fillRef>
          <a:effectRef idx="1">
            <a:schemeClr val="dk1"/>
          </a:effectRef>
          <a:fontRef idx="minor">
            <a:schemeClr val="lt1"/>
          </a:fontRef>
        </p:style>
        <p:txBody>
          <a:bodyPr rtlCol="1"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5</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Sites</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3" name="Content Placeholder 2"/>
          <p:cNvSpPr>
            <a:spLocks noGrp="1"/>
          </p:cNvSpPr>
          <p:nvPr>
            <p:ph idx="1"/>
          </p:nvPr>
        </p:nvSpPr>
        <p:spPr>
          <a:xfrm>
            <a:off x="304800" y="1447800"/>
            <a:ext cx="9372600" cy="4678363"/>
          </a:xfrm>
        </p:spPr>
        <p:txBody>
          <a:bodyPr/>
          <a:lstStyle/>
          <a:p>
            <a:pPr algn="just" rtl="1"/>
            <a:r>
              <a:rPr lang="en-US" sz="1800" dirty="0" smtClean="0"/>
              <a:t> </a:t>
            </a:r>
            <a:r>
              <a:rPr lang="ar-SA" sz="2000" b="1" dirty="0" smtClean="0"/>
              <a:t>4- </a:t>
            </a:r>
            <a:r>
              <a:rPr lang="en-US" sz="2000" b="1" dirty="0" smtClean="0"/>
              <a:t>Site Type </a:t>
            </a:r>
            <a:r>
              <a:rPr lang="ar-SA" sz="1800" dirty="0" smtClean="0"/>
              <a:t> وتمثل الامتداد الخاص بهذا الموقع ، ويوجد أنواع كثيرة لهذه الامتدادات نذكر منها ما يلي .</a:t>
            </a:r>
          </a:p>
          <a:p>
            <a:pPr algn="just" rtl="1"/>
            <a:endParaRPr lang="ar-SA" sz="1800" dirty="0" smtClean="0"/>
          </a:p>
          <a:p>
            <a:pPr algn="just" rtl="1"/>
            <a:r>
              <a:rPr lang="ar-SA" sz="1800" dirty="0" smtClean="0"/>
              <a:t>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8</a:t>
            </a:fld>
            <a:endParaRPr lang="en-US"/>
          </a:p>
        </p:txBody>
      </p:sp>
      <p:graphicFrame>
        <p:nvGraphicFramePr>
          <p:cNvPr id="6" name="Table 5"/>
          <p:cNvGraphicFramePr>
            <a:graphicFrameLocks noGrp="1"/>
          </p:cNvGraphicFramePr>
          <p:nvPr/>
        </p:nvGraphicFramePr>
        <p:xfrm>
          <a:off x="152400" y="1981200"/>
          <a:ext cx="9525000" cy="3600125"/>
        </p:xfrm>
        <a:graphic>
          <a:graphicData uri="http://schemas.openxmlformats.org/drawingml/2006/table">
            <a:tbl>
              <a:tblPr rtl="1" firstRow="1" bandRow="1">
                <a:tableStyleId>{8A107856-5554-42FB-B03E-39F5DBC370BA}</a:tableStyleId>
              </a:tblPr>
              <a:tblGrid>
                <a:gridCol w="2414461"/>
                <a:gridCol w="2423783"/>
                <a:gridCol w="2720928"/>
                <a:gridCol w="1965828"/>
              </a:tblGrid>
              <a:tr h="838200">
                <a:tc>
                  <a:txBody>
                    <a:bodyPr/>
                    <a:lstStyle/>
                    <a:p>
                      <a:pPr algn="ctr" rtl="1"/>
                      <a:r>
                        <a:rPr lang="en-US" dirty="0" smtClean="0">
                          <a:latin typeface="Times New Roman" pitchFamily="18" charset="0"/>
                          <a:cs typeface="Times New Roman" pitchFamily="18" charset="0"/>
                        </a:rPr>
                        <a:t>.com</a:t>
                      </a:r>
                    </a:p>
                    <a:p>
                      <a:pPr algn="ctr" rtl="1"/>
                      <a:r>
                        <a:rPr lang="en-US" dirty="0" smtClean="0">
                          <a:latin typeface="Times New Roman" pitchFamily="18" charset="0"/>
                          <a:cs typeface="Times New Roman" pitchFamily="18" charset="0"/>
                        </a:rPr>
                        <a:t>(Commercial)</a:t>
                      </a:r>
                      <a:endParaRPr lang="ar-SA" b="1" dirty="0">
                        <a:latin typeface="Times New Roman" pitchFamily="18" charset="0"/>
                        <a:cs typeface="Times New Roman" pitchFamily="18" charset="0"/>
                      </a:endParaRPr>
                    </a:p>
                  </a:txBody>
                  <a:tcPr anchor="ctr"/>
                </a:tc>
                <a:tc>
                  <a:txBody>
                    <a:bodyPr/>
                    <a:lstStyle/>
                    <a:p>
                      <a:pPr algn="ctr" rtl="1"/>
                      <a:r>
                        <a:rPr lang="en-US" dirty="0" err="1" smtClean="0">
                          <a:latin typeface="Times New Roman" pitchFamily="18" charset="0"/>
                          <a:cs typeface="Times New Roman" pitchFamily="18" charset="0"/>
                        </a:rPr>
                        <a:t>.net</a:t>
                      </a:r>
                      <a:r>
                        <a:rPr lang="en-US" dirty="0" smtClean="0">
                          <a:latin typeface="Times New Roman" pitchFamily="18" charset="0"/>
                          <a:cs typeface="Times New Roman" pitchFamily="18" charset="0"/>
                        </a:rPr>
                        <a:t> </a:t>
                      </a:r>
                    </a:p>
                    <a:p>
                      <a:pPr algn="ctr" rtl="1"/>
                      <a:r>
                        <a:rPr lang="en-US" dirty="0" smtClean="0">
                          <a:latin typeface="Times New Roman" pitchFamily="18" charset="0"/>
                          <a:cs typeface="Times New Roman" pitchFamily="18" charset="0"/>
                        </a:rPr>
                        <a:t>(Networks)</a:t>
                      </a:r>
                      <a:endParaRPr lang="ar-SA" b="1" dirty="0">
                        <a:latin typeface="Times New Roman" pitchFamily="18" charset="0"/>
                        <a:cs typeface="Times New Roman" pitchFamily="18" charset="0"/>
                      </a:endParaRPr>
                    </a:p>
                  </a:txBody>
                  <a:tcPr anchor="ctr"/>
                </a:tc>
                <a:tc>
                  <a:txBody>
                    <a:bodyPr/>
                    <a:lstStyle/>
                    <a:p>
                      <a:pPr algn="ctr" rtl="1"/>
                      <a:r>
                        <a:rPr lang="en-US" dirty="0" smtClean="0">
                          <a:latin typeface="Times New Roman" pitchFamily="18" charset="0"/>
                          <a:cs typeface="Times New Roman" pitchFamily="18" charset="0"/>
                        </a:rPr>
                        <a:t>.org</a:t>
                      </a:r>
                    </a:p>
                    <a:p>
                      <a:pPr algn="ctr" rtl="1"/>
                      <a:r>
                        <a:rPr lang="en-US" dirty="0" smtClean="0">
                          <a:latin typeface="Times New Roman" pitchFamily="18" charset="0"/>
                          <a:cs typeface="Times New Roman" pitchFamily="18" charset="0"/>
                        </a:rPr>
                        <a:t>(Organizations)</a:t>
                      </a:r>
                      <a:endParaRPr lang="ar-SA" b="1" dirty="0">
                        <a:latin typeface="Times New Roman" pitchFamily="18" charset="0"/>
                        <a:cs typeface="Times New Roman" pitchFamily="18" charset="0"/>
                      </a:endParaRPr>
                    </a:p>
                  </a:txBody>
                  <a:tcPr anchor="ctr"/>
                </a:tc>
                <a:tc>
                  <a:txBody>
                    <a:bodyPr/>
                    <a:lstStyle/>
                    <a:p>
                      <a:pPr algn="ctr" rtl="1"/>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gov</a:t>
                      </a:r>
                      <a:endParaRPr lang="en-US" dirty="0" smtClean="0">
                        <a:latin typeface="Times New Roman" pitchFamily="18" charset="0"/>
                        <a:cs typeface="Times New Roman" pitchFamily="18" charset="0"/>
                      </a:endParaRPr>
                    </a:p>
                    <a:p>
                      <a:pPr algn="ctr" rtl="1"/>
                      <a:r>
                        <a:rPr lang="en-US" dirty="0" smtClean="0">
                          <a:latin typeface="Times New Roman" pitchFamily="18" charset="0"/>
                          <a:cs typeface="Times New Roman" pitchFamily="18" charset="0"/>
                        </a:rPr>
                        <a:t>(Government)</a:t>
                      </a:r>
                      <a:endParaRPr lang="ar-SA" b="1" dirty="0">
                        <a:latin typeface="Times New Roman" pitchFamily="18" charset="0"/>
                        <a:cs typeface="Times New Roman" pitchFamily="18" charset="0"/>
                      </a:endParaRPr>
                    </a:p>
                  </a:txBody>
                  <a:tcPr anchor="ctr"/>
                </a:tc>
              </a:tr>
              <a:tr h="712795">
                <a:tc>
                  <a:txBody>
                    <a:bodyPr/>
                    <a:lstStyle/>
                    <a:p>
                      <a:pPr algn="just" rtl="1"/>
                      <a:r>
                        <a:rPr lang="ar-SA" sz="1800" dirty="0" smtClean="0"/>
                        <a:t>يستخدم</a:t>
                      </a:r>
                      <a:r>
                        <a:rPr lang="ar-SA" sz="1800" baseline="0" dirty="0" smtClean="0"/>
                        <a:t> مع المواقع التجارية ولكن لشهرته أصبح يستخدم بشكل رئيسي مع اغلب المواقع</a:t>
                      </a:r>
                    </a:p>
                    <a:p>
                      <a:pPr algn="just" rtl="1"/>
                      <a:r>
                        <a:rPr lang="en-US" sz="1800" baseline="0" dirty="0" smtClean="0"/>
                        <a:t>(www.amazon.com)</a:t>
                      </a:r>
                      <a:endParaRPr lang="ar-SA" sz="1800" b="1" i="1" dirty="0">
                        <a:latin typeface="Times New Roman" pitchFamily="18" charset="0"/>
                        <a:cs typeface="Times New Roman" pitchFamily="18" charset="0"/>
                      </a:endParaRPr>
                    </a:p>
                  </a:txBody>
                  <a:tcPr/>
                </a:tc>
                <a:tc>
                  <a:txBody>
                    <a:bodyPr/>
                    <a:lstStyle/>
                    <a:p>
                      <a:pPr algn="ctr" rtl="1"/>
                      <a:r>
                        <a:rPr lang="ar-SA" sz="1800" kern="1200" baseline="0" dirty="0" smtClean="0"/>
                        <a:t>يستخدم مع المواقع الاعلانية بشكل كبير، مثل </a:t>
                      </a:r>
                    </a:p>
                    <a:p>
                      <a:pPr algn="ctr" rtl="1"/>
                      <a:r>
                        <a:rPr lang="ar-SA" sz="1800" kern="1200" baseline="0" dirty="0" smtClean="0"/>
                        <a:t>(</a:t>
                      </a:r>
                      <a:r>
                        <a:rPr lang="en-US" sz="1800" kern="1200" baseline="0" dirty="0" smtClean="0"/>
                        <a:t>www.alarabiya.net</a:t>
                      </a:r>
                      <a:r>
                        <a:rPr lang="ar-SA" sz="1800" kern="1200" baseline="0" dirty="0" smtClean="0"/>
                        <a:t>)</a:t>
                      </a:r>
                      <a:endParaRPr lang="ar-SA" sz="1800" b="0" i="1" kern="1200" baseline="0" dirty="0" smtClean="0">
                        <a:solidFill>
                          <a:schemeClr val="dk1"/>
                        </a:solidFill>
                        <a:latin typeface="Times New Roman" pitchFamily="18" charset="0"/>
                        <a:ea typeface="+mn-ea"/>
                        <a:cs typeface="Times New Roman" pitchFamily="18" charset="0"/>
                      </a:endParaRPr>
                    </a:p>
                  </a:txBody>
                  <a:tcPr/>
                </a:tc>
                <a:tc>
                  <a:txBody>
                    <a:bodyPr/>
                    <a:lstStyle/>
                    <a:p>
                      <a:pPr algn="ctr" rtl="1"/>
                      <a:r>
                        <a:rPr lang="ar-SA" sz="1800" dirty="0" smtClean="0"/>
                        <a:t>يستخدم مع مواقع المنظمات والهيئات غير الربحية ،</a:t>
                      </a:r>
                      <a:r>
                        <a:rPr lang="ar-SA" sz="1800" baseline="0" dirty="0" smtClean="0"/>
                        <a:t> مثل </a:t>
                      </a:r>
                    </a:p>
                    <a:p>
                      <a:pPr algn="ctr" rtl="1"/>
                      <a:r>
                        <a:rPr lang="ar-SA" sz="1800" baseline="0" dirty="0" smtClean="0"/>
                        <a:t>(</a:t>
                      </a:r>
                      <a:r>
                        <a:rPr lang="en-US" sz="1800" baseline="0" dirty="0" smtClean="0"/>
                        <a:t>www.wikipedia.org</a:t>
                      </a:r>
                      <a:r>
                        <a:rPr lang="ar-SA" sz="1800" baseline="0" dirty="0" smtClean="0"/>
                        <a:t>)</a:t>
                      </a:r>
                      <a:endParaRPr lang="ar-SA" sz="1800" b="0" dirty="0">
                        <a:latin typeface="Times New Roman" pitchFamily="18" charset="0"/>
                        <a:cs typeface="Times New Roman" pitchFamily="18" charset="0"/>
                      </a:endParaRPr>
                    </a:p>
                  </a:txBody>
                  <a:tcPr/>
                </a:tc>
                <a:tc>
                  <a:txBody>
                    <a:bodyPr/>
                    <a:lstStyle/>
                    <a:p>
                      <a:pPr algn="ctr" rtl="1"/>
                      <a:r>
                        <a:rPr lang="ar-SA" sz="1800" dirty="0" smtClean="0"/>
                        <a:t>يستخدم</a:t>
                      </a:r>
                      <a:r>
                        <a:rPr lang="ar-SA" sz="1800" baseline="0" dirty="0" smtClean="0"/>
                        <a:t> للمواقع الحكومية </a:t>
                      </a:r>
                    </a:p>
                    <a:p>
                      <a:pPr algn="ctr" rtl="1"/>
                      <a:r>
                        <a:rPr lang="ar-SA" sz="1800" baseline="0" dirty="0" smtClean="0"/>
                        <a:t>مثل </a:t>
                      </a:r>
                    </a:p>
                    <a:p>
                      <a:pPr algn="ctr" rtl="1"/>
                      <a:r>
                        <a:rPr lang="ar-SA" sz="1800" baseline="0" dirty="0" smtClean="0"/>
                        <a:t>(</a:t>
                      </a:r>
                      <a:r>
                        <a:rPr lang="en-US" sz="1800" baseline="0" dirty="0" smtClean="0"/>
                        <a:t>www.</a:t>
                      </a:r>
                      <a:r>
                        <a:rPr lang="en-US" sz="1800" kern="1200" dirty="0" smtClean="0"/>
                        <a:t>mohe.gov</a:t>
                      </a:r>
                      <a:r>
                        <a:rPr lang="ar-SA" sz="1800" baseline="0" dirty="0" smtClean="0"/>
                        <a:t>)</a:t>
                      </a:r>
                      <a:endParaRPr lang="ar-SA" sz="1800" b="0" dirty="0">
                        <a:latin typeface="Times New Roman" pitchFamily="18" charset="0"/>
                        <a:cs typeface="Times New Roman" pitchFamily="18" charset="0"/>
                      </a:endParaRPr>
                    </a:p>
                  </a:txBody>
                  <a:tcPr/>
                </a:tc>
              </a:tr>
              <a:tr h="658805">
                <a:tc>
                  <a:txBody>
                    <a:bodyPr/>
                    <a:lstStyle/>
                    <a:p>
                      <a:pPr algn="ctr" rtl="1"/>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int</a:t>
                      </a:r>
                      <a:endParaRPr lang="en-US" b="1" dirty="0" smtClean="0">
                        <a:latin typeface="Times New Roman" pitchFamily="18" charset="0"/>
                        <a:cs typeface="Times New Roman" pitchFamily="18" charset="0"/>
                      </a:endParaRPr>
                    </a:p>
                    <a:p>
                      <a:pPr algn="ctr" rtl="1"/>
                      <a:r>
                        <a:rPr lang="en-US" b="1" dirty="0" smtClean="0">
                          <a:latin typeface="Times New Roman" pitchFamily="18" charset="0"/>
                          <a:cs typeface="Times New Roman" pitchFamily="18" charset="0"/>
                        </a:rPr>
                        <a:t>(International)</a:t>
                      </a:r>
                      <a:r>
                        <a:rPr lang="en-US" b="1" baseline="0" dirty="0" smtClean="0">
                          <a:latin typeface="Times New Roman" pitchFamily="18" charset="0"/>
                          <a:cs typeface="Times New Roman" pitchFamily="18" charset="0"/>
                        </a:rPr>
                        <a:t> </a:t>
                      </a:r>
                      <a:endParaRPr lang="ar-SA" b="1" dirty="0">
                        <a:latin typeface="Times New Roman" pitchFamily="18" charset="0"/>
                        <a:cs typeface="Times New Roman" pitchFamily="18" charset="0"/>
                      </a:endParaRPr>
                    </a:p>
                  </a:txBody>
                  <a:tcPr anchor="ctr"/>
                </a:tc>
                <a:tc>
                  <a:txBody>
                    <a:bodyPr/>
                    <a:lstStyle/>
                    <a:p>
                      <a:pPr algn="ctr" rtl="1"/>
                      <a:r>
                        <a:rPr lang="en-US" b="1" dirty="0" smtClean="0">
                          <a:latin typeface="Times New Roman" pitchFamily="18" charset="0"/>
                          <a:cs typeface="Times New Roman" pitchFamily="18" charset="0"/>
                        </a:rPr>
                        <a:t>.biz</a:t>
                      </a:r>
                    </a:p>
                    <a:p>
                      <a:pPr algn="ctr" rtl="1"/>
                      <a:r>
                        <a:rPr lang="en-US" b="1" dirty="0" smtClean="0">
                          <a:latin typeface="Times New Roman" pitchFamily="18" charset="0"/>
                          <a:cs typeface="Times New Roman" pitchFamily="18" charset="0"/>
                        </a:rPr>
                        <a:t>(Business)</a:t>
                      </a:r>
                      <a:endParaRPr lang="ar-SA" b="1" dirty="0">
                        <a:latin typeface="Times New Roman" pitchFamily="18" charset="0"/>
                        <a:cs typeface="Times New Roman" pitchFamily="18" charset="0"/>
                      </a:endParaRPr>
                    </a:p>
                  </a:txBody>
                  <a:tcPr anchor="ctr"/>
                </a:tc>
                <a:tc>
                  <a:txBody>
                    <a:bodyPr/>
                    <a:lstStyle/>
                    <a:p>
                      <a:pPr algn="ctr" rtl="1"/>
                      <a:r>
                        <a:rPr lang="en-US" b="1" dirty="0" smtClean="0">
                          <a:latin typeface="Times New Roman" pitchFamily="18" charset="0"/>
                          <a:cs typeface="Times New Roman" pitchFamily="18" charset="0"/>
                        </a:rPr>
                        <a:t>.info</a:t>
                      </a:r>
                    </a:p>
                    <a:p>
                      <a:pPr algn="ctr" rtl="1"/>
                      <a:r>
                        <a:rPr lang="en-US" b="1" dirty="0" smtClean="0">
                          <a:latin typeface="Times New Roman" pitchFamily="18" charset="0"/>
                          <a:cs typeface="Times New Roman" pitchFamily="18" charset="0"/>
                        </a:rPr>
                        <a:t>(Information)</a:t>
                      </a:r>
                      <a:endParaRPr lang="ar-SA" b="1" dirty="0">
                        <a:latin typeface="Times New Roman" pitchFamily="18" charset="0"/>
                        <a:cs typeface="Times New Roman" pitchFamily="18" charset="0"/>
                      </a:endParaRPr>
                    </a:p>
                  </a:txBody>
                  <a:tcPr anchor="ctr"/>
                </a:tc>
                <a:tc>
                  <a:txBody>
                    <a:bodyPr/>
                    <a:lstStyle/>
                    <a:p>
                      <a:pPr algn="ctr" rtl="1"/>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edu</a:t>
                      </a:r>
                      <a:endParaRPr lang="en-US" b="1" dirty="0" smtClean="0">
                        <a:latin typeface="Times New Roman" pitchFamily="18" charset="0"/>
                        <a:cs typeface="Times New Roman" pitchFamily="18" charset="0"/>
                      </a:endParaRPr>
                    </a:p>
                    <a:p>
                      <a:pPr algn="ctr" rtl="1"/>
                      <a:r>
                        <a:rPr lang="en-US" b="1" dirty="0" smtClean="0">
                          <a:latin typeface="Times New Roman" pitchFamily="18" charset="0"/>
                          <a:cs typeface="Times New Roman" pitchFamily="18" charset="0"/>
                        </a:rPr>
                        <a:t>(Education)</a:t>
                      </a:r>
                      <a:endParaRPr lang="ar-SA" b="1" dirty="0">
                        <a:latin typeface="Times New Roman" pitchFamily="18" charset="0"/>
                        <a:cs typeface="Times New Roman" pitchFamily="18" charset="0"/>
                      </a:endParaRPr>
                    </a:p>
                  </a:txBody>
                  <a:tcPr anchor="ctr"/>
                </a:tc>
              </a:tr>
              <a:tr h="712795">
                <a:tc>
                  <a:txBody>
                    <a:bodyPr/>
                    <a:lstStyle/>
                    <a:p>
                      <a:pPr algn="ctr" rtl="1"/>
                      <a:r>
                        <a:rPr lang="ar-SA" dirty="0" smtClean="0"/>
                        <a:t>يستخدم مع مواقع المنظمات</a:t>
                      </a:r>
                      <a:r>
                        <a:rPr lang="ar-SA" baseline="0" dirty="0" smtClean="0"/>
                        <a:t> الدولية مثل</a:t>
                      </a:r>
                    </a:p>
                    <a:p>
                      <a:pPr algn="ctr" rtl="1"/>
                      <a:r>
                        <a:rPr lang="en-US" baseline="0" dirty="0" smtClean="0"/>
                        <a:t>(www.</a:t>
                      </a:r>
                      <a:r>
                        <a:rPr lang="en-US" dirty="0" smtClean="0"/>
                        <a:t> nato.int)</a:t>
                      </a:r>
                      <a:r>
                        <a:rPr lang="en-US" baseline="0" dirty="0" smtClean="0"/>
                        <a:t> </a:t>
                      </a:r>
                      <a:endParaRPr lang="ar-SA" b="1" i="1" dirty="0">
                        <a:latin typeface="Times New Roman" pitchFamily="18" charset="0"/>
                        <a:cs typeface="Times New Roman" pitchFamily="18" charset="0"/>
                      </a:endParaRPr>
                    </a:p>
                  </a:txBody>
                  <a:tcPr/>
                </a:tc>
                <a:tc>
                  <a:txBody>
                    <a:bodyPr/>
                    <a:lstStyle/>
                    <a:p>
                      <a:pPr algn="ctr" rtl="1"/>
                      <a:r>
                        <a:rPr lang="ar-SA" dirty="0" smtClean="0"/>
                        <a:t>يستخدم</a:t>
                      </a:r>
                      <a:r>
                        <a:rPr lang="ar-SA" baseline="0" dirty="0" smtClean="0"/>
                        <a:t> مع مواقع منظمات الاعمال مثل </a:t>
                      </a:r>
                    </a:p>
                    <a:p>
                      <a:pPr algn="ctr" rtl="1"/>
                      <a:r>
                        <a:rPr lang="en-US" dirty="0" smtClean="0"/>
                        <a:t>www.internetplus.biz)</a:t>
                      </a:r>
                      <a:r>
                        <a:rPr lang="ar-SA" dirty="0" smtClean="0"/>
                        <a:t>)</a:t>
                      </a:r>
                      <a:endParaRPr lang="ar-SA" b="0" dirty="0">
                        <a:latin typeface="Times New Roman" pitchFamily="18" charset="0"/>
                        <a:cs typeface="Times New Roman" pitchFamily="18" charset="0"/>
                      </a:endParaRPr>
                    </a:p>
                  </a:txBody>
                  <a:tcPr/>
                </a:tc>
                <a:tc>
                  <a:txBody>
                    <a:bodyPr/>
                    <a:lstStyle/>
                    <a:p>
                      <a:pPr algn="ctr" rtl="1"/>
                      <a:r>
                        <a:rPr lang="ar-SA" dirty="0" smtClean="0"/>
                        <a:t>يستخدم مع المواقع الشخصية ومواقع المعلومات</a:t>
                      </a:r>
                      <a:r>
                        <a:rPr lang="ar-SA" baseline="0" dirty="0" smtClean="0"/>
                        <a:t> مثل </a:t>
                      </a:r>
                    </a:p>
                    <a:p>
                      <a:pPr algn="ctr" rtl="1"/>
                      <a:r>
                        <a:rPr lang="en-US" baseline="0" dirty="0" smtClean="0"/>
                        <a:t>(</a:t>
                      </a:r>
                      <a:r>
                        <a:rPr lang="en-US" u="none" baseline="0" dirty="0" smtClean="0"/>
                        <a:t>www.textfreeroads.info</a:t>
                      </a:r>
                      <a:r>
                        <a:rPr lang="en-US" baseline="0" dirty="0" smtClean="0"/>
                        <a:t>)</a:t>
                      </a:r>
                      <a:endParaRPr lang="ar-SA" b="0" dirty="0" smtClean="0">
                        <a:latin typeface="Times New Roman" pitchFamily="18" charset="0"/>
                        <a:cs typeface="Times New Roman" pitchFamily="18" charset="0"/>
                      </a:endParaRPr>
                    </a:p>
                  </a:txBody>
                  <a:tcPr/>
                </a:tc>
                <a:tc>
                  <a:txBody>
                    <a:bodyPr/>
                    <a:lstStyle/>
                    <a:p>
                      <a:pPr algn="ctr" rtl="1"/>
                      <a:r>
                        <a:rPr lang="ar-SA" dirty="0" smtClean="0"/>
                        <a:t>يستخدم</a:t>
                      </a:r>
                      <a:r>
                        <a:rPr lang="ar-SA" baseline="0" dirty="0" smtClean="0"/>
                        <a:t> للمواقع التعليمية </a:t>
                      </a:r>
                    </a:p>
                    <a:p>
                      <a:pPr algn="ctr" rtl="1"/>
                      <a:r>
                        <a:rPr lang="ar-SA" baseline="0" dirty="0" smtClean="0"/>
                        <a:t>مثل </a:t>
                      </a:r>
                    </a:p>
                    <a:p>
                      <a:pPr algn="ctr" rtl="1"/>
                      <a:r>
                        <a:rPr lang="en-US" baseline="0" dirty="0" smtClean="0"/>
                        <a:t>(www.kfu.edu)</a:t>
                      </a:r>
                      <a:endParaRPr lang="ar-SA" b="0" dirty="0">
                        <a:latin typeface="Times New Roman" pitchFamily="18" charset="0"/>
                        <a:cs typeface="Times New Roman" pitchFamily="18" charset="0"/>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Sites</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3" name="Content Placeholder 2"/>
          <p:cNvSpPr>
            <a:spLocks noGrp="1"/>
          </p:cNvSpPr>
          <p:nvPr>
            <p:ph idx="1"/>
          </p:nvPr>
        </p:nvSpPr>
        <p:spPr>
          <a:xfrm>
            <a:off x="495300" y="1447800"/>
            <a:ext cx="9182100" cy="4678363"/>
          </a:xfrm>
        </p:spPr>
        <p:txBody>
          <a:bodyPr/>
          <a:lstStyle/>
          <a:p>
            <a:pPr algn="just" rtl="1">
              <a:lnSpc>
                <a:spcPct val="150000"/>
              </a:lnSpc>
            </a:pPr>
            <a:r>
              <a:rPr lang="ar-SA" sz="2000" dirty="0" smtClean="0"/>
              <a:t>5- </a:t>
            </a:r>
            <a:r>
              <a:rPr lang="en-US" sz="2000" b="1" dirty="0" smtClean="0"/>
              <a:t>Country</a:t>
            </a:r>
            <a:r>
              <a:rPr lang="en-US" sz="2000" dirty="0" smtClean="0"/>
              <a:t> </a:t>
            </a:r>
            <a:r>
              <a:rPr lang="ar-SA" sz="2000" dirty="0" smtClean="0"/>
              <a:t> </a:t>
            </a:r>
            <a:r>
              <a:rPr lang="ar-SA" sz="1800" dirty="0" smtClean="0"/>
              <a:t>يستخدم لتميز المواقع المتشابه في الاسم من خلال رمز الدولة ، حيث يأخذ اول رقمين لكل دولة مثال السعودية رمزها الدولي </a:t>
            </a:r>
            <a:r>
              <a:rPr lang="en-US" sz="1800" b="1" dirty="0" err="1" smtClean="0"/>
              <a:t>sa</a:t>
            </a:r>
            <a:r>
              <a:rPr lang="en-US" sz="1800" dirty="0" smtClean="0"/>
              <a:t> </a:t>
            </a:r>
            <a:r>
              <a:rPr lang="ar-SA" sz="1800" dirty="0" smtClean="0"/>
              <a:t> . الولايات المتحدة الامريكية  </a:t>
            </a:r>
            <a:r>
              <a:rPr lang="en-US" sz="1800" b="1" dirty="0" smtClean="0"/>
              <a:t>us</a:t>
            </a:r>
            <a:r>
              <a:rPr lang="ar-SA" sz="1800" dirty="0" smtClean="0"/>
              <a:t> ...............الخ </a:t>
            </a:r>
          </a:p>
          <a:p>
            <a:pPr algn="just" rtl="1">
              <a:lnSpc>
                <a:spcPct val="150000"/>
              </a:lnSpc>
            </a:pPr>
            <a:r>
              <a:rPr lang="ar-SA" sz="1800" dirty="0" smtClean="0"/>
              <a:t>ولمعرفة رموز جميع الدول يرجى زيارة الموقع التالي</a:t>
            </a:r>
          </a:p>
          <a:p>
            <a:pPr algn="ctr" rtl="1">
              <a:lnSpc>
                <a:spcPct val="150000"/>
              </a:lnSpc>
            </a:pPr>
            <a:r>
              <a:rPr lang="en-US" sz="1800" b="1" i="1" dirty="0" smtClean="0"/>
              <a:t>http://ar.wikipedia.org/wiki/.sa</a:t>
            </a:r>
            <a:endParaRPr lang="ar-SA" sz="1800" b="1" i="1"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متصفحات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Browsers</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p:txBody>
      </p:sp>
      <p:sp>
        <p:nvSpPr>
          <p:cNvPr id="3" name="Content Placeholder 2"/>
          <p:cNvSpPr>
            <a:spLocks noGrp="1"/>
          </p:cNvSpPr>
          <p:nvPr>
            <p:ph idx="1"/>
          </p:nvPr>
        </p:nvSpPr>
        <p:spPr>
          <a:xfrm>
            <a:off x="495300" y="1524001"/>
            <a:ext cx="9182100" cy="1447800"/>
          </a:xfrm>
        </p:spPr>
        <p:txBody>
          <a:bodyPr/>
          <a:lstStyle/>
          <a:p>
            <a:pPr algn="just" rtl="1">
              <a:buFont typeface="Wingdings" pitchFamily="2" charset="2"/>
              <a:buChar char="Ø"/>
            </a:pPr>
            <a:r>
              <a:rPr lang="ar-SA" sz="2000" dirty="0" smtClean="0"/>
              <a:t>المتصفحات </a:t>
            </a:r>
            <a:r>
              <a:rPr lang="en-US" sz="2000" dirty="0" smtClean="0"/>
              <a:t>Browsers </a:t>
            </a:r>
            <a:r>
              <a:rPr lang="ar-SA" sz="2000" dirty="0" smtClean="0"/>
              <a:t>.</a:t>
            </a:r>
          </a:p>
          <a:p>
            <a:pPr marL="1588" indent="461963" algn="just" rtl="1">
              <a:lnSpc>
                <a:spcPct val="150000"/>
              </a:lnSpc>
            </a:pPr>
            <a:r>
              <a:rPr lang="ar-SA" sz="1800" dirty="0" smtClean="0"/>
              <a:t>المتصفحات هي برامج تقوم باستدعاء وعرض صفحات مواقع الويب ، ويستطيع المستخدم من خلالها التعامل بفاعلية مع محتويات الموقع الظاهرة أمامه ، ويوجد الكثير من المتصفحات المنتشرة عالمياً نذكر منها  مايلي </a:t>
            </a:r>
            <a:r>
              <a:rPr lang="ar-SA" sz="2000" dirty="0" smtClean="0"/>
              <a:t>:</a:t>
            </a:r>
          </a:p>
          <a:p>
            <a:pPr algn="just" rtl="1"/>
            <a:endParaRPr lang="ar-SA" sz="20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10</a:t>
            </a:fld>
            <a:endParaRPr lang="en-US"/>
          </a:p>
        </p:txBody>
      </p:sp>
      <p:pic>
        <p:nvPicPr>
          <p:cNvPr id="1027" name="Picture 3"/>
          <p:cNvPicPr>
            <a:picLocks noChangeAspect="1" noChangeArrowheads="1"/>
          </p:cNvPicPr>
          <p:nvPr/>
        </p:nvPicPr>
        <p:blipFill>
          <a:blip r:embed="rId2" cstate="print"/>
          <a:srcRect l="12500" t="31667" r="38750" b="43333"/>
          <a:stretch>
            <a:fillRect/>
          </a:stretch>
        </p:blipFill>
        <p:spPr bwMode="auto">
          <a:xfrm>
            <a:off x="1447800" y="2971800"/>
            <a:ext cx="7528560" cy="28956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متصفحات مواقع الويب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Web Browsers</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p:txBody>
      </p:sp>
      <p:sp>
        <p:nvSpPr>
          <p:cNvPr id="3" name="Content Placeholder 2"/>
          <p:cNvSpPr>
            <a:spLocks noGrp="1"/>
          </p:cNvSpPr>
          <p:nvPr>
            <p:ph idx="1"/>
          </p:nvPr>
        </p:nvSpPr>
        <p:spPr>
          <a:xfrm>
            <a:off x="381000" y="1371601"/>
            <a:ext cx="9105900" cy="2971800"/>
          </a:xfrm>
        </p:spPr>
        <p:txBody>
          <a:bodyPr/>
          <a:lstStyle/>
          <a:p>
            <a:pPr algn="just" rtl="1">
              <a:buFont typeface="Wingdings" pitchFamily="2" charset="2"/>
              <a:buChar char="Ø"/>
            </a:pPr>
            <a:r>
              <a:rPr lang="ar-SA" sz="1800" dirty="0" smtClean="0"/>
              <a:t>تختلف المتصفحات فيما بينها بالعديد الفروقات ومن اهم هذه الاختلافات :-</a:t>
            </a:r>
          </a:p>
          <a:p>
            <a:pPr algn="just" rtl="1"/>
            <a:r>
              <a:rPr lang="ar-SA" sz="1800" dirty="0" smtClean="0"/>
              <a:t>1- مجموعة المميزات والادوات </a:t>
            </a:r>
            <a:r>
              <a:rPr lang="en-US" sz="1800" dirty="0" smtClean="0"/>
              <a:t>Features Set </a:t>
            </a:r>
            <a:r>
              <a:rPr lang="ar-SA" sz="1800" dirty="0" smtClean="0"/>
              <a:t>.</a:t>
            </a:r>
          </a:p>
          <a:p>
            <a:pPr algn="just" rtl="1"/>
            <a:r>
              <a:rPr lang="ar-SA" sz="1800" dirty="0" smtClean="0"/>
              <a:t>2- سهولة الاستخدام </a:t>
            </a:r>
            <a:r>
              <a:rPr lang="en-US" sz="1800" dirty="0" smtClean="0"/>
              <a:t>Ease of Use </a:t>
            </a:r>
            <a:r>
              <a:rPr lang="ar-SA" sz="1800" dirty="0" smtClean="0"/>
              <a:t>.</a:t>
            </a:r>
          </a:p>
          <a:p>
            <a:pPr algn="just" rtl="1"/>
            <a:r>
              <a:rPr lang="ar-SA" sz="1800" dirty="0" smtClean="0"/>
              <a:t>3- الامن والحماية </a:t>
            </a:r>
            <a:r>
              <a:rPr lang="en-US" sz="1800" dirty="0" smtClean="0"/>
              <a:t>Security </a:t>
            </a:r>
            <a:r>
              <a:rPr lang="ar-SA" sz="1800" dirty="0" smtClean="0"/>
              <a:t>.</a:t>
            </a:r>
          </a:p>
          <a:p>
            <a:pPr algn="just" rtl="1"/>
            <a:r>
              <a:rPr lang="ar-SA" sz="1800" dirty="0" smtClean="0"/>
              <a:t>4- السرعة والتوافق </a:t>
            </a:r>
            <a:r>
              <a:rPr lang="en-US" sz="1800" dirty="0" smtClean="0"/>
              <a:t>Speed &amp; compatibility </a:t>
            </a:r>
            <a:r>
              <a:rPr lang="ar-SA" sz="1800" dirty="0" smtClean="0"/>
              <a:t>.</a:t>
            </a:r>
          </a:p>
          <a:p>
            <a:pPr algn="just" rtl="1"/>
            <a:r>
              <a:rPr lang="ar-SA" sz="1800" dirty="0" smtClean="0"/>
              <a:t>5- الدعم والمساعدة </a:t>
            </a:r>
            <a:r>
              <a:rPr lang="en-US" sz="1800" dirty="0" smtClean="0"/>
              <a:t>Help &amp; Support </a:t>
            </a:r>
            <a:r>
              <a:rPr lang="ar-SA" sz="1800" dirty="0" smtClean="0"/>
              <a:t>.</a:t>
            </a:r>
          </a:p>
          <a:p>
            <a:pPr algn="just" rtl="1"/>
            <a:r>
              <a:rPr lang="ar-SA" sz="1800" dirty="0" smtClean="0"/>
              <a:t>ولمعرفة المقارنات بين هذه المتصفحات يرجى زيارة الموقع التالي </a:t>
            </a:r>
          </a:p>
          <a:p>
            <a:pPr algn="ctr" rtl="1"/>
            <a:r>
              <a:rPr lang="en-US" sz="1800" dirty="0" smtClean="0">
                <a:hlinkClick r:id="rId2"/>
              </a:rPr>
              <a:t>Http://internet-browser-review.toptenreviews.com</a:t>
            </a:r>
            <a:r>
              <a:rPr lang="en-US" sz="1800" dirty="0" smtClean="0"/>
              <a:t>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11</a:t>
            </a:fld>
            <a:endParaRPr lang="en-US"/>
          </a:p>
        </p:txBody>
      </p:sp>
      <p:pic>
        <p:nvPicPr>
          <p:cNvPr id="2050" name="Picture 2"/>
          <p:cNvPicPr>
            <a:picLocks noChangeAspect="1" noChangeArrowheads="1"/>
          </p:cNvPicPr>
          <p:nvPr/>
        </p:nvPicPr>
        <p:blipFill>
          <a:blip r:embed="rId3" cstate="print"/>
          <a:srcRect l="5932" t="29730" r="23729" b="21622"/>
          <a:stretch>
            <a:fillRect/>
          </a:stretch>
        </p:blipFill>
        <p:spPr bwMode="auto">
          <a:xfrm>
            <a:off x="685800" y="4038600"/>
            <a:ext cx="8534400" cy="2286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4F6BB692-74CA-4558-99D7-5740F5292554}"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13296</TotalTime>
  <Words>596</Words>
  <Application>Microsoft Office PowerPoint</Application>
  <PresentationFormat>A4 Paper (210x297 mm)‎</PresentationFormat>
  <Paragraphs>110</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السادسة</vt:lpstr>
      <vt:lpstr>أهداف الفصل</vt:lpstr>
      <vt:lpstr>  مواقع الويب Web Sites</vt:lpstr>
      <vt:lpstr>  مواقع الويب Web Sites</vt:lpstr>
      <vt:lpstr>  مواقع الويب Web Sites</vt:lpstr>
      <vt:lpstr>  مواقع الويب Web Sites</vt:lpstr>
      <vt:lpstr>  مواقع الويب Web Sites</vt:lpstr>
      <vt:lpstr>  مواقع الويب Web Sites</vt:lpstr>
      <vt:lpstr>متصفحات مواقع الويب Web Browsers </vt:lpstr>
      <vt:lpstr>متصفحات مواقع الويب Web Browsers </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msarhan</cp:lastModifiedBy>
  <cp:revision>3134</cp:revision>
  <dcterms:created xsi:type="dcterms:W3CDTF">2009-10-14T19:14:34Z</dcterms:created>
  <dcterms:modified xsi:type="dcterms:W3CDTF">2010-11-02T09:07:31Z</dcterms:modified>
</cp:coreProperties>
</file>