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91"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97" autoAdjust="0"/>
    <p:restoredTop sz="94664" autoAdjust="0"/>
  </p:normalViewPr>
  <p:slideViewPr>
    <p:cSldViewPr>
      <p:cViewPr>
        <p:scale>
          <a:sx n="70" d="100"/>
          <a:sy n="70" d="100"/>
        </p:scale>
        <p:origin x="-396" y="4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F48D2A5-B541-4EC3-B31B-B31AD0297D51}" type="datetimeFigureOut">
              <a:rPr lang="en-US"/>
              <a:pPr>
                <a:defRPr/>
              </a:pPr>
              <a:t>10/26/2010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F883687C-B5D5-4B68-B657-3FDCAE391E31}"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F883687C-B5D5-4B68-B657-3FDCAE391E31}" type="slidenum">
              <a:rPr lang="ar-SA" smtClean="0"/>
              <a:pPr>
                <a:defRPr/>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85CDE6EA-E5E9-4032-8DED-D40ECD35D5A6}"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857083C-0474-4D0D-BB4D-2B18DF5E91D9}"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6C4CE0F-BC03-4562-BA09-58BA95E570F7}"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403FC11E-EBAB-4C35-85A9-CB172610E7A5}"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AFC9A39-A050-4D9E-973D-A30464CC04C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522062C9-72DD-4E2E-A7EF-24158325AEF2}"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A6B3D8F-2606-4AC9-945B-175444FCF7AF}"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3AD0A55-E91C-4C48-888F-313B431B7659}"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B8D67-0B7E-4093-BFF6-FEC5A235BE3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DA7084C0-8FE2-40E4-AB94-0D30F4F566F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7D3E8C3-500E-4D6C-BDCF-CCBEDACFDC1F}"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F68C2E5A-4437-474B-8E14-952F49683F5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2A9DDB5-E6DB-4098-8AFC-241929D83A84}"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dirty="0">
                <a:solidFill>
                  <a:srgbClr val="898989"/>
                </a:solidFill>
                <a:latin typeface="Calibri" pitchFamily="34" charset="0"/>
              </a:rPr>
              <a:t>كلية </a:t>
            </a:r>
            <a:r>
              <a:rPr lang="ar-SA" sz="2600" dirty="0" smtClean="0">
                <a:solidFill>
                  <a:srgbClr val="898989"/>
                </a:solidFill>
                <a:latin typeface="Calibri" pitchFamily="34" charset="0"/>
              </a:rPr>
              <a:t>علوم الحاسب وتقنية المعلومات </a:t>
            </a:r>
            <a:r>
              <a:rPr lang="ar-EG" sz="2600" dirty="0" smtClean="0">
                <a:solidFill>
                  <a:srgbClr val="898989"/>
                </a:solidFill>
                <a:latin typeface="Calibri" pitchFamily="34" charset="0"/>
              </a:rPr>
              <a:t>قسم </a:t>
            </a:r>
            <a:r>
              <a:rPr lang="ar-SA" sz="2600" dirty="0" smtClean="0">
                <a:solidFill>
                  <a:srgbClr val="898989"/>
                </a:solidFill>
                <a:latin typeface="Calibri" pitchFamily="34" charset="0"/>
              </a:rPr>
              <a:t>شبكات الحاسوب</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895600"/>
            <a:ext cx="3581400" cy="17526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الانترنت والاتصالات (</a:t>
            </a:r>
            <a:r>
              <a:rPr lang="en-US" b="1" dirty="0" smtClean="0">
                <a:solidFill>
                  <a:srgbClr val="376092"/>
                </a:solidFill>
                <a:latin typeface="AYM Wadiy S_U normal."/>
                <a:cs typeface="Times New Roman" pitchFamily="18" charset="0"/>
              </a:rPr>
              <a:t>0904-741</a:t>
            </a:r>
            <a:r>
              <a:rPr lang="ar-SA" b="1" dirty="0" smtClean="0">
                <a:solidFill>
                  <a:srgbClr val="376092"/>
                </a:solidFill>
                <a:latin typeface="AYM Wadiy S_U normal."/>
                <a:cs typeface="Times New Roman" pitchFamily="18" charset="0"/>
              </a:rPr>
              <a:t>)</a:t>
            </a:r>
            <a:endParaRPr lang="ar-SA" b="1" dirty="0" smtClean="0">
              <a:solidFill>
                <a:srgbClr val="7F7F7F"/>
              </a:solidFill>
              <a:latin typeface="Calibri" pitchFamily="34" charset="0"/>
              <a:cs typeface="Times New Roman" pitchFamily="18" charset="0"/>
            </a:endParaRPr>
          </a:p>
          <a:p>
            <a:pPr algn="l">
              <a:lnSpc>
                <a:spcPct val="80000"/>
              </a:lnSpc>
            </a:pPr>
            <a:r>
              <a:rPr lang="ar-EG" sz="2200" b="1" dirty="0" smtClean="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2200" b="1" dirty="0" smtClean="0">
                <a:solidFill>
                  <a:srgbClr val="7F7F7F"/>
                </a:solidFill>
                <a:latin typeface="Calibri" pitchFamily="34" charset="0"/>
                <a:cs typeface="Times New Roman" pitchFamily="18" charset="0"/>
              </a:rPr>
              <a:t>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r>
              <a:rPr lang="ar-EG" sz="1700" b="1" dirty="0" smtClean="0">
                <a:solidFill>
                  <a:srgbClr val="7F7F7F"/>
                </a:solidFill>
                <a:latin typeface="Calibri" pitchFamily="34" charset="0"/>
                <a:cs typeface="Times New Roman" pitchFamily="18" charset="0"/>
              </a:rPr>
              <a:t>العام الدراسي 1430 – 1431</a:t>
            </a:r>
            <a:r>
              <a:rPr lang="ar-SA" sz="1700" b="1" dirty="0" smtClean="0">
                <a:solidFill>
                  <a:srgbClr val="7F7F7F"/>
                </a:solidFill>
                <a:latin typeface="Calibri" pitchFamily="34" charset="0"/>
                <a:cs typeface="Times New Roman" pitchFamily="18" charset="0"/>
              </a:rPr>
              <a:t>هـ</a:t>
            </a:r>
          </a:p>
          <a:p>
            <a:pPr algn="l">
              <a:lnSpc>
                <a:spcPct val="80000"/>
              </a:lnSpc>
            </a:pPr>
            <a:endParaRPr lang="en-US" sz="1700" b="1" dirty="0" smtClean="0">
              <a:solidFill>
                <a:srgbClr val="7F7F7F"/>
              </a:solidFill>
              <a:latin typeface="Calibri" pitchFamily="34" charset="0"/>
            </a:endParaRPr>
          </a:p>
          <a:p>
            <a:pPr algn="l">
              <a:lnSpc>
                <a:spcPct val="80000"/>
              </a:lnSpc>
            </a:pPr>
            <a:r>
              <a:rPr lang="ar-SA" sz="2600" b="1" dirty="0" smtClean="0">
                <a:solidFill>
                  <a:srgbClr val="7F7F7F"/>
                </a:solidFill>
                <a:latin typeface="Calibri" pitchFamily="34" charset="0"/>
                <a:cs typeface="Times New Roman" pitchFamily="18" charset="0"/>
              </a:rPr>
              <a:t>أ.عــادل عبـــداللطيف</a:t>
            </a:r>
          </a:p>
          <a:p>
            <a:pPr algn="l">
              <a:lnSpc>
                <a:spcPct val="80000"/>
              </a:lnSpc>
            </a:pPr>
            <a:r>
              <a:rPr lang="en-US" sz="2000" b="1" i="1" dirty="0" smtClean="0">
                <a:solidFill>
                  <a:srgbClr val="7F7F7F"/>
                </a:solidFill>
                <a:latin typeface="Calibri" pitchFamily="34" charset="0"/>
                <a:cs typeface="Times New Roman" pitchFamily="18" charset="0"/>
              </a:rPr>
              <a:t>Adhamed@kfu.edu.sa</a:t>
            </a:r>
            <a:endParaRPr lang="en-US" sz="2000" b="1" i="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0441C-E34F-480D-B400-E97631296355}"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dirty="0" smtClean="0">
                <a:solidFill>
                  <a:srgbClr val="376092"/>
                </a:solidFill>
                <a:cs typeface="Arial" pitchFamily="34" charset="0"/>
              </a:rPr>
              <a:t>المحاضرة</a:t>
            </a:r>
            <a:r>
              <a:rPr lang="ar-SA" dirty="0" smtClean="0">
                <a:solidFill>
                  <a:srgbClr val="376092"/>
                </a:solidFill>
                <a:cs typeface="Arial" pitchFamily="34" charset="0"/>
              </a:rPr>
              <a:t> الخامسة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fontAlgn="auto" hangingPunct="1">
              <a:spcAft>
                <a:spcPts val="0"/>
              </a:spcAft>
              <a:defRPr/>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الفصل الأول: مدخل الى شبكة الانترنت</a:t>
            </a: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eaLnBrk="1" fontAlgn="auto" hangingPunct="1">
              <a:spcAft>
                <a:spcPts val="0"/>
              </a:spcAft>
              <a:defRPr/>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Introduction to Internet</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xfrm>
            <a:off x="2185988" y="6356350"/>
            <a:ext cx="404812" cy="365125"/>
          </a:xfrm>
          <a:noFill/>
          <a:ln>
            <a:miter lim="800000"/>
            <a:headEnd/>
            <a:tailEnd/>
          </a:ln>
        </p:spPr>
        <p:txBody>
          <a:bodyPr/>
          <a:lstStyle/>
          <a:p>
            <a:r>
              <a:rPr lang="ar-SA" dirty="0" smtClean="0">
                <a:cs typeface="Arial" pitchFamily="34" charset="0"/>
              </a:rPr>
              <a:t>1</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أهداف الفصل</a:t>
            </a:r>
            <a:endParaRPr lang="en-US" dirty="0"/>
          </a:p>
        </p:txBody>
      </p:sp>
      <p:sp>
        <p:nvSpPr>
          <p:cNvPr id="7172" name="Slide Number Placeholder 3"/>
          <p:cNvSpPr>
            <a:spLocks noGrp="1"/>
          </p:cNvSpPr>
          <p:nvPr>
            <p:ph type="sldNum" sz="quarter" idx="10"/>
          </p:nvPr>
        </p:nvSpPr>
        <p:spPr bwMode="auto">
          <a:xfrm>
            <a:off x="2105025" y="6376988"/>
            <a:ext cx="485775" cy="365125"/>
          </a:xfrm>
          <a:noFill/>
          <a:ln>
            <a:miter lim="800000"/>
            <a:headEnd/>
            <a:tailEnd/>
          </a:ln>
        </p:spPr>
        <p:txBody>
          <a:bodyPr/>
          <a:lstStyle/>
          <a:p>
            <a:r>
              <a:rPr lang="ar-SA" dirty="0" smtClean="0">
                <a:cs typeface="Arial" pitchFamily="34" charset="0"/>
              </a:rPr>
              <a:t>2</a:t>
            </a:r>
            <a:endParaRPr lang="en-US" dirty="0" smtClean="0">
              <a:cs typeface="Arial" pitchFamily="34" charset="0"/>
            </a:endParaRPr>
          </a:p>
        </p:txBody>
      </p:sp>
      <p:sp>
        <p:nvSpPr>
          <p:cNvPr id="18" name="TextBox 17"/>
          <p:cNvSpPr txBox="1"/>
          <p:nvPr/>
        </p:nvSpPr>
        <p:spPr>
          <a:xfrm>
            <a:off x="609600" y="21336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2- التعرف على الشبكة العنكبوتية العالمية </a:t>
            </a:r>
            <a:r>
              <a:rPr lang="en-US"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WWW</a:t>
            </a:r>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a:t>
            </a:r>
          </a:p>
        </p:txBody>
      </p:sp>
      <p:sp>
        <p:nvSpPr>
          <p:cNvPr id="19" name="TextBox 18"/>
          <p:cNvSpPr txBox="1"/>
          <p:nvPr/>
        </p:nvSpPr>
        <p:spPr>
          <a:xfrm>
            <a:off x="609600" y="27432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اهم البرتوكولات الخاصة بشبكة الانترنت .</a:t>
            </a:r>
          </a:p>
        </p:txBody>
      </p:sp>
      <p:sp>
        <p:nvSpPr>
          <p:cNvPr id="6" name="TextBox 5"/>
          <p:cNvSpPr txBox="1"/>
          <p:nvPr/>
        </p:nvSpPr>
        <p:spPr>
          <a:xfrm>
            <a:off x="609600" y="34290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الآفاق المستقبلية لشبكة الانترنت.</a:t>
            </a:r>
          </a:p>
        </p:txBody>
      </p:sp>
      <p:sp>
        <p:nvSpPr>
          <p:cNvPr id="8" name="TextBox 7"/>
          <p:cNvSpPr txBox="1"/>
          <p:nvPr/>
        </p:nvSpPr>
        <p:spPr>
          <a:xfrm>
            <a:off x="609600" y="4114800"/>
            <a:ext cx="891540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400" b="1" dirty="0" smtClean="0">
                <a:ln w="12700">
                  <a:solidFill>
                    <a:sysClr val="windowText" lastClr="000000"/>
                  </a:solidFill>
                  <a:prstDash val="solid"/>
                </a:ln>
                <a:solidFill>
                  <a:schemeClr val="bg1"/>
                </a:solidFill>
                <a:effectLst>
                  <a:outerShdw blurRad="50800" dist="38100" dir="2700000" algn="tl" rotWithShape="0">
                    <a:prstClr val="black">
                      <a:alpha val="40000"/>
                    </a:prstClr>
                  </a:outerShdw>
                </a:effectLst>
              </a:rPr>
              <a:t>3- التعرف على بعض المصطلحات المتداولة في شبكة الانترنت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274638"/>
            <a:ext cx="91059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الشبكة العنكبوتية العالمية </a:t>
            </a:r>
            <a:r>
              <a:rPr lang="en-US" sz="32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W</a:t>
            </a:r>
            <a:r>
              <a:rPr lang="en-US"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orld</a:t>
            </a:r>
            <a:r>
              <a:rPr lang="en-US" sz="32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 W</a:t>
            </a:r>
            <a:r>
              <a:rPr lang="en-US"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ide</a:t>
            </a:r>
            <a:r>
              <a:rPr lang="en-US" sz="32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 W</a:t>
            </a:r>
            <a:r>
              <a:rPr lang="en-US"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eb</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8196" name="Slide Number Placeholder 3"/>
          <p:cNvSpPr>
            <a:spLocks noGrp="1"/>
          </p:cNvSpPr>
          <p:nvPr>
            <p:ph type="sldNum" sz="quarter" idx="10"/>
          </p:nvPr>
        </p:nvSpPr>
        <p:spPr bwMode="auto">
          <a:noFill/>
          <a:ln>
            <a:miter lim="800000"/>
            <a:headEnd/>
            <a:tailEnd/>
          </a:ln>
        </p:spPr>
        <p:txBody>
          <a:bodyPr/>
          <a:lstStyle/>
          <a:p>
            <a:r>
              <a:rPr lang="en-US" dirty="0" smtClean="0">
                <a:cs typeface="Arial" pitchFamily="34" charset="0"/>
              </a:rPr>
              <a:t>3</a:t>
            </a:r>
          </a:p>
        </p:txBody>
      </p:sp>
      <p:sp>
        <p:nvSpPr>
          <p:cNvPr id="4" name="Content Placeholder 2"/>
          <p:cNvSpPr>
            <a:spLocks noGrp="1"/>
          </p:cNvSpPr>
          <p:nvPr>
            <p:ph idx="1"/>
          </p:nvPr>
        </p:nvSpPr>
        <p:spPr>
          <a:xfrm>
            <a:off x="152400" y="1447800"/>
            <a:ext cx="9448800" cy="4800600"/>
          </a:xfrm>
        </p:spPr>
        <p:txBody>
          <a:bodyPr/>
          <a:lstStyle/>
          <a:p>
            <a:pPr marL="53975" indent="287338" algn="just" rtl="1">
              <a:lnSpc>
                <a:spcPct val="150000"/>
              </a:lnSpc>
            </a:pPr>
            <a:r>
              <a:rPr lang="ar-SA" sz="1800" dirty="0" smtClean="0"/>
              <a:t>كثير من الأشخاص من يعتقد بأن </a:t>
            </a:r>
            <a:r>
              <a:rPr lang="ar-SA" sz="1800" b="1" dirty="0" smtClean="0"/>
              <a:t>شبكة الانترنت </a:t>
            </a:r>
            <a:r>
              <a:rPr lang="en-US" sz="1800" b="1" dirty="0" smtClean="0"/>
              <a:t>Internet</a:t>
            </a:r>
            <a:r>
              <a:rPr lang="en-US" sz="1800" dirty="0" smtClean="0"/>
              <a:t> </a:t>
            </a:r>
            <a:r>
              <a:rPr lang="ar-SA" sz="1800" dirty="0" smtClean="0"/>
              <a:t> هي نفسها </a:t>
            </a:r>
            <a:r>
              <a:rPr lang="ar-SA" sz="1800" b="1" dirty="0" smtClean="0"/>
              <a:t>الشبكة العنكبوتية العالمية </a:t>
            </a:r>
            <a:r>
              <a:rPr lang="en-US" sz="1800" b="1" dirty="0" smtClean="0"/>
              <a:t>WWW</a:t>
            </a:r>
            <a:r>
              <a:rPr lang="ar-SA" sz="1800" b="1" dirty="0" smtClean="0"/>
              <a:t> </a:t>
            </a:r>
            <a:r>
              <a:rPr lang="ar-SA" sz="1800" dirty="0" smtClean="0"/>
              <a:t>وهذا الاعتقاد غير صحيح والصحيح هو عندما ظهرت شبكة الانترنت على الوجود كانت المعلومات المتداولة بين أجهزة الحاسب المتصلة بها تتم في صيغة نصية فقط بحيث لا تدعم تنسيق النصوص وإضافة الصور ومقاطع الصوت والفيديو إليها .وظل الحال هكذا لسنوات طويلة حتى اوائل التسعينيات ( 1989) حيث جاء العالم ” تيم بيرنرز لي </a:t>
            </a:r>
            <a:r>
              <a:rPr lang="en-US" sz="1800" dirty="0" smtClean="0"/>
              <a:t>Tim </a:t>
            </a:r>
            <a:r>
              <a:rPr lang="en-US" sz="1800" dirty="0" err="1" smtClean="0"/>
              <a:t>Berners</a:t>
            </a:r>
            <a:r>
              <a:rPr lang="en-US" sz="1800" dirty="0" smtClean="0"/>
              <a:t> Lee</a:t>
            </a:r>
            <a:r>
              <a:rPr lang="ar-SA" sz="1800" dirty="0" smtClean="0"/>
              <a:t> “ ، بوضع فكرة لإنشاء نظام للمعلومات يتيح لمستخدمي شبكة الانترنت الوصول الى المعلومات بسهولة وسرعة عن طريق ما يعرف بالروابط </a:t>
            </a:r>
            <a:r>
              <a:rPr lang="en-US" sz="1800" dirty="0" smtClean="0"/>
              <a:t>Links</a:t>
            </a:r>
            <a:r>
              <a:rPr lang="ar-SA" sz="1800" dirty="0" smtClean="0"/>
              <a:t> او الارتباطات التشعبية </a:t>
            </a:r>
            <a:r>
              <a:rPr lang="en-US" sz="1800" dirty="0" smtClean="0"/>
              <a:t>Hyperlinks </a:t>
            </a:r>
            <a:r>
              <a:rPr lang="ar-SA" sz="1800" dirty="0" smtClean="0"/>
              <a:t>، وبهذا تم تشكيل النواة التي قامت عليها الشبكة العنكبوتية العالمية </a:t>
            </a:r>
            <a:r>
              <a:rPr lang="en-US" sz="1800" dirty="0" smtClean="0"/>
              <a:t>WWW </a:t>
            </a:r>
            <a:r>
              <a:rPr lang="ar-SA" sz="1800" dirty="0" smtClean="0"/>
              <a:t> أو </a:t>
            </a:r>
            <a:r>
              <a:rPr lang="en-US" sz="1800" dirty="0" smtClean="0"/>
              <a:t>W3</a:t>
            </a:r>
            <a:r>
              <a:rPr lang="ar-SA" sz="1800" dirty="0" smtClean="0"/>
              <a:t> .  </a:t>
            </a:r>
          </a:p>
          <a:p>
            <a:pPr marL="0" indent="395288" algn="just" rtl="1">
              <a:lnSpc>
                <a:spcPct val="150000"/>
              </a:lnSpc>
            </a:pPr>
            <a:r>
              <a:rPr lang="ar-SA" sz="1800" dirty="0" smtClean="0"/>
              <a:t>وفي عام 1992 تم إطلاق الشبكة العنكبوتية العالمية </a:t>
            </a:r>
            <a:r>
              <a:rPr lang="en-US" sz="1800" dirty="0" smtClean="0"/>
              <a:t>W3</a:t>
            </a:r>
            <a:r>
              <a:rPr lang="ar-SA" sz="1800" dirty="0" smtClean="0"/>
              <a:t> او ما تسمى بشبكة الويب </a:t>
            </a:r>
            <a:r>
              <a:rPr lang="en-US" sz="1800" dirty="0" smtClean="0"/>
              <a:t>Web</a:t>
            </a:r>
            <a:r>
              <a:rPr lang="ar-SA" sz="1800" dirty="0" smtClean="0"/>
              <a:t> لعامة المستخدمين وذلك بعد ثلاث سنوات من وضع الفكرة الرئيسية وتحديد ملامحها .</a:t>
            </a:r>
          </a:p>
          <a:p>
            <a:pPr marL="1588" indent="339725" rtl="1">
              <a:lnSpc>
                <a:spcPct val="150000"/>
              </a:lnSpc>
            </a:pPr>
            <a:r>
              <a:rPr lang="ar-SA" sz="1800" dirty="0" smtClean="0"/>
              <a:t>في عام 1993 تمكن أحد المبرمجين ويدعى ” مارك اندرسن </a:t>
            </a:r>
            <a:r>
              <a:rPr lang="en-US" sz="1800" dirty="0" smtClean="0"/>
              <a:t>Marc Andreessen </a:t>
            </a:r>
            <a:r>
              <a:rPr lang="ar-SA" sz="1800" dirty="0" smtClean="0"/>
              <a:t>” بالتعاون مع المركز الوطني لتطبيقات الحوسبة الفائقة  </a:t>
            </a:r>
            <a:r>
              <a:rPr lang="en-US" sz="1800" dirty="0" smtClean="0"/>
              <a:t>NCSA </a:t>
            </a:r>
            <a:r>
              <a:rPr lang="ar-SA" sz="1800" dirty="0" smtClean="0"/>
              <a:t> من تصميم وإنشاء اول مستعرض للويب </a:t>
            </a:r>
            <a:r>
              <a:rPr lang="en-US" sz="1800" dirty="0" smtClean="0"/>
              <a:t>Web Browser </a:t>
            </a:r>
            <a:r>
              <a:rPr lang="ar-SA" sz="1800" dirty="0" smtClean="0"/>
              <a:t> أطلق عليه إسم مستعرض موزايك </a:t>
            </a:r>
            <a:r>
              <a:rPr lang="en-US" sz="1800" dirty="0" smtClean="0"/>
              <a:t>Mosaic</a:t>
            </a:r>
          </a:p>
          <a:p>
            <a:pPr marL="1588" indent="339725" rtl="1">
              <a:lnSpc>
                <a:spcPct val="150000"/>
              </a:lnSpc>
            </a:pPr>
            <a:r>
              <a:rPr lang="ar-SA" sz="1800" dirty="0" smtClean="0"/>
              <a:t>حيث يقوم هذا المستعرض بعرض المعلومات في صيغة مرئية رسومية .</a:t>
            </a:r>
          </a:p>
          <a:p>
            <a:pPr marL="1588" indent="339725" rtl="1">
              <a:lnSpc>
                <a:spcPct val="150000"/>
              </a:lnSpc>
            </a:pPr>
            <a:endParaRPr lang="ar-SA" sz="1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الشبكة العنكبوتية العالمية </a:t>
            </a:r>
            <a:r>
              <a:rPr lang="en-US" sz="32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W</a:t>
            </a:r>
            <a:r>
              <a:rPr lang="en-US"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orld</a:t>
            </a:r>
            <a:r>
              <a:rPr lang="en-US" sz="32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 W</a:t>
            </a:r>
            <a:r>
              <a:rPr lang="en-US"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ide</a:t>
            </a:r>
            <a:r>
              <a:rPr lang="en-US" sz="32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 W</a:t>
            </a:r>
            <a:r>
              <a:rPr lang="en-US"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rPr>
              <a:t>eb</a:t>
            </a:r>
            <a:endParaRPr lang="ar-SA" sz="3200"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mj-cs"/>
            </a:endParaRPr>
          </a:p>
        </p:txBody>
      </p:sp>
      <p:sp>
        <p:nvSpPr>
          <p:cNvPr id="3" name="Content Placeholder 2"/>
          <p:cNvSpPr>
            <a:spLocks noGrp="1"/>
          </p:cNvSpPr>
          <p:nvPr>
            <p:ph idx="1"/>
          </p:nvPr>
        </p:nvSpPr>
        <p:spPr>
          <a:xfrm>
            <a:off x="495300" y="1447800"/>
            <a:ext cx="9182100" cy="4800600"/>
          </a:xfrm>
        </p:spPr>
        <p:txBody>
          <a:bodyPr/>
          <a:lstStyle/>
          <a:p>
            <a:pPr marL="0" indent="341313" rtl="1">
              <a:lnSpc>
                <a:spcPct val="150000"/>
              </a:lnSpc>
            </a:pPr>
            <a:r>
              <a:rPr lang="ar-SA" sz="1800" dirty="0" smtClean="0"/>
              <a:t>أما سبب تسمية الشبكة العنكبوتية العالمية </a:t>
            </a:r>
            <a:r>
              <a:rPr lang="en-US" sz="1800" dirty="0" smtClean="0"/>
              <a:t>WWW </a:t>
            </a:r>
            <a:r>
              <a:rPr lang="ar-SA" sz="1800" dirty="0" smtClean="0"/>
              <a:t> بهذا الاسم فيرجع الى تداخل روابط صفحات المواقع المكونة لهذا الشبكة والمنتشرة حول العالم بشكل يشبه تداخل خيوط شبكة العنكبوت .</a:t>
            </a:r>
          </a:p>
          <a:p>
            <a:pPr rtl="1">
              <a:lnSpc>
                <a:spcPct val="150000"/>
              </a:lnSpc>
            </a:pPr>
            <a:r>
              <a:rPr lang="ar-SA" sz="1800" dirty="0" smtClean="0"/>
              <a:t>ويطلق على الشبكة العنكبوتية العالمية عدة مسميات وهي .</a:t>
            </a:r>
          </a:p>
          <a:p>
            <a:pPr rtl="1">
              <a:lnSpc>
                <a:spcPct val="150000"/>
              </a:lnSpc>
              <a:buFont typeface="Arial" pitchFamily="34" charset="0"/>
              <a:buChar char="•"/>
            </a:pPr>
            <a:r>
              <a:rPr lang="en-US" sz="1800" b="1" dirty="0" smtClean="0"/>
              <a:t>WWW</a:t>
            </a:r>
            <a:r>
              <a:rPr lang="en-US" sz="1800" dirty="0" smtClean="0"/>
              <a:t> </a:t>
            </a:r>
            <a:r>
              <a:rPr lang="ar-SA" sz="1800" dirty="0" smtClean="0"/>
              <a:t> : إختصاراً لـ </a:t>
            </a:r>
            <a:r>
              <a:rPr lang="en-US" sz="1800" b="1" dirty="0" smtClean="0"/>
              <a:t>W</a:t>
            </a:r>
            <a:r>
              <a:rPr lang="en-US" sz="1800" dirty="0" smtClean="0"/>
              <a:t>orld </a:t>
            </a:r>
            <a:r>
              <a:rPr lang="en-US" sz="1800" b="1" dirty="0" smtClean="0"/>
              <a:t>W</a:t>
            </a:r>
            <a:r>
              <a:rPr lang="en-US" sz="1800" dirty="0" smtClean="0"/>
              <a:t>ide </a:t>
            </a:r>
            <a:r>
              <a:rPr lang="en-US" sz="1800" b="1" dirty="0" smtClean="0"/>
              <a:t>W</a:t>
            </a:r>
            <a:r>
              <a:rPr lang="en-US" sz="1800" dirty="0" smtClean="0"/>
              <a:t>eb</a:t>
            </a:r>
            <a:r>
              <a:rPr lang="ar-SA" sz="1800" dirty="0" smtClean="0"/>
              <a:t>.</a:t>
            </a:r>
          </a:p>
          <a:p>
            <a:pPr rtl="1">
              <a:lnSpc>
                <a:spcPct val="150000"/>
              </a:lnSpc>
              <a:buFont typeface="Arial" pitchFamily="34" charset="0"/>
              <a:buChar char="•"/>
            </a:pPr>
            <a:r>
              <a:rPr lang="en-US" sz="1800" b="1" dirty="0" smtClean="0"/>
              <a:t>W3</a:t>
            </a:r>
            <a:r>
              <a:rPr lang="en-US" sz="1800" dirty="0" smtClean="0"/>
              <a:t> </a:t>
            </a:r>
            <a:r>
              <a:rPr lang="ar-SA" sz="1800" dirty="0" smtClean="0"/>
              <a:t>: ايضاً اختصار لـ</a:t>
            </a:r>
            <a:r>
              <a:rPr lang="en-US" sz="1800" b="1" dirty="0" smtClean="0"/>
              <a:t> .W</a:t>
            </a:r>
            <a:r>
              <a:rPr lang="en-US" sz="1800" dirty="0" smtClean="0"/>
              <a:t>orld </a:t>
            </a:r>
            <a:r>
              <a:rPr lang="en-US" sz="1800" b="1" dirty="0" smtClean="0"/>
              <a:t>W</a:t>
            </a:r>
            <a:r>
              <a:rPr lang="en-US" sz="1800" dirty="0" smtClean="0"/>
              <a:t>ide </a:t>
            </a:r>
            <a:r>
              <a:rPr lang="en-US" sz="1800" b="1" dirty="0" smtClean="0"/>
              <a:t>W</a:t>
            </a:r>
            <a:r>
              <a:rPr lang="en-US" sz="1800" dirty="0" smtClean="0"/>
              <a:t>eb </a:t>
            </a:r>
            <a:r>
              <a:rPr lang="ar-SA" sz="1800" dirty="0" smtClean="0"/>
              <a:t> </a:t>
            </a:r>
          </a:p>
          <a:p>
            <a:pPr rtl="1">
              <a:lnSpc>
                <a:spcPct val="150000"/>
              </a:lnSpc>
              <a:buFont typeface="Arial" pitchFamily="34" charset="0"/>
              <a:buChar char="•"/>
            </a:pPr>
            <a:r>
              <a:rPr lang="en-US" sz="1800" b="1" dirty="0" smtClean="0"/>
              <a:t>The</a:t>
            </a:r>
            <a:r>
              <a:rPr lang="en-US" sz="1800" dirty="0" smtClean="0"/>
              <a:t> </a:t>
            </a:r>
            <a:r>
              <a:rPr lang="en-US" sz="1800" b="1" dirty="0" smtClean="0"/>
              <a:t>Web</a:t>
            </a:r>
            <a:r>
              <a:rPr lang="en-US" sz="1800" dirty="0" smtClean="0"/>
              <a:t> </a:t>
            </a:r>
            <a:r>
              <a:rPr lang="ar-SA" sz="1800" dirty="0" smtClean="0"/>
              <a:t>: الويب .</a:t>
            </a:r>
          </a:p>
          <a:p>
            <a:pPr marL="1588" indent="-1588" algn="just" rtl="1">
              <a:lnSpc>
                <a:spcPct val="150000"/>
              </a:lnSpc>
            </a:pPr>
            <a:r>
              <a:rPr lang="ar-SA" sz="1800" b="1" u="sng" dirty="0" smtClean="0"/>
              <a:t>نقول في النهاية ان الشبكة العنكبوتية العالمية </a:t>
            </a:r>
            <a:r>
              <a:rPr lang="en-US" sz="1800" b="1" u="sng" dirty="0" smtClean="0"/>
              <a:t>WWW</a:t>
            </a:r>
            <a:r>
              <a:rPr lang="ar-SA" sz="1800" b="1" u="sng" dirty="0" smtClean="0"/>
              <a:t> </a:t>
            </a:r>
          </a:p>
          <a:p>
            <a:pPr marL="1588" indent="-1588" algn="just" rtl="1">
              <a:lnSpc>
                <a:spcPct val="150000"/>
              </a:lnSpc>
            </a:pPr>
            <a:r>
              <a:rPr lang="ar-SA" sz="1800" b="1" u="sng" dirty="0" smtClean="0"/>
              <a:t>ماهي الا خدمة من خدمات شبكة الانترنت </a:t>
            </a:r>
            <a:r>
              <a:rPr lang="en-US" sz="1800" b="1" u="sng" dirty="0" smtClean="0"/>
              <a:t>Internet</a:t>
            </a:r>
            <a:r>
              <a:rPr lang="ar-SA" sz="1800" b="1" u="sng" dirty="0" smtClean="0"/>
              <a:t> </a:t>
            </a:r>
          </a:p>
          <a:p>
            <a:pPr marL="1588" indent="52388" algn="just" rtl="1">
              <a:lnSpc>
                <a:spcPct val="150000"/>
              </a:lnSpc>
            </a:pPr>
            <a:r>
              <a:rPr lang="ar-SA" sz="1800" b="1" u="sng" dirty="0" smtClean="0"/>
              <a:t>وليست هي شبكة الانترنت نفسها كما قد يعتقدها البعض </a:t>
            </a:r>
            <a:r>
              <a:rPr lang="ar-SA" sz="1800" b="1" dirty="0" smtClean="0"/>
              <a:t>.</a:t>
            </a:r>
            <a:endParaRPr lang="ar-SA" sz="1800" b="1"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5</a:t>
            </a:fld>
            <a:endParaRPr lang="en-US"/>
          </a:p>
        </p:txBody>
      </p:sp>
      <p:pic>
        <p:nvPicPr>
          <p:cNvPr id="5" name="Picture 4" descr="17596-Clipart-Illustration-Of-A-Blue-Globe-With-A-Graph-And-URL-For-The-World-Wide-Web.jpg"/>
          <p:cNvPicPr>
            <a:picLocks noChangeAspect="1"/>
          </p:cNvPicPr>
          <p:nvPr/>
        </p:nvPicPr>
        <p:blipFill>
          <a:blip r:embed="rId2" cstate="print"/>
          <a:stretch>
            <a:fillRect/>
          </a:stretch>
        </p:blipFill>
        <p:spPr>
          <a:xfrm>
            <a:off x="914400" y="2438400"/>
            <a:ext cx="3276600" cy="3276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برتوكولات شبكة الانترنت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Internet Protocols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152400" y="1447800"/>
            <a:ext cx="9525000" cy="4953000"/>
          </a:xfrm>
        </p:spPr>
        <p:txBody>
          <a:bodyPr/>
          <a:lstStyle/>
          <a:p>
            <a:pPr indent="-233363" algn="just" rtl="1">
              <a:buFont typeface="Wingdings" pitchFamily="2" charset="2"/>
              <a:buChar char="v"/>
            </a:pPr>
            <a:r>
              <a:rPr lang="ar-SA" sz="1800" dirty="0" smtClean="0"/>
              <a:t> </a:t>
            </a:r>
            <a:r>
              <a:rPr lang="ar-SA" sz="1800" b="1" dirty="0" smtClean="0"/>
              <a:t>تعريف البرتوكول </a:t>
            </a:r>
            <a:r>
              <a:rPr lang="en-US" sz="1800" b="1" dirty="0" smtClean="0"/>
              <a:t>Protocol </a:t>
            </a:r>
            <a:r>
              <a:rPr lang="ar-SA" sz="1800" b="1" dirty="0" smtClean="0"/>
              <a:t> : </a:t>
            </a:r>
            <a:r>
              <a:rPr lang="ar-SA" sz="1800" dirty="0" smtClean="0"/>
              <a:t>هو عبارة عن مجموعة من القواعد والاجراءات والقوانين المستخدمة في .</a:t>
            </a:r>
          </a:p>
          <a:p>
            <a:pPr indent="-233363" algn="just" rtl="1">
              <a:lnSpc>
                <a:spcPct val="150000"/>
              </a:lnSpc>
              <a:buFont typeface="Wingdings" pitchFamily="2" charset="2"/>
              <a:buChar char="ü"/>
            </a:pPr>
            <a:r>
              <a:rPr lang="ar-SA" sz="1800" dirty="0" smtClean="0"/>
              <a:t>تنظم عملية الاتصال ما بين الاجهزة المختلفة . </a:t>
            </a:r>
          </a:p>
          <a:p>
            <a:pPr indent="-233363" algn="just" rtl="1">
              <a:lnSpc>
                <a:spcPct val="150000"/>
              </a:lnSpc>
              <a:buFont typeface="Wingdings" pitchFamily="2" charset="2"/>
              <a:buChar char="ü"/>
            </a:pPr>
            <a:r>
              <a:rPr lang="ar-JO" sz="1800" dirty="0" smtClean="0"/>
              <a:t>بناء وصيانة وتوجية نقل</a:t>
            </a:r>
            <a:r>
              <a:rPr lang="ar-SA" sz="1800" dirty="0" smtClean="0"/>
              <a:t> البيانات</a:t>
            </a:r>
            <a:r>
              <a:rPr lang="ar-JO" sz="1800" dirty="0" smtClean="0"/>
              <a:t> بين الاجهزة في الشبكات</a:t>
            </a:r>
            <a:r>
              <a:rPr lang="ar-SA" sz="1800" dirty="0" smtClean="0"/>
              <a:t>.</a:t>
            </a:r>
          </a:p>
          <a:p>
            <a:pPr indent="-233363" algn="just" rtl="1">
              <a:lnSpc>
                <a:spcPct val="150000"/>
              </a:lnSpc>
              <a:buFont typeface="Wingdings" pitchFamily="2" charset="2"/>
              <a:buChar char="ü"/>
            </a:pPr>
            <a:r>
              <a:rPr lang="ar-SA" sz="1800" dirty="0" smtClean="0"/>
              <a:t> </a:t>
            </a:r>
            <a:r>
              <a:rPr lang="ar-JO" sz="1800" dirty="0" smtClean="0"/>
              <a:t>تحد</a:t>
            </a:r>
            <a:r>
              <a:rPr lang="ar-SA" sz="1800" dirty="0" smtClean="0"/>
              <a:t>ي</a:t>
            </a:r>
            <a:r>
              <a:rPr lang="ar-JO" sz="1800" dirty="0" smtClean="0"/>
              <a:t>د عدد الاجهز المتصلة بالشبكة وكيفية تجميع البيانات للنقل واستقبال الاشارات وكيفية معالجة الاخطاء </a:t>
            </a:r>
            <a:r>
              <a:rPr lang="ar-SA" sz="1800" dirty="0" smtClean="0"/>
              <a:t>.</a:t>
            </a:r>
          </a:p>
          <a:p>
            <a:pPr marL="1588" indent="-1588" algn="just" rtl="1">
              <a:lnSpc>
                <a:spcPct val="150000"/>
              </a:lnSpc>
            </a:pPr>
            <a:r>
              <a:rPr lang="ar-SA" sz="1800" dirty="0" smtClean="0"/>
              <a:t>وهنالك العديد من البرتوكولات الموجودة في شبكة الانترنت و التي تعتمد  في عملها عليها ولكل منها وظيفة محددة ، نذكر منها :-</a:t>
            </a:r>
          </a:p>
          <a:p>
            <a:pPr algn="just" rtl="1">
              <a:lnSpc>
                <a:spcPct val="150000"/>
              </a:lnSpc>
            </a:pPr>
            <a:endParaRPr lang="en-US" sz="1800" dirty="0" smtClean="0"/>
          </a:p>
          <a:p>
            <a:pPr algn="just" rtl="1">
              <a:lnSpc>
                <a:spcPct val="150000"/>
              </a:lnSpc>
              <a:buFont typeface="+mj-lt"/>
              <a:buAutoNum type="arabicPeriod"/>
            </a:pPr>
            <a:endParaRPr lang="en-US" sz="1800" dirty="0" smtClean="0"/>
          </a:p>
          <a:p>
            <a:pPr algn="just" rtl="1">
              <a:lnSpc>
                <a:spcPct val="150000"/>
              </a:lnSpc>
            </a:pPr>
            <a:endParaRPr lang="en-US" sz="1800" dirty="0" smtClean="0"/>
          </a:p>
          <a:p>
            <a:pPr algn="just" rtl="1">
              <a:lnSpc>
                <a:spcPct val="150000"/>
              </a:lnSpc>
            </a:pPr>
            <a:endParaRPr lang="ar-SA" sz="1800" dirty="0" smtClean="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6</a:t>
            </a:fld>
            <a:endParaRPr lang="en-US"/>
          </a:p>
        </p:txBody>
      </p:sp>
      <p:graphicFrame>
        <p:nvGraphicFramePr>
          <p:cNvPr id="5" name="Table 4"/>
          <p:cNvGraphicFramePr>
            <a:graphicFrameLocks noGrp="1"/>
          </p:cNvGraphicFramePr>
          <p:nvPr/>
        </p:nvGraphicFramePr>
        <p:xfrm>
          <a:off x="1828800" y="3733800"/>
          <a:ext cx="6604000" cy="2286000"/>
        </p:xfrm>
        <a:graphic>
          <a:graphicData uri="http://schemas.openxmlformats.org/drawingml/2006/table">
            <a:tbl>
              <a:tblPr rtl="1" firstRow="1" bandRow="1">
                <a:tableStyleId>{8A107856-5554-42FB-B03E-39F5DBC370BA}</a:tableStyleId>
              </a:tblPr>
              <a:tblGrid>
                <a:gridCol w="3302000"/>
                <a:gridCol w="3302000"/>
              </a:tblGrid>
              <a:tr h="457200">
                <a:tc>
                  <a:txBody>
                    <a:bodyPr/>
                    <a:lstStyle/>
                    <a:p>
                      <a:pPr marL="342900" indent="-342900" algn="l" rtl="0">
                        <a:buFont typeface="Arial" pitchFamily="34" charset="0"/>
                        <a:buChar char="•"/>
                      </a:pPr>
                      <a:r>
                        <a:rPr lang="en-US" sz="2400" dirty="0" smtClean="0"/>
                        <a:t>TCP/IP</a:t>
                      </a:r>
                      <a:r>
                        <a:rPr lang="ar-SA" sz="2400" dirty="0" smtClean="0"/>
                        <a:t> </a:t>
                      </a:r>
                      <a:endParaRPr lang="ar-SA" sz="2400" b="1" i="1" dirty="0">
                        <a:cs typeface="+mn-cs"/>
                      </a:endParaRPr>
                    </a:p>
                  </a:txBody>
                  <a:tcPr/>
                </a:tc>
                <a:tc>
                  <a:txBody>
                    <a:bodyPr/>
                    <a:lstStyle/>
                    <a:p>
                      <a:pPr marL="342900" indent="-342900" algn="l" rtl="0">
                        <a:buFont typeface="Arial" pitchFamily="34" charset="0"/>
                        <a:buChar char="•"/>
                      </a:pPr>
                      <a:r>
                        <a:rPr lang="en-US" sz="2400" dirty="0" smtClean="0"/>
                        <a:t>UDP</a:t>
                      </a:r>
                      <a:endParaRPr lang="ar-SA" sz="2400" b="1" i="1" dirty="0">
                        <a:cs typeface="+mn-cs"/>
                      </a:endParaRPr>
                    </a:p>
                  </a:txBody>
                  <a:tcPr/>
                </a:tc>
              </a:tr>
              <a:tr h="457200">
                <a:tc>
                  <a:txBody>
                    <a:bodyPr/>
                    <a:lstStyle/>
                    <a:p>
                      <a:pPr marL="342900" indent="-342900" algn="l" rtl="0">
                        <a:buFont typeface="Arial" pitchFamily="34" charset="0"/>
                        <a:buChar char="•"/>
                      </a:pPr>
                      <a:r>
                        <a:rPr lang="en-US" sz="2400" dirty="0" smtClean="0"/>
                        <a:t>VOIP</a:t>
                      </a:r>
                      <a:endParaRPr lang="ar-SA" sz="2400" b="1" i="1" dirty="0">
                        <a:cs typeface="+mn-cs"/>
                      </a:endParaRPr>
                    </a:p>
                  </a:txBody>
                  <a:tcPr/>
                </a:tc>
                <a:tc>
                  <a:txBody>
                    <a:bodyPr/>
                    <a:lstStyle/>
                    <a:p>
                      <a:pPr marL="342900" indent="-342900" algn="l" rtl="0">
                        <a:buFont typeface="Arial" pitchFamily="34" charset="0"/>
                        <a:buChar char="•"/>
                      </a:pPr>
                      <a:r>
                        <a:rPr lang="en-US" sz="2400" dirty="0" smtClean="0"/>
                        <a:t>FTP</a:t>
                      </a:r>
                      <a:endParaRPr lang="ar-SA" sz="2400" b="1" i="1" dirty="0">
                        <a:cs typeface="+mn-cs"/>
                      </a:endParaRPr>
                    </a:p>
                  </a:txBody>
                  <a:tcPr/>
                </a:tc>
              </a:tr>
              <a:tr h="457200">
                <a:tc>
                  <a:txBody>
                    <a:bodyPr/>
                    <a:lstStyle/>
                    <a:p>
                      <a:pPr marL="342900" indent="-342900" algn="l" rtl="0">
                        <a:buFont typeface="Arial" pitchFamily="34" charset="0"/>
                        <a:buChar char="•"/>
                      </a:pPr>
                      <a:r>
                        <a:rPr lang="en-US" sz="2400" dirty="0" smtClean="0"/>
                        <a:t>HTTP</a:t>
                      </a:r>
                      <a:endParaRPr lang="ar-SA" sz="2400" b="1" i="1" dirty="0">
                        <a:cs typeface="+mn-cs"/>
                      </a:endParaRPr>
                    </a:p>
                  </a:txBody>
                  <a:tcPr/>
                </a:tc>
                <a:tc>
                  <a:txBody>
                    <a:bodyPr/>
                    <a:lstStyle/>
                    <a:p>
                      <a:pPr marL="342900" indent="-342900" algn="l" rtl="0">
                        <a:buFont typeface="Arial" pitchFamily="34" charset="0"/>
                        <a:buChar char="•"/>
                      </a:pPr>
                      <a:r>
                        <a:rPr lang="en-US" sz="2400" dirty="0" smtClean="0"/>
                        <a:t>HTTPS</a:t>
                      </a:r>
                      <a:endParaRPr lang="ar-SA" sz="2400" b="1" i="1" dirty="0">
                        <a:cs typeface="+mn-cs"/>
                      </a:endParaRPr>
                    </a:p>
                  </a:txBody>
                  <a:tcPr/>
                </a:tc>
              </a:tr>
              <a:tr h="457200">
                <a:tc>
                  <a:txBody>
                    <a:bodyPr/>
                    <a:lstStyle/>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dirty="0" smtClean="0"/>
                        <a:t>SMTP</a:t>
                      </a:r>
                      <a:endParaRPr lang="ar-SA" sz="2400" b="1" i="1" dirty="0" smtClean="0">
                        <a:cs typeface="+mn-cs"/>
                      </a:endParaRPr>
                    </a:p>
                  </a:txBody>
                  <a:tcPr/>
                </a:tc>
                <a:tc>
                  <a:txBody>
                    <a:bodyPr/>
                    <a:lstStyle/>
                    <a:p>
                      <a:pPr marL="342900" indent="-342900" algn="l" rtl="0">
                        <a:buFont typeface="Arial" pitchFamily="34" charset="0"/>
                        <a:buChar char="•"/>
                      </a:pPr>
                      <a:r>
                        <a:rPr lang="en-US" sz="2400" dirty="0" smtClean="0"/>
                        <a:t>Telnet</a:t>
                      </a:r>
                      <a:endParaRPr lang="ar-SA" sz="2400" b="1" i="1" dirty="0">
                        <a:cs typeface="+mn-cs"/>
                      </a:endParaRPr>
                    </a:p>
                  </a:txBody>
                  <a:tcPr/>
                </a:tc>
              </a:tr>
              <a:tr h="457200">
                <a:tc>
                  <a:txBody>
                    <a:bodyPr/>
                    <a:lstStyle/>
                    <a:p>
                      <a:pPr marL="342900" indent="-342900" algn="l" rtl="0">
                        <a:buFont typeface="Arial" pitchFamily="34" charset="0"/>
                        <a:buChar char="•"/>
                      </a:pPr>
                      <a:endParaRPr lang="ar-SA" sz="2400" b="1" i="1" dirty="0">
                        <a:cs typeface="+mn-cs"/>
                      </a:endParaRPr>
                    </a:p>
                  </a:txBody>
                  <a:tcPr>
                    <a:solidFill>
                      <a:schemeClr val="bg1"/>
                    </a:solidFill>
                  </a:tcPr>
                </a:tc>
                <a:tc>
                  <a:txBody>
                    <a:bodyPr/>
                    <a:lstStyle/>
                    <a:p>
                      <a:pPr marL="342900" indent="-342900" algn="l" rtl="0">
                        <a:buFont typeface="Arial" pitchFamily="34" charset="0"/>
                        <a:buChar char="•"/>
                      </a:pPr>
                      <a:r>
                        <a:rPr lang="en-US" sz="2400" dirty="0" smtClean="0"/>
                        <a:t>POP3</a:t>
                      </a:r>
                      <a:endParaRPr lang="ar-SA" sz="2400" b="1" i="1" dirty="0">
                        <a:cs typeface="+mn-cs"/>
                      </a:endParaRPr>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برتوكولات شبكة الانترنت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Internet Protocols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533400" y="1524000"/>
            <a:ext cx="9105900" cy="4678363"/>
          </a:xfrm>
        </p:spPr>
        <p:txBody>
          <a:bodyPr/>
          <a:lstStyle/>
          <a:p>
            <a:pPr indent="-233363" algn="just" rtl="1">
              <a:lnSpc>
                <a:spcPct val="150000"/>
              </a:lnSpc>
            </a:pPr>
            <a:r>
              <a:rPr lang="ar-SA" sz="2000" dirty="0" smtClean="0">
                <a:cs typeface="+mn-cs"/>
              </a:rPr>
              <a:t>1-  </a:t>
            </a:r>
            <a:r>
              <a:rPr lang="ar-SA" sz="2000" b="1" dirty="0" smtClean="0">
                <a:cs typeface="+mn-cs"/>
              </a:rPr>
              <a:t>برتوكول </a:t>
            </a:r>
            <a:r>
              <a:rPr lang="en-US" sz="2000" dirty="0" smtClean="0">
                <a:latin typeface="Arial Black" pitchFamily="34" charset="0"/>
                <a:cs typeface="+mn-cs"/>
              </a:rPr>
              <a:t>TCP/IP</a:t>
            </a:r>
            <a:r>
              <a:rPr lang="en-US" sz="2000" b="1" dirty="0" smtClean="0">
                <a:cs typeface="+mn-cs"/>
              </a:rPr>
              <a:t> </a:t>
            </a:r>
            <a:r>
              <a:rPr lang="ar-SA" sz="2000" b="1" dirty="0" smtClean="0">
                <a:cs typeface="+mn-cs"/>
              </a:rPr>
              <a:t> [</a:t>
            </a:r>
            <a:r>
              <a:rPr lang="en-US" sz="2000" b="1" dirty="0" smtClean="0">
                <a:cs typeface="+mn-cs"/>
              </a:rPr>
              <a:t>Transmission Control Protocol / Internet Protocol </a:t>
            </a:r>
            <a:r>
              <a:rPr lang="ar-SA" sz="2000" b="1" dirty="0" smtClean="0">
                <a:cs typeface="+mn-cs"/>
              </a:rPr>
              <a:t>].</a:t>
            </a:r>
          </a:p>
          <a:p>
            <a:pPr marL="53975" indent="177800" algn="just" rtl="1">
              <a:lnSpc>
                <a:spcPct val="150000"/>
              </a:lnSpc>
            </a:pPr>
            <a:r>
              <a:rPr lang="ar-SA" sz="1800" dirty="0" smtClean="0">
                <a:cs typeface="+mn-cs"/>
              </a:rPr>
              <a:t>يعتبر هذا البرتوكول من اقدم البرتوكولات التي ارتبطت بشبكة الانترنت منذ نشأتها في الستينيات ، ويستخدم في ما يلي :</a:t>
            </a:r>
          </a:p>
          <a:p>
            <a:pPr marL="53975" indent="177800" algn="just" rtl="1">
              <a:lnSpc>
                <a:spcPct val="150000"/>
              </a:lnSpc>
            </a:pPr>
            <a:r>
              <a:rPr lang="ar-SA" sz="1800" dirty="0" smtClean="0">
                <a:cs typeface="+mn-cs"/>
              </a:rPr>
              <a:t>1-1- تحديد عنوان الجهة المستقبلة للبيانات ومن ثم يقوم بنقلها . </a:t>
            </a:r>
          </a:p>
          <a:p>
            <a:pPr marL="463550" indent="-231775" algn="just" rtl="1">
              <a:lnSpc>
                <a:spcPct val="150000"/>
              </a:lnSpc>
            </a:pPr>
            <a:r>
              <a:rPr lang="ar-SA" sz="1800" dirty="0" smtClean="0">
                <a:cs typeface="+mn-cs"/>
              </a:rPr>
              <a:t>1-2- عمل توافق بين أجهزة الكمبيوتر المرتبطة بالشبكة ويجعلها تتصل فيما بينها بصرف النظر عن انظمة التشغيل المثبتة على تلك الاجهزة . اي ان هذا البرتوكول يعمل على توحيد لغة التخاطب بين اجهزة الكمبيوتر المختلفة المتصلة بالشبكة بحيث يتم نقل البيانات بينها دون أي صعوبات .</a:t>
            </a:r>
          </a:p>
          <a:p>
            <a:pPr marL="53975" indent="177800" algn="just" rtl="1">
              <a:lnSpc>
                <a:spcPct val="150000"/>
              </a:lnSpc>
            </a:pPr>
            <a:r>
              <a:rPr lang="ar-SA" sz="1800" dirty="0" smtClean="0">
                <a:cs typeface="+mn-cs"/>
              </a:rPr>
              <a:t>1-3- </a:t>
            </a:r>
            <a:r>
              <a:rPr lang="ar-SA" sz="1800" dirty="0" smtClean="0"/>
              <a:t>ا</a:t>
            </a:r>
            <a:r>
              <a:rPr lang="ar-SA" sz="1800" dirty="0" smtClean="0">
                <a:cs typeface="+mn-cs"/>
              </a:rPr>
              <a:t>لتأكد من وصول البيانات المرسلة من الجهاز المرسل الى الجهاز المستقبل بشكل سليم وصحيح .</a:t>
            </a:r>
          </a:p>
          <a:p>
            <a:pPr marL="53975" indent="177800" algn="just" rtl="1">
              <a:lnSpc>
                <a:spcPct val="150000"/>
              </a:lnSpc>
            </a:pPr>
            <a:r>
              <a:rPr lang="ar-SA" sz="1800" dirty="0" smtClean="0">
                <a:cs typeface="+mn-cs"/>
              </a:rPr>
              <a:t>1-4- يستخدم هذا البرتوكول في نقل البيانات النصية في اغلب الاحيان .</a:t>
            </a:r>
            <a:endParaRPr lang="ar-SA" sz="1800" dirty="0">
              <a:cs typeface="+mn-cs"/>
            </a:endParaRP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برتوكولات شبكة الانترنت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Internet Protocols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533400" y="1371600"/>
            <a:ext cx="9105900" cy="4525963"/>
          </a:xfrm>
        </p:spPr>
        <p:txBody>
          <a:bodyPr/>
          <a:lstStyle/>
          <a:p>
            <a:pPr algn="just" rtl="1">
              <a:lnSpc>
                <a:spcPct val="150000"/>
              </a:lnSpc>
            </a:pPr>
            <a:r>
              <a:rPr lang="ar-SA" sz="2000" dirty="0" smtClean="0">
                <a:latin typeface="Arial Black" pitchFamily="34" charset="0"/>
              </a:rPr>
              <a:t>2- </a:t>
            </a:r>
            <a:r>
              <a:rPr lang="ar-SA" sz="2000" dirty="0" smtClean="0">
                <a:latin typeface="Arial Black" pitchFamily="34" charset="0"/>
                <a:cs typeface="+mn-cs"/>
              </a:rPr>
              <a:t>برتوكول </a:t>
            </a:r>
            <a:r>
              <a:rPr lang="en-US" sz="2000" dirty="0" smtClean="0">
                <a:latin typeface="Arial Black" pitchFamily="34" charset="0"/>
                <a:cs typeface="+mn-cs"/>
              </a:rPr>
              <a:t>UDP</a:t>
            </a:r>
            <a:r>
              <a:rPr lang="ar-SA" sz="2000" dirty="0" smtClean="0">
                <a:latin typeface="Arial Black" pitchFamily="34" charset="0"/>
                <a:cs typeface="+mn-cs"/>
              </a:rPr>
              <a:t> [</a:t>
            </a:r>
            <a:r>
              <a:rPr lang="en-US" sz="2000" b="1" dirty="0" smtClean="0">
                <a:cs typeface="Times New Roman" pitchFamily="18" charset="0"/>
              </a:rPr>
              <a:t>User Datagram Protocol </a:t>
            </a:r>
            <a:r>
              <a:rPr lang="ar-SA" sz="2000" dirty="0" smtClean="0">
                <a:latin typeface="Arial Black" pitchFamily="34" charset="0"/>
                <a:cs typeface="+mn-cs"/>
              </a:rPr>
              <a:t>] .</a:t>
            </a:r>
          </a:p>
          <a:p>
            <a:pPr algn="just" rtl="1">
              <a:lnSpc>
                <a:spcPct val="150000"/>
              </a:lnSpc>
            </a:pPr>
            <a:r>
              <a:rPr lang="ar-SA" sz="1800" dirty="0" smtClean="0"/>
              <a:t>يقوم هذا البروتوكول بعمل ما يلي :</a:t>
            </a:r>
          </a:p>
          <a:p>
            <a:pPr indent="-111125" algn="just" rtl="1">
              <a:lnSpc>
                <a:spcPct val="150000"/>
              </a:lnSpc>
            </a:pPr>
            <a:r>
              <a:rPr lang="ar-SA" sz="1800" dirty="0" smtClean="0"/>
              <a:t>2-1- نقل البيانات بسرعة كبيرة بين أجهزة الكمبيوتر المتصلة بالشبكة ، ولكنه لا يضمن وصول البيانات المرسلة من جهاز المرسل الى جهاز المستقبل بشكل سليم وصحيح . على عكس برتوكول </a:t>
            </a:r>
            <a:r>
              <a:rPr lang="en-US" sz="1800" dirty="0" smtClean="0"/>
              <a:t>TCP/IP</a:t>
            </a:r>
            <a:r>
              <a:rPr lang="ar-SA" sz="1800" dirty="0" smtClean="0"/>
              <a:t>.</a:t>
            </a:r>
          </a:p>
          <a:p>
            <a:pPr indent="-111125" algn="just" rtl="1">
              <a:lnSpc>
                <a:spcPct val="150000"/>
              </a:lnSpc>
            </a:pPr>
            <a:r>
              <a:rPr lang="ar-SA" sz="1800" dirty="0" smtClean="0"/>
              <a:t>2-2- يستخدم هذا البرتوكول في عمليات البث المباشر للبيانات الصوتية والمرئية عبر الشبكة حيث ان طبيعة هذه البيانات تحتمل أن يكون بها أخطاء  .</a:t>
            </a:r>
          </a:p>
          <a:p>
            <a:pPr indent="-111125" algn="just" rtl="1">
              <a:lnSpc>
                <a:spcPct val="150000"/>
              </a:lnSpc>
            </a:pPr>
            <a:r>
              <a:rPr lang="ar-SA" sz="1800" dirty="0" smtClean="0"/>
              <a:t>2-3- يستخدم هذا البرتوكول بكثرة في المواقع التي تبث القنوات الفضائية عبر الانترنت ، كما ان برامج الدردشة الصوتية مثل </a:t>
            </a:r>
            <a:r>
              <a:rPr lang="en-US" sz="1800" dirty="0" err="1" smtClean="0"/>
              <a:t>Paltalk</a:t>
            </a:r>
            <a:r>
              <a:rPr lang="en-US" sz="1800" dirty="0" smtClean="0"/>
              <a:t> </a:t>
            </a:r>
            <a:r>
              <a:rPr lang="ar-SA" sz="1800" dirty="0" smtClean="0"/>
              <a:t> تعتمد في نقلها للصوت هلى هذا البرتوكول .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برتوكولات شبكة الانترنت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Internet Protocols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304800" y="1295400"/>
            <a:ext cx="9372600" cy="4876800"/>
          </a:xfrm>
        </p:spPr>
        <p:txBody>
          <a:bodyPr/>
          <a:lstStyle/>
          <a:p>
            <a:pPr algn="just" rtl="1">
              <a:lnSpc>
                <a:spcPct val="150000"/>
              </a:lnSpc>
            </a:pPr>
            <a:r>
              <a:rPr lang="ar-SA" sz="1800" dirty="0" smtClean="0"/>
              <a:t>3- </a:t>
            </a:r>
            <a:r>
              <a:rPr lang="ar-SA" sz="2000" dirty="0" smtClean="0">
                <a:latin typeface="Arial Black" pitchFamily="34" charset="0"/>
              </a:rPr>
              <a:t>برتوكول </a:t>
            </a:r>
            <a:r>
              <a:rPr lang="en-US" sz="2000" dirty="0" smtClean="0">
                <a:latin typeface="Arial Black" pitchFamily="34" charset="0"/>
              </a:rPr>
              <a:t>VOIP </a:t>
            </a:r>
            <a:r>
              <a:rPr lang="ar-SA" sz="2000" dirty="0" smtClean="0">
                <a:latin typeface="Arial Black" pitchFamily="34" charset="0"/>
              </a:rPr>
              <a:t> [</a:t>
            </a:r>
            <a:r>
              <a:rPr lang="en-US" sz="2000" dirty="0" smtClean="0">
                <a:latin typeface="Arial Black" pitchFamily="34" charset="0"/>
              </a:rPr>
              <a:t> </a:t>
            </a:r>
            <a:r>
              <a:rPr lang="en-US" sz="2000" b="1" dirty="0" smtClean="0">
                <a:latin typeface="+mj-lt"/>
              </a:rPr>
              <a:t>Voice Over Internet Protocol </a:t>
            </a:r>
            <a:r>
              <a:rPr lang="ar-SA" sz="2000" dirty="0" smtClean="0">
                <a:latin typeface="Arial Black" pitchFamily="34" charset="0"/>
              </a:rPr>
              <a:t>] .</a:t>
            </a:r>
          </a:p>
          <a:p>
            <a:pPr indent="-165100" algn="just" rtl="1">
              <a:lnSpc>
                <a:spcPct val="150000"/>
              </a:lnSpc>
            </a:pPr>
            <a:r>
              <a:rPr lang="ar-SA" sz="1800" dirty="0" smtClean="0"/>
              <a:t>يعتبر هذا البرتوكول من أحدث البرتوكولات المستخدمة في شبكة الانترنت حيث يستخدم هذا البرتوكول في مايلي :</a:t>
            </a:r>
          </a:p>
          <a:p>
            <a:pPr indent="-165100" algn="just" rtl="1">
              <a:lnSpc>
                <a:spcPct val="150000"/>
              </a:lnSpc>
            </a:pPr>
            <a:r>
              <a:rPr lang="ar-SA" sz="1800" dirty="0" smtClean="0"/>
              <a:t>3-1- نقل الصوت بوضوح ونقاء شديد وإجراء المحادثات الهاتفية من خلال شبكة الانترنت . مما جعل الكثير من مستخدمي شبكة الانترنت يقومون بلاتصال بأقاربهم وأصدقاءهم حول العالم والتحدث معهم بصوت واضح ونقي .</a:t>
            </a:r>
          </a:p>
          <a:p>
            <a:pPr indent="-165100" algn="just" rtl="1">
              <a:lnSpc>
                <a:spcPct val="150000"/>
              </a:lnSpc>
            </a:pPr>
            <a:r>
              <a:rPr lang="ar-SA" sz="1800" dirty="0" smtClean="0"/>
              <a:t>3-2- من اشهر البرامج التي تعتمد في عملها على هذا البرتوكول برنامج المحادثة الصوتية والهاتفية الشهير </a:t>
            </a:r>
            <a:r>
              <a:rPr lang="en-US" sz="1800" dirty="0" smtClean="0"/>
              <a:t>Skype</a:t>
            </a:r>
            <a:r>
              <a:rPr lang="ar-SA" sz="1800" dirty="0" smtClean="0"/>
              <a:t>. </a:t>
            </a:r>
          </a:p>
          <a:p>
            <a:pPr algn="just" rtl="1">
              <a:lnSpc>
                <a:spcPct val="150000"/>
              </a:lnSpc>
            </a:pPr>
            <a:r>
              <a:rPr lang="ar-SA" sz="1800" dirty="0" smtClean="0"/>
              <a:t>4- </a:t>
            </a:r>
            <a:r>
              <a:rPr lang="ar-SA" sz="2000" dirty="0" smtClean="0">
                <a:latin typeface="Arial Black" pitchFamily="34" charset="0"/>
              </a:rPr>
              <a:t>برتوكول </a:t>
            </a:r>
            <a:r>
              <a:rPr lang="en-US" sz="2000" dirty="0" smtClean="0">
                <a:latin typeface="Arial Black" pitchFamily="34" charset="0"/>
              </a:rPr>
              <a:t>HTTP </a:t>
            </a:r>
            <a:r>
              <a:rPr lang="ar-SA" sz="2000" dirty="0" smtClean="0">
                <a:latin typeface="Arial Black" pitchFamily="34" charset="0"/>
              </a:rPr>
              <a:t> [</a:t>
            </a:r>
            <a:r>
              <a:rPr lang="en-US" sz="2000" b="1" dirty="0" smtClean="0">
                <a:latin typeface="+mj-lt"/>
              </a:rPr>
              <a:t>Hyper Text Transfer Protocol </a:t>
            </a:r>
            <a:r>
              <a:rPr lang="ar-SA" sz="2000" b="1" dirty="0" smtClean="0">
                <a:latin typeface="+mj-lt"/>
              </a:rPr>
              <a:t> </a:t>
            </a:r>
            <a:r>
              <a:rPr lang="ar-SA" sz="2000" dirty="0" smtClean="0">
                <a:latin typeface="Arial Black" pitchFamily="34" charset="0"/>
              </a:rPr>
              <a:t>] .</a:t>
            </a:r>
          </a:p>
          <a:p>
            <a:pPr indent="-233363" algn="just" rtl="1">
              <a:lnSpc>
                <a:spcPct val="150000"/>
              </a:lnSpc>
            </a:pPr>
            <a:r>
              <a:rPr lang="ar-SA" sz="1800" dirty="0" smtClean="0"/>
              <a:t>4-1- يعتبر هذا البرتوكول همزة الوصل بين أجهزة الخوادم </a:t>
            </a:r>
            <a:r>
              <a:rPr lang="en-US" sz="1800" dirty="0" smtClean="0"/>
              <a:t>Servers </a:t>
            </a:r>
            <a:r>
              <a:rPr lang="ar-SA" sz="1800" dirty="0" smtClean="0"/>
              <a:t> المخزنة عليها المعلومات التي تحتويها مواقع الانترنت وبين برنامج متصفح الويب </a:t>
            </a:r>
            <a:r>
              <a:rPr lang="en-US" sz="1800" dirty="0" smtClean="0"/>
              <a:t>Web Browser </a:t>
            </a:r>
            <a:r>
              <a:rPr lang="ar-SA" sz="1800" dirty="0" smtClean="0"/>
              <a:t> لدى جهاز المستخدم .</a:t>
            </a:r>
          </a:p>
          <a:p>
            <a:pPr indent="-233363" algn="just" rtl="1">
              <a:lnSpc>
                <a:spcPct val="150000"/>
              </a:lnSpc>
            </a:pPr>
            <a:r>
              <a:rPr lang="ar-SA" sz="1800" dirty="0" smtClean="0"/>
              <a:t>4-2- يعمل هذا البرتوكول على عرض محتويات مواقع الانترنت داخل إطار برنامج متصفح الويب  لدى جهاز المستخدم.</a:t>
            </a:r>
          </a:p>
          <a:p>
            <a:pPr indent="-233363" algn="just" rtl="1">
              <a:lnSpc>
                <a:spcPct val="150000"/>
              </a:lnSpc>
            </a:pPr>
            <a:r>
              <a:rPr lang="ar-SA" sz="1800" dirty="0" smtClean="0"/>
              <a:t>4-3-يقوم هذا البرتوكول بنقل مختلف أنواع البيانات مثل النصوص والصور والاصوات والفيديو حيث بدأ استخدام هذا البرتوكول بعد ظهور الشبكة العنكبوتية العالمية </a:t>
            </a:r>
            <a:r>
              <a:rPr lang="en-US" sz="1800" dirty="0" smtClean="0"/>
              <a:t>WWW</a:t>
            </a:r>
            <a:r>
              <a:rPr lang="ar-SA" sz="1800" dirty="0" smtClean="0"/>
              <a:t>. </a:t>
            </a:r>
          </a:p>
          <a:p>
            <a:pPr algn="just" rtl="1">
              <a:lnSpc>
                <a:spcPct val="150000"/>
              </a:lnSpc>
            </a:pPr>
            <a:endParaRPr lang="ar-SA" sz="2000" dirty="0" smtClean="0">
              <a:latin typeface="Arial Black" pitchFamily="34" charset="0"/>
            </a:endParaRP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برتوكولات شبكة الانترنت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Internet Protocols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533400" y="1371600"/>
            <a:ext cx="9182100" cy="4678363"/>
          </a:xfrm>
        </p:spPr>
        <p:txBody>
          <a:bodyPr/>
          <a:lstStyle/>
          <a:p>
            <a:pPr algn="just" rtl="1">
              <a:lnSpc>
                <a:spcPct val="150000"/>
              </a:lnSpc>
            </a:pPr>
            <a:r>
              <a:rPr lang="ar-SA" sz="1800" dirty="0" smtClean="0"/>
              <a:t>5- </a:t>
            </a:r>
            <a:r>
              <a:rPr lang="ar-SA" sz="2000" dirty="0" smtClean="0"/>
              <a:t>برتوكول</a:t>
            </a:r>
            <a:r>
              <a:rPr lang="ar-SA" sz="1800" dirty="0" smtClean="0"/>
              <a:t>  </a:t>
            </a:r>
            <a:r>
              <a:rPr lang="en-US" sz="2000" dirty="0" smtClean="0">
                <a:latin typeface="Arial Black" pitchFamily="34" charset="0"/>
              </a:rPr>
              <a:t>HTTPS </a:t>
            </a:r>
            <a:r>
              <a:rPr lang="ar-SA" sz="2000" dirty="0" smtClean="0">
                <a:latin typeface="Arial Black" pitchFamily="34" charset="0"/>
              </a:rPr>
              <a:t> </a:t>
            </a:r>
            <a:r>
              <a:rPr lang="ar-SA" sz="1800" dirty="0" smtClean="0"/>
              <a:t>[</a:t>
            </a:r>
            <a:r>
              <a:rPr lang="en-US" sz="2000" b="1" dirty="0" smtClean="0"/>
              <a:t>Hyper Text Transfer Protocol Secure</a:t>
            </a:r>
            <a:r>
              <a:rPr lang="ar-SA" sz="2000" dirty="0" smtClean="0"/>
              <a:t>] .</a:t>
            </a:r>
          </a:p>
          <a:p>
            <a:pPr indent="-165100" algn="just" rtl="1">
              <a:lnSpc>
                <a:spcPct val="150000"/>
              </a:lnSpc>
            </a:pPr>
            <a:r>
              <a:rPr lang="ar-SA" sz="1800" dirty="0" smtClean="0"/>
              <a:t>5-1- يعمل هذا البرتوكول بنفس الطريقة التي يعمل بها برتوكول </a:t>
            </a:r>
            <a:r>
              <a:rPr lang="en-US" sz="1800" dirty="0" smtClean="0"/>
              <a:t>HTTP </a:t>
            </a:r>
            <a:r>
              <a:rPr lang="ar-SA" sz="1800" dirty="0" smtClean="0"/>
              <a:t> الا ان هذا البرتوكول يستخدم لنقل بيانات حساسة او معلومات سرية بين متصفح الويب </a:t>
            </a:r>
            <a:r>
              <a:rPr lang="en-US" sz="1800" dirty="0" smtClean="0"/>
              <a:t>Web Browser </a:t>
            </a:r>
            <a:r>
              <a:rPr lang="ar-SA" sz="1800" dirty="0" smtClean="0"/>
              <a:t> والخوادم </a:t>
            </a:r>
            <a:r>
              <a:rPr lang="en-US" sz="1800" dirty="0" smtClean="0"/>
              <a:t> </a:t>
            </a:r>
            <a:r>
              <a:rPr lang="ar-SA" sz="1800" dirty="0" smtClean="0"/>
              <a:t> </a:t>
            </a:r>
            <a:r>
              <a:rPr lang="en-US" sz="1800" dirty="0" smtClean="0"/>
              <a:t>Servers</a:t>
            </a:r>
            <a:r>
              <a:rPr lang="ar-SA" sz="1800" dirty="0" smtClean="0"/>
              <a:t> ، مثل معلومات بطاقة الدفع .</a:t>
            </a:r>
          </a:p>
          <a:p>
            <a:pPr indent="-165100" algn="just" rtl="1">
              <a:lnSpc>
                <a:spcPct val="150000"/>
              </a:lnSpc>
            </a:pPr>
            <a:endParaRPr lang="ar-SA" sz="1800" dirty="0" smtClean="0"/>
          </a:p>
          <a:p>
            <a:pPr algn="just" rtl="1">
              <a:lnSpc>
                <a:spcPct val="150000"/>
              </a:lnSpc>
            </a:pPr>
            <a:r>
              <a:rPr lang="ar-SA" sz="1800" dirty="0" smtClean="0"/>
              <a:t>6- </a:t>
            </a:r>
            <a:r>
              <a:rPr lang="ar-SA" sz="2000" dirty="0" smtClean="0"/>
              <a:t>برتوكول</a:t>
            </a:r>
            <a:r>
              <a:rPr lang="ar-SA" sz="1800" dirty="0" smtClean="0"/>
              <a:t> </a:t>
            </a:r>
            <a:r>
              <a:rPr lang="en-US" sz="2000" dirty="0" smtClean="0">
                <a:latin typeface="Arial Black" pitchFamily="34" charset="0"/>
              </a:rPr>
              <a:t>FTP</a:t>
            </a:r>
            <a:r>
              <a:rPr lang="en-US" sz="1800" dirty="0" smtClean="0"/>
              <a:t> </a:t>
            </a:r>
            <a:r>
              <a:rPr lang="ar-SA" sz="1800" dirty="0" smtClean="0"/>
              <a:t>[</a:t>
            </a:r>
            <a:r>
              <a:rPr lang="en-US" sz="2000" b="1" dirty="0" smtClean="0"/>
              <a:t>File Transfer Protocol </a:t>
            </a:r>
            <a:r>
              <a:rPr lang="ar-SA" sz="2000" dirty="0" smtClean="0"/>
              <a:t>] .</a:t>
            </a:r>
          </a:p>
          <a:p>
            <a:pPr indent="-165100" algn="just" rtl="1">
              <a:lnSpc>
                <a:spcPct val="150000"/>
              </a:lnSpc>
            </a:pPr>
            <a:r>
              <a:rPr lang="ar-SA" sz="1800" dirty="0" smtClean="0"/>
              <a:t>6-1- يستخدم هذا البرتوكول في نقل الملفات بين الخوادم وجهاز المستخدم بسرعة كبيرة .</a:t>
            </a:r>
          </a:p>
          <a:p>
            <a:pPr indent="-165100" algn="just" rtl="1">
              <a:lnSpc>
                <a:spcPct val="150000"/>
              </a:lnSpc>
            </a:pPr>
            <a:r>
              <a:rPr lang="ar-SA" sz="1800" dirty="0" smtClean="0"/>
              <a:t>6-2- يتم اطلاق مصطلح</a:t>
            </a:r>
            <a:r>
              <a:rPr lang="en-US" sz="1800" b="1" dirty="0" smtClean="0"/>
              <a:t>Downloading</a:t>
            </a:r>
            <a:r>
              <a:rPr lang="en-US" sz="1800" dirty="0" smtClean="0"/>
              <a:t> </a:t>
            </a:r>
            <a:r>
              <a:rPr lang="ar-SA" sz="1800" dirty="0" smtClean="0"/>
              <a:t> على عملية نقل الملفات من خوادم الانترنت الى جهاز المستخدم وفقاً لهذا البروتوكول .</a:t>
            </a:r>
          </a:p>
          <a:p>
            <a:pPr indent="-165100" algn="just" rtl="1">
              <a:lnSpc>
                <a:spcPct val="150000"/>
              </a:lnSpc>
            </a:pPr>
            <a:r>
              <a:rPr lang="ar-SA" sz="1800" dirty="0" smtClean="0"/>
              <a:t>6-3- يتم اطلاق مصطلح </a:t>
            </a:r>
            <a:r>
              <a:rPr lang="en-US" sz="1800" b="1" dirty="0" smtClean="0"/>
              <a:t>Uploading</a:t>
            </a:r>
            <a:r>
              <a:rPr lang="en-US" sz="1800" dirty="0" smtClean="0"/>
              <a:t> </a:t>
            </a:r>
            <a:r>
              <a:rPr lang="ar-SA" sz="1800" dirty="0" smtClean="0"/>
              <a:t> ايضاً على عملية نقل البيانات  من جهاز المستخدم الى خوادم الانترنت وفقا لهذا البرتوكول .</a:t>
            </a:r>
          </a:p>
          <a:p>
            <a:pPr algn="just" rtl="1">
              <a:lnSpc>
                <a:spcPct val="150000"/>
              </a:lnSpc>
            </a:pP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9182100" cy="4678363"/>
          </a:xfrm>
        </p:spPr>
        <p:txBody>
          <a:bodyPr/>
          <a:lstStyle/>
          <a:p>
            <a:pPr algn="just" rtl="1">
              <a:lnSpc>
                <a:spcPct val="150000"/>
              </a:lnSpc>
            </a:pPr>
            <a:r>
              <a:rPr lang="ar-SA" sz="2000" dirty="0" smtClean="0"/>
              <a:t>7- برتوكول </a:t>
            </a:r>
            <a:r>
              <a:rPr lang="en-US" sz="2000" dirty="0" smtClean="0">
                <a:latin typeface="Arial Black" pitchFamily="34" charset="0"/>
              </a:rPr>
              <a:t>Telnet</a:t>
            </a:r>
            <a:r>
              <a:rPr lang="en-US" sz="2000" dirty="0" smtClean="0"/>
              <a:t> </a:t>
            </a:r>
            <a:r>
              <a:rPr lang="ar-SA" sz="2000" dirty="0" smtClean="0"/>
              <a:t>[</a:t>
            </a:r>
            <a:r>
              <a:rPr lang="en-US" sz="2000" b="1" dirty="0" smtClean="0"/>
              <a:t>Telecommunication Network </a:t>
            </a:r>
            <a:r>
              <a:rPr lang="ar-SA" sz="2000" dirty="0" smtClean="0"/>
              <a:t>] .</a:t>
            </a:r>
          </a:p>
          <a:p>
            <a:pPr indent="-233363" algn="just" rtl="1">
              <a:lnSpc>
                <a:spcPct val="150000"/>
              </a:lnSpc>
            </a:pPr>
            <a:r>
              <a:rPr lang="ar-SA" sz="1800" dirty="0" smtClean="0"/>
              <a:t>7-1- يوفر هذا البرتوكول إمكانيات للتحكم بأجهزة الكمبيوتر عن بعد من خلال شبكة الانترنت ، وهو من البرتوكولات القديمة التي تم استخدامها مع تلك الشبكة.</a:t>
            </a:r>
          </a:p>
          <a:p>
            <a:pPr indent="-233363" algn="just" rtl="1">
              <a:lnSpc>
                <a:spcPct val="150000"/>
              </a:lnSpc>
            </a:pPr>
            <a:endParaRPr lang="ar-SA" sz="1800" dirty="0" smtClean="0"/>
          </a:p>
          <a:p>
            <a:pPr algn="just" rtl="1">
              <a:lnSpc>
                <a:spcPct val="150000"/>
              </a:lnSpc>
            </a:pPr>
            <a:r>
              <a:rPr lang="ar-SA" sz="2000" dirty="0" smtClean="0"/>
              <a:t>8- برتوكول </a:t>
            </a:r>
            <a:r>
              <a:rPr lang="en-US" sz="2000" dirty="0" smtClean="0">
                <a:latin typeface="Arial Black" pitchFamily="34" charset="0"/>
              </a:rPr>
              <a:t>SMTP</a:t>
            </a:r>
            <a:r>
              <a:rPr lang="en-US" sz="2000" dirty="0" smtClean="0"/>
              <a:t> </a:t>
            </a:r>
            <a:r>
              <a:rPr lang="ar-SA" sz="2000" dirty="0" smtClean="0"/>
              <a:t>[</a:t>
            </a:r>
            <a:r>
              <a:rPr lang="en-US" sz="2000" b="1" dirty="0" smtClean="0"/>
              <a:t>Simple Mail Transfer Protocol </a:t>
            </a:r>
            <a:r>
              <a:rPr lang="ar-SA" sz="2000" dirty="0" smtClean="0"/>
              <a:t>] .</a:t>
            </a:r>
          </a:p>
          <a:p>
            <a:pPr indent="-233363" algn="just" rtl="1">
              <a:lnSpc>
                <a:spcPct val="150000"/>
              </a:lnSpc>
            </a:pPr>
            <a:r>
              <a:rPr lang="ar-SA" sz="1800" dirty="0" smtClean="0"/>
              <a:t>8-1- يختص هذا البرتوكول بإرسال </a:t>
            </a:r>
            <a:r>
              <a:rPr lang="en-US" sz="1800" dirty="0" smtClean="0"/>
              <a:t>Send </a:t>
            </a:r>
            <a:r>
              <a:rPr lang="ar-SA" sz="1800" dirty="0" smtClean="0"/>
              <a:t> رسائل البريد الإلكتروني والملفات المرفقة بها ، من المستخدم الى الاخريين .</a:t>
            </a:r>
          </a:p>
          <a:p>
            <a:pPr indent="-233363" algn="just" rtl="1">
              <a:lnSpc>
                <a:spcPct val="150000"/>
              </a:lnSpc>
            </a:pPr>
            <a:endParaRPr lang="ar-SA" sz="1800" dirty="0" smtClean="0"/>
          </a:p>
          <a:p>
            <a:pPr indent="-288925" algn="just" rtl="1">
              <a:lnSpc>
                <a:spcPct val="150000"/>
              </a:lnSpc>
            </a:pPr>
            <a:r>
              <a:rPr lang="ar-SA" sz="2000" dirty="0" smtClean="0"/>
              <a:t>9- برتوكول </a:t>
            </a:r>
            <a:r>
              <a:rPr lang="en-US" sz="2000" dirty="0" smtClean="0">
                <a:latin typeface="Arial Black" pitchFamily="34" charset="0"/>
              </a:rPr>
              <a:t>POP3 </a:t>
            </a:r>
            <a:r>
              <a:rPr lang="ar-SA" sz="2000" dirty="0" smtClean="0"/>
              <a:t>[</a:t>
            </a:r>
            <a:r>
              <a:rPr lang="en-US" sz="2000" b="1" dirty="0" smtClean="0"/>
              <a:t>Post Office Protocol </a:t>
            </a:r>
            <a:r>
              <a:rPr lang="ar-SA" sz="2000" dirty="0" smtClean="0"/>
              <a:t>].</a:t>
            </a:r>
          </a:p>
          <a:p>
            <a:pPr indent="-233363" algn="just" rtl="1">
              <a:lnSpc>
                <a:spcPct val="150000"/>
              </a:lnSpc>
            </a:pPr>
            <a:r>
              <a:rPr lang="ar-SA" sz="1800" dirty="0" smtClean="0"/>
              <a:t>9-1- يختص هذا البرتوكول باستقبال </a:t>
            </a:r>
            <a:r>
              <a:rPr lang="en-US" sz="1800" dirty="0" smtClean="0"/>
              <a:t>Receive </a:t>
            </a:r>
            <a:r>
              <a:rPr lang="ar-SA" sz="1800" dirty="0" smtClean="0"/>
              <a:t>رسائل البريد الإلكتروني والملفات المرفقة بها ، من الاخريين الى المستخدم </a:t>
            </a:r>
            <a:endParaRPr lang="ar-SA" sz="1800" dirty="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11</a:t>
            </a:fld>
            <a:endParaRPr lang="en-US"/>
          </a:p>
        </p:txBody>
      </p:sp>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برتوكولات شبكة الانترنت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Internet Protocols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الآفاق المستقبلية لشبكة الانترنت</a:t>
            </a:r>
          </a:p>
        </p:txBody>
      </p:sp>
      <p:sp>
        <p:nvSpPr>
          <p:cNvPr id="3" name="Content Placeholder 2"/>
          <p:cNvSpPr>
            <a:spLocks noGrp="1"/>
          </p:cNvSpPr>
          <p:nvPr>
            <p:ph idx="1"/>
          </p:nvPr>
        </p:nvSpPr>
        <p:spPr>
          <a:xfrm>
            <a:off x="533400" y="1524000"/>
            <a:ext cx="9182100" cy="4678363"/>
          </a:xfrm>
        </p:spPr>
        <p:txBody>
          <a:bodyPr/>
          <a:lstStyle/>
          <a:p>
            <a:pPr marL="111125" indent="-55563" algn="just" rtl="1">
              <a:lnSpc>
                <a:spcPct val="150000"/>
              </a:lnSpc>
            </a:pPr>
            <a:r>
              <a:rPr lang="ar-SA" sz="1800" dirty="0" smtClean="0">
                <a:solidFill>
                  <a:schemeClr val="tx1">
                    <a:lumMod val="95000"/>
                    <a:lumOff val="5000"/>
                  </a:schemeClr>
                </a:solidFill>
              </a:rPr>
              <a:t>      رغم النجاح الذي حققه الجيل الحالي من الإنترنت  إلا أن البطء في نقل المعلومات في شبكة الانترنت لايزال هو المشكلة الكبرى التي تقف أمام العديد من التطبيقات وخاصة المرئية والصوتية منها . لذلك فقد تم طرح العديد من الحلول لحل تلك المشكلة ومنها :</a:t>
            </a:r>
          </a:p>
          <a:p>
            <a:pPr algn="just" rtl="1">
              <a:lnSpc>
                <a:spcPct val="150000"/>
              </a:lnSpc>
            </a:pPr>
            <a:r>
              <a:rPr lang="ar-SA" sz="1800" dirty="0" smtClean="0">
                <a:solidFill>
                  <a:schemeClr val="tx1">
                    <a:lumMod val="95000"/>
                    <a:lumOff val="5000"/>
                  </a:schemeClr>
                </a:solidFill>
              </a:rPr>
              <a:t>1- اعتماد خطوط أسرع من الخطوط الهاتفية والتي تتمتع بحزمة </a:t>
            </a:r>
            <a:r>
              <a:rPr lang="ar-SA" sz="1800" b="1" dirty="0" smtClean="0">
                <a:solidFill>
                  <a:schemeClr val="tx1">
                    <a:lumMod val="95000"/>
                    <a:lumOff val="5000"/>
                  </a:schemeClr>
                </a:solidFill>
              </a:rPr>
              <a:t>(</a:t>
            </a:r>
            <a:r>
              <a:rPr lang="en-US" sz="1800" b="1" dirty="0" smtClean="0">
                <a:solidFill>
                  <a:schemeClr val="tx1">
                    <a:lumMod val="95000"/>
                    <a:lumOff val="5000"/>
                  </a:schemeClr>
                </a:solidFill>
              </a:rPr>
              <a:t>Bandwidth</a:t>
            </a:r>
            <a:r>
              <a:rPr lang="ar-SA" sz="1800" dirty="0" smtClean="0">
                <a:solidFill>
                  <a:schemeClr val="tx1">
                    <a:lumMod val="95000"/>
                    <a:lumOff val="5000"/>
                  </a:schemeClr>
                </a:solidFill>
              </a:rPr>
              <a:t>) أكبر . بناءاً عليه فقد بدأ العالم يتجه نحو الاعتماد على الاقمار الاصناعية في الاشتراك بشبكة الانترنت حيث ظهر مفهوم جديد وهو ”الانترنت الفضائي“ .</a:t>
            </a:r>
          </a:p>
          <a:p>
            <a:pPr algn="just" rtl="1">
              <a:lnSpc>
                <a:spcPct val="150000"/>
              </a:lnSpc>
            </a:pPr>
            <a:endParaRPr lang="ar-SA" sz="1800" dirty="0" smtClean="0">
              <a:solidFill>
                <a:schemeClr val="tx1">
                  <a:lumMod val="95000"/>
                  <a:lumOff val="5000"/>
                </a:schemeClr>
              </a:solidFill>
            </a:endParaRPr>
          </a:p>
          <a:p>
            <a:pPr algn="just" rtl="1">
              <a:lnSpc>
                <a:spcPct val="150000"/>
              </a:lnSpc>
            </a:pPr>
            <a:r>
              <a:rPr lang="ar-SA" sz="1800" dirty="0" smtClean="0">
                <a:solidFill>
                  <a:schemeClr val="tx1">
                    <a:lumMod val="95000"/>
                    <a:lumOff val="5000"/>
                  </a:schemeClr>
                </a:solidFill>
              </a:rPr>
              <a:t>2- ايضاً من الحلول المقترحة هو ايجاد إنترنت الجيل المقبل </a:t>
            </a:r>
            <a:r>
              <a:rPr lang="ar-SA" sz="1800" b="1" dirty="0" smtClean="0">
                <a:solidFill>
                  <a:schemeClr val="tx1">
                    <a:lumMod val="95000"/>
                    <a:lumOff val="5000"/>
                  </a:schemeClr>
                </a:solidFill>
              </a:rPr>
              <a:t>(</a:t>
            </a:r>
            <a:r>
              <a:rPr lang="en-US" sz="1800" b="1" dirty="0" smtClean="0">
                <a:solidFill>
                  <a:schemeClr val="tx1">
                    <a:lumMod val="95000"/>
                    <a:lumOff val="5000"/>
                  </a:schemeClr>
                </a:solidFill>
              </a:rPr>
              <a:t>NGI</a:t>
            </a:r>
            <a:r>
              <a:rPr lang="ar-SA" sz="1800" b="1" dirty="0" smtClean="0">
                <a:solidFill>
                  <a:schemeClr val="tx1">
                    <a:lumMod val="95000"/>
                    <a:lumOff val="5000"/>
                  </a:schemeClr>
                </a:solidFill>
              </a:rPr>
              <a:t>) الانترنت 2</a:t>
            </a:r>
            <a:r>
              <a:rPr lang="ar-SA" sz="1800" dirty="0" smtClean="0">
                <a:solidFill>
                  <a:schemeClr val="tx1">
                    <a:lumMod val="95000"/>
                    <a:lumOff val="5000"/>
                  </a:schemeClr>
                </a:solidFill>
              </a:rPr>
              <a:t> ,  والتي انطلقت فكرته عام 1997 سعياً لمضاعفة سرعة الإنترنت الحالية 1000- 10000 مرة ولإيجاد تقنيات تشبيك أقوى كثيراً من تلك الموجودة في الإنترنت حالياً .</a:t>
            </a:r>
            <a:endParaRPr lang="en-US" sz="1800" dirty="0" smtClean="0">
              <a:solidFill>
                <a:schemeClr val="tx1">
                  <a:lumMod val="95000"/>
                  <a:lumOff val="5000"/>
                </a:schemeClr>
              </a:solidFill>
            </a:endParaRPr>
          </a:p>
          <a:p>
            <a:pPr algn="just" rtl="1">
              <a:lnSpc>
                <a:spcPct val="150000"/>
              </a:lnSpc>
            </a:pPr>
            <a:r>
              <a:rPr lang="ar-SA" sz="1800" dirty="0" smtClean="0">
                <a:solidFill>
                  <a:schemeClr val="tx1">
                    <a:lumMod val="95000"/>
                    <a:lumOff val="5000"/>
                  </a:schemeClr>
                </a:solidFill>
              </a:rPr>
              <a:t/>
            </a:r>
            <a:br>
              <a:rPr lang="ar-SA" sz="1800" dirty="0" smtClean="0">
                <a:solidFill>
                  <a:schemeClr val="tx1">
                    <a:lumMod val="95000"/>
                    <a:lumOff val="5000"/>
                  </a:schemeClr>
                </a:solidFill>
              </a:rPr>
            </a:br>
            <a:endParaRPr lang="en-US" sz="1800" dirty="0" smtClean="0">
              <a:solidFill>
                <a:schemeClr val="tx1">
                  <a:lumMod val="95000"/>
                  <a:lumOff val="5000"/>
                </a:schemeClr>
              </a:solidFill>
            </a:endParaRPr>
          </a:p>
          <a:p>
            <a:pPr algn="just">
              <a:lnSpc>
                <a:spcPct val="150000"/>
              </a:lnSpc>
            </a:pPr>
            <a:endParaRPr lang="ar-SA" sz="1800" dirty="0">
              <a:solidFill>
                <a:schemeClr val="tx1">
                  <a:lumMod val="95000"/>
                  <a:lumOff val="5000"/>
                </a:schemeClr>
              </a:solidFill>
            </a:endParaRP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9372600" cy="4754563"/>
          </a:xfrm>
        </p:spPr>
        <p:txBody>
          <a:bodyPr/>
          <a:lstStyle/>
          <a:p>
            <a:pPr algn="just" rtl="1">
              <a:lnSpc>
                <a:spcPct val="150000"/>
              </a:lnSpc>
              <a:buFont typeface="Wingdings" pitchFamily="2" charset="2"/>
              <a:buChar char="Ø"/>
            </a:pPr>
            <a:r>
              <a:rPr lang="ar-SA" sz="2000" b="1" dirty="0" smtClean="0"/>
              <a:t>مشروع انترنت الجيل المقبل (</a:t>
            </a:r>
            <a:r>
              <a:rPr lang="en-US" sz="2000" b="1" dirty="0" smtClean="0"/>
              <a:t>NGI</a:t>
            </a:r>
            <a:r>
              <a:rPr lang="ar-SA" sz="2000" b="1" dirty="0" smtClean="0"/>
              <a:t>) ” انترنت 2 “ .</a:t>
            </a:r>
          </a:p>
          <a:p>
            <a:pPr marL="55563" indent="339725" algn="just" rtl="1">
              <a:lnSpc>
                <a:spcPct val="150000"/>
              </a:lnSpc>
            </a:pPr>
            <a:r>
              <a:rPr lang="ar-SA" sz="1800" dirty="0" smtClean="0">
                <a:solidFill>
                  <a:schemeClr val="tx1">
                    <a:lumMod val="95000"/>
                    <a:lumOff val="5000"/>
                  </a:schemeClr>
                </a:solidFill>
              </a:rPr>
              <a:t>من المعروف أن شبكة الانترنت هي وليدة مؤسسات الأبحاث العسكرية والأكاديمية الأمريكية، والتي كانت تحاول من ناحية إنشاء شبكة اتصالات منيعة على الهجمات الخارجية ضد امريكا ، و من ناحية أخرى إنشاء شبكة يمكنها استضافة تطبيقات تعاونية يمكن للعلماء والباحثين الجامعيين بواسطتها تبادل المعلومات والبيانات بين بعضهم (في امريكا ) ومع علماء آخرين في جميع أنحاء العالم ، حتى تحولت الانترنت إلى الهيئة التي نعرفها اليوم ؛ عالم افتراضي مزدحم بمئات الملايين من المستخدمين وبألوف التطبيقات التي تتناقل البيانات الخاصة بتطبيقات البريد الإلكتروني، والويب، والفيديو والموسيقى ....الخ.</a:t>
            </a:r>
          </a:p>
          <a:p>
            <a:pPr marL="55563" indent="339725" algn="just" rtl="1">
              <a:lnSpc>
                <a:spcPct val="150000"/>
              </a:lnSpc>
            </a:pPr>
            <a:r>
              <a:rPr lang="ar-SA" sz="1800" dirty="0" smtClean="0">
                <a:solidFill>
                  <a:schemeClr val="tx1">
                    <a:lumMod val="95000"/>
                    <a:lumOff val="5000"/>
                  </a:schemeClr>
                </a:solidFill>
              </a:rPr>
              <a:t>وباستخدام بنية تحتية من المزودات والموجهات والكوابل والتقنيات التي تتنافس في تقديم هذا المحتوى بأسرع شكل وأفضل نوعية ممكنة ، فإنها تقصر كثيرا إذا ما أخذنا بعين الاعتبار متطلبات المجتمع الأكاديمي ومؤسسات الأبحاث، وحتى الكثير من المؤسسات التجارية التي أصبحت تحتاج إلى بيئات عمل تعاونية تتجاوز قدراتها مجرد تداول النصوص، والصور البسيطة. </a:t>
            </a:r>
            <a:endParaRPr lang="ar-SA" sz="1800" dirty="0">
              <a:solidFill>
                <a:schemeClr val="tx1">
                  <a:lumMod val="95000"/>
                  <a:lumOff val="5000"/>
                </a:schemeClr>
              </a:solidFill>
            </a:endParaRP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13</a:t>
            </a:fld>
            <a:endParaRPr lang="en-US"/>
          </a:p>
        </p:txBody>
      </p:sp>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الآفاق المستقبلية لشبكة الانترنت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9372600" cy="4800599"/>
          </a:xfrm>
        </p:spPr>
        <p:txBody>
          <a:bodyPr/>
          <a:lstStyle/>
          <a:p>
            <a:pPr marL="55563" indent="339725" algn="just" rtl="1">
              <a:lnSpc>
                <a:spcPct val="150000"/>
              </a:lnSpc>
            </a:pPr>
            <a:r>
              <a:rPr lang="ar-SA" sz="1800" dirty="0" smtClean="0">
                <a:cs typeface="+mn-cs"/>
              </a:rPr>
              <a:t>منذ عام 1997 أدرك المجتمع الأكاديمي الأمريكي والأوروبي أن تلبية المتطلبات البحثية الحديثة يحتاج إلى ما هو أكثر من مجرد مجموعة من التقنيات التي تقوم باعتصار آخر قطرة من الأداء من البنية التحتية الحالية. </a:t>
            </a:r>
          </a:p>
          <a:p>
            <a:pPr marL="55563" indent="339725" algn="just" rtl="1">
              <a:lnSpc>
                <a:spcPct val="150000"/>
              </a:lnSpc>
            </a:pPr>
            <a:r>
              <a:rPr lang="ar-SA" sz="1800" dirty="0" smtClean="0">
                <a:cs typeface="+mn-cs"/>
              </a:rPr>
              <a:t>من هنا جاء مشروع </a:t>
            </a:r>
            <a:r>
              <a:rPr lang="ar-SA" sz="1800" b="1" dirty="0" smtClean="0">
                <a:cs typeface="+mn-cs"/>
              </a:rPr>
              <a:t>إنترنت 2</a:t>
            </a:r>
            <a:r>
              <a:rPr lang="ar-SA" sz="1800" dirty="0" smtClean="0">
                <a:cs typeface="+mn-cs"/>
              </a:rPr>
              <a:t> وهو اتحاد من المؤسسات التي لا تهدف إلى الربحية ، يترأسه أكثر من 180 جامعة أمريكية، إضافة إلى 60 شركة تجارية منها إنتل وأي بي أم وسيسكو، وغيرها من الشركات الرائدة في مجال تطوير تقنيات التشبيك. ومهمة هذا الاتحاد هي تطوير تطبيقات وتقنيات تشبيك متقدمة لتسريع تطوير إنترنت المستقبل، ودمجها ضمن التطبيقات والبنية التحتية الحالية المستخدمة في إنترنت اليوم. </a:t>
            </a:r>
          </a:p>
          <a:p>
            <a:pPr marL="55563" indent="339725" algn="just" rtl="1">
              <a:lnSpc>
                <a:spcPct val="150000"/>
              </a:lnSpc>
            </a:pPr>
            <a:r>
              <a:rPr lang="ar-SA" sz="1800" dirty="0" smtClean="0">
                <a:cs typeface="+mn-cs"/>
              </a:rPr>
              <a:t>وتتكون البنية التحتية لمشروع </a:t>
            </a:r>
            <a:r>
              <a:rPr lang="ar-SA" sz="1800" b="1" dirty="0" smtClean="0">
                <a:cs typeface="+mn-cs"/>
              </a:rPr>
              <a:t>إنترنت 2 </a:t>
            </a:r>
            <a:r>
              <a:rPr lang="ar-SA" sz="1800" dirty="0" smtClean="0">
                <a:cs typeface="+mn-cs"/>
              </a:rPr>
              <a:t>اليوم من 28</a:t>
            </a:r>
            <a:r>
              <a:rPr lang="ar-SA" sz="1800" b="1" dirty="0" smtClean="0">
                <a:cs typeface="+mn-cs"/>
              </a:rPr>
              <a:t> نقطة حضور </a:t>
            </a:r>
            <a:r>
              <a:rPr lang="en-US" sz="1800" b="1" dirty="0" smtClean="0">
                <a:cs typeface="+mn-cs"/>
              </a:rPr>
              <a:t>Point of Presence</a:t>
            </a:r>
            <a:r>
              <a:rPr lang="ar-SA" sz="1800" b="1" dirty="0" smtClean="0">
                <a:cs typeface="+mn-cs"/>
              </a:rPr>
              <a:t>، </a:t>
            </a:r>
            <a:r>
              <a:rPr lang="ar-SA" sz="1800" dirty="0" smtClean="0">
                <a:cs typeface="+mn-cs"/>
              </a:rPr>
              <a:t>ونقاط الحضور هذه موزعة ضمن الولايات المتحدة، وتتكون من مزودات وكوابل عالية السرعة ذات سعة موجة تزيد بألف مرة عن سعة الموجة المتاحة ضمن إنترنت حاليا. وتُدعى هذه النقاط </a:t>
            </a:r>
            <a:r>
              <a:rPr lang="en-US" sz="1800" b="1" dirty="0" err="1" smtClean="0">
                <a:cs typeface="+mn-cs"/>
              </a:rPr>
              <a:t>GigaPoPs</a:t>
            </a:r>
            <a:r>
              <a:rPr lang="ar-SA" sz="1800" dirty="0" smtClean="0">
                <a:cs typeface="+mn-cs"/>
              </a:rPr>
              <a:t> حيث أن كلا منها يقدم سعة موجة تبلغ 2.4 غيغابايت في الثانية. </a:t>
            </a:r>
          </a:p>
          <a:p>
            <a:pPr marL="55563" indent="339725" algn="just" rtl="1">
              <a:lnSpc>
                <a:spcPct val="150000"/>
              </a:lnSpc>
            </a:pPr>
            <a:r>
              <a:rPr lang="ar-SA" sz="1800" dirty="0" smtClean="0">
                <a:cs typeface="+mn-cs"/>
              </a:rPr>
              <a:t>وتشكل شبكة </a:t>
            </a:r>
            <a:r>
              <a:rPr lang="ar-SA" sz="1800" b="1" dirty="0" smtClean="0">
                <a:cs typeface="+mn-cs"/>
              </a:rPr>
              <a:t>أبلين </a:t>
            </a:r>
            <a:r>
              <a:rPr lang="en-US" sz="1800" b="1" dirty="0" smtClean="0">
                <a:cs typeface="+mn-cs"/>
              </a:rPr>
              <a:t>Abilene</a:t>
            </a:r>
            <a:r>
              <a:rPr lang="ar-SA" sz="1800" b="1" dirty="0" smtClean="0">
                <a:cs typeface="+mn-cs"/>
              </a:rPr>
              <a:t> </a:t>
            </a:r>
            <a:r>
              <a:rPr lang="ar-SA" sz="1800" dirty="0" smtClean="0">
                <a:cs typeface="+mn-cs"/>
              </a:rPr>
              <a:t>البنية التحتية الأساسية </a:t>
            </a:r>
            <a:r>
              <a:rPr lang="ar-SA" sz="1800" b="1" dirty="0" smtClean="0">
                <a:cs typeface="+mn-cs"/>
              </a:rPr>
              <a:t>لإنترنت 2،</a:t>
            </a:r>
            <a:r>
              <a:rPr lang="ar-SA" sz="1800" dirty="0" smtClean="0">
                <a:cs typeface="+mn-cs"/>
              </a:rPr>
              <a:t> وهي شبكة اتصالات تم تطويرها بالتعاون ما بين مشروع </a:t>
            </a:r>
            <a:r>
              <a:rPr lang="ar-SA" sz="1800" b="1" dirty="0" smtClean="0">
                <a:cs typeface="+mn-cs"/>
              </a:rPr>
              <a:t>إنترنت 2 </a:t>
            </a:r>
            <a:r>
              <a:rPr lang="ar-SA" sz="1800" dirty="0" smtClean="0">
                <a:cs typeface="+mn-cs"/>
              </a:rPr>
              <a:t>وشركات مثل </a:t>
            </a:r>
            <a:r>
              <a:rPr lang="en-US" sz="1800" b="1" dirty="0" smtClean="0">
                <a:cs typeface="+mn-cs"/>
              </a:rPr>
              <a:t>Qwest</a:t>
            </a:r>
            <a:r>
              <a:rPr lang="ar-SA" sz="1800" b="1" dirty="0" smtClean="0">
                <a:cs typeface="+mn-cs"/>
              </a:rPr>
              <a:t>، ونورتل، وسيسكو</a:t>
            </a:r>
            <a:r>
              <a:rPr lang="ar-SA" sz="1800" dirty="0" smtClean="0">
                <a:cs typeface="+mn-cs"/>
              </a:rPr>
              <a:t>.</a:t>
            </a:r>
            <a:endParaRPr lang="en-US" sz="1800" dirty="0" smtClean="0">
              <a:cs typeface="+mn-cs"/>
            </a:endParaRPr>
          </a:p>
          <a:p>
            <a:pPr>
              <a:lnSpc>
                <a:spcPct val="150000"/>
              </a:lnSpc>
            </a:pPr>
            <a:endParaRPr lang="ar-SA" sz="1800" dirty="0">
              <a:cs typeface="+mn-cs"/>
            </a:endParaRP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14</a:t>
            </a:fld>
            <a:endParaRPr lang="en-US"/>
          </a:p>
        </p:txBody>
      </p:sp>
      <p:sp>
        <p:nvSpPr>
          <p:cNvPr id="5"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الآفاق المستقبلية لشبكة الانترنت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65237"/>
            <a:ext cx="9105900" cy="4906963"/>
          </a:xfrm>
        </p:spPr>
        <p:txBody>
          <a:bodyPr/>
          <a:lstStyle/>
          <a:p>
            <a:pPr algn="just" rtl="1">
              <a:lnSpc>
                <a:spcPct val="150000"/>
              </a:lnSpc>
            </a:pPr>
            <a:r>
              <a:rPr lang="ar-SA" sz="2000" b="1" dirty="0" smtClean="0"/>
              <a:t>1- سرعة خط الانترنت </a:t>
            </a:r>
            <a:r>
              <a:rPr lang="en-US" sz="2000" b="1" dirty="0" smtClean="0"/>
              <a:t> Internet Speed Line</a:t>
            </a:r>
            <a:r>
              <a:rPr lang="ar-SA" sz="2000" b="1" dirty="0" smtClean="0"/>
              <a:t>.</a:t>
            </a:r>
          </a:p>
          <a:p>
            <a:pPr marL="55563" indent="231775" algn="just" rtl="1">
              <a:lnSpc>
                <a:spcPct val="150000"/>
              </a:lnSpc>
            </a:pPr>
            <a:r>
              <a:rPr lang="ar-SA" sz="1800" dirty="0" smtClean="0"/>
              <a:t>تقاس سرعة خط الانترنت بكمية البيانات (</a:t>
            </a:r>
            <a:r>
              <a:rPr lang="en-US" sz="1800" dirty="0" smtClean="0"/>
              <a:t>Bandwidth</a:t>
            </a:r>
            <a:r>
              <a:rPr lang="ar-SA" sz="1800" dirty="0" smtClean="0"/>
              <a:t>) التي تصل للمستخدم (العميل) من الشركة المزودة لخدمة الانترنت </a:t>
            </a:r>
            <a:r>
              <a:rPr lang="en-US" sz="1800" dirty="0" smtClean="0"/>
              <a:t> ISP </a:t>
            </a:r>
            <a:r>
              <a:rPr lang="ar-SA" sz="1800" dirty="0" smtClean="0"/>
              <a:t>بالثانية الواحدة. حيث يزداد الاشتراك الشهري او السنوي بخدمة الانترنت بزيادة سرعة الخط الانترنت. وهناك العديد من السرعات التي يمكن للمستخدم ان يحصل عليها من خلال الشركة المزودة . وفيما يلي جدول يوضح السرعات المختلفة لخط الانترنت </a:t>
            </a:r>
            <a:r>
              <a:rPr lang="en-US" sz="1800" dirty="0" smtClean="0"/>
              <a:t>ADSL</a:t>
            </a:r>
            <a:r>
              <a:rPr lang="ar-SA" sz="1800" dirty="0" smtClean="0"/>
              <a:t>. </a:t>
            </a:r>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15</a:t>
            </a:fld>
            <a:endParaRPr lang="en-US"/>
          </a:p>
        </p:txBody>
      </p:sp>
      <p:sp>
        <p:nvSpPr>
          <p:cNvPr id="5" name="Title 4"/>
          <p:cNvSpPr txBox="1">
            <a:spLocks noGrp="1"/>
          </p:cNvSpPr>
          <p:nvPr>
            <p:ph type="title"/>
          </p:nvPr>
        </p:nvSpPr>
        <p:spPr>
          <a:xfrm>
            <a:off x="304800" y="307529"/>
            <a:ext cx="9105900" cy="9116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rial" charset="0"/>
              </a:rPr>
              <a:t>بعض المصطلحات المتداولة في شبكة الانترنت .</a:t>
            </a:r>
          </a:p>
        </p:txBody>
      </p:sp>
      <p:graphicFrame>
        <p:nvGraphicFramePr>
          <p:cNvPr id="6" name="Table 5"/>
          <p:cNvGraphicFramePr>
            <a:graphicFrameLocks noGrp="1"/>
          </p:cNvGraphicFramePr>
          <p:nvPr/>
        </p:nvGraphicFramePr>
        <p:xfrm>
          <a:off x="762000" y="3505200"/>
          <a:ext cx="8534400" cy="2799080"/>
        </p:xfrm>
        <a:graphic>
          <a:graphicData uri="http://schemas.openxmlformats.org/drawingml/2006/table">
            <a:tbl>
              <a:tblPr rtl="1" firstRow="1" bandRow="1">
                <a:tableStyleId>{5C22544A-7EE6-4342-B048-85BDC9FD1C3A}</a:tableStyleId>
              </a:tblPr>
              <a:tblGrid>
                <a:gridCol w="3224284"/>
                <a:gridCol w="2792104"/>
                <a:gridCol w="2518012"/>
              </a:tblGrid>
              <a:tr h="431800">
                <a:tc>
                  <a:txBody>
                    <a:bodyPr/>
                    <a:lstStyle/>
                    <a:p>
                      <a:pPr algn="ctr" rtl="0"/>
                      <a:r>
                        <a:rPr lang="ar-SA" dirty="0" smtClean="0"/>
                        <a:t>سرعة رفع البيانات</a:t>
                      </a:r>
                    </a:p>
                    <a:p>
                      <a:pPr algn="ctr" rtl="0"/>
                      <a:r>
                        <a:rPr lang="en-US" dirty="0" smtClean="0"/>
                        <a:t>Uploading</a:t>
                      </a:r>
                      <a:endParaRPr lang="ar-SA" dirty="0"/>
                    </a:p>
                  </a:txBody>
                  <a:tcPr/>
                </a:tc>
                <a:tc>
                  <a:txBody>
                    <a:bodyPr/>
                    <a:lstStyle/>
                    <a:p>
                      <a:pPr algn="ctr" rtl="0"/>
                      <a:r>
                        <a:rPr lang="ar-SA" dirty="0" smtClean="0"/>
                        <a:t>سرعة تحميل البيانات</a:t>
                      </a:r>
                    </a:p>
                    <a:p>
                      <a:pPr algn="ctr" rtl="0"/>
                      <a:r>
                        <a:rPr lang="en-US" dirty="0" smtClean="0"/>
                        <a:t>Downloading </a:t>
                      </a:r>
                      <a:r>
                        <a:rPr lang="ar-SA" dirty="0" smtClean="0"/>
                        <a:t> </a:t>
                      </a:r>
                      <a:endParaRPr lang="ar-SA" dirty="0"/>
                    </a:p>
                  </a:txBody>
                  <a:tcPr/>
                </a:tc>
                <a:tc>
                  <a:txBody>
                    <a:bodyPr/>
                    <a:lstStyle/>
                    <a:p>
                      <a:pPr algn="l" rtl="0"/>
                      <a:endParaRPr lang="ar-SA" dirty="0"/>
                    </a:p>
                  </a:txBody>
                  <a:tcPr>
                    <a:solidFill>
                      <a:schemeClr val="bg1"/>
                    </a:solidFill>
                  </a:tcPr>
                </a:tc>
              </a:tr>
              <a:tr h="431800">
                <a:tc>
                  <a:txBody>
                    <a:bodyPr/>
                    <a:lstStyle/>
                    <a:p>
                      <a:pPr algn="ctr" rtl="0"/>
                      <a:r>
                        <a:rPr lang="en-US" dirty="0" smtClean="0"/>
                        <a:t>32 Kilo Byte Per</a:t>
                      </a:r>
                      <a:r>
                        <a:rPr lang="en-US" baseline="0" dirty="0" smtClean="0"/>
                        <a:t> Second</a:t>
                      </a:r>
                      <a:endParaRPr lang="ar-SA" dirty="0"/>
                    </a:p>
                  </a:txBody>
                  <a:tcPr/>
                </a:tc>
                <a:tc>
                  <a:txBody>
                    <a:bodyPr/>
                    <a:lstStyle/>
                    <a:p>
                      <a:pPr algn="ctr" rtl="0"/>
                      <a:r>
                        <a:rPr lang="en-US" dirty="0" smtClean="0"/>
                        <a:t>128 Kilo Byte Per</a:t>
                      </a:r>
                      <a:r>
                        <a:rPr lang="en-US" baseline="0" dirty="0" smtClean="0"/>
                        <a:t> Second</a:t>
                      </a:r>
                      <a:endParaRPr lang="ar-SA" dirty="0"/>
                    </a:p>
                  </a:txBody>
                  <a:tcPr/>
                </a:tc>
                <a:tc>
                  <a:txBody>
                    <a:bodyPr/>
                    <a:lstStyle/>
                    <a:p>
                      <a:pPr algn="l" rtl="0"/>
                      <a:r>
                        <a:rPr lang="en-US" dirty="0" smtClean="0"/>
                        <a:t>1 Mega Bits Per</a:t>
                      </a:r>
                      <a:r>
                        <a:rPr lang="en-US" baseline="0" dirty="0" smtClean="0"/>
                        <a:t> Second</a:t>
                      </a:r>
                      <a:endParaRPr lang="ar-SA" dirty="0"/>
                    </a:p>
                  </a:txBody>
                  <a:tcPr/>
                </a:tc>
              </a:tr>
              <a:tr h="431800">
                <a:tc>
                  <a:txBody>
                    <a:bodyPr/>
                    <a:lstStyle/>
                    <a:p>
                      <a:pPr algn="ctr" rtl="0"/>
                      <a:r>
                        <a:rPr lang="en-US" dirty="0" smtClean="0"/>
                        <a:t>64 Kilo Byte Per</a:t>
                      </a:r>
                      <a:r>
                        <a:rPr lang="en-US" baseline="0" dirty="0" smtClean="0"/>
                        <a:t> Second</a:t>
                      </a:r>
                      <a:endParaRPr lang="ar-SA" dirty="0"/>
                    </a:p>
                  </a:txBody>
                  <a:tcPr/>
                </a:tc>
                <a:tc>
                  <a:txBody>
                    <a:bodyPr/>
                    <a:lstStyle/>
                    <a:p>
                      <a:pPr algn="ctr" rtl="0"/>
                      <a:r>
                        <a:rPr lang="en-US" dirty="0" smtClean="0"/>
                        <a:t>256 Kilo Byte Per</a:t>
                      </a:r>
                      <a:r>
                        <a:rPr lang="en-US" baseline="0" dirty="0" smtClean="0"/>
                        <a:t> Second</a:t>
                      </a:r>
                      <a:endParaRPr lang="ar-SA" dirty="0"/>
                    </a:p>
                  </a:txBody>
                  <a:tcPr/>
                </a:tc>
                <a:tc>
                  <a:txBody>
                    <a:bodyPr/>
                    <a:lstStyle/>
                    <a:p>
                      <a:pPr algn="l" rtl="0"/>
                      <a:r>
                        <a:rPr lang="en-US" dirty="0" smtClean="0"/>
                        <a:t>2 Mega Bits Per</a:t>
                      </a:r>
                      <a:r>
                        <a:rPr lang="en-US" baseline="0" dirty="0" smtClean="0"/>
                        <a:t> Second</a:t>
                      </a:r>
                      <a:endParaRPr lang="ar-SA" dirty="0"/>
                    </a:p>
                  </a:txBody>
                  <a:tcPr/>
                </a:tc>
              </a:tr>
              <a:tr h="431800">
                <a:tc>
                  <a:txBody>
                    <a:bodyPr/>
                    <a:lstStyle/>
                    <a:p>
                      <a:pPr algn="ctr" rtl="0"/>
                      <a:r>
                        <a:rPr lang="en-US" smtClean="0"/>
                        <a:t>128 Kilo Byte Per</a:t>
                      </a:r>
                      <a:r>
                        <a:rPr lang="en-US" baseline="0" smtClean="0"/>
                        <a:t> Second</a:t>
                      </a:r>
                      <a:endParaRPr lang="ar-SA" dirty="0"/>
                    </a:p>
                  </a:txBody>
                  <a:tcPr/>
                </a:tc>
                <a:tc>
                  <a:txBody>
                    <a:bodyPr/>
                    <a:lstStyle/>
                    <a:p>
                      <a:pPr algn="ctr" rtl="0"/>
                      <a:r>
                        <a:rPr lang="en-US" dirty="0" smtClean="0"/>
                        <a:t>512 Kilo Byte Per</a:t>
                      </a:r>
                      <a:r>
                        <a:rPr lang="en-US" baseline="0" dirty="0" smtClean="0"/>
                        <a:t> Second</a:t>
                      </a:r>
                      <a:endParaRPr lang="ar-SA" dirty="0"/>
                    </a:p>
                  </a:txBody>
                  <a:tcPr/>
                </a:tc>
                <a:tc>
                  <a:txBody>
                    <a:bodyPr/>
                    <a:lstStyle/>
                    <a:p>
                      <a:pPr algn="l" rtl="0"/>
                      <a:r>
                        <a:rPr lang="en-US" dirty="0" smtClean="0"/>
                        <a:t>4 Mega Bits Per</a:t>
                      </a:r>
                      <a:r>
                        <a:rPr lang="en-US" baseline="0" dirty="0" smtClean="0"/>
                        <a:t> Second</a:t>
                      </a:r>
                      <a:endParaRPr lang="ar-SA" dirty="0"/>
                    </a:p>
                  </a:txBody>
                  <a:tcPr/>
                </a:tc>
              </a:tr>
              <a:tr h="431800">
                <a:tc>
                  <a:txBody>
                    <a:bodyPr/>
                    <a:lstStyle/>
                    <a:p>
                      <a:pPr algn="ctr" rtl="0"/>
                      <a:r>
                        <a:rPr lang="en-US" dirty="0" smtClean="0"/>
                        <a:t>256 Kilo Byte Per</a:t>
                      </a:r>
                      <a:r>
                        <a:rPr lang="en-US" baseline="0" dirty="0" smtClean="0"/>
                        <a:t> Second</a:t>
                      </a:r>
                      <a:endParaRPr lang="ar-SA" dirty="0"/>
                    </a:p>
                  </a:txBody>
                  <a:tcPr/>
                </a:tc>
                <a:tc>
                  <a:txBody>
                    <a:bodyPr/>
                    <a:lstStyle/>
                    <a:p>
                      <a:pPr algn="ctr" rtl="0"/>
                      <a:r>
                        <a:rPr lang="en-US" dirty="0" smtClean="0"/>
                        <a:t>1024 Kilo Byte Per</a:t>
                      </a:r>
                      <a:r>
                        <a:rPr lang="en-US" baseline="0" dirty="0" smtClean="0"/>
                        <a:t> Second</a:t>
                      </a:r>
                      <a:endParaRPr lang="ar-SA" dirty="0"/>
                    </a:p>
                  </a:txBody>
                  <a:tcPr/>
                </a:tc>
                <a:tc>
                  <a:txBody>
                    <a:bodyPr/>
                    <a:lstStyle/>
                    <a:p>
                      <a:pPr algn="l" rtl="0"/>
                      <a:r>
                        <a:rPr lang="en-US" dirty="0" smtClean="0"/>
                        <a:t>8 Mega Bits Per</a:t>
                      </a:r>
                      <a:r>
                        <a:rPr lang="en-US" baseline="0" dirty="0" smtClean="0"/>
                        <a:t> Second</a:t>
                      </a:r>
                      <a:endParaRPr lang="ar-SA" dirty="0"/>
                    </a:p>
                  </a:txBody>
                  <a:tcPr/>
                </a:tc>
              </a:tr>
              <a:tr h="431800">
                <a:tc>
                  <a:txBody>
                    <a:bodyPr/>
                    <a:lstStyle/>
                    <a:p>
                      <a:pPr algn="ctr" rtl="0"/>
                      <a:r>
                        <a:rPr lang="en-US" dirty="0" smtClean="0"/>
                        <a:t>768 Kilo Byte Per</a:t>
                      </a:r>
                      <a:r>
                        <a:rPr lang="en-US" baseline="0" dirty="0" smtClean="0"/>
                        <a:t> Second</a:t>
                      </a:r>
                      <a:endParaRPr lang="ar-SA" dirty="0"/>
                    </a:p>
                  </a:txBody>
                  <a:tcPr/>
                </a:tc>
                <a:tc>
                  <a:txBody>
                    <a:bodyPr/>
                    <a:lstStyle/>
                    <a:p>
                      <a:pPr algn="ctr" rtl="0"/>
                      <a:r>
                        <a:rPr lang="en-US" dirty="0" smtClean="0"/>
                        <a:t>3072 Kilo Byte Per</a:t>
                      </a:r>
                      <a:r>
                        <a:rPr lang="en-US" baseline="0" dirty="0" smtClean="0"/>
                        <a:t> Second</a:t>
                      </a:r>
                      <a:endParaRPr lang="ar-SA" dirty="0"/>
                    </a:p>
                  </a:txBody>
                  <a:tcPr/>
                </a:tc>
                <a:tc>
                  <a:txBody>
                    <a:bodyPr/>
                    <a:lstStyle/>
                    <a:p>
                      <a:pPr algn="l" rtl="0"/>
                      <a:r>
                        <a:rPr lang="en-US" dirty="0" smtClean="0"/>
                        <a:t>24 Mega Bits Per</a:t>
                      </a:r>
                      <a:r>
                        <a:rPr lang="en-US" baseline="0" dirty="0" smtClean="0"/>
                        <a:t> Second</a:t>
                      </a:r>
                      <a:endParaRPr lang="ar-SA"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9296400" cy="4876800"/>
          </a:xfrm>
        </p:spPr>
        <p:txBody>
          <a:bodyPr/>
          <a:lstStyle/>
          <a:p>
            <a:pPr algn="just" rtl="1">
              <a:buFont typeface="Wingdings" pitchFamily="2" charset="2"/>
              <a:buChar char="Ø"/>
            </a:pPr>
            <a:r>
              <a:rPr lang="ar-SA" sz="1800" dirty="0" smtClean="0"/>
              <a:t>كيف يمكن قياس سرعة خط الانترنت ؟</a:t>
            </a:r>
          </a:p>
          <a:p>
            <a:pPr algn="just" rtl="1"/>
            <a:r>
              <a:rPr lang="ar-SA" sz="1800" dirty="0" smtClean="0"/>
              <a:t>هناك عدة طرق يمكن من خلالها قياس سرعة الانترنت ومنها .</a:t>
            </a:r>
          </a:p>
          <a:p>
            <a:pPr rtl="1"/>
            <a:r>
              <a:rPr lang="ar-SA" sz="1800" dirty="0" smtClean="0"/>
              <a:t>1- اذا كان سرعة التحميل </a:t>
            </a:r>
            <a:r>
              <a:rPr lang="en-US" sz="1800" b="1" dirty="0" smtClean="0"/>
              <a:t>Downloading</a:t>
            </a:r>
            <a:r>
              <a:rPr lang="en-US" sz="1800" dirty="0" smtClean="0"/>
              <a:t> </a:t>
            </a:r>
            <a:r>
              <a:rPr lang="ar-SA" sz="1800" dirty="0" smtClean="0"/>
              <a:t> هي </a:t>
            </a:r>
            <a:r>
              <a:rPr lang="en-US" sz="1800" b="1" dirty="0" smtClean="0"/>
              <a:t>512 Kbps</a:t>
            </a:r>
            <a:r>
              <a:rPr lang="ar-SA" sz="1800" dirty="0" smtClean="0"/>
              <a:t> فإن سرعة خط الانترنت تقدر بـ</a:t>
            </a:r>
            <a:r>
              <a:rPr lang="en-US" sz="1800" b="1" dirty="0" smtClean="0"/>
              <a:t>4Mbps</a:t>
            </a:r>
            <a:r>
              <a:rPr lang="en-US" sz="1800" dirty="0" smtClean="0"/>
              <a:t> </a:t>
            </a:r>
            <a:r>
              <a:rPr lang="ar-SA" sz="1800" dirty="0" smtClean="0"/>
              <a:t> .</a:t>
            </a:r>
          </a:p>
          <a:p>
            <a:pPr rtl="1"/>
            <a:r>
              <a:rPr lang="ar-SA" sz="1800" b="1" dirty="0" smtClean="0"/>
              <a:t>وذلك حسب المعادلة التالية :</a:t>
            </a:r>
          </a:p>
          <a:p>
            <a:pPr rtl="1"/>
            <a:endParaRPr lang="ar-SA" sz="1800" b="1" dirty="0" smtClean="0"/>
          </a:p>
          <a:p>
            <a:pPr rtl="1"/>
            <a:endParaRPr lang="ar-SA" sz="1800" b="1" dirty="0" smtClean="0"/>
          </a:p>
          <a:p>
            <a:pPr rtl="1"/>
            <a:endParaRPr lang="ar-SA" sz="1800" b="1" dirty="0" smtClean="0"/>
          </a:p>
          <a:p>
            <a:pPr rtl="1"/>
            <a:endParaRPr lang="en-US" sz="1800" b="1" dirty="0" smtClean="0"/>
          </a:p>
          <a:p>
            <a:pPr rtl="1"/>
            <a:endParaRPr lang="ar-SA" sz="1800" b="1" dirty="0" smtClean="0"/>
          </a:p>
          <a:p>
            <a:pPr rtl="1"/>
            <a:endParaRPr lang="ar-SA" sz="1800" b="1" dirty="0" smtClean="0"/>
          </a:p>
          <a:p>
            <a:pPr rtl="1"/>
            <a:r>
              <a:rPr lang="ar-SA" sz="1800" dirty="0" smtClean="0"/>
              <a:t>2- يمكن قياس سرعة خط الانترنت من خلال بعض المواقع التي تقدم خدمة قياس سرعة الانترنت ومنها : </a:t>
            </a:r>
          </a:p>
          <a:p>
            <a:pPr algn="ctr" rtl="1"/>
            <a:endParaRPr lang="ar-SA" sz="1800" dirty="0" smtClean="0"/>
          </a:p>
        </p:txBody>
      </p:sp>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16</a:t>
            </a:fld>
            <a:endParaRPr lang="en-US"/>
          </a:p>
        </p:txBody>
      </p:sp>
      <p:sp>
        <p:nvSpPr>
          <p:cNvPr id="5" name="Title 4"/>
          <p:cNvSpPr txBox="1">
            <a:spLocks noGrp="1"/>
          </p:cNvSpPr>
          <p:nvPr>
            <p:ph type="title"/>
          </p:nvPr>
        </p:nvSpPr>
        <p:spPr>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rial" charset="0"/>
              </a:rPr>
              <a:t>بعض المصطلحات المتداولة في شبكة الانترنت .</a:t>
            </a:r>
          </a:p>
        </p:txBody>
      </p:sp>
      <p:sp>
        <p:nvSpPr>
          <p:cNvPr id="6" name="Rectangle 5"/>
          <p:cNvSpPr/>
          <p:nvPr/>
        </p:nvSpPr>
        <p:spPr>
          <a:xfrm>
            <a:off x="3048000" y="2514600"/>
            <a:ext cx="3886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b="1" dirty="0" smtClean="0"/>
              <a:t>سرعة خط الانترنت = سرعة التحميل ×  </a:t>
            </a:r>
            <a:r>
              <a:rPr lang="en-US" b="1" dirty="0" smtClean="0"/>
              <a:t>8 Bits</a:t>
            </a:r>
          </a:p>
          <a:p>
            <a:pPr algn="ctr">
              <a:lnSpc>
                <a:spcPct val="150000"/>
              </a:lnSpc>
            </a:pPr>
            <a:r>
              <a:rPr lang="ar-SA" b="1" dirty="0" smtClean="0"/>
              <a:t>حيث ان    </a:t>
            </a:r>
            <a:r>
              <a:rPr lang="en-US" b="1" dirty="0" smtClean="0"/>
              <a:t>1 Byte = 8 Bits</a:t>
            </a:r>
            <a:r>
              <a:rPr lang="ar-SA" b="1" dirty="0" smtClean="0"/>
              <a:t> </a:t>
            </a:r>
            <a:endParaRPr lang="ar-SA" b="1" dirty="0"/>
          </a:p>
        </p:txBody>
      </p:sp>
      <p:sp>
        <p:nvSpPr>
          <p:cNvPr id="7" name="Rectangle 6"/>
          <p:cNvSpPr/>
          <p:nvPr/>
        </p:nvSpPr>
        <p:spPr>
          <a:xfrm>
            <a:off x="3048000" y="3505200"/>
            <a:ext cx="3931920" cy="11125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lnSpc>
                <a:spcPct val="150000"/>
              </a:lnSpc>
            </a:pPr>
            <a:endParaRPr lang="ar-SA" b="1" dirty="0" smtClean="0"/>
          </a:p>
          <a:p>
            <a:pPr algn="ctr">
              <a:lnSpc>
                <a:spcPct val="150000"/>
              </a:lnSpc>
            </a:pPr>
            <a:r>
              <a:rPr lang="ar-SA" b="1" dirty="0" smtClean="0"/>
              <a:t>سرعة خط الانترنت  = 512 ×  </a:t>
            </a:r>
            <a:r>
              <a:rPr lang="en-US" b="1" dirty="0" smtClean="0"/>
              <a:t>8 Bits</a:t>
            </a:r>
          </a:p>
          <a:p>
            <a:pPr algn="ctr">
              <a:lnSpc>
                <a:spcPct val="150000"/>
              </a:lnSpc>
            </a:pPr>
            <a:r>
              <a:rPr lang="ar-SA" b="1" dirty="0" smtClean="0"/>
              <a:t>اذاً سرعة خط الانترنت = </a:t>
            </a:r>
            <a:r>
              <a:rPr lang="en-US" b="1" dirty="0" smtClean="0"/>
              <a:t>4.09 Mbps</a:t>
            </a:r>
          </a:p>
          <a:p>
            <a:pPr algn="ctr">
              <a:lnSpc>
                <a:spcPct val="150000"/>
              </a:lnSpc>
            </a:pPr>
            <a:endParaRPr lang="en-US" b="1" dirty="0" smtClean="0"/>
          </a:p>
        </p:txBody>
      </p:sp>
      <p:sp>
        <p:nvSpPr>
          <p:cNvPr id="8" name="Rectangle 7"/>
          <p:cNvSpPr/>
          <p:nvPr/>
        </p:nvSpPr>
        <p:spPr>
          <a:xfrm>
            <a:off x="2837904" y="5181600"/>
            <a:ext cx="3766800" cy="369332"/>
          </a:xfrm>
          <a:prstGeom prst="rect">
            <a:avLst/>
          </a:prstGeom>
        </p:spPr>
        <p:txBody>
          <a:bodyPr wrap="none">
            <a:spAutoFit/>
          </a:bodyPr>
          <a:lstStyle/>
          <a:p>
            <a:pPr algn="l" rtl="0"/>
            <a:r>
              <a:rPr lang="en-US" b="1" i="1" dirty="0" smtClean="0"/>
              <a:t>http://www.bandwidthplace.com</a:t>
            </a:r>
            <a:endParaRPr lang="ar-SA" b="1" i="1" dirty="0"/>
          </a:p>
        </p:txBody>
      </p:sp>
      <p:sp>
        <p:nvSpPr>
          <p:cNvPr id="9" name="Rectangle 8"/>
          <p:cNvSpPr/>
          <p:nvPr/>
        </p:nvSpPr>
        <p:spPr>
          <a:xfrm>
            <a:off x="2819489" y="5562600"/>
            <a:ext cx="3809911" cy="369332"/>
          </a:xfrm>
          <a:prstGeom prst="rect">
            <a:avLst/>
          </a:prstGeom>
        </p:spPr>
        <p:txBody>
          <a:bodyPr wrap="square">
            <a:spAutoFit/>
          </a:bodyPr>
          <a:lstStyle/>
          <a:p>
            <a:pPr algn="l"/>
            <a:r>
              <a:rPr lang="en-US" b="1" i="1" dirty="0" smtClean="0"/>
              <a:t>http://www.speedtest.net</a:t>
            </a:r>
            <a:endParaRPr lang="ar-SA" b="1" i="1" dirty="0"/>
          </a:p>
        </p:txBody>
      </p:sp>
      <p:sp>
        <p:nvSpPr>
          <p:cNvPr id="10" name="Rectangle 9"/>
          <p:cNvSpPr/>
          <p:nvPr/>
        </p:nvSpPr>
        <p:spPr>
          <a:xfrm>
            <a:off x="2743200" y="5943600"/>
            <a:ext cx="5943600" cy="369332"/>
          </a:xfrm>
          <a:prstGeom prst="rect">
            <a:avLst/>
          </a:prstGeom>
        </p:spPr>
        <p:txBody>
          <a:bodyPr wrap="square">
            <a:spAutoFit/>
          </a:bodyPr>
          <a:lstStyle/>
          <a:p>
            <a:pPr algn="l" rtl="0"/>
            <a:r>
              <a:rPr lang="en-US" b="1" i="1" dirty="0" smtClean="0"/>
              <a:t>http://us.mcafee.com/root/speedometer</a:t>
            </a:r>
            <a:endParaRPr lang="ar-SA" b="1"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17</a:t>
            </a:fld>
            <a:endParaRPr lang="en-US"/>
          </a:p>
        </p:txBody>
      </p:sp>
      <p:sp>
        <p:nvSpPr>
          <p:cNvPr id="5" name="Title 4"/>
          <p:cNvSpPr txBox="1">
            <a:spLocks noGrp="1"/>
          </p:cNvSpPr>
          <p:nvPr>
            <p:ph type="title"/>
          </p:nvPr>
        </p:nvSpPr>
        <p:spPr>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rial" charset="0"/>
              </a:rPr>
              <a:t>بعض المصطلحات المتداولة في شبكة الانترنت .</a:t>
            </a:r>
          </a:p>
        </p:txBody>
      </p:sp>
      <p:sp>
        <p:nvSpPr>
          <p:cNvPr id="6" name="Content Placeholder 2"/>
          <p:cNvSpPr>
            <a:spLocks noGrp="1"/>
          </p:cNvSpPr>
          <p:nvPr>
            <p:ph idx="1"/>
          </p:nvPr>
        </p:nvSpPr>
        <p:spPr>
          <a:xfrm>
            <a:off x="152400" y="1447800"/>
            <a:ext cx="9525000" cy="4876800"/>
          </a:xfrm>
        </p:spPr>
        <p:txBody>
          <a:bodyPr/>
          <a:lstStyle/>
          <a:p>
            <a:pPr algn="just" rtl="1">
              <a:lnSpc>
                <a:spcPct val="150000"/>
              </a:lnSpc>
            </a:pPr>
            <a:r>
              <a:rPr lang="ar-SA" sz="2000" b="1" dirty="0" smtClean="0"/>
              <a:t>2- مزود خدمة االمعطيات  </a:t>
            </a:r>
            <a:r>
              <a:rPr lang="en-US" sz="2000" b="1" dirty="0" smtClean="0"/>
              <a:t>  . Data Service Provider (DSP)</a:t>
            </a:r>
          </a:p>
          <a:p>
            <a:pPr marL="1588" indent="230188" algn="just" rtl="1">
              <a:lnSpc>
                <a:spcPct val="150000"/>
              </a:lnSpc>
            </a:pPr>
            <a:r>
              <a:rPr lang="ar-SA" sz="1800" dirty="0" smtClean="0"/>
              <a:t> وهي الشركات والمؤسسات المرخص لها من قبل وزارة الإتصالات و تقنية المعلومات بتقديم خدمات البيانات . بما في ذلك البوابات الرئيسية</a:t>
            </a:r>
            <a:r>
              <a:rPr lang="en-US" sz="1800" dirty="0" smtClean="0"/>
              <a:t>Gateway </a:t>
            </a:r>
            <a:r>
              <a:rPr lang="ar-SA" sz="1800" dirty="0" smtClean="0"/>
              <a:t> التي يتم المرور عبرها إلى شبكة الإنترنت العالمية. حيث ترتبط شركة مزود خدمة الانترنت (</a:t>
            </a:r>
            <a:r>
              <a:rPr lang="en-US" sz="1800" dirty="0" smtClean="0"/>
              <a:t>ISP</a:t>
            </a:r>
            <a:r>
              <a:rPr lang="ar-SA" sz="1800" dirty="0" smtClean="0"/>
              <a:t>) بهذه الشركات للحصول على البيانات الموجودة داخل شبكة الانترنت. وقد بلغ عدد المزودين المرخصين لخدمة المعطيات على نطاق تجاري في المملكة العربية السعودية  في صيف 2006 م ثلاثة مزودين .</a:t>
            </a:r>
            <a:endParaRPr lang="ar-SA" sz="1800" b="1" dirty="0" smtClean="0"/>
          </a:p>
        </p:txBody>
      </p:sp>
      <p:sp>
        <p:nvSpPr>
          <p:cNvPr id="9" name="Rectangle 8"/>
          <p:cNvSpPr/>
          <p:nvPr/>
        </p:nvSpPr>
        <p:spPr>
          <a:xfrm>
            <a:off x="2971800" y="3962400"/>
            <a:ext cx="4876800" cy="1371600"/>
          </a:xfrm>
          <a:prstGeom prst="rect">
            <a:avLst/>
          </a:prstGeom>
          <a:ln w="31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1" anchor="ctr"/>
          <a:lstStyle/>
          <a:p>
            <a:pPr algn="ctr"/>
            <a:r>
              <a:rPr lang="ar-SA" sz="2000" b="1" dirty="0" smtClean="0"/>
              <a:t>للاطلاع على اشهر مزودي خدمة البيانات في المملكة العربية السعودية يرجى زيارة الرابط التالي</a:t>
            </a:r>
          </a:p>
          <a:p>
            <a:pPr algn="ctr"/>
            <a:r>
              <a:rPr lang="en-US" sz="2000" b="1" dirty="0" smtClean="0"/>
              <a:t>http://www.internet.gov.sa</a:t>
            </a:r>
            <a:r>
              <a:rPr lang="ar-SA" sz="2000" b="1" dirty="0" smtClean="0"/>
              <a:t> </a:t>
            </a:r>
            <a:endParaRPr lang="ar-SA"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857083C-0474-4D0D-BB4D-2B18DF5E91D9}" type="slidenum">
              <a:rPr lang="ar-SA" smtClean="0"/>
              <a:pPr>
                <a:defRPr/>
              </a:pPr>
              <a:t>18</a:t>
            </a:fld>
            <a:endParaRPr lang="en-US"/>
          </a:p>
        </p:txBody>
      </p:sp>
      <p:sp>
        <p:nvSpPr>
          <p:cNvPr id="5" name="Title 4"/>
          <p:cNvSpPr txBox="1">
            <a:spLocks noGrp="1"/>
          </p:cNvSpPr>
          <p:nvPr>
            <p:ph type="title"/>
          </p:nvPr>
        </p:nvSpPr>
        <p:spPr>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rial" charset="0"/>
              </a:rPr>
              <a:t>بعض المصطلحات المتداولة في شبكة الانترنت .</a:t>
            </a:r>
          </a:p>
        </p:txBody>
      </p:sp>
      <p:sp>
        <p:nvSpPr>
          <p:cNvPr id="6" name="Content Placeholder 2"/>
          <p:cNvSpPr>
            <a:spLocks noGrp="1"/>
          </p:cNvSpPr>
          <p:nvPr>
            <p:ph idx="1"/>
          </p:nvPr>
        </p:nvSpPr>
        <p:spPr>
          <a:xfrm>
            <a:off x="152400" y="1447800"/>
            <a:ext cx="9525000" cy="4876800"/>
          </a:xfrm>
        </p:spPr>
        <p:txBody>
          <a:bodyPr/>
          <a:lstStyle/>
          <a:p>
            <a:pPr algn="just" rtl="1">
              <a:lnSpc>
                <a:spcPct val="150000"/>
              </a:lnSpc>
            </a:pPr>
            <a:r>
              <a:rPr lang="ar-SA" sz="2000" b="1" dirty="0" smtClean="0"/>
              <a:t>3- مزود خدمة الانترنت </a:t>
            </a:r>
            <a:r>
              <a:rPr lang="en-US" sz="2000" b="1" dirty="0" smtClean="0"/>
              <a:t>  . Internet Service Provider (ISP)</a:t>
            </a:r>
          </a:p>
          <a:p>
            <a:pPr marL="1588" indent="230188" algn="just" rtl="1">
              <a:lnSpc>
                <a:spcPct val="150000"/>
              </a:lnSpc>
            </a:pPr>
            <a:r>
              <a:rPr lang="ar-SA" sz="1800" dirty="0" smtClean="0"/>
              <a:t>يسمى أيضا </a:t>
            </a:r>
            <a:r>
              <a:rPr lang="ar-SA" sz="1800" b="1" dirty="0" smtClean="0"/>
              <a:t>بموفر خدمة الاتصال بالإنترنت </a:t>
            </a:r>
            <a:r>
              <a:rPr lang="en-US" sz="1800" b="1" dirty="0" smtClean="0"/>
              <a:t>(AIP)</a:t>
            </a:r>
            <a:r>
              <a:rPr lang="en-US" sz="1800" dirty="0" smtClean="0"/>
              <a:t>، </a:t>
            </a:r>
            <a:r>
              <a:rPr lang="ar-SA" sz="1800" dirty="0" smtClean="0"/>
              <a:t>هي الشركة التي توفر لعملائها إمكانية الوصول إلى الإنترنت. ويرتبط مزود خدمة الإنترنت (</a:t>
            </a:r>
            <a:r>
              <a:rPr lang="en-US" sz="1800" dirty="0" smtClean="0"/>
              <a:t>ISP</a:t>
            </a:r>
            <a:r>
              <a:rPr lang="ar-SA" sz="1800" dirty="0" smtClean="0"/>
              <a:t>) بعملائه باستخدام تقنية نقل البيانات المناسبة لتوصيل حزم بيانات نظام الإنترنت ، حيث يستخدم مزودي خدمة الإنترنت مجموعة من التقنيات تمكن المستهلكين من الارتباط بشبكاتهم، وذلك بالنسبة للمستخدمين والشركات الصغيرة. ومن هذه التقنيات : </a:t>
            </a:r>
          </a:p>
          <a:p>
            <a:pPr algn="just" rtl="1"/>
            <a:r>
              <a:rPr lang="ar-SA" sz="1800" dirty="0" smtClean="0"/>
              <a:t>1- الاتصال الهاتفي</a:t>
            </a:r>
            <a:r>
              <a:rPr lang="en-US" sz="1800" dirty="0" smtClean="0"/>
              <a:t> (Dial-up) </a:t>
            </a:r>
            <a:endParaRPr lang="ar-SA" sz="1800" dirty="0" smtClean="0"/>
          </a:p>
          <a:p>
            <a:pPr algn="just" rtl="1"/>
            <a:r>
              <a:rPr lang="ar-SA" sz="1800" dirty="0" smtClean="0"/>
              <a:t>2- خط المشترك الرقمي</a:t>
            </a:r>
            <a:r>
              <a:rPr lang="en-US" sz="1800" dirty="0" smtClean="0"/>
              <a:t>DSL) </a:t>
            </a:r>
            <a:r>
              <a:rPr lang="ar-SA" sz="1800" dirty="0" smtClean="0"/>
              <a:t>)</a:t>
            </a:r>
          </a:p>
          <a:p>
            <a:pPr algn="just" rtl="1"/>
            <a:r>
              <a:rPr lang="ar-SA" sz="1800" dirty="0" smtClean="0"/>
              <a:t>3-خط المشترك الرقمي غير المتماثل (</a:t>
            </a:r>
            <a:r>
              <a:rPr lang="en-US" sz="1800" dirty="0" smtClean="0"/>
              <a:t>(ADSL </a:t>
            </a:r>
            <a:endParaRPr lang="ar-SA" sz="1800" dirty="0" smtClean="0"/>
          </a:p>
          <a:p>
            <a:pPr algn="just" rtl="1"/>
            <a:r>
              <a:rPr lang="ar-SA" sz="1800" dirty="0" smtClean="0"/>
              <a:t>4-اخط المشترك الرقمي المتماثل</a:t>
            </a:r>
            <a:r>
              <a:rPr lang="en-US" sz="1800" dirty="0" smtClean="0"/>
              <a:t>SHDSL)</a:t>
            </a:r>
            <a:r>
              <a:rPr lang="ar-SA" sz="1800" dirty="0" smtClean="0"/>
              <a:t>)</a:t>
            </a:r>
            <a:endParaRPr lang="en-US" sz="1800" dirty="0" smtClean="0"/>
          </a:p>
          <a:p>
            <a:pPr algn="just" rtl="1"/>
            <a:r>
              <a:rPr lang="ar-SA" sz="1800" dirty="0" smtClean="0"/>
              <a:t>5- الألياف الضوئية للمنازل </a:t>
            </a:r>
            <a:r>
              <a:rPr lang="en-US" sz="1800" dirty="0" smtClean="0"/>
              <a:t>FTTH) </a:t>
            </a:r>
            <a:r>
              <a:rPr lang="ar-SA" sz="1800" dirty="0" smtClean="0"/>
              <a:t>)</a:t>
            </a:r>
          </a:p>
          <a:p>
            <a:pPr algn="just" rtl="1"/>
            <a:r>
              <a:rPr lang="ar-SA" sz="1800" dirty="0" smtClean="0"/>
              <a:t>6- الشبكة الرقمية للخدمات المتكاملة </a:t>
            </a:r>
            <a:r>
              <a:rPr lang="en-US" sz="1800" dirty="0" smtClean="0"/>
              <a:t>(ISDN)</a:t>
            </a:r>
            <a:endParaRPr lang="ar-SA" sz="1800" dirty="0" smtClean="0"/>
          </a:p>
          <a:p>
            <a:pPr algn="just" rtl="1"/>
            <a:r>
              <a:rPr lang="ar-SA" sz="1800" dirty="0" smtClean="0"/>
              <a:t>7- الإنترنت عبر الأقمار الصناعية (</a:t>
            </a:r>
            <a:r>
              <a:rPr lang="en-US" sz="1800" dirty="0" smtClean="0"/>
              <a:t>Satellite</a:t>
            </a:r>
            <a:r>
              <a:rPr lang="ar-SA" sz="1800" dirty="0" smtClean="0"/>
              <a:t>)</a:t>
            </a:r>
          </a:p>
          <a:p>
            <a:pPr algn="just" rtl="1"/>
            <a:r>
              <a:rPr lang="ar-SA" sz="1800" dirty="0" smtClean="0"/>
              <a:t>8-لنطاق اللاسلكي العريض </a:t>
            </a:r>
            <a:r>
              <a:rPr lang="en-US" sz="1800" dirty="0" smtClean="0"/>
              <a:t>(</a:t>
            </a:r>
            <a:r>
              <a:rPr lang="en-US" sz="1800" smtClean="0"/>
              <a:t>Broadband Wireless</a:t>
            </a:r>
            <a:r>
              <a:rPr lang="en-US" sz="1800" dirty="0" smtClean="0"/>
              <a:t>)</a:t>
            </a:r>
            <a:endParaRPr lang="ar-SA" sz="1800" dirty="0" smtClean="0"/>
          </a:p>
          <a:p>
            <a:pPr marL="1588" indent="230188" algn="just" rtl="1">
              <a:lnSpc>
                <a:spcPct val="150000"/>
              </a:lnSpc>
            </a:pPr>
            <a:endParaRPr lang="ar-SA" sz="1800" b="1" dirty="0" smtClean="0"/>
          </a:p>
        </p:txBody>
      </p:sp>
      <p:sp>
        <p:nvSpPr>
          <p:cNvPr id="9" name="Rectangle 8"/>
          <p:cNvSpPr/>
          <p:nvPr/>
        </p:nvSpPr>
        <p:spPr>
          <a:xfrm>
            <a:off x="609600" y="3657600"/>
            <a:ext cx="4572000" cy="1295400"/>
          </a:xfrm>
          <a:prstGeom prst="rect">
            <a:avLst/>
          </a:prstGeom>
          <a:ln w="31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1" anchor="ctr"/>
          <a:lstStyle/>
          <a:p>
            <a:pPr algn="ctr"/>
            <a:r>
              <a:rPr lang="ar-SA" sz="2000" b="1" dirty="0" smtClean="0"/>
              <a:t>للاطلاع على اشهر مزودي خدمة الانترنت في المملكة العربية السعودية يرجى زيارة الرابط التالي</a:t>
            </a:r>
          </a:p>
          <a:p>
            <a:pPr algn="ctr"/>
            <a:r>
              <a:rPr lang="en-US" sz="2000" b="1" dirty="0" smtClean="0"/>
              <a:t>http://www.internet.gov.sa</a:t>
            </a:r>
            <a:r>
              <a:rPr lang="ar-SA" sz="2000" b="1" dirty="0" smtClean="0"/>
              <a:t> </a:t>
            </a:r>
            <a:endParaRPr lang="ar-SA" sz="2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4F6BB692-74CA-4558-99D7-5740F5292554}"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13125</TotalTime>
  <Words>2094</Words>
  <Application>Microsoft Office PowerPoint</Application>
  <PresentationFormat>A4 Paper (210x297 mm)</PresentationFormat>
  <Paragraphs>183</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المحاضرة الخامسة</vt:lpstr>
      <vt:lpstr>أهداف الفصل</vt:lpstr>
      <vt:lpstr>الشبكة العنكبوتية العالمية World Wide Web</vt:lpstr>
      <vt:lpstr>الشبكة العنكبوتية العالمية World Wide Web</vt:lpstr>
      <vt:lpstr> برتوكولات شبكة الانترنت Internet Protocols </vt:lpstr>
      <vt:lpstr> برتوكولات شبكة الانترنت Internet Protocols </vt:lpstr>
      <vt:lpstr> برتوكولات شبكة الانترنت Internet Protocols </vt:lpstr>
      <vt:lpstr> برتوكولات شبكة الانترنت Internet Protocols </vt:lpstr>
      <vt:lpstr> برتوكولات شبكة الانترنت Internet Protocols </vt:lpstr>
      <vt:lpstr> برتوكولات شبكة الانترنت Internet Protocols </vt:lpstr>
      <vt:lpstr> الآفاق المستقبلية لشبكة الانترنت</vt:lpstr>
      <vt:lpstr> الآفاق المستقبلية لشبكة الانترنت</vt:lpstr>
      <vt:lpstr> الآفاق المستقبلية لشبكة الانترنت</vt:lpstr>
      <vt:lpstr> بعض المصطلحات المتداولة في شبكة الانترنت .</vt:lpstr>
      <vt:lpstr> بعض المصطلحات المتداولة في شبكة الانترنت .</vt:lpstr>
      <vt:lpstr> بعض المصطلحات المتداولة في شبكة الانترنت .</vt:lpstr>
      <vt:lpstr> بعض المصطلحات المتداولة في شبكة الانترنت .</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adhamed</cp:lastModifiedBy>
  <cp:revision>2967</cp:revision>
  <dcterms:created xsi:type="dcterms:W3CDTF">2009-10-14T19:14:34Z</dcterms:created>
  <dcterms:modified xsi:type="dcterms:W3CDTF">2010-10-26T08:36:36Z</dcterms:modified>
</cp:coreProperties>
</file>